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58338" y="2209859"/>
            <a:ext cx="3411220" cy="4258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787501" y="2618982"/>
            <a:ext cx="4749800" cy="3896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12565" y="650903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5" h="0">
                <a:moveTo>
                  <a:pt x="0" y="0"/>
                </a:moveTo>
                <a:lnTo>
                  <a:pt x="265887" y="0"/>
                </a:lnTo>
              </a:path>
            </a:pathLst>
          </a:custGeom>
          <a:ln w="9525">
            <a:solidFill>
              <a:srgbClr val="FAA6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3065" y="149183"/>
            <a:ext cx="1140586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39922" y="2342964"/>
            <a:ext cx="6537959" cy="221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855147" y="6646462"/>
            <a:ext cx="193040" cy="127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https://creativecommons.org/licenses/by-sa/4.0/?ref=chooser-v1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bi.eu/market-information/tourism/agritourism/market-potential#%3A%7E%3Atext%3DSustainability%20is%20a%20key%20trend%20for%20agritourists%2Csustainable%20farming%20methods%20to%20minimise%20environmental%20impact" TargetMode="External"/><Relationship Id="rId3" Type="http://schemas.openxmlformats.org/officeDocument/2006/relationships/image" Target="../media/image15.jpg"/><Relationship Id="rId4" Type="http://schemas.openxmlformats.org/officeDocument/2006/relationships/hyperlink" Target="https://www.charmingslovenia.com/en/herbal-" TargetMode="Externa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hyperlink" Target="https://www.charmingslovenia.com/en/herbal-" TargetMode="Externa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harmingslovenia.com/en/herbal-glamping-resort-ljubno.html" TargetMode="External"/><Relationship Id="rId3" Type="http://schemas.openxmlformats.org/officeDocument/2006/relationships/hyperlink" Target="https://www.laghiandaia.net/en/" TargetMode="External"/><Relationship Id="rId4" Type="http://schemas.openxmlformats.org/officeDocument/2006/relationships/hyperlink" Target="https://www.soofretreats.com/" TargetMode="External"/><Relationship Id="rId5" Type="http://schemas.openxmlformats.org/officeDocument/2006/relationships/image" Target="../media/image16.jpg"/><Relationship Id="rId6" Type="http://schemas.openxmlformats.org/officeDocument/2006/relationships/image" Target="../media/image17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hyperlink" Target="https://etc-corporate.org/uploads/2022/12/ETC-Consumer-Travel-Attitudes-and-Expectations-Winter-2022.pdf.com" TargetMode="Externa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hyperlink" Target="https://irishlandmark.com/properties/batty-langley-lodge/" TargetMode="External"/><Relationship Id="rId4" Type="http://schemas.openxmlformats.org/officeDocument/2006/relationships/hyperlink" Target="https://irishlandmark.com/properties/batty-langley-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hyperlink" Target="https://www.grandviewresearch.com/industry-analysis/glamping-market" TargetMode="External"/><Relationship Id="rId4" Type="http://schemas.openxmlformats.org/officeDocument/2006/relationships/image" Target="../media/image21.jpg"/><Relationship Id="rId5" Type="http://schemas.openxmlformats.org/officeDocument/2006/relationships/hyperlink" Target="https://www.unwto.org/rural-tourism" TargetMode="Externa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hyperlink" Target="https://www.unwto.org/rural-tourism" TargetMode="Externa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itizensinformation.ie/en/housing/planning-permission/planning-permission/" TargetMode="External"/><Relationship Id="rId3" Type="http://schemas.openxmlformats.org/officeDocument/2006/relationships/hyperlink" Target="https://www.gstc.org/gstc-criteria/" TargetMode="External"/><Relationship Id="rId4" Type="http://schemas.openxmlformats.org/officeDocument/2006/relationships/image" Target="../media/image22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ilteireland.ie/FailteIreland/media/WebsiteStructure/Documents/Publications/sustainable-tourism-understanding-the-opportunity.pdf?ext=.pdf" TargetMode="External"/><Relationship Id="rId3" Type="http://schemas.openxmlformats.org/officeDocument/2006/relationships/hyperlink" Target="https://www.tboacademy.com/blog/tourism-planning/" TargetMode="External"/><Relationship Id="rId4" Type="http://schemas.openxmlformats.org/officeDocument/2006/relationships/image" Target="../media/image12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ilteireland.ie/FailteIreland/media/WebsiteStructure/Documents/Publications/sustainable-tourism-understanding-the-opportunity.pdf?ext=.pdf" TargetMode="External"/><Relationship Id="rId3" Type="http://schemas.openxmlformats.org/officeDocument/2006/relationships/hyperlink" Target="https://www.tboacademy.com/blog/tourism-planning/" TargetMode="External"/><Relationship Id="rId4" Type="http://schemas.openxmlformats.org/officeDocument/2006/relationships/image" Target="../media/image12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hyperlink" Target="https://www.findnotes.in/post/accommodation-sector" TargetMode="External"/><Relationship Id="rId4" Type="http://schemas.openxmlformats.org/officeDocument/2006/relationships/hyperlink" Target="https://www.revfine.com/accommodation-in-tourism/#%3A%7E%3Atext%3DAccommodation%20in%20tourism%20refers%20to%2Cneed%20a%20place%20to%20sleep" TargetMode="External"/><Relationship Id="rId5" Type="http://schemas.openxmlformats.org/officeDocument/2006/relationships/hyperlink" Target="https://www.failteireland.ie/FailteIreland/media/WebsiteStructure/Documents/Publications/Failte-Ireland-Tourism-Destination-Towns-Guidelines.pdf" TargetMode="External"/><Relationship Id="rId6" Type="http://schemas.openxmlformats.org/officeDocument/2006/relationships/hyperlink" Target="https://destinationthink.com/blog/how-the-netherlands-is-charting-a-sustainable-path-for-travel-tourism-and-society/" TargetMode="External"/><Relationship Id="rId7" Type="http://schemas.openxmlformats.org/officeDocument/2006/relationships/hyperlink" Target="https://www.rli.nl/sites/default/files/rli_2019-04_desirable_tourism_capitalising_on_opportunities_in_the_living_environment.pdf" TargetMode="Externa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ecd.org/content/dam/oecd/en/publications/reports/2020/11/oecd-competition-assessment-reviews-iceland_942fb3ac/84785d3a-en.pdf" TargetMode="External"/><Relationship Id="rId3" Type="http://schemas.openxmlformats.org/officeDocument/2006/relationships/image" Target="../media/image2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inisteroturismo.gov.it/wp-content/uploads/2023/10/EN_Linee-guida-Editoriali_Partner_V10.pdf" TargetMode="External"/><Relationship Id="rId3" Type="http://schemas.openxmlformats.org/officeDocument/2006/relationships/hyperlink" Target="https://horwathhtl.com/project/republic-of-slovenia-tourism-development-strategy/" TargetMode="External"/><Relationship Id="rId4" Type="http://schemas.openxmlformats.org/officeDocument/2006/relationships/image" Target="../media/image27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8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rossoverlodge.com/2025/04/07/how-to-start-set-up-a-glamping-business/" TargetMode="Externa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pr.ie/wp-content/uploads/2021/10/Traveller-Accommodation-and-the-Local-Authority-Devlopment-Plan-Case-Study.pdf#%3A%7E%3Atext%3DUnder%20Section%2010(2)(i)%20of%20the%202000%20Act%2Cuse%20of%20particular%20areas%20for%20that%20purpose.%E2%80%9D%26text%3DThe%20requirement%20for%20a%20HNDA%20places%20additional%2Cstrategies%20and%20all%20related%20housing%20policy%20outputs" TargetMode="External"/><Relationship Id="rId3" Type="http://schemas.openxmlformats.org/officeDocument/2006/relationships/hyperlink" Target="https://www.opr.ie/wp-content/uploads/2021/10/Traveller-Accommodation-and-the-Local-Authority-Devlopment-Plan-Case-Study.pdf" TargetMode="Externa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rossoverlodge.com/it/2025/04/14/permission-glamping-site/#%3A%7E%3Atext%3DGlamping%20in%20the%20Netherlands%3F%20You%E2%80%99ll%2Cneed" TargetMode="External"/><Relationship Id="rId3" Type="http://schemas.openxmlformats.org/officeDocument/2006/relationships/image" Target="../media/image21.jpg"/><Relationship Id="rId4" Type="http://schemas.openxmlformats.org/officeDocument/2006/relationships/hyperlink" Target="https://www.failteireland.ie/Utility/News-Library/over-%E2%82%AC32million-in-investment-grants-announced.aspx" TargetMode="External"/><Relationship Id="rId5" Type="http://schemas.openxmlformats.org/officeDocument/2006/relationships/hyperlink" Target="https://www.failteireland.ie/Identify-Available-Funding.aspx#%3A%7E%3Atext%3DFunding%20F%C3%A1ilte%20Ireland%20helps%20to%20support%20tourism%2Cincluding%20all%20grant%20schemes%20and%20strategic%20partnerships" TargetMode="External"/><Relationship Id="rId6" Type="http://schemas.openxmlformats.org/officeDocument/2006/relationships/hyperlink" Target="https://crrhospitality.com/blog/obtaining-special-use-permits-for-glamping-sites-an-overview/#%3A%7E%3Atext%3D%2Cthe%20size%20of%20the%20site" TargetMode="External"/><Relationship Id="rId7" Type="http://schemas.openxmlformats.org/officeDocument/2006/relationships/hyperlink" Target="https://www.teagasc.ie/rural-economy/rural-development/diversification/glamping/#%3A%7E%3Atext%3DImagePlanning%20permission%20from%20the%20local%2Cconcerns%20from%20the%20local%20planners" TargetMode="Externa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21.jpg"/><Relationship Id="rId4" Type="http://schemas.openxmlformats.org/officeDocument/2006/relationships/hyperlink" Target="https://crrhospitality.com/blog/launching-your-glamping-business-tips-and-insights-for-a-successful-start/" TargetMode="Externa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itizensinformation.ie/en/housing/planning-permission/planning-permission/" TargetMode="External"/><Relationship Id="rId3" Type="http://schemas.openxmlformats.org/officeDocument/2006/relationships/hyperlink" Target="https://fastercapital.com/topics/factors-to-consider-for-hotel-site-selection.html#%3A%7E%3Atext%3D3" TargetMode="External"/><Relationship Id="rId4" Type="http://schemas.openxmlformats.org/officeDocument/2006/relationships/hyperlink" Target="https://www.homeandsupportshub.ie/owning-a-home/buying-a-home-options/buying-a-site/#%3A%7E%3Atext%3DCheck%20with%20your%20Local%20Authority%2Cquality%20spaces%20in%20your%20home" TargetMode="External"/><Relationship Id="rId5" Type="http://schemas.openxmlformats.org/officeDocument/2006/relationships/hyperlink" Target="https://natura2000.eea.europa.eu/" TargetMode="External"/><Relationship Id="rId6" Type="http://schemas.openxmlformats.org/officeDocument/2006/relationships/image" Target="../media/image31.jp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21.jpg"/><Relationship Id="rId13" Type="http://schemas.openxmlformats.org/officeDocument/2006/relationships/hyperlink" Target="https://www.teagasc.ie/rural-economy/rural-development/diversification/glamping/#%3A%7E%3Atext%3DImagePlanning%20permission%20from%20the%20local%2Csite%20boundaries%2C%20fire%20regulations%2C%20water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eagasc.ie/rural-economy/rural-development/diversification/glamping/#%3A%7E%3Atext%3Dto%20obtain%20planning%20permission%20before%2Cimpact%20on%20the%20local%20economy" TargetMode="External"/><Relationship Id="rId3" Type="http://schemas.openxmlformats.org/officeDocument/2006/relationships/image" Target="../media/image37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Relationship Id="rId7" Type="http://schemas.openxmlformats.org/officeDocument/2006/relationships/image" Target="../media/image35.png"/><Relationship Id="rId8" Type="http://schemas.openxmlformats.org/officeDocument/2006/relationships/image" Target="../media/image39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hyperlink" Target="https://www.savills.ie/blog/article/220457/residential-property/how-to-set-up-a-glamping-business.aspx#%3A%7E%3Atext%3DHow%20to%20set%20up%20a%2Cup%20to%20four%20units%2C" TargetMode="External"/><Relationship Id="rId4" Type="http://schemas.openxmlformats.org/officeDocument/2006/relationships/hyperlink" Target="https://www.neh.gov.ie/service/search/neh-en/116580?query=Climate%2BAction%2BProgramme" TargetMode="External"/><Relationship Id="rId5" Type="http://schemas.openxmlformats.org/officeDocument/2006/relationships/hyperlink" Target="https://www.crowleysdfk.ie/news-publications/new-vat-rules-for-small-businesses-eu-vat-sme-scheme/#%3A%7E%3Atext%3DAn%20Irish%20business%20wishing%20to%2Cor%20assistance%2C%20please%20contact%20us" TargetMode="External"/><Relationship Id="rId6" Type="http://schemas.openxmlformats.org/officeDocument/2006/relationships/image" Target="../media/image12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Relationship Id="rId3" Type="http://schemas.openxmlformats.org/officeDocument/2006/relationships/hyperlink" Target="https://www.boards.ie/discussion/2057368069/cost-of-connecting-electricity-to-house#%3A%7E%3Atext%3DCost%20of%20connecting%20electricity%20to%2Call%20the%20info%20you" TargetMode="External"/><Relationship Id="rId4" Type="http://schemas.openxmlformats.org/officeDocument/2006/relationships/image" Target="../media/image12.jpg"/><Relationship Id="rId5" Type="http://schemas.openxmlformats.org/officeDocument/2006/relationships/hyperlink" Target="https://www.ampeco.com/ev-charging-grants-incentives/ev-infrastructure-in-the-netherlands/#%3A%7E%3Atext%3DVAMIL%2C%20another%20initiative%20administered%20by%20the%20Netherlands%2Ctheir%20financial%20strategy%2C%20reducing%20taxable%20income%20accordingly" TargetMode="Externa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9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32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35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rnerstonepaving.ie/driveway-paving-costs-dublin" TargetMode="External"/><Relationship Id="rId3" Type="http://schemas.openxmlformats.org/officeDocument/2006/relationships/image" Target="../media/image5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hyperlink" Target="https://www.savills.ie/blog/article/220457/residential-property/how-to-set-up-a-glamping-business.aspx#%3A%7E%3Atext%3DHow%20to%20set%20up%20a%2Cup%20to%20four%20units%2C" TargetMode="External"/><Relationship Id="rId4" Type="http://schemas.openxmlformats.org/officeDocument/2006/relationships/image" Target="../media/image12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g"/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12.jpg"/><Relationship Id="rId9" Type="http://schemas.openxmlformats.org/officeDocument/2006/relationships/hyperlink" Target="https://www.glampitect.com/us/blog/glamping-startup-costs#%3A%7E%3Atext%3DAnother%20significant%20cost%20is%20meeting%2Cand%20state%20it%20belongs%20in" TargetMode="External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hyperlink" Target="https://www.teagasc.ie/rural-economy/rural-development/diversification/glamping/#%3A%7E%3Atext%3DImageBefore%20setting%20up%20a%20glamping%2Ctree%20damage%20and%20loose%20rocks" TargetMode="Externa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hyperlink" Target="https://www.floodinfo.ie/map/floodmaps/" TargetMode="External"/><Relationship Id="rId4" Type="http://schemas.openxmlformats.org/officeDocument/2006/relationships/hyperlink" Target="https://www.floodmap.net/" TargetMode="External"/><Relationship Id="rId5" Type="http://schemas.openxmlformats.org/officeDocument/2006/relationships/hyperlink" Target="https://en.wikipedia.org/wiki/ILWIS" TargetMode="External"/><Relationship Id="rId6" Type="http://schemas.openxmlformats.org/officeDocument/2006/relationships/image" Target="../media/image12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52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creativecommons.org/licenses/by-sa/4.0/?ref=chooser-v1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hyperlink" Target="https://www.weforum.org/stories/2023/04/survey-of-travelers-finds-76-want-more-sustainable-options.com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10208" y="5165523"/>
            <a:ext cx="4982210" cy="779145"/>
          </a:xfrm>
          <a:custGeom>
            <a:avLst/>
            <a:gdLst/>
            <a:ahLst/>
            <a:cxnLst/>
            <a:rect l="l" t="t" r="r" b="b"/>
            <a:pathLst>
              <a:path w="4982209" h="779145">
                <a:moveTo>
                  <a:pt x="4981790" y="0"/>
                </a:moveTo>
                <a:lnTo>
                  <a:pt x="560679" y="0"/>
                </a:lnTo>
                <a:lnTo>
                  <a:pt x="506827" y="1935"/>
                </a:lnTo>
                <a:lnTo>
                  <a:pt x="454393" y="7622"/>
                </a:lnTo>
                <a:lnTo>
                  <a:pt x="403613" y="16882"/>
                </a:lnTo>
                <a:lnTo>
                  <a:pt x="354727" y="29535"/>
                </a:lnTo>
                <a:lnTo>
                  <a:pt x="307974" y="45403"/>
                </a:lnTo>
                <a:lnTo>
                  <a:pt x="263591" y="64305"/>
                </a:lnTo>
                <a:lnTo>
                  <a:pt x="221816" y="86064"/>
                </a:lnTo>
                <a:lnTo>
                  <a:pt x="182889" y="110500"/>
                </a:lnTo>
                <a:lnTo>
                  <a:pt x="147047" y="137434"/>
                </a:lnTo>
                <a:lnTo>
                  <a:pt x="114530" y="166686"/>
                </a:lnTo>
                <a:lnTo>
                  <a:pt x="85574" y="198078"/>
                </a:lnTo>
                <a:lnTo>
                  <a:pt x="60420" y="231431"/>
                </a:lnTo>
                <a:lnTo>
                  <a:pt x="39304" y="266565"/>
                </a:lnTo>
                <a:lnTo>
                  <a:pt x="22466" y="303302"/>
                </a:lnTo>
                <a:lnTo>
                  <a:pt x="10143" y="341462"/>
                </a:lnTo>
                <a:lnTo>
                  <a:pt x="2575" y="380866"/>
                </a:lnTo>
                <a:lnTo>
                  <a:pt x="0" y="421335"/>
                </a:lnTo>
                <a:lnTo>
                  <a:pt x="0" y="778675"/>
                </a:lnTo>
                <a:lnTo>
                  <a:pt x="4981790" y="778675"/>
                </a:lnTo>
                <a:lnTo>
                  <a:pt x="4981790" y="0"/>
                </a:lnTo>
                <a:close/>
              </a:path>
            </a:pathLst>
          </a:custGeom>
          <a:solidFill>
            <a:srgbClr val="FAA6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405241"/>
            <a:ext cx="6375400" cy="3336290"/>
          </a:xfrm>
          <a:custGeom>
            <a:avLst/>
            <a:gdLst/>
            <a:ahLst/>
            <a:cxnLst/>
            <a:rect l="l" t="t" r="r" b="b"/>
            <a:pathLst>
              <a:path w="6375400" h="3336290">
                <a:moveTo>
                  <a:pt x="4708298" y="0"/>
                </a:moveTo>
                <a:lnTo>
                  <a:pt x="0" y="0"/>
                </a:lnTo>
                <a:lnTo>
                  <a:pt x="0" y="3336175"/>
                </a:lnTo>
                <a:lnTo>
                  <a:pt x="4706673" y="3336175"/>
                </a:lnTo>
                <a:lnTo>
                  <a:pt x="4877005" y="3327590"/>
                </a:lnTo>
                <a:lnTo>
                  <a:pt x="4924345" y="3322101"/>
                </a:lnTo>
                <a:lnTo>
                  <a:pt x="4971276" y="3315299"/>
                </a:lnTo>
                <a:lnTo>
                  <a:pt x="5017782" y="3307201"/>
                </a:lnTo>
                <a:lnTo>
                  <a:pt x="5063841" y="3297828"/>
                </a:lnTo>
                <a:lnTo>
                  <a:pt x="5109436" y="3287198"/>
                </a:lnTo>
                <a:lnTo>
                  <a:pt x="5154546" y="3275329"/>
                </a:lnTo>
                <a:lnTo>
                  <a:pt x="5199153" y="3262241"/>
                </a:lnTo>
                <a:lnTo>
                  <a:pt x="5243238" y="3247953"/>
                </a:lnTo>
                <a:lnTo>
                  <a:pt x="5286780" y="3232483"/>
                </a:lnTo>
                <a:lnTo>
                  <a:pt x="5329762" y="3215850"/>
                </a:lnTo>
                <a:lnTo>
                  <a:pt x="5372164" y="3198073"/>
                </a:lnTo>
                <a:lnTo>
                  <a:pt x="5413966" y="3179171"/>
                </a:lnTo>
                <a:lnTo>
                  <a:pt x="5455149" y="3159163"/>
                </a:lnTo>
                <a:lnTo>
                  <a:pt x="5495695" y="3138067"/>
                </a:lnTo>
                <a:lnTo>
                  <a:pt x="5535584" y="3115903"/>
                </a:lnTo>
                <a:lnTo>
                  <a:pt x="5574797" y="3092689"/>
                </a:lnTo>
                <a:lnTo>
                  <a:pt x="5613314" y="3068444"/>
                </a:lnTo>
                <a:lnTo>
                  <a:pt x="5651117" y="3043187"/>
                </a:lnTo>
                <a:lnTo>
                  <a:pt x="5688186" y="3016937"/>
                </a:lnTo>
                <a:lnTo>
                  <a:pt x="5724503" y="2989713"/>
                </a:lnTo>
                <a:lnTo>
                  <a:pt x="5760047" y="2961533"/>
                </a:lnTo>
                <a:lnTo>
                  <a:pt x="5794800" y="2932416"/>
                </a:lnTo>
                <a:lnTo>
                  <a:pt x="5828742" y="2902382"/>
                </a:lnTo>
                <a:lnTo>
                  <a:pt x="5861854" y="2871449"/>
                </a:lnTo>
                <a:lnTo>
                  <a:pt x="5894118" y="2839636"/>
                </a:lnTo>
                <a:lnTo>
                  <a:pt x="5925513" y="2806961"/>
                </a:lnTo>
                <a:lnTo>
                  <a:pt x="5956021" y="2773444"/>
                </a:lnTo>
                <a:lnTo>
                  <a:pt x="5985623" y="2739104"/>
                </a:lnTo>
                <a:lnTo>
                  <a:pt x="6014299" y="2703959"/>
                </a:lnTo>
                <a:lnTo>
                  <a:pt x="6042030" y="2668028"/>
                </a:lnTo>
                <a:lnTo>
                  <a:pt x="6068797" y="2631331"/>
                </a:lnTo>
                <a:lnTo>
                  <a:pt x="6094580" y="2593885"/>
                </a:lnTo>
                <a:lnTo>
                  <a:pt x="6119362" y="2555710"/>
                </a:lnTo>
                <a:lnTo>
                  <a:pt x="6143121" y="2516824"/>
                </a:lnTo>
                <a:lnTo>
                  <a:pt x="6165839" y="2477247"/>
                </a:lnTo>
                <a:lnTo>
                  <a:pt x="6187498" y="2436997"/>
                </a:lnTo>
                <a:lnTo>
                  <a:pt x="6208077" y="2396094"/>
                </a:lnTo>
                <a:lnTo>
                  <a:pt x="6227558" y="2354555"/>
                </a:lnTo>
                <a:lnTo>
                  <a:pt x="6245920" y="2312400"/>
                </a:lnTo>
                <a:lnTo>
                  <a:pt x="6263146" y="2269648"/>
                </a:lnTo>
                <a:lnTo>
                  <a:pt x="6279216" y="2226318"/>
                </a:lnTo>
                <a:lnTo>
                  <a:pt x="6294111" y="2182428"/>
                </a:lnTo>
                <a:lnTo>
                  <a:pt x="6307811" y="2137997"/>
                </a:lnTo>
                <a:lnTo>
                  <a:pt x="6320298" y="2093044"/>
                </a:lnTo>
                <a:lnTo>
                  <a:pt x="6331552" y="2047588"/>
                </a:lnTo>
                <a:lnTo>
                  <a:pt x="6341553" y="2001648"/>
                </a:lnTo>
                <a:lnTo>
                  <a:pt x="6350284" y="1955243"/>
                </a:lnTo>
                <a:lnTo>
                  <a:pt x="6357723" y="1908391"/>
                </a:lnTo>
                <a:lnTo>
                  <a:pt x="6363854" y="1861111"/>
                </a:lnTo>
                <a:lnTo>
                  <a:pt x="6368655" y="1813423"/>
                </a:lnTo>
                <a:lnTo>
                  <a:pt x="6372108" y="1765345"/>
                </a:lnTo>
                <a:lnTo>
                  <a:pt x="6374194" y="1716895"/>
                </a:lnTo>
                <a:lnTo>
                  <a:pt x="6374894" y="1668094"/>
                </a:lnTo>
                <a:lnTo>
                  <a:pt x="6374198" y="1619291"/>
                </a:lnTo>
                <a:lnTo>
                  <a:pt x="6372121" y="1570841"/>
                </a:lnTo>
                <a:lnTo>
                  <a:pt x="6368683" y="1522763"/>
                </a:lnTo>
                <a:lnTo>
                  <a:pt x="6363902" y="1475074"/>
                </a:lnTo>
                <a:lnTo>
                  <a:pt x="6357798" y="1427794"/>
                </a:lnTo>
                <a:lnTo>
                  <a:pt x="6350389" y="1380941"/>
                </a:lnTo>
                <a:lnTo>
                  <a:pt x="6341694" y="1334536"/>
                </a:lnTo>
                <a:lnTo>
                  <a:pt x="6331731" y="1288595"/>
                </a:lnTo>
                <a:lnTo>
                  <a:pt x="6320521" y="1243139"/>
                </a:lnTo>
                <a:lnTo>
                  <a:pt x="6308080" y="1198186"/>
                </a:lnTo>
                <a:lnTo>
                  <a:pt x="6294430" y="1153755"/>
                </a:lnTo>
                <a:lnTo>
                  <a:pt x="6279587" y="1109865"/>
                </a:lnTo>
                <a:lnTo>
                  <a:pt x="6263572" y="1066534"/>
                </a:lnTo>
                <a:lnTo>
                  <a:pt x="6246402" y="1023782"/>
                </a:lnTo>
                <a:lnTo>
                  <a:pt x="6228098" y="981627"/>
                </a:lnTo>
                <a:lnTo>
                  <a:pt x="6208677" y="940088"/>
                </a:lnTo>
                <a:lnTo>
                  <a:pt x="6188158" y="899184"/>
                </a:lnTo>
                <a:lnTo>
                  <a:pt x="6166561" y="858935"/>
                </a:lnTo>
                <a:lnTo>
                  <a:pt x="6143904" y="819358"/>
                </a:lnTo>
                <a:lnTo>
                  <a:pt x="6120206" y="780472"/>
                </a:lnTo>
                <a:lnTo>
                  <a:pt x="6095486" y="742297"/>
                </a:lnTo>
                <a:lnTo>
                  <a:pt x="6069763" y="704851"/>
                </a:lnTo>
                <a:lnTo>
                  <a:pt x="6043055" y="668154"/>
                </a:lnTo>
                <a:lnTo>
                  <a:pt x="6015382" y="632223"/>
                </a:lnTo>
                <a:lnTo>
                  <a:pt x="5986762" y="597078"/>
                </a:lnTo>
                <a:lnTo>
                  <a:pt x="5957215" y="562738"/>
                </a:lnTo>
                <a:lnTo>
                  <a:pt x="5926758" y="529221"/>
                </a:lnTo>
                <a:lnTo>
                  <a:pt x="5895411" y="496547"/>
                </a:lnTo>
                <a:lnTo>
                  <a:pt x="5863193" y="464734"/>
                </a:lnTo>
                <a:lnTo>
                  <a:pt x="5830122" y="433801"/>
                </a:lnTo>
                <a:lnTo>
                  <a:pt x="5796218" y="403767"/>
                </a:lnTo>
                <a:lnTo>
                  <a:pt x="5761499" y="374651"/>
                </a:lnTo>
                <a:lnTo>
                  <a:pt x="5725984" y="346471"/>
                </a:lnTo>
                <a:lnTo>
                  <a:pt x="5689692" y="319247"/>
                </a:lnTo>
                <a:lnTo>
                  <a:pt x="5652642" y="292997"/>
                </a:lnTo>
                <a:lnTo>
                  <a:pt x="5614852" y="267741"/>
                </a:lnTo>
                <a:lnTo>
                  <a:pt x="5576342" y="243496"/>
                </a:lnTo>
                <a:lnTo>
                  <a:pt x="5537131" y="220282"/>
                </a:lnTo>
                <a:lnTo>
                  <a:pt x="5497236" y="198118"/>
                </a:lnTo>
                <a:lnTo>
                  <a:pt x="5456678" y="177023"/>
                </a:lnTo>
                <a:lnTo>
                  <a:pt x="5415474" y="157015"/>
                </a:lnTo>
                <a:lnTo>
                  <a:pt x="5373645" y="138113"/>
                </a:lnTo>
                <a:lnTo>
                  <a:pt x="5331208" y="120336"/>
                </a:lnTo>
                <a:lnTo>
                  <a:pt x="5288182" y="103704"/>
                </a:lnTo>
                <a:lnTo>
                  <a:pt x="5244587" y="88234"/>
                </a:lnTo>
                <a:lnTo>
                  <a:pt x="5200440" y="73945"/>
                </a:lnTo>
                <a:lnTo>
                  <a:pt x="5155762" y="60858"/>
                </a:lnTo>
                <a:lnTo>
                  <a:pt x="5110571" y="48989"/>
                </a:lnTo>
                <a:lnTo>
                  <a:pt x="5064885" y="38359"/>
                </a:lnTo>
                <a:lnTo>
                  <a:pt x="5018724" y="28986"/>
                </a:lnTo>
                <a:lnTo>
                  <a:pt x="4972106" y="20889"/>
                </a:lnTo>
                <a:lnTo>
                  <a:pt x="4925051" y="14086"/>
                </a:lnTo>
                <a:lnTo>
                  <a:pt x="4877577" y="8597"/>
                </a:lnTo>
                <a:lnTo>
                  <a:pt x="4708298" y="0"/>
                </a:lnTo>
                <a:close/>
              </a:path>
            </a:pathLst>
          </a:custGeom>
          <a:solidFill>
            <a:srgbClr val="4594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232265" y="1076909"/>
            <a:ext cx="2959735" cy="452755"/>
          </a:xfrm>
          <a:custGeom>
            <a:avLst/>
            <a:gdLst/>
            <a:ahLst/>
            <a:cxnLst/>
            <a:rect l="l" t="t" r="r" b="b"/>
            <a:pathLst>
              <a:path w="2959734" h="452755">
                <a:moveTo>
                  <a:pt x="2959696" y="0"/>
                </a:moveTo>
                <a:lnTo>
                  <a:pt x="0" y="0"/>
                </a:lnTo>
                <a:lnTo>
                  <a:pt x="0" y="452424"/>
                </a:lnTo>
                <a:lnTo>
                  <a:pt x="2959696" y="452424"/>
                </a:lnTo>
                <a:lnTo>
                  <a:pt x="2959696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876" y="346929"/>
            <a:ext cx="2882511" cy="17861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5640" y="6345605"/>
            <a:ext cx="1530814" cy="31978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24380" y="6216896"/>
            <a:ext cx="4135754" cy="49085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just"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Funded</a:t>
            </a:r>
            <a:r>
              <a:rPr dirty="0" sz="800" spc="4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by</a:t>
            </a:r>
            <a:r>
              <a:rPr dirty="0" sz="800" spc="6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the</a:t>
            </a:r>
            <a:r>
              <a:rPr dirty="0" sz="800" spc="5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European</a:t>
            </a:r>
            <a:r>
              <a:rPr dirty="0" sz="800" spc="4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Union.</a:t>
            </a:r>
            <a:r>
              <a:rPr dirty="0" sz="800" spc="5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Views</a:t>
            </a:r>
            <a:r>
              <a:rPr dirty="0" sz="800" spc="6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and</a:t>
            </a:r>
            <a:r>
              <a:rPr dirty="0" sz="800" spc="4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opinions</a:t>
            </a:r>
            <a:r>
              <a:rPr dirty="0" sz="800" spc="5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expressed</a:t>
            </a:r>
            <a:r>
              <a:rPr dirty="0" sz="800" spc="4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are</a:t>
            </a:r>
            <a:r>
              <a:rPr dirty="0" sz="800" spc="4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however</a:t>
            </a:r>
            <a:r>
              <a:rPr dirty="0" sz="800" spc="5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those</a:t>
            </a:r>
            <a:r>
              <a:rPr dirty="0" sz="800" spc="4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of</a:t>
            </a:r>
            <a:r>
              <a:rPr dirty="0" sz="800" spc="5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the</a:t>
            </a:r>
            <a:r>
              <a:rPr dirty="0" sz="800" spc="5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spc="-10" b="0">
                <a:solidFill>
                  <a:srgbClr val="076C6D"/>
                </a:solidFill>
                <a:latin typeface="Calibri Light"/>
                <a:cs typeface="Calibri Light"/>
              </a:rPr>
              <a:t>author(s)</a:t>
            </a:r>
            <a:r>
              <a:rPr dirty="0" sz="800" spc="50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only</a:t>
            </a:r>
            <a:r>
              <a:rPr dirty="0" sz="800" spc="10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and</a:t>
            </a:r>
            <a:r>
              <a:rPr dirty="0" sz="800" spc="10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do</a:t>
            </a:r>
            <a:r>
              <a:rPr dirty="0" sz="800" spc="9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not</a:t>
            </a:r>
            <a:r>
              <a:rPr dirty="0" sz="800" spc="9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necessarily</a:t>
            </a:r>
            <a:r>
              <a:rPr dirty="0" sz="800" spc="10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reflect</a:t>
            </a:r>
            <a:r>
              <a:rPr dirty="0" sz="800" spc="9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those</a:t>
            </a:r>
            <a:r>
              <a:rPr dirty="0" sz="800" spc="9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of</a:t>
            </a:r>
            <a:r>
              <a:rPr dirty="0" sz="800" spc="9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the</a:t>
            </a:r>
            <a:r>
              <a:rPr dirty="0" sz="800" spc="8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European</a:t>
            </a:r>
            <a:r>
              <a:rPr dirty="0" sz="800" spc="10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Union</a:t>
            </a:r>
            <a:r>
              <a:rPr dirty="0" sz="800" spc="9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or</a:t>
            </a:r>
            <a:r>
              <a:rPr dirty="0" sz="800" spc="9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the</a:t>
            </a:r>
            <a:r>
              <a:rPr dirty="0" sz="800" spc="9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European</a:t>
            </a:r>
            <a:r>
              <a:rPr dirty="0" sz="800" spc="10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Education</a:t>
            </a:r>
            <a:r>
              <a:rPr dirty="0" sz="800" spc="8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spc="-25" b="0">
                <a:solidFill>
                  <a:srgbClr val="076C6D"/>
                </a:solidFill>
                <a:latin typeface="Calibri Light"/>
                <a:cs typeface="Calibri Light"/>
              </a:rPr>
              <a:t>and</a:t>
            </a:r>
            <a:r>
              <a:rPr dirty="0" sz="800" spc="50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Culture</a:t>
            </a:r>
            <a:r>
              <a:rPr dirty="0" sz="800" spc="3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Executive</a:t>
            </a:r>
            <a:r>
              <a:rPr dirty="0" sz="800" spc="4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Agency</a:t>
            </a:r>
            <a:r>
              <a:rPr dirty="0" sz="800" spc="4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(EACEA).</a:t>
            </a:r>
            <a:r>
              <a:rPr dirty="0" sz="800" spc="3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Neither</a:t>
            </a:r>
            <a:r>
              <a:rPr dirty="0" sz="800" spc="4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the</a:t>
            </a:r>
            <a:r>
              <a:rPr dirty="0" sz="800" spc="4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European</a:t>
            </a:r>
            <a:r>
              <a:rPr dirty="0" sz="800" spc="3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Union</a:t>
            </a:r>
            <a:r>
              <a:rPr dirty="0" sz="800" spc="4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nor</a:t>
            </a:r>
            <a:r>
              <a:rPr dirty="0" sz="800" spc="3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EACEA</a:t>
            </a:r>
            <a:r>
              <a:rPr dirty="0" sz="800" spc="4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can</a:t>
            </a:r>
            <a:r>
              <a:rPr dirty="0" sz="800" spc="3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be</a:t>
            </a:r>
            <a:r>
              <a:rPr dirty="0" sz="800" spc="3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held</a:t>
            </a:r>
            <a:r>
              <a:rPr dirty="0" sz="800" spc="3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spc="-10" b="0">
                <a:solidFill>
                  <a:srgbClr val="076C6D"/>
                </a:solidFill>
                <a:latin typeface="Calibri Light"/>
                <a:cs typeface="Calibri Light"/>
              </a:rPr>
              <a:t>responsible</a:t>
            </a:r>
            <a:r>
              <a:rPr dirty="0" sz="800" spc="50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b="0">
                <a:solidFill>
                  <a:srgbClr val="076C6D"/>
                </a:solidFill>
                <a:latin typeface="Calibri Light"/>
                <a:cs typeface="Calibri Light"/>
              </a:rPr>
              <a:t>for</a:t>
            </a:r>
            <a:r>
              <a:rPr dirty="0" sz="800" spc="-15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800" spc="-10" b="0">
                <a:solidFill>
                  <a:srgbClr val="076C6D"/>
                </a:solidFill>
                <a:latin typeface="Calibri Light"/>
                <a:cs typeface="Calibri Light"/>
              </a:rPr>
              <a:t>them.</a:t>
            </a:r>
            <a:endParaRPr sz="8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592" y="5933733"/>
            <a:ext cx="1016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0" b="0">
                <a:solidFill>
                  <a:srgbClr val="076C6D"/>
                </a:solidFill>
                <a:latin typeface="Calibri Light"/>
                <a:cs typeface="Calibri Light"/>
              </a:rPr>
              <a:t>EPIC</a:t>
            </a:r>
            <a:r>
              <a:rPr dirty="0" sz="900" spc="-3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900" spc="-10" b="0">
                <a:solidFill>
                  <a:srgbClr val="076C6D"/>
                </a:solidFill>
                <a:latin typeface="Calibri Light"/>
                <a:cs typeface="Calibri Light"/>
              </a:rPr>
              <a:t>STAYS</a:t>
            </a:r>
            <a:r>
              <a:rPr dirty="0" sz="900" spc="-4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900" b="0">
                <a:solidFill>
                  <a:srgbClr val="076C6D"/>
                </a:solidFill>
                <a:latin typeface="Calibri Light"/>
                <a:cs typeface="Calibri Light"/>
              </a:rPr>
              <a:t>is</a:t>
            </a:r>
            <a:r>
              <a:rPr dirty="0" sz="900" spc="-10" b="0">
                <a:solidFill>
                  <a:srgbClr val="076C6D"/>
                </a:solidFill>
                <a:latin typeface="Calibri Light"/>
                <a:cs typeface="Calibri Light"/>
              </a:rPr>
              <a:t> licensed</a:t>
            </a:r>
            <a:r>
              <a:rPr dirty="0" sz="900" spc="50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sz="900" b="0">
                <a:solidFill>
                  <a:srgbClr val="076C6D"/>
                </a:solidFill>
                <a:latin typeface="Calibri Light"/>
                <a:cs typeface="Calibri Light"/>
              </a:rPr>
              <a:t>under</a:t>
            </a:r>
            <a:r>
              <a:rPr dirty="0" sz="900" spc="-30" b="0">
                <a:solidFill>
                  <a:srgbClr val="076C6D"/>
                </a:solidFill>
                <a:latin typeface="Calibri Light"/>
                <a:cs typeface="Calibri Light"/>
              </a:rPr>
              <a:t> </a:t>
            </a:r>
            <a:r>
              <a:rPr dirty="0" u="sng" sz="900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  <a:hlinkClick r:id="rId4"/>
              </a:rPr>
              <a:t>C</a:t>
            </a:r>
            <a:r>
              <a:rPr dirty="0" u="sng" sz="900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</a:rPr>
              <a:t>C</a:t>
            </a:r>
            <a:r>
              <a:rPr dirty="0" u="sng" sz="900" spc="-25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900" spc="-10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  <a:hlinkClick r:id="rId4"/>
              </a:rPr>
              <a:t>BY</a:t>
            </a:r>
            <a:r>
              <a:rPr dirty="0" u="sng" sz="900" spc="-10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  <a:hlinkClick r:id="rId4"/>
              </a:rPr>
              <a:t>-</a:t>
            </a:r>
            <a:r>
              <a:rPr dirty="0" u="sng" sz="900" spc="-10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  <a:hlinkClick r:id="rId4"/>
              </a:rPr>
              <a:t>SA</a:t>
            </a:r>
            <a:r>
              <a:rPr dirty="0" u="sng" sz="900" spc="-55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900" spc="-25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  <a:hlinkClick r:id="rId4"/>
              </a:rPr>
              <a:t>4</a:t>
            </a:r>
            <a:r>
              <a:rPr dirty="0" u="sng" sz="900" spc="-25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  <a:hlinkClick r:id="rId4"/>
              </a:rPr>
              <a:t>.</a:t>
            </a:r>
            <a:r>
              <a:rPr dirty="0" u="sng" sz="900" spc="-25" b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 Light"/>
                <a:cs typeface="Calibri Light"/>
                <a:hlinkClick r:id="rId4"/>
              </a:rPr>
              <a:t>0</a:t>
            </a:r>
            <a:endParaRPr sz="900">
              <a:latin typeface="Calibri Light"/>
              <a:cs typeface="Calibri Ligh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5058" y="6289347"/>
            <a:ext cx="1022221" cy="35936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17018" y="1130419"/>
            <a:ext cx="2430145" cy="31432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marL="12700" marR="5080">
              <a:lnSpc>
                <a:spcPts val="1080"/>
              </a:lnSpc>
              <a:spcBef>
                <a:spcPts val="229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Case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Hubertus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Mountain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Refugio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Allgäu, Germany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453100" y="2345394"/>
            <a:ext cx="4714240" cy="1953260"/>
          </a:xfrm>
          <a:prstGeom prst="rect"/>
        </p:spPr>
        <p:txBody>
          <a:bodyPr wrap="square" lIns="0" tIns="144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4800">
                <a:solidFill>
                  <a:srgbClr val="FFFFFF"/>
                </a:solidFill>
              </a:rPr>
              <a:t>Module</a:t>
            </a:r>
            <a:r>
              <a:rPr dirty="0" sz="4800" spc="-90">
                <a:solidFill>
                  <a:srgbClr val="FFFFFF"/>
                </a:solidFill>
              </a:rPr>
              <a:t> </a:t>
            </a:r>
            <a:r>
              <a:rPr dirty="0" sz="4800">
                <a:solidFill>
                  <a:srgbClr val="FFFFFF"/>
                </a:solidFill>
              </a:rPr>
              <a:t>6</a:t>
            </a:r>
            <a:r>
              <a:rPr dirty="0" sz="4800" spc="-60">
                <a:solidFill>
                  <a:srgbClr val="FFFFFF"/>
                </a:solidFill>
              </a:rPr>
              <a:t> </a:t>
            </a:r>
            <a:r>
              <a:rPr dirty="0" sz="4400" b="0">
                <a:solidFill>
                  <a:srgbClr val="FFFFFF"/>
                </a:solidFill>
                <a:latin typeface="Calibri"/>
                <a:cs typeface="Calibri"/>
              </a:rPr>
              <a:t>(Part</a:t>
            </a:r>
            <a:r>
              <a:rPr dirty="0" sz="4400" spc="-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400" spc="-25" b="0">
                <a:solidFill>
                  <a:srgbClr val="FFFFFF"/>
                </a:solidFill>
                <a:latin typeface="Calibri"/>
                <a:cs typeface="Calibri"/>
              </a:rPr>
              <a:t>3)</a:t>
            </a:r>
            <a:endParaRPr sz="4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95"/>
              </a:spcBef>
            </a:pP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Location,</a:t>
            </a:r>
            <a:r>
              <a:rPr dirty="0" sz="3200" spc="-10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3200" spc="-7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200" spc="-10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3200" spc="-8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50" b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dirty="0" sz="3200" spc="-6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3200" spc="-9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3200" spc="-8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FFFFFF"/>
                </a:solidFill>
                <a:latin typeface="Calibri"/>
                <a:cs typeface="Calibri"/>
              </a:rPr>
              <a:t>Profitable</a:t>
            </a:r>
            <a:r>
              <a:rPr dirty="0" sz="3200" spc="-9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20" b="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56996" y="1303139"/>
            <a:ext cx="6235004" cy="4198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group of people on bicycle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490068" y="206316"/>
            <a:ext cx="630872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3A7E81"/>
                </a:solidFill>
              </a:rPr>
              <a:t>What</a:t>
            </a:r>
            <a:r>
              <a:rPr dirty="0" spc="-80">
                <a:solidFill>
                  <a:srgbClr val="3A7E81"/>
                </a:solidFill>
              </a:rPr>
              <a:t> </a:t>
            </a:r>
            <a:r>
              <a:rPr dirty="0">
                <a:solidFill>
                  <a:srgbClr val="3A7E81"/>
                </a:solidFill>
              </a:rPr>
              <a:t>locations</a:t>
            </a:r>
            <a:r>
              <a:rPr dirty="0" spc="-80">
                <a:solidFill>
                  <a:srgbClr val="3A7E81"/>
                </a:solidFill>
              </a:rPr>
              <a:t> </a:t>
            </a:r>
            <a:r>
              <a:rPr dirty="0">
                <a:solidFill>
                  <a:srgbClr val="3A7E81"/>
                </a:solidFill>
              </a:rPr>
              <a:t>and</a:t>
            </a:r>
            <a:r>
              <a:rPr dirty="0" spc="-80">
                <a:solidFill>
                  <a:srgbClr val="3A7E81"/>
                </a:solidFill>
              </a:rPr>
              <a:t> </a:t>
            </a:r>
            <a:r>
              <a:rPr dirty="0" spc="-10">
                <a:solidFill>
                  <a:srgbClr val="3A7E81"/>
                </a:solidFill>
              </a:rPr>
              <a:t>environments</a:t>
            </a:r>
            <a:r>
              <a:rPr dirty="0" spc="-70">
                <a:solidFill>
                  <a:srgbClr val="3A7E81"/>
                </a:solidFill>
              </a:rPr>
              <a:t> </a:t>
            </a:r>
            <a:r>
              <a:rPr dirty="0">
                <a:solidFill>
                  <a:srgbClr val="3A7E81"/>
                </a:solidFill>
              </a:rPr>
              <a:t>are</a:t>
            </a:r>
            <a:r>
              <a:rPr dirty="0" spc="-75">
                <a:solidFill>
                  <a:srgbClr val="3A7E81"/>
                </a:solidFill>
              </a:rPr>
              <a:t> </a:t>
            </a:r>
            <a:r>
              <a:rPr dirty="0" spc="-20">
                <a:solidFill>
                  <a:srgbClr val="3A7E81"/>
                </a:solidFill>
              </a:rPr>
              <a:t>they </a:t>
            </a:r>
            <a:r>
              <a:rPr dirty="0">
                <a:solidFill>
                  <a:srgbClr val="3A7E81"/>
                </a:solidFill>
              </a:rPr>
              <a:t>looking</a:t>
            </a:r>
            <a:r>
              <a:rPr dirty="0" spc="-20">
                <a:solidFill>
                  <a:srgbClr val="3A7E81"/>
                </a:solidFill>
              </a:rPr>
              <a:t> for!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90068" y="1215204"/>
            <a:ext cx="6390005" cy="429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looking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locations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offer</a:t>
            </a:r>
            <a:endParaRPr sz="2400">
              <a:latin typeface="Calibri"/>
              <a:cs typeface="Calibri"/>
            </a:endParaRPr>
          </a:p>
          <a:p>
            <a:pPr marL="355600" marR="784860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outdoor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adventures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(kayaking,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hiking,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wild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swimming,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cycling),</a:t>
            </a:r>
            <a:endParaRPr sz="2400">
              <a:latin typeface="Calibri"/>
              <a:cs typeface="Calibri"/>
            </a:endParaRPr>
          </a:p>
          <a:p>
            <a:pPr marL="355600" marR="730250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wellness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experiences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(forest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bathing,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yoga,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thermal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springs),</a:t>
            </a:r>
            <a:endParaRPr sz="2400">
              <a:latin typeface="Calibri"/>
              <a:cs typeface="Calibri"/>
            </a:endParaRPr>
          </a:p>
          <a:p>
            <a:pPr marL="355600" marR="236854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food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&amp;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wine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experiences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(farm-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to-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table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dining, foraging,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vineyards),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endParaRPr sz="2400">
              <a:latin typeface="Calibri"/>
              <a:cs typeface="Calibri"/>
            </a:endParaRPr>
          </a:p>
          <a:p>
            <a:pPr marL="355600" marR="586105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craftsmanship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(pottery,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weaving,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painting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retreats).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781" y="3286347"/>
            <a:ext cx="2510790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254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Ensure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Bookings</a:t>
            </a:r>
            <a:r>
              <a:rPr dirty="0" sz="2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3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6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Proximity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8418" y="1940365"/>
            <a:ext cx="2152015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14604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Sells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Choose</a:t>
            </a:r>
            <a:r>
              <a:rPr dirty="0" sz="2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Like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Guest</a:t>
            </a:r>
            <a:r>
              <a:rPr dirty="0" sz="26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 b="1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861877" y="818254"/>
            <a:ext cx="6482715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E96751"/>
                </a:solidFill>
              </a:rPr>
              <a:t>Example:</a:t>
            </a:r>
            <a:r>
              <a:rPr dirty="0" sz="2400" spc="-65">
                <a:solidFill>
                  <a:srgbClr val="E96751"/>
                </a:solidFill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0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Iceland,</a:t>
            </a:r>
            <a:r>
              <a:rPr dirty="0" sz="2400" spc="-6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</a:rPr>
              <a:t>cabins</a:t>
            </a:r>
            <a:r>
              <a:rPr dirty="0" sz="2400" spc="-45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with</a:t>
            </a:r>
            <a:r>
              <a:rPr dirty="0" sz="2400" spc="-45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access</a:t>
            </a:r>
            <a:r>
              <a:rPr dirty="0" sz="2400" spc="-55">
                <a:solidFill>
                  <a:srgbClr val="484848"/>
                </a:solidFill>
              </a:rPr>
              <a:t> </a:t>
            </a:r>
            <a:r>
              <a:rPr dirty="0" sz="2400" spc="-25">
                <a:solidFill>
                  <a:srgbClr val="484848"/>
                </a:solidFill>
              </a:rPr>
              <a:t>to </a:t>
            </a:r>
            <a:r>
              <a:rPr dirty="0" sz="2400">
                <a:solidFill>
                  <a:srgbClr val="484848"/>
                </a:solidFill>
              </a:rPr>
              <a:t>geothermal</a:t>
            </a:r>
            <a:r>
              <a:rPr dirty="0" sz="2400" spc="-70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pools</a:t>
            </a:r>
            <a:r>
              <a:rPr dirty="0" sz="2400" spc="-65">
                <a:solidFill>
                  <a:srgbClr val="484848"/>
                </a:solidFill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</a:rPr>
              <a:t>aurora</a:t>
            </a:r>
            <a:r>
              <a:rPr dirty="0" sz="2400" spc="-70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viewing</a:t>
            </a:r>
            <a:r>
              <a:rPr dirty="0" sz="2400" spc="-55">
                <a:solidFill>
                  <a:srgbClr val="484848"/>
                </a:solidFill>
              </a:rPr>
              <a:t> </a:t>
            </a:r>
            <a:r>
              <a:rPr dirty="0" sz="2400" spc="-10">
                <a:solidFill>
                  <a:srgbClr val="484848"/>
                </a:solidFill>
              </a:rPr>
              <a:t>spots </a:t>
            </a:r>
            <a:r>
              <a:rPr dirty="0" sz="2400" spc="-10" b="0">
                <a:solidFill>
                  <a:srgbClr val="484848"/>
                </a:solidFill>
                <a:latin typeface="Calibri"/>
                <a:cs typeface="Calibri"/>
              </a:rPr>
              <a:t>consistently</a:t>
            </a:r>
            <a:r>
              <a:rPr dirty="0" sz="2400" spc="-70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</a:rPr>
              <a:t>rank</a:t>
            </a:r>
            <a:r>
              <a:rPr dirty="0" sz="2400" spc="-70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among</a:t>
            </a:r>
            <a:r>
              <a:rPr dirty="0" sz="2400" spc="-70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the</a:t>
            </a:r>
            <a:r>
              <a:rPr dirty="0" sz="2400" spc="-45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highest</a:t>
            </a:r>
            <a:r>
              <a:rPr dirty="0" sz="2400" spc="-50">
                <a:solidFill>
                  <a:srgbClr val="484848"/>
                </a:solidFill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0">
                <a:solidFill>
                  <a:srgbClr val="484848"/>
                </a:solidFill>
                <a:latin typeface="Calibri"/>
                <a:cs typeface="Calibri"/>
              </a:rPr>
              <a:t>bookings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0">
                <a:solidFill>
                  <a:srgbClr val="484848"/>
                </a:solidFill>
                <a:latin typeface="Calibri"/>
                <a:cs typeface="Calibri"/>
              </a:rPr>
              <a:t>reviews</a:t>
            </a:r>
            <a:r>
              <a:rPr dirty="0" sz="2400" spc="-3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4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often</a:t>
            </a:r>
            <a:r>
              <a:rPr dirty="0" sz="2400" spc="-4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priced</a:t>
            </a:r>
            <a:r>
              <a:rPr dirty="0" sz="2400" spc="-60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at</a:t>
            </a:r>
            <a:r>
              <a:rPr dirty="0" sz="2400" spc="-50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</a:rPr>
              <a:t>€200–</a:t>
            </a:r>
            <a:r>
              <a:rPr dirty="0" sz="2400">
                <a:solidFill>
                  <a:srgbClr val="484848"/>
                </a:solidFill>
              </a:rPr>
              <a:t>€350</a:t>
            </a:r>
            <a:r>
              <a:rPr dirty="0" sz="2400" spc="-35">
                <a:solidFill>
                  <a:srgbClr val="484848"/>
                </a:solidFill>
              </a:rPr>
              <a:t> </a:t>
            </a:r>
            <a:r>
              <a:rPr dirty="0" sz="2400">
                <a:solidFill>
                  <a:srgbClr val="484848"/>
                </a:solidFill>
              </a:rPr>
              <a:t>per</a:t>
            </a:r>
            <a:r>
              <a:rPr dirty="0" sz="2400" spc="-45">
                <a:solidFill>
                  <a:srgbClr val="484848"/>
                </a:solidFill>
              </a:rPr>
              <a:t> </a:t>
            </a:r>
            <a:r>
              <a:rPr dirty="0" sz="2400" spc="-10">
                <a:solidFill>
                  <a:srgbClr val="484848"/>
                </a:solidFill>
              </a:rPr>
              <a:t>night</a:t>
            </a:r>
            <a:r>
              <a:rPr dirty="0" sz="2400" spc="-10" b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far</a:t>
            </a:r>
            <a:r>
              <a:rPr dirty="0" sz="2400" spc="-75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above</a:t>
            </a:r>
            <a:r>
              <a:rPr dirty="0" sz="2400" spc="-60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80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484848"/>
                </a:solidFill>
                <a:latin typeface="Calibri"/>
                <a:cs typeface="Calibri"/>
              </a:rPr>
              <a:t>national</a:t>
            </a:r>
            <a:r>
              <a:rPr dirty="0" sz="2400" spc="-80" b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0">
                <a:solidFill>
                  <a:srgbClr val="484848"/>
                </a:solidFill>
                <a:latin typeface="Calibri"/>
                <a:cs typeface="Calibri"/>
              </a:rPr>
              <a:t>average.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4577" y="3344036"/>
            <a:ext cx="1728470" cy="372110"/>
          </a:xfrm>
          <a:prstGeom prst="rect">
            <a:avLst/>
          </a:prstGeom>
          <a:solidFill>
            <a:srgbClr val="EB7B6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70"/>
              </a:lnSpc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Tip: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90093" y="3317614"/>
            <a:ext cx="4208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don’t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offer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activity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1877" y="3683374"/>
            <a:ext cx="647128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yourself,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curating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experiences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packaging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them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(with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mark-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up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partner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commission)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can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add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€25–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€100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per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per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stay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significantly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improving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revenue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without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major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capital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costs.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8418" y="2014774"/>
            <a:ext cx="2152015" cy="8185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4604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Sells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Choose</a:t>
            </a:r>
            <a:r>
              <a:rPr dirty="0" sz="2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Like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077" y="2724804"/>
            <a:ext cx="3120390" cy="1776730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tabLst>
                <a:tab pos="570230" algn="l"/>
                <a:tab pos="3094355" algn="l"/>
              </a:tabLst>
            </a:pPr>
            <a:r>
              <a:rPr dirty="0" u="sng" sz="2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Guest</a:t>
            </a:r>
            <a:r>
              <a:rPr dirty="0" u="sng" sz="2600" spc="-9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6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Would</a:t>
            </a:r>
            <a:r>
              <a:rPr dirty="0" u="sng" sz="2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2600">
              <a:latin typeface="Calibri"/>
              <a:cs typeface="Calibri"/>
            </a:endParaRPr>
          </a:p>
          <a:p>
            <a:pPr algn="ctr" marL="278130" marR="349250" indent="-2540">
              <a:lnSpc>
                <a:spcPct val="100000"/>
              </a:lnSpc>
              <a:spcBef>
                <a:spcPts val="65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Ensure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Bookings</a:t>
            </a:r>
            <a:r>
              <a:rPr dirty="0" sz="2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3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6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Proximity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3" name="object 13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A person and person standing next to a ca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Financial</a:t>
            </a:r>
            <a:r>
              <a:rPr dirty="0" sz="3200" spc="-8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Benefits</a:t>
            </a:r>
            <a:r>
              <a:rPr dirty="0" sz="3200" spc="-10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of</a:t>
            </a:r>
            <a:r>
              <a:rPr dirty="0" sz="3200" spc="-9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Location</a:t>
            </a:r>
            <a:r>
              <a:rPr dirty="0" sz="3200" spc="-11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Proximity</a:t>
            </a:r>
            <a:r>
              <a:rPr dirty="0" sz="3200" spc="-9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to</a:t>
            </a:r>
            <a:r>
              <a:rPr dirty="0" sz="3200" spc="-9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spc="-10" b="0">
                <a:solidFill>
                  <a:srgbClr val="076C6D"/>
                </a:solidFill>
                <a:latin typeface="Calibri"/>
                <a:cs typeface="Calibri"/>
              </a:rPr>
              <a:t>Experiences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0348" y="973620"/>
          <a:ext cx="11452225" cy="5240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7775"/>
                <a:gridCol w="3787775"/>
                <a:gridCol w="3787775"/>
              </a:tblGrid>
              <a:tr h="7613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2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Nearby</a:t>
                      </a:r>
                      <a:r>
                        <a:rPr dirty="0" sz="22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Experience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9558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543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Possible</a:t>
                      </a:r>
                      <a:r>
                        <a:rPr dirty="0" sz="2200" spc="-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Setup/Partnership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8575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</a:t>
                      </a:r>
                      <a:r>
                        <a:rPr dirty="0" sz="22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Opportunity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9558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1440" marR="93853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Trail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access,</a:t>
                      </a:r>
                      <a:r>
                        <a:rPr dirty="0" sz="22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lake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use,</a:t>
                      </a:r>
                      <a:r>
                        <a:rPr dirty="0" sz="22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riverside</a:t>
                      </a:r>
                      <a:r>
                        <a:rPr dirty="0" sz="22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path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€0–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€2,000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(landscaping,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signage)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120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5511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Increases</a:t>
                      </a:r>
                      <a:r>
                        <a:rPr dirty="0" sz="22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guest</a:t>
                      </a:r>
                      <a:r>
                        <a:rPr dirty="0" sz="22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stay</a:t>
                      </a:r>
                      <a:r>
                        <a:rPr dirty="0" sz="2200" spc="-9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length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seasonal</a:t>
                      </a:r>
                      <a:r>
                        <a:rPr dirty="0" sz="22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1440" marR="44005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Yoga</a:t>
                      </a:r>
                      <a:r>
                        <a:rPr dirty="0" sz="22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deck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22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wellness</a:t>
                      </a:r>
                      <a:r>
                        <a:rPr dirty="0" sz="22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retreat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€3,000–€10,000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120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70993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Enables</a:t>
                      </a:r>
                      <a:r>
                        <a:rPr dirty="0" sz="22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retreat</a:t>
                      </a:r>
                      <a:r>
                        <a:rPr dirty="0" sz="22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packages (€300–</a:t>
                      </a: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€900</a:t>
                      </a:r>
                      <a:r>
                        <a:rPr dirty="0" sz="2200" spc="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pp/weekend)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marL="91440" marR="5105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Partnering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vineyard</a:t>
                      </a:r>
                      <a:r>
                        <a:rPr dirty="0" sz="2200" spc="-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forager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Minimal</a:t>
                      </a:r>
                      <a:r>
                        <a:rPr dirty="0" sz="22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dirty="0" sz="22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2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%</a:t>
                      </a:r>
                      <a:r>
                        <a:rPr dirty="0" sz="22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commission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95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52895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Upsells</a:t>
                      </a:r>
                      <a:r>
                        <a:rPr dirty="0" sz="22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add-</a:t>
                      </a: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2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experiences (€50–</a:t>
                      </a: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€150</a:t>
                      </a:r>
                      <a:r>
                        <a:rPr dirty="0" sz="2200" spc="1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pp)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1096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Artist</a:t>
                      </a:r>
                      <a:r>
                        <a:rPr dirty="0" sz="22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2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artisan</a:t>
                      </a:r>
                      <a:r>
                        <a:rPr dirty="0" sz="22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collaboration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Revenue</a:t>
                      </a:r>
                      <a:r>
                        <a:rPr dirty="0" sz="22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share</a:t>
                      </a:r>
                      <a:r>
                        <a:rPr dirty="0" sz="22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2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per-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event</a:t>
                      </a:r>
                      <a:r>
                        <a:rPr dirty="0" sz="22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7241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Create</a:t>
                      </a:r>
                      <a:r>
                        <a:rPr dirty="0" sz="22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high-margin 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“experience</a:t>
                      </a:r>
                      <a:r>
                        <a:rPr dirty="0" sz="22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packages”</a:t>
                      </a:r>
                      <a:r>
                        <a:rPr dirty="0" sz="22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2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off-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peak</a:t>
                      </a:r>
                      <a:r>
                        <a:rPr dirty="0" sz="22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stays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1096645">
                <a:tc>
                  <a:txBody>
                    <a:bodyPr/>
                    <a:lstStyle/>
                    <a:p>
                      <a:pPr marL="91440" marR="280670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Thermal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spring,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spa,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sauna access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95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€5,000–</a:t>
                      </a: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€30,000</a:t>
                      </a:r>
                      <a:r>
                        <a:rPr dirty="0" sz="2200" spc="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216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</a:t>
                      </a:r>
                      <a:r>
                        <a:rPr dirty="0" sz="22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yield</a:t>
                      </a:r>
                      <a:r>
                        <a:rPr dirty="0" sz="22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2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spa-themed packages;</a:t>
                      </a:r>
                      <a:r>
                        <a:rPr dirty="0" sz="22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boosts</a:t>
                      </a:r>
                      <a:r>
                        <a:rPr dirty="0" sz="22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low-</a:t>
                      </a:r>
                      <a:r>
                        <a:rPr dirty="0" sz="22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 stays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88340" y="3267349"/>
            <a:ext cx="241363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Immersive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Natural</a:t>
            </a:r>
            <a:r>
              <a:rPr dirty="0" sz="24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Settings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dirty="0"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Rates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404208" y="279699"/>
            <a:ext cx="623951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25"/>
              <a:t>Nature-</a:t>
            </a:r>
            <a:r>
              <a:rPr dirty="0" sz="2400"/>
              <a:t>Based,</a:t>
            </a:r>
            <a:r>
              <a:rPr dirty="0" sz="2400" spc="-65"/>
              <a:t> </a:t>
            </a:r>
            <a:r>
              <a:rPr dirty="0" sz="2400"/>
              <a:t>Scenic,</a:t>
            </a:r>
            <a:r>
              <a:rPr dirty="0" sz="2400" spc="-80"/>
              <a:t> </a:t>
            </a:r>
            <a:r>
              <a:rPr dirty="0" sz="2400"/>
              <a:t>Remote</a:t>
            </a:r>
            <a:r>
              <a:rPr dirty="0" sz="2400" spc="-85"/>
              <a:t> </a:t>
            </a:r>
            <a:r>
              <a:rPr dirty="0" sz="2400"/>
              <a:t>Settings</a:t>
            </a:r>
            <a:r>
              <a:rPr dirty="0" sz="2400" spc="-70"/>
              <a:t> </a:t>
            </a:r>
            <a:r>
              <a:rPr dirty="0" sz="2400"/>
              <a:t>are</a:t>
            </a:r>
            <a:r>
              <a:rPr dirty="0" sz="2400" spc="-75"/>
              <a:t> </a:t>
            </a:r>
            <a:r>
              <a:rPr dirty="0" sz="2400" spc="-45"/>
              <a:t>Top</a:t>
            </a:r>
            <a:r>
              <a:rPr dirty="0" sz="2400" spc="-85"/>
              <a:t> </a:t>
            </a:r>
            <a:r>
              <a:rPr dirty="0" sz="2400" spc="-25"/>
              <a:t>of </a:t>
            </a:r>
            <a:r>
              <a:rPr dirty="0" sz="2400"/>
              <a:t>the</a:t>
            </a:r>
            <a:r>
              <a:rPr dirty="0" sz="2400" spc="-45"/>
              <a:t> </a:t>
            </a:r>
            <a:r>
              <a:rPr dirty="0" sz="2400" spc="-10"/>
              <a:t>List!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404208" y="1163619"/>
            <a:ext cx="6470650" cy="529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4511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More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more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travellers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ditching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standard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hotels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favour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immersive,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nature-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based experiences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like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glamping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pods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woods,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cabins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lake,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eco-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lodges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mountain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valleys,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converted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farmhouses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wine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country.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These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settings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aren’t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visually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stunning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boost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booking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rates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price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premiums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study</a:t>
            </a:r>
            <a:r>
              <a:rPr dirty="0" sz="2400" spc="-4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EU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 i="1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initiative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found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i="1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2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61%</a:t>
            </a:r>
            <a:r>
              <a:rPr dirty="0" sz="2400" spc="-4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4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European</a:t>
            </a:r>
            <a:r>
              <a:rPr dirty="0" sz="24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travellers</a:t>
            </a:r>
            <a:r>
              <a:rPr dirty="0" sz="2400" spc="-2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who</a:t>
            </a:r>
            <a:r>
              <a:rPr dirty="0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chose</a:t>
            </a:r>
            <a:r>
              <a:rPr dirty="0" sz="2400" spc="-3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agritourism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i="1">
                <a:solidFill>
                  <a:srgbClr val="484848"/>
                </a:solidFill>
                <a:latin typeface="Calibri"/>
                <a:cs typeface="Calibri"/>
              </a:rPr>
              <a:t>eco-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stays</a:t>
            </a:r>
            <a:r>
              <a:rPr dirty="0" sz="2400" spc="-4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did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so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primarily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because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i="1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landscape</a:t>
            </a:r>
            <a:r>
              <a:rPr dirty="0" sz="2400" spc="-7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400" spc="-3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setting</a:t>
            </a:r>
            <a:r>
              <a:rPr dirty="0" sz="2400" spc="-4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(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Source:</a:t>
            </a:r>
            <a:r>
              <a:rPr dirty="0" sz="2400" spc="-5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CBI/EU</a:t>
            </a:r>
            <a:r>
              <a:rPr dirty="0" u="sng" sz="2400" spc="-7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 spc="-1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Market</a:t>
            </a:r>
            <a:r>
              <a:rPr dirty="0" u="none" sz="2400" spc="-10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sng" sz="2400" spc="-1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Research</a:t>
            </a:r>
            <a:r>
              <a:rPr dirty="0" u="none" sz="2400" spc="-10" i="1">
                <a:solidFill>
                  <a:srgbClr val="484848"/>
                </a:solidFill>
                <a:latin typeface="Calibri"/>
                <a:cs typeface="Calibri"/>
              </a:rPr>
              <a:t>).</a:t>
            </a:r>
            <a:r>
              <a:rPr dirty="0" u="none" sz="2400" spc="-8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means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choice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directly affects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b="1">
                <a:solidFill>
                  <a:srgbClr val="484848"/>
                </a:solidFill>
                <a:latin typeface="Calibri"/>
                <a:cs typeface="Calibri"/>
              </a:rPr>
              <a:t>visibility,</a:t>
            </a:r>
            <a:r>
              <a:rPr dirty="0" u="none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0" b="1">
                <a:solidFill>
                  <a:srgbClr val="484848"/>
                </a:solidFill>
                <a:latin typeface="Calibri"/>
                <a:cs typeface="Calibri"/>
              </a:rPr>
              <a:t>occupancy,</a:t>
            </a:r>
            <a:r>
              <a:rPr dirty="0" u="none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b="1">
                <a:solidFill>
                  <a:srgbClr val="484848"/>
                </a:solidFill>
                <a:latin typeface="Calibri"/>
                <a:cs typeface="Calibri"/>
              </a:rPr>
              <a:t>potential 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profit</a:t>
            </a:r>
            <a:r>
              <a:rPr dirty="0" u="none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b="1">
                <a:solidFill>
                  <a:srgbClr val="484848"/>
                </a:solidFill>
                <a:latin typeface="Calibri"/>
                <a:cs typeface="Calibri"/>
              </a:rPr>
              <a:t>margin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773" y="2176187"/>
            <a:ext cx="2921635" cy="100139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4640" marR="5080" indent="-282575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Let</a:t>
            </a:r>
            <a:r>
              <a:rPr dirty="0" sz="32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35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32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Location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32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2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Selling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4" y="0"/>
            <a:ext cx="3519170" cy="2862580"/>
            <a:chOff x="391604" y="0"/>
            <a:chExt cx="3519170" cy="286258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0"/>
              <a:ext cx="3176104" cy="21541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65702" y="410171"/>
              <a:ext cx="144780" cy="2452370"/>
            </a:xfrm>
            <a:custGeom>
              <a:avLst/>
              <a:gdLst/>
              <a:ahLst/>
              <a:cxnLst/>
              <a:rect l="l" t="t" r="r" b="b"/>
              <a:pathLst>
                <a:path w="144779" h="2452370">
                  <a:moveTo>
                    <a:pt x="7620" y="0"/>
                  </a:moveTo>
                  <a:lnTo>
                    <a:pt x="0" y="0"/>
                  </a:lnTo>
                  <a:lnTo>
                    <a:pt x="0" y="2452116"/>
                  </a:lnTo>
                  <a:lnTo>
                    <a:pt x="7620" y="2452116"/>
                  </a:lnTo>
                  <a:lnTo>
                    <a:pt x="7620" y="0"/>
                  </a:lnTo>
                  <a:close/>
                </a:path>
                <a:path w="144779" h="2452370">
                  <a:moveTo>
                    <a:pt x="144780" y="995172"/>
                  </a:moveTo>
                  <a:lnTo>
                    <a:pt x="137160" y="995172"/>
                  </a:lnTo>
                  <a:lnTo>
                    <a:pt x="137160" y="2452103"/>
                  </a:lnTo>
                  <a:lnTo>
                    <a:pt x="144780" y="2452103"/>
                  </a:lnTo>
                  <a:lnTo>
                    <a:pt x="144780" y="995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wrap="square" lIns="0" tIns="76200" rIns="0" bIns="0" rtlCol="0" vert="vert270">
            <a:spAutoFit/>
          </a:bodyPr>
          <a:lstStyle/>
          <a:p>
            <a:pPr marL="115570" marR="401320">
              <a:lnSpc>
                <a:spcPts val="1080"/>
              </a:lnSpc>
              <a:spcBef>
                <a:spcPts val="600"/>
              </a:spcBef>
            </a:pP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https://www.charmingslovenia.com/en/herbal-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glamping-resort-ljubno.html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88340" y="3267349"/>
            <a:ext cx="241363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Immersive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Natural</a:t>
            </a:r>
            <a:r>
              <a:rPr dirty="0" sz="24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Settings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dirty="0"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Rates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537711" y="813709"/>
            <a:ext cx="540702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A7E81"/>
                </a:solidFill>
              </a:rPr>
              <a:t>What</a:t>
            </a:r>
            <a:r>
              <a:rPr dirty="0" sz="2400" spc="-55">
                <a:solidFill>
                  <a:srgbClr val="3A7E81"/>
                </a:solidFill>
              </a:rPr>
              <a:t> </a:t>
            </a:r>
            <a:r>
              <a:rPr dirty="0" sz="2400">
                <a:solidFill>
                  <a:srgbClr val="3A7E81"/>
                </a:solidFill>
              </a:rPr>
              <a:t>locations</a:t>
            </a:r>
            <a:r>
              <a:rPr dirty="0" sz="2400" spc="-70">
                <a:solidFill>
                  <a:srgbClr val="3A7E81"/>
                </a:solidFill>
              </a:rPr>
              <a:t> </a:t>
            </a:r>
            <a:r>
              <a:rPr dirty="0" sz="2400">
                <a:solidFill>
                  <a:srgbClr val="3A7E81"/>
                </a:solidFill>
              </a:rPr>
              <a:t>and</a:t>
            </a:r>
            <a:r>
              <a:rPr dirty="0" sz="2400" spc="-65">
                <a:solidFill>
                  <a:srgbClr val="3A7E81"/>
                </a:solidFill>
              </a:rPr>
              <a:t> </a:t>
            </a:r>
            <a:r>
              <a:rPr dirty="0" sz="2400" spc="-10">
                <a:solidFill>
                  <a:srgbClr val="3A7E81"/>
                </a:solidFill>
              </a:rPr>
              <a:t>environments</a:t>
            </a:r>
            <a:r>
              <a:rPr dirty="0" sz="2400" spc="-60">
                <a:solidFill>
                  <a:srgbClr val="3A7E81"/>
                </a:solidFill>
              </a:rPr>
              <a:t> </a:t>
            </a:r>
            <a:r>
              <a:rPr dirty="0" sz="2400">
                <a:solidFill>
                  <a:srgbClr val="3A7E81"/>
                </a:solidFill>
              </a:rPr>
              <a:t>are</a:t>
            </a:r>
            <a:r>
              <a:rPr dirty="0" sz="2400" spc="-60">
                <a:solidFill>
                  <a:srgbClr val="3A7E81"/>
                </a:solidFill>
              </a:rPr>
              <a:t> </a:t>
            </a:r>
            <a:r>
              <a:rPr dirty="0" sz="2400" spc="-20">
                <a:solidFill>
                  <a:srgbClr val="3A7E81"/>
                </a:solidFill>
              </a:rPr>
              <a:t>they </a:t>
            </a:r>
            <a:r>
              <a:rPr dirty="0" sz="2400">
                <a:solidFill>
                  <a:srgbClr val="3A7E81"/>
                </a:solidFill>
              </a:rPr>
              <a:t>looking</a:t>
            </a:r>
            <a:r>
              <a:rPr dirty="0" sz="2400" spc="-40">
                <a:solidFill>
                  <a:srgbClr val="3A7E81"/>
                </a:solidFill>
              </a:rPr>
              <a:t> </a:t>
            </a:r>
            <a:r>
              <a:rPr dirty="0" sz="2400" spc="-20">
                <a:solidFill>
                  <a:srgbClr val="3A7E81"/>
                </a:solidFill>
              </a:rPr>
              <a:t>for!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537692" y="1697754"/>
            <a:ext cx="6142990" cy="3622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493395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looking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immerse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themselves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forests,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lakes,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coastal</a:t>
            </a:r>
            <a:r>
              <a:rPr dirty="0" sz="2400" spc="-10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views,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mountains,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vineyards.</a:t>
            </a:r>
            <a:endParaRPr sz="2400">
              <a:latin typeface="Calibri"/>
              <a:cs typeface="Calibri"/>
            </a:endParaRPr>
          </a:p>
          <a:p>
            <a:pPr marL="355600" marR="34925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want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silence,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cleanliness,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pristine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nature,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privacy,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wildlife,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starry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skies.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want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clean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air,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nature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trails,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water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(hot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springs,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rivers,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beaches).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will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make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out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give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wow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factor.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773" y="2176187"/>
            <a:ext cx="2921635" cy="100139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4640" marR="5080" indent="-282575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Let</a:t>
            </a:r>
            <a:r>
              <a:rPr dirty="0" sz="32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35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32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Location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32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2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Selling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4" y="0"/>
            <a:ext cx="3519170" cy="2862580"/>
            <a:chOff x="391604" y="0"/>
            <a:chExt cx="3519170" cy="286258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0"/>
              <a:ext cx="3176104" cy="21541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65702" y="410171"/>
              <a:ext cx="144780" cy="2452370"/>
            </a:xfrm>
            <a:custGeom>
              <a:avLst/>
              <a:gdLst/>
              <a:ahLst/>
              <a:cxnLst/>
              <a:rect l="l" t="t" r="r" b="b"/>
              <a:pathLst>
                <a:path w="144779" h="2452370">
                  <a:moveTo>
                    <a:pt x="7620" y="0"/>
                  </a:moveTo>
                  <a:lnTo>
                    <a:pt x="0" y="0"/>
                  </a:lnTo>
                  <a:lnTo>
                    <a:pt x="0" y="2452116"/>
                  </a:lnTo>
                  <a:lnTo>
                    <a:pt x="7620" y="2452116"/>
                  </a:lnTo>
                  <a:lnTo>
                    <a:pt x="7620" y="0"/>
                  </a:lnTo>
                  <a:close/>
                </a:path>
                <a:path w="144779" h="2452370">
                  <a:moveTo>
                    <a:pt x="144780" y="995172"/>
                  </a:moveTo>
                  <a:lnTo>
                    <a:pt x="137160" y="995172"/>
                  </a:lnTo>
                  <a:lnTo>
                    <a:pt x="137160" y="2452103"/>
                  </a:lnTo>
                  <a:lnTo>
                    <a:pt x="144780" y="2452103"/>
                  </a:lnTo>
                  <a:lnTo>
                    <a:pt x="144780" y="995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wrap="square" lIns="0" tIns="76200" rIns="0" bIns="0" rtlCol="0" vert="vert270">
            <a:spAutoFit/>
          </a:bodyPr>
          <a:lstStyle/>
          <a:p>
            <a:pPr marL="115570" marR="401320">
              <a:lnSpc>
                <a:spcPts val="1080"/>
              </a:lnSpc>
              <a:spcBef>
                <a:spcPts val="600"/>
              </a:spcBef>
            </a:pP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https://www.charmingslovenia.com/en/herbal-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glamping-resort-ljubno.html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88340" y="3267349"/>
            <a:ext cx="241363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Immersive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Natural</a:t>
            </a:r>
            <a:r>
              <a:rPr dirty="0" sz="24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Settings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dirty="0"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Rates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156693" y="151006"/>
            <a:ext cx="1415415" cy="4222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/>
              <a:t>Examples:</a:t>
            </a:r>
            <a:endParaRPr sz="2600"/>
          </a:p>
        </p:txBody>
      </p:sp>
      <p:sp>
        <p:nvSpPr>
          <p:cNvPr id="9" name="object 9"/>
          <p:cNvSpPr txBox="1"/>
          <p:nvPr/>
        </p:nvSpPr>
        <p:spPr>
          <a:xfrm>
            <a:off x="4156595" y="628018"/>
            <a:ext cx="7712075" cy="2788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68300">
              <a:lnSpc>
                <a:spcPct val="100000"/>
              </a:lnSpc>
              <a:spcBef>
                <a:spcPts val="95"/>
              </a:spcBef>
            </a:pP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Herbal</a:t>
            </a:r>
            <a:r>
              <a:rPr dirty="0" u="sng" sz="2200" spc="-2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Glampin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2200" spc="-5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Ljubno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,</a:t>
            </a:r>
            <a:r>
              <a:rPr dirty="0" u="sng" sz="2200" spc="-4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Sloveni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a</a:t>
            </a:r>
            <a:r>
              <a:rPr dirty="0" u="sng" sz="2200" spc="-4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Nestled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Alps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near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Savinja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River,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markets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clean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air,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wild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herbs,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wellness.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0">
                <a:solidFill>
                  <a:srgbClr val="484848"/>
                </a:solidFill>
                <a:latin typeface="Calibri"/>
                <a:cs typeface="Calibri"/>
              </a:rPr>
              <a:t>They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charge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€250+</a:t>
            </a:r>
            <a:r>
              <a:rPr dirty="0" u="none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per</a:t>
            </a:r>
            <a:r>
              <a:rPr dirty="0" u="none" sz="2200" spc="-2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night</a:t>
            </a:r>
            <a:r>
              <a:rPr dirty="0" u="none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high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season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price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justified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immersive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setting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spa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features.</a:t>
            </a:r>
            <a:endParaRPr sz="2200">
              <a:latin typeface="Calibri"/>
              <a:cs typeface="Calibri"/>
            </a:endParaRPr>
          </a:p>
          <a:p>
            <a:pPr marL="12700" marR="5080" indent="-635">
              <a:lnSpc>
                <a:spcPct val="94700"/>
              </a:lnSpc>
              <a:spcBef>
                <a:spcPts val="1195"/>
              </a:spcBef>
            </a:pP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Agriturismo</a:t>
            </a:r>
            <a:r>
              <a:rPr dirty="0" u="sng" sz="2200" spc="-4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L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a</a:t>
            </a:r>
            <a:r>
              <a:rPr dirty="0" u="sng" sz="2200" spc="-5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Ghiandaia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,</a:t>
            </a:r>
            <a:r>
              <a:rPr dirty="0" u="sng" sz="2200" spc="-4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 spc="-3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Tuscany,</a:t>
            </a:r>
            <a:r>
              <a:rPr dirty="0" u="sng" sz="2200" spc="-7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Ital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y</a:t>
            </a:r>
            <a:r>
              <a:rPr dirty="0" u="sng" sz="2200" spc="-5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Surrounded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vineyards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olive</a:t>
            </a:r>
            <a:r>
              <a:rPr dirty="0" u="none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groves,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offer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farmhouse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stays</a:t>
            </a:r>
            <a:r>
              <a:rPr dirty="0" u="none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u="none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cooking</a:t>
            </a:r>
            <a:r>
              <a:rPr dirty="0" u="none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classes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wine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tastings.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allows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them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charge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 b="1">
                <a:solidFill>
                  <a:srgbClr val="484848"/>
                </a:solidFill>
                <a:latin typeface="Calibri"/>
                <a:cs typeface="Calibri"/>
              </a:rPr>
              <a:t>€180–</a:t>
            </a:r>
            <a:r>
              <a:rPr dirty="0" u="none" sz="2200" spc="-20" b="1">
                <a:solidFill>
                  <a:srgbClr val="484848"/>
                </a:solidFill>
                <a:latin typeface="Calibri"/>
                <a:cs typeface="Calibri"/>
              </a:rPr>
              <a:t>€250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per</a:t>
            </a:r>
            <a:r>
              <a:rPr dirty="0" u="none" sz="22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night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double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nearby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basic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hotels.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6247" y="3691540"/>
            <a:ext cx="7531100" cy="131254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ct val="94700"/>
              </a:lnSpc>
              <a:spcBef>
                <a:spcPts val="235"/>
              </a:spcBef>
            </a:pP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Soof</a:t>
            </a:r>
            <a:r>
              <a:rPr dirty="0" u="sng" sz="2200" spc="-5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2200" spc="-1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Retreats,</a:t>
            </a:r>
            <a:r>
              <a:rPr dirty="0" u="sng" sz="2200" spc="-1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Netherland</a:t>
            </a:r>
            <a:r>
              <a:rPr dirty="0" u="sng" sz="22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s</a:t>
            </a:r>
            <a:r>
              <a:rPr dirty="0" u="sng" sz="2200" spc="-4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Their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lodges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near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nature</a:t>
            </a:r>
            <a:r>
              <a:rPr dirty="0" u="none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parks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are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fully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gas-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free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powered</a:t>
            </a:r>
            <a:r>
              <a:rPr dirty="0" u="none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solar,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design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focused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nature immersion.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Despite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being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low-</a:t>
            </a:r>
            <a:r>
              <a:rPr dirty="0" u="none" sz="2200" spc="-20">
                <a:solidFill>
                  <a:srgbClr val="484848"/>
                </a:solidFill>
                <a:latin typeface="Calibri"/>
                <a:cs typeface="Calibri"/>
              </a:rPr>
              <a:t>density,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profit</a:t>
            </a:r>
            <a:r>
              <a:rPr dirty="0" u="none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from</a:t>
            </a:r>
            <a:r>
              <a:rPr dirty="0" u="none" sz="22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0" b="1">
                <a:solidFill>
                  <a:srgbClr val="484848"/>
                </a:solidFill>
                <a:latin typeface="Calibri"/>
                <a:cs typeface="Calibri"/>
              </a:rPr>
              <a:t>eco-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conscious</a:t>
            </a:r>
            <a:r>
              <a:rPr dirty="0" u="none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branding</a:t>
            </a:r>
            <a:r>
              <a:rPr dirty="0" u="none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repeat</a:t>
            </a:r>
            <a:r>
              <a:rPr dirty="0" u="none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Dutch</a:t>
            </a:r>
            <a:r>
              <a:rPr dirty="0" u="none" sz="22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b="1">
                <a:solidFill>
                  <a:srgbClr val="484848"/>
                </a:solidFill>
                <a:latin typeface="Calibri"/>
                <a:cs typeface="Calibri"/>
              </a:rPr>
              <a:t>urbanite</a:t>
            </a:r>
            <a:r>
              <a:rPr dirty="0" u="none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 b="1">
                <a:solidFill>
                  <a:srgbClr val="484848"/>
                </a:solidFill>
                <a:latin typeface="Calibri"/>
                <a:cs typeface="Calibri"/>
              </a:rPr>
              <a:t>clientele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773" y="2176187"/>
            <a:ext cx="2921635" cy="100139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4640" marR="5080" indent="-282575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Let</a:t>
            </a:r>
            <a:r>
              <a:rPr dirty="0" sz="32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35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32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Location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32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2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Selling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74172" y="5007687"/>
            <a:ext cx="7162797" cy="17109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5844" y="0"/>
            <a:ext cx="3210748" cy="182594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wrap="square" lIns="0" tIns="127635" rIns="0" bIns="0" rtlCol="0" vert="vert270">
            <a:spAutoFit/>
          </a:bodyPr>
          <a:lstStyle/>
          <a:p>
            <a:pPr marL="115570">
              <a:lnSpc>
                <a:spcPct val="100000"/>
              </a:lnSpc>
              <a:spcBef>
                <a:spcPts val="1005"/>
              </a:spcBef>
            </a:pP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https://www.soofretreats.com/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34284" y="1230073"/>
            <a:ext cx="7620" cy="1632585"/>
          </a:xfrm>
          <a:custGeom>
            <a:avLst/>
            <a:gdLst/>
            <a:ahLst/>
            <a:cxnLst/>
            <a:rect l="l" t="t" r="r" b="b"/>
            <a:pathLst>
              <a:path w="7620" h="1632585">
                <a:moveTo>
                  <a:pt x="7620" y="0"/>
                </a:moveTo>
                <a:lnTo>
                  <a:pt x="0" y="0"/>
                </a:lnTo>
                <a:lnTo>
                  <a:pt x="0" y="1632204"/>
                </a:lnTo>
                <a:lnTo>
                  <a:pt x="7620" y="1632204"/>
                </a:lnTo>
                <a:lnTo>
                  <a:pt x="7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2261" y="939571"/>
          <a:ext cx="11838940" cy="5758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3535"/>
                <a:gridCol w="2645410"/>
                <a:gridCol w="2743200"/>
                <a:gridCol w="3211195"/>
                <a:gridCol w="50800"/>
                <a:gridCol w="215265"/>
              </a:tblGrid>
              <a:tr h="42608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Feature/Setting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Added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Save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dirty="0" sz="22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€€€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005205">
                <a:tc>
                  <a:txBody>
                    <a:bodyPr/>
                    <a:lstStyle/>
                    <a:p>
                      <a:pPr marL="91440" marR="73406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Forest,</a:t>
                      </a:r>
                      <a:r>
                        <a:rPr dirty="0" sz="2200" spc="-1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coastal,</a:t>
                      </a:r>
                      <a:r>
                        <a:rPr dirty="0" sz="2200" spc="-10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riverside</a:t>
                      </a:r>
                      <a:r>
                        <a:rPr dirty="0" sz="2200" spc="-10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4986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060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acre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need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access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work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(€5K–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€25K)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2923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Higher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room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rates,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4-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appeal,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wildlife-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based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844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marL="90805" marR="6648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Forests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allow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natural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shade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less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energy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cooling)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005840">
                <a:tc>
                  <a:txBody>
                    <a:bodyPr/>
                    <a:lstStyle/>
                    <a:p>
                      <a:pPr marL="91440" marR="26860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Mountain</a:t>
                      </a:r>
                      <a:r>
                        <a:rPr dirty="0" sz="22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2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vineyard setting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4986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89230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involve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slope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engineering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816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022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Premium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weddings,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retreats,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wine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marL="90805" marR="958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Elevated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areas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wind/sun exposure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ideal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off-grid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power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solutions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005205">
                <a:tc>
                  <a:txBody>
                    <a:bodyPr/>
                    <a:lstStyle/>
                    <a:p>
                      <a:pPr marL="91440" marR="63817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Remote</a:t>
                      </a:r>
                      <a:r>
                        <a:rPr dirty="0" sz="22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2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off-grid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location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5049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3843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require solar/water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investment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(€10K–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€30K)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39878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Unique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selling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point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higher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prices,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longer stays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844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 marR="1346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Seclusion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boosts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privacy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(and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appeal),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so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dirty="0" sz="20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need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for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heavy</a:t>
                      </a:r>
                      <a:r>
                        <a:rPr dirty="0" sz="2000" spc="-6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landscaping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005840">
                <a:tc>
                  <a:txBody>
                    <a:bodyPr/>
                    <a:lstStyle/>
                    <a:p>
                      <a:pPr marL="91440" marR="347980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Proximity</a:t>
                      </a:r>
                      <a:r>
                        <a:rPr dirty="0" sz="22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2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national parks/trails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5049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Permit/zoning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(€1K–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€10K)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816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1846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eco-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adventure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base,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increasing</a:t>
                      </a:r>
                      <a:r>
                        <a:rPr dirty="0" sz="20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stay</a:t>
                      </a:r>
                      <a:r>
                        <a:rPr dirty="0" sz="2000" spc="-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length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 marR="1936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Streams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rivers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can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enhance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greywater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recycling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hydro-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112520">
                <a:tc rowSpan="2">
                  <a:txBody>
                    <a:bodyPr/>
                    <a:lstStyle/>
                    <a:p>
                      <a:pPr marL="91440" marR="66675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Scenic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“Instagrammable”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views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 marR="173355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mean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fewer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units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due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protected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views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Fewer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units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exclusivity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higher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nightly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yield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0805" marR="8318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User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Generated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Content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UGC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free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marketing</a:t>
                      </a:r>
                      <a:r>
                        <a:rPr dirty="0" sz="2000" spc="-4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referrals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target markets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9748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3525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76C6D"/>
                      </a:solidFill>
                      <a:prstDash val="solid"/>
                    </a:lnR>
                    <a:lnT w="9525">
                      <a:solidFill>
                        <a:srgbClr val="FAA63C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76C6D"/>
                      </a:solidFill>
                      <a:prstDash val="solid"/>
                    </a:lnL>
                    <a:lnT w="9525">
                      <a:solidFill>
                        <a:srgbClr val="FAA63C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076C6D"/>
                </a:solidFill>
              </a:rPr>
              <a:t>Financial</a:t>
            </a:r>
            <a:r>
              <a:rPr dirty="0" sz="3200" spc="-85">
                <a:solidFill>
                  <a:srgbClr val="076C6D"/>
                </a:solidFill>
              </a:rPr>
              <a:t> </a:t>
            </a:r>
            <a:r>
              <a:rPr dirty="0" sz="3200">
                <a:solidFill>
                  <a:srgbClr val="076C6D"/>
                </a:solidFill>
              </a:rPr>
              <a:t>Benefits</a:t>
            </a:r>
            <a:r>
              <a:rPr dirty="0" sz="3200" spc="-110">
                <a:solidFill>
                  <a:srgbClr val="076C6D"/>
                </a:solidFill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of</a:t>
            </a:r>
            <a:r>
              <a:rPr dirty="0" sz="3200" spc="-7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Scenic</a:t>
            </a:r>
            <a:r>
              <a:rPr dirty="0" sz="3200" spc="-8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Settings</a:t>
            </a:r>
            <a:r>
              <a:rPr dirty="0" sz="3200" spc="-6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&amp;</a:t>
            </a:r>
            <a:r>
              <a:rPr dirty="0" sz="3200" spc="-7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Natural</a:t>
            </a:r>
            <a:r>
              <a:rPr dirty="0" sz="3200" spc="-7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spc="-10" b="0">
                <a:solidFill>
                  <a:srgbClr val="076C6D"/>
                </a:solidFill>
                <a:latin typeface="Calibri"/>
                <a:cs typeface="Calibri"/>
              </a:rPr>
              <a:t>Experiences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group of houses in the snow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745990" y="206316"/>
            <a:ext cx="4898390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E96751"/>
                </a:solidFill>
              </a:rPr>
              <a:t>Understanding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Guest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Appeal</a:t>
            </a:r>
            <a:r>
              <a:rPr dirty="0" spc="-65">
                <a:solidFill>
                  <a:srgbClr val="E96751"/>
                </a:solidFill>
              </a:rPr>
              <a:t> </a:t>
            </a:r>
            <a:r>
              <a:rPr dirty="0" spc="-25">
                <a:solidFill>
                  <a:srgbClr val="E96751"/>
                </a:solidFill>
              </a:rPr>
              <a:t>and </a:t>
            </a:r>
            <a:r>
              <a:rPr dirty="0" spc="-10">
                <a:solidFill>
                  <a:srgbClr val="E96751"/>
                </a:solidFill>
              </a:rPr>
              <a:t>Experiences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745990" y="1030644"/>
            <a:ext cx="6526530" cy="5330825"/>
          </a:xfrm>
          <a:prstGeom prst="rect">
            <a:avLst/>
          </a:prstGeom>
        </p:spPr>
        <p:txBody>
          <a:bodyPr wrap="square" lIns="0" tIns="1936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2800" spc="-10" b="1">
                <a:solidFill>
                  <a:srgbClr val="459496"/>
                </a:solidFill>
                <a:latin typeface="Calibri"/>
                <a:cs typeface="Calibri"/>
              </a:rPr>
              <a:t>Authenticity</a:t>
            </a:r>
            <a:r>
              <a:rPr dirty="0" sz="2800" spc="-7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59496"/>
                </a:solidFill>
                <a:latin typeface="Calibri"/>
                <a:cs typeface="Calibri"/>
              </a:rPr>
              <a:t>Through</a:t>
            </a:r>
            <a:r>
              <a:rPr dirty="0" sz="2800" spc="-7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59496"/>
                </a:solidFill>
                <a:latin typeface="Calibri"/>
                <a:cs typeface="Calibri"/>
              </a:rPr>
              <a:t>Rural</a:t>
            </a:r>
            <a:r>
              <a:rPr dirty="0" sz="2800" spc="-8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59496"/>
                </a:solidFill>
                <a:latin typeface="Calibri"/>
                <a:cs typeface="Calibri"/>
              </a:rPr>
              <a:t>or</a:t>
            </a:r>
            <a:r>
              <a:rPr dirty="0" sz="2800" spc="-8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59496"/>
                </a:solidFill>
                <a:latin typeface="Calibri"/>
                <a:cs typeface="Calibri"/>
              </a:rPr>
              <a:t>Heritage</a:t>
            </a:r>
            <a:r>
              <a:rPr dirty="0" sz="2800" spc="-7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59496"/>
                </a:solidFill>
                <a:latin typeface="Calibri"/>
                <a:cs typeface="Calibri"/>
              </a:rPr>
              <a:t>Sites</a:t>
            </a:r>
            <a:endParaRPr sz="2800">
              <a:latin typeface="Calibri"/>
              <a:cs typeface="Calibri"/>
            </a:endParaRPr>
          </a:p>
          <a:p>
            <a:pPr marL="12700" marR="363220">
              <a:lnSpc>
                <a:spcPct val="100000"/>
              </a:lnSpc>
              <a:spcBef>
                <a:spcPts val="1225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contributes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sense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"place"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cultural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authenticity,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especially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heritage accommodations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repurposed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buildings.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settings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aren’t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visually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stunning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boost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booking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rates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price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premiums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19685">
              <a:lnSpc>
                <a:spcPct val="100000"/>
              </a:lnSpc>
              <a:spcBef>
                <a:spcPts val="1200"/>
              </a:spcBef>
            </a:pPr>
            <a:r>
              <a:rPr dirty="0" sz="2400" spc="-30" i="1">
                <a:solidFill>
                  <a:srgbClr val="484848"/>
                </a:solidFill>
                <a:latin typeface="Calibri"/>
                <a:cs typeface="Calibri"/>
              </a:rPr>
              <a:t>Tourists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more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likely</a:t>
            </a:r>
            <a:r>
              <a:rPr dirty="0" sz="2400" spc="-8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choose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stays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embedded</a:t>
            </a:r>
            <a:r>
              <a:rPr dirty="0" sz="2400" spc="-10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6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history</a:t>
            </a:r>
            <a:r>
              <a:rPr dirty="0" sz="2400" spc="-5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400" spc="-5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tradition</a:t>
            </a:r>
            <a:r>
              <a:rPr dirty="0" sz="2400" spc="-6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particularly</a:t>
            </a:r>
            <a:r>
              <a:rPr dirty="0" sz="2400" spc="-7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those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over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age</a:t>
            </a:r>
            <a:r>
              <a:rPr dirty="0" sz="2400" spc="-4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35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traveling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4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cultural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enrichment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(</a:t>
            </a:r>
            <a:r>
              <a:rPr dirty="0" u="sng" sz="24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European</a:t>
            </a:r>
            <a:r>
              <a:rPr dirty="0" u="sng" sz="2400" spc="-9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spc="-1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Travel</a:t>
            </a:r>
            <a:r>
              <a:rPr dirty="0" u="sng" sz="2400" spc="-7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Commission,</a:t>
            </a:r>
            <a:r>
              <a:rPr dirty="0" u="sng" sz="2400" spc="-9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2022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).</a:t>
            </a:r>
            <a:r>
              <a:rPr dirty="0" u="none" sz="2400" spc="-10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makes 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repurposed</a:t>
            </a:r>
            <a:r>
              <a:rPr dirty="0" u="none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u="none" sz="2400" spc="-8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buildings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like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old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barns,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mills, cottages,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castles,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highly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attractive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highly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bookable.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8314" y="3265708"/>
            <a:ext cx="2390775" cy="16109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Cultural Authenticity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Increases</a:t>
            </a:r>
            <a:r>
              <a:rPr dirty="0" sz="26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dirty="0" sz="2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dirty="0" sz="30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group of houses in the snow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139690" y="235775"/>
            <a:ext cx="3175000" cy="372110"/>
          </a:xfrm>
          <a:prstGeom prst="rect">
            <a:avLst/>
          </a:prstGeom>
          <a:solidFill>
            <a:srgbClr val="EB7B6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70"/>
              </a:lnSpc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Why</a:t>
            </a:r>
            <a:r>
              <a:rPr dirty="0" sz="24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4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works</a:t>
            </a:r>
            <a:r>
              <a:rPr dirty="0" sz="24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financially: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1883" y="209364"/>
            <a:ext cx="30607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heritage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positioning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6988" y="575124"/>
            <a:ext cx="6400800" cy="6090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4511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allows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them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charge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€60–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€100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night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premium.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other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financial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benefits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longer stays,,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more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five-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star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reviews,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strong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word-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of-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mouth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return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visits</a:t>
            </a:r>
            <a:endParaRPr sz="2400">
              <a:latin typeface="Calibri"/>
              <a:cs typeface="Calibri"/>
            </a:endParaRPr>
          </a:p>
          <a:p>
            <a:pPr marL="12700" marR="97155">
              <a:lnSpc>
                <a:spcPct val="100000"/>
              </a:lnSpc>
              <a:spcBef>
                <a:spcPts val="1170"/>
              </a:spcBef>
            </a:pPr>
            <a:r>
              <a:rPr dirty="0" sz="2800" b="1">
                <a:solidFill>
                  <a:srgbClr val="3A7E81"/>
                </a:solidFill>
                <a:latin typeface="Calibri"/>
                <a:cs typeface="Calibri"/>
              </a:rPr>
              <a:t>What</a:t>
            </a:r>
            <a:r>
              <a:rPr dirty="0" sz="2800" spc="-8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3A7E81"/>
                </a:solidFill>
                <a:latin typeface="Calibri"/>
                <a:cs typeface="Calibri"/>
              </a:rPr>
              <a:t>locations</a:t>
            </a:r>
            <a:r>
              <a:rPr dirty="0" sz="2800" spc="-8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3A7E81"/>
                </a:solidFill>
                <a:latin typeface="Calibri"/>
                <a:cs typeface="Calibri"/>
              </a:rPr>
              <a:t>and</a:t>
            </a:r>
            <a:r>
              <a:rPr dirty="0" sz="2800" spc="-8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3A7E81"/>
                </a:solidFill>
                <a:latin typeface="Calibri"/>
                <a:cs typeface="Calibri"/>
              </a:rPr>
              <a:t>environments</a:t>
            </a:r>
            <a:r>
              <a:rPr dirty="0" sz="2800" spc="-7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3A7E81"/>
                </a:solidFill>
                <a:latin typeface="Calibri"/>
                <a:cs typeface="Calibri"/>
              </a:rPr>
              <a:t>are</a:t>
            </a:r>
            <a:r>
              <a:rPr dirty="0" sz="2800" spc="-7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3A7E81"/>
                </a:solidFill>
                <a:latin typeface="Calibri"/>
                <a:cs typeface="Calibri"/>
              </a:rPr>
              <a:t>they </a:t>
            </a:r>
            <a:r>
              <a:rPr dirty="0" sz="2800" b="1">
                <a:solidFill>
                  <a:srgbClr val="3A7E81"/>
                </a:solidFill>
                <a:latin typeface="Calibri"/>
                <a:cs typeface="Calibri"/>
              </a:rPr>
              <a:t>looking</a:t>
            </a:r>
            <a:r>
              <a:rPr dirty="0" sz="2800" spc="-20" b="1">
                <a:solidFill>
                  <a:srgbClr val="3A7E81"/>
                </a:solidFill>
                <a:latin typeface="Calibri"/>
                <a:cs typeface="Calibri"/>
              </a:rPr>
              <a:t> for!</a:t>
            </a:r>
            <a:endParaRPr sz="2800">
              <a:latin typeface="Calibri"/>
              <a:cs typeface="Calibri"/>
            </a:endParaRPr>
          </a:p>
          <a:p>
            <a:pPr marL="12700" marR="83820">
              <a:lnSpc>
                <a:spcPct val="100000"/>
              </a:lnSpc>
              <a:spcBef>
                <a:spcPts val="123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want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stay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surround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themselves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with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authentic,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unique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environment,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such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as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converted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barns,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stone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cottages,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old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mills,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castles.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want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experience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immerse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themselves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traditional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architecture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village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communities.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bonus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opportunity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experience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connections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cultural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stories,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artisanal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crafts,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food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traditions.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8314" y="3265708"/>
            <a:ext cx="2390775" cy="16109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Cultural Authenticity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Increases</a:t>
            </a:r>
            <a:r>
              <a:rPr dirty="0" sz="26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dirty="0" sz="2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dirty="0" sz="30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1950" y="0"/>
            <a:ext cx="3656965" cy="5067300"/>
            <a:chOff x="361950" y="0"/>
            <a:chExt cx="3656965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950" y="0"/>
              <a:ext cx="3217697" cy="21374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65705" y="158705"/>
              <a:ext cx="7620" cy="2703830"/>
            </a:xfrm>
            <a:custGeom>
              <a:avLst/>
              <a:gdLst/>
              <a:ahLst/>
              <a:cxnLst/>
              <a:rect l="l" t="t" r="r" b="b"/>
              <a:pathLst>
                <a:path w="7620" h="2703830">
                  <a:moveTo>
                    <a:pt x="7620" y="0"/>
                  </a:moveTo>
                  <a:lnTo>
                    <a:pt x="0" y="0"/>
                  </a:lnTo>
                  <a:lnTo>
                    <a:pt x="0" y="2703576"/>
                  </a:lnTo>
                  <a:lnTo>
                    <a:pt x="7620" y="2703576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645333" y="336838"/>
            <a:ext cx="560832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B7B69"/>
                </a:solidFill>
              </a:rPr>
              <a:t>Example:</a:t>
            </a:r>
            <a:r>
              <a:rPr dirty="0" spc="-100">
                <a:solidFill>
                  <a:srgbClr val="EB7B69"/>
                </a:solidFill>
              </a:rPr>
              <a:t> </a:t>
            </a:r>
            <a:r>
              <a:rPr dirty="0" u="sng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Batty</a:t>
            </a:r>
            <a:r>
              <a:rPr dirty="0" u="sng" spc="-95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 </a:t>
            </a:r>
            <a:r>
              <a:rPr dirty="0" u="sng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Langley</a:t>
            </a:r>
            <a:r>
              <a:rPr dirty="0" u="sng" spc="-95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 </a:t>
            </a:r>
            <a:r>
              <a:rPr dirty="0" u="sng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Lodge,</a:t>
            </a:r>
            <a:r>
              <a:rPr dirty="0" u="sng" spc="-95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 </a:t>
            </a:r>
            <a:r>
              <a:rPr dirty="0" u="sng" spc="-1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Ireland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645333" y="919006"/>
            <a:ext cx="5802630" cy="4900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Batty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Langley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Lodge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restored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18th-century Gothic-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style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gate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lodge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located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entrance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historic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Castletown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House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estate.</a:t>
            </a:r>
            <a:endParaRPr sz="2400">
              <a:latin typeface="Calibri"/>
              <a:cs typeface="Calibri"/>
            </a:endParaRPr>
          </a:p>
          <a:p>
            <a:pPr marL="12700" marR="15367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market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charge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premium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€180–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€200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per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night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over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standard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 elsewhere.</a:t>
            </a:r>
            <a:endParaRPr sz="2400">
              <a:latin typeface="Calibri"/>
              <a:cs typeface="Calibri"/>
            </a:endParaRPr>
          </a:p>
          <a:p>
            <a:pPr marL="12700" marR="113664">
              <a:lnSpc>
                <a:spcPct val="86900"/>
              </a:lnSpc>
              <a:spcBef>
                <a:spcPts val="1205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happy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pay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because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are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paying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place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stay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an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experience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sleeping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authentic,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18th-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century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Gothic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lodge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preserved architectural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details.</a:t>
            </a:r>
            <a:endParaRPr sz="2400">
              <a:latin typeface="Calibri"/>
              <a:cs typeface="Calibri"/>
            </a:endParaRPr>
          </a:p>
          <a:p>
            <a:pPr marL="12700" marR="7620">
              <a:lnSpc>
                <a:spcPts val="2500"/>
              </a:lnSpc>
              <a:spcBef>
                <a:spcPts val="1215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there’s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only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Batty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Langley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Lodge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its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rarity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creates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perceived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luxury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exclusivity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wrap="square" lIns="0" tIns="76200" rIns="0" bIns="0" rtlCol="0" vert="vert270">
            <a:spAutoFit/>
          </a:bodyPr>
          <a:lstStyle/>
          <a:p>
            <a:pPr marL="115570" marR="149860" indent="-635">
              <a:lnSpc>
                <a:spcPts val="1080"/>
              </a:lnSpc>
              <a:spcBef>
                <a:spcPts val="600"/>
              </a:spcBef>
            </a:pP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https://irishlandmark.com/properties/batty-langley-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lodge/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02862" y="2528519"/>
            <a:ext cx="7620" cy="334010"/>
          </a:xfrm>
          <a:custGeom>
            <a:avLst/>
            <a:gdLst/>
            <a:ahLst/>
            <a:cxnLst/>
            <a:rect l="l" t="t" r="r" b="b"/>
            <a:pathLst>
              <a:path w="7620" h="334010">
                <a:moveTo>
                  <a:pt x="7620" y="0"/>
                </a:moveTo>
                <a:lnTo>
                  <a:pt x="0" y="0"/>
                </a:lnTo>
                <a:lnTo>
                  <a:pt x="0" y="333755"/>
                </a:lnTo>
                <a:lnTo>
                  <a:pt x="7620" y="333755"/>
                </a:lnTo>
                <a:lnTo>
                  <a:pt x="7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68314" y="3265708"/>
            <a:ext cx="2390775" cy="16109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Cultural Authenticity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Increases</a:t>
            </a:r>
            <a:r>
              <a:rPr dirty="0" sz="26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dirty="0" sz="2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dirty="0" sz="30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" y="268989"/>
            <a:ext cx="6663055" cy="6589395"/>
            <a:chOff x="-5" y="268989"/>
            <a:chExt cx="6663055" cy="6589395"/>
          </a:xfrm>
        </p:grpSpPr>
        <p:sp>
          <p:nvSpPr>
            <p:cNvPr id="3" name="object 3"/>
            <p:cNvSpPr/>
            <p:nvPr/>
          </p:nvSpPr>
          <p:spPr>
            <a:xfrm>
              <a:off x="-5" y="748836"/>
              <a:ext cx="6663055" cy="6109335"/>
            </a:xfrm>
            <a:custGeom>
              <a:avLst/>
              <a:gdLst/>
              <a:ahLst/>
              <a:cxnLst/>
              <a:rect l="l" t="t" r="r" b="b"/>
              <a:pathLst>
                <a:path w="6663055" h="6109334">
                  <a:moveTo>
                    <a:pt x="5504307" y="0"/>
                  </a:moveTo>
                  <a:lnTo>
                    <a:pt x="0" y="0"/>
                  </a:lnTo>
                  <a:lnTo>
                    <a:pt x="0" y="4372292"/>
                  </a:lnTo>
                  <a:lnTo>
                    <a:pt x="654" y="4420881"/>
                  </a:lnTo>
                  <a:lnTo>
                    <a:pt x="2604" y="4469142"/>
                  </a:lnTo>
                  <a:lnTo>
                    <a:pt x="5835" y="4517057"/>
                  </a:lnTo>
                  <a:lnTo>
                    <a:pt x="10328" y="4564608"/>
                  </a:lnTo>
                  <a:lnTo>
                    <a:pt x="16066" y="4611778"/>
                  </a:lnTo>
                  <a:lnTo>
                    <a:pt x="23032" y="4658550"/>
                  </a:lnTo>
                  <a:lnTo>
                    <a:pt x="31210" y="4704906"/>
                  </a:lnTo>
                  <a:lnTo>
                    <a:pt x="40582" y="4750828"/>
                  </a:lnTo>
                  <a:lnTo>
                    <a:pt x="51131" y="4796299"/>
                  </a:lnTo>
                  <a:lnTo>
                    <a:pt x="62840" y="4841302"/>
                  </a:lnTo>
                  <a:lnTo>
                    <a:pt x="75691" y="4885820"/>
                  </a:lnTo>
                  <a:lnTo>
                    <a:pt x="89669" y="4929834"/>
                  </a:lnTo>
                  <a:lnTo>
                    <a:pt x="104754" y="4973327"/>
                  </a:lnTo>
                  <a:lnTo>
                    <a:pt x="120932" y="5016282"/>
                  </a:lnTo>
                  <a:lnTo>
                    <a:pt x="138184" y="5058682"/>
                  </a:lnTo>
                  <a:lnTo>
                    <a:pt x="156493" y="5100508"/>
                  </a:lnTo>
                  <a:lnTo>
                    <a:pt x="175842" y="5141744"/>
                  </a:lnTo>
                  <a:lnTo>
                    <a:pt x="196214" y="5182372"/>
                  </a:lnTo>
                  <a:lnTo>
                    <a:pt x="217592" y="5222375"/>
                  </a:lnTo>
                  <a:lnTo>
                    <a:pt x="239959" y="5261734"/>
                  </a:lnTo>
                  <a:lnTo>
                    <a:pt x="263298" y="5300434"/>
                  </a:lnTo>
                  <a:lnTo>
                    <a:pt x="287592" y="5338455"/>
                  </a:lnTo>
                  <a:lnTo>
                    <a:pt x="312823" y="5375781"/>
                  </a:lnTo>
                  <a:lnTo>
                    <a:pt x="338975" y="5412394"/>
                  </a:lnTo>
                  <a:lnTo>
                    <a:pt x="366030" y="5448278"/>
                  </a:lnTo>
                  <a:lnTo>
                    <a:pt x="393971" y="5483413"/>
                  </a:lnTo>
                  <a:lnTo>
                    <a:pt x="422782" y="5517783"/>
                  </a:lnTo>
                  <a:lnTo>
                    <a:pt x="452444" y="5551371"/>
                  </a:lnTo>
                  <a:lnTo>
                    <a:pt x="482942" y="5584159"/>
                  </a:lnTo>
                  <a:lnTo>
                    <a:pt x="514257" y="5616129"/>
                  </a:lnTo>
                  <a:lnTo>
                    <a:pt x="546373" y="5647264"/>
                  </a:lnTo>
                  <a:lnTo>
                    <a:pt x="579273" y="5677547"/>
                  </a:lnTo>
                  <a:lnTo>
                    <a:pt x="612940" y="5706960"/>
                  </a:lnTo>
                  <a:lnTo>
                    <a:pt x="647355" y="5735485"/>
                  </a:lnTo>
                  <a:lnTo>
                    <a:pt x="682504" y="5763106"/>
                  </a:lnTo>
                  <a:lnTo>
                    <a:pt x="718367" y="5789805"/>
                  </a:lnTo>
                  <a:lnTo>
                    <a:pt x="754929" y="5815563"/>
                  </a:lnTo>
                  <a:lnTo>
                    <a:pt x="792171" y="5840365"/>
                  </a:lnTo>
                  <a:lnTo>
                    <a:pt x="830078" y="5864192"/>
                  </a:lnTo>
                  <a:lnTo>
                    <a:pt x="868631" y="5887027"/>
                  </a:lnTo>
                  <a:lnTo>
                    <a:pt x="907815" y="5908852"/>
                  </a:lnTo>
                  <a:lnTo>
                    <a:pt x="947610" y="5929650"/>
                  </a:lnTo>
                  <a:lnTo>
                    <a:pt x="988002" y="5949404"/>
                  </a:lnTo>
                  <a:lnTo>
                    <a:pt x="1028972" y="5968096"/>
                  </a:lnTo>
                  <a:lnTo>
                    <a:pt x="1070503" y="5985708"/>
                  </a:lnTo>
                  <a:lnTo>
                    <a:pt x="1112578" y="6002224"/>
                  </a:lnTo>
                  <a:lnTo>
                    <a:pt x="1155181" y="6017625"/>
                  </a:lnTo>
                  <a:lnTo>
                    <a:pt x="1198294" y="6031895"/>
                  </a:lnTo>
                  <a:lnTo>
                    <a:pt x="1241899" y="6045015"/>
                  </a:lnTo>
                  <a:lnTo>
                    <a:pt x="1285981" y="6056969"/>
                  </a:lnTo>
                  <a:lnTo>
                    <a:pt x="1330521" y="6067738"/>
                  </a:lnTo>
                  <a:lnTo>
                    <a:pt x="1375503" y="6077306"/>
                  </a:lnTo>
                  <a:lnTo>
                    <a:pt x="1420909" y="6085655"/>
                  </a:lnTo>
                  <a:lnTo>
                    <a:pt x="1466723" y="6092767"/>
                  </a:lnTo>
                  <a:lnTo>
                    <a:pt x="1512927" y="6098625"/>
                  </a:lnTo>
                  <a:lnTo>
                    <a:pt x="1559504" y="6103212"/>
                  </a:lnTo>
                  <a:lnTo>
                    <a:pt x="1606437" y="6106510"/>
                  </a:lnTo>
                  <a:lnTo>
                    <a:pt x="1653710" y="6108502"/>
                  </a:lnTo>
                  <a:lnTo>
                    <a:pt x="1701304" y="6109169"/>
                  </a:lnTo>
                  <a:lnTo>
                    <a:pt x="6662889" y="6109169"/>
                  </a:lnTo>
                  <a:lnTo>
                    <a:pt x="6662889" y="1182814"/>
                  </a:lnTo>
                  <a:lnTo>
                    <a:pt x="6661924" y="1134030"/>
                  </a:lnTo>
                  <a:lnTo>
                    <a:pt x="6659052" y="1085750"/>
                  </a:lnTo>
                  <a:lnTo>
                    <a:pt x="6654310" y="1038013"/>
                  </a:lnTo>
                  <a:lnTo>
                    <a:pt x="6647736" y="990857"/>
                  </a:lnTo>
                  <a:lnTo>
                    <a:pt x="6639368" y="944319"/>
                  </a:lnTo>
                  <a:lnTo>
                    <a:pt x="6629241" y="898438"/>
                  </a:lnTo>
                  <a:lnTo>
                    <a:pt x="6617394" y="853251"/>
                  </a:lnTo>
                  <a:lnTo>
                    <a:pt x="6603863" y="808797"/>
                  </a:lnTo>
                  <a:lnTo>
                    <a:pt x="6588685" y="765113"/>
                  </a:lnTo>
                  <a:lnTo>
                    <a:pt x="6571899" y="722238"/>
                  </a:lnTo>
                  <a:lnTo>
                    <a:pt x="6553540" y="680209"/>
                  </a:lnTo>
                  <a:lnTo>
                    <a:pt x="6533647" y="639064"/>
                  </a:lnTo>
                  <a:lnTo>
                    <a:pt x="6512255" y="598841"/>
                  </a:lnTo>
                  <a:lnTo>
                    <a:pt x="6489403" y="559578"/>
                  </a:lnTo>
                  <a:lnTo>
                    <a:pt x="6465128" y="521313"/>
                  </a:lnTo>
                  <a:lnTo>
                    <a:pt x="6439466" y="484084"/>
                  </a:lnTo>
                  <a:lnTo>
                    <a:pt x="6412455" y="447929"/>
                  </a:lnTo>
                  <a:lnTo>
                    <a:pt x="6384132" y="412885"/>
                  </a:lnTo>
                  <a:lnTo>
                    <a:pt x="6354535" y="378992"/>
                  </a:lnTo>
                  <a:lnTo>
                    <a:pt x="6323699" y="346286"/>
                  </a:lnTo>
                  <a:lnTo>
                    <a:pt x="6291664" y="314805"/>
                  </a:lnTo>
                  <a:lnTo>
                    <a:pt x="6258464" y="284588"/>
                  </a:lnTo>
                  <a:lnTo>
                    <a:pt x="6224139" y="255673"/>
                  </a:lnTo>
                  <a:lnTo>
                    <a:pt x="6188725" y="228097"/>
                  </a:lnTo>
                  <a:lnTo>
                    <a:pt x="6152258" y="201899"/>
                  </a:lnTo>
                  <a:lnTo>
                    <a:pt x="6114777" y="177115"/>
                  </a:lnTo>
                  <a:lnTo>
                    <a:pt x="6076319" y="153785"/>
                  </a:lnTo>
                  <a:lnTo>
                    <a:pt x="6036920" y="131946"/>
                  </a:lnTo>
                  <a:lnTo>
                    <a:pt x="5996617" y="111637"/>
                  </a:lnTo>
                  <a:lnTo>
                    <a:pt x="5955449" y="92894"/>
                  </a:lnTo>
                  <a:lnTo>
                    <a:pt x="5913452" y="75756"/>
                  </a:lnTo>
                  <a:lnTo>
                    <a:pt x="5870663" y="60261"/>
                  </a:lnTo>
                  <a:lnTo>
                    <a:pt x="5827119" y="46447"/>
                  </a:lnTo>
                  <a:lnTo>
                    <a:pt x="5782858" y="34352"/>
                  </a:lnTo>
                  <a:lnTo>
                    <a:pt x="5737917" y="24013"/>
                  </a:lnTo>
                  <a:lnTo>
                    <a:pt x="5692333" y="15470"/>
                  </a:lnTo>
                  <a:lnTo>
                    <a:pt x="5646142" y="8758"/>
                  </a:lnTo>
                  <a:lnTo>
                    <a:pt x="5599383" y="3918"/>
                  </a:lnTo>
                  <a:lnTo>
                    <a:pt x="5552092" y="985"/>
                  </a:lnTo>
                  <a:lnTo>
                    <a:pt x="550430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268989"/>
              <a:ext cx="6170295" cy="875665"/>
            </a:xfrm>
            <a:custGeom>
              <a:avLst/>
              <a:gdLst/>
              <a:ahLst/>
              <a:cxnLst/>
              <a:rect l="l" t="t" r="r" b="b"/>
              <a:pathLst>
                <a:path w="6170295" h="875665">
                  <a:moveTo>
                    <a:pt x="5579762" y="0"/>
                  </a:moveTo>
                  <a:lnTo>
                    <a:pt x="0" y="0"/>
                  </a:lnTo>
                  <a:lnTo>
                    <a:pt x="0" y="92723"/>
                  </a:lnTo>
                  <a:lnTo>
                    <a:pt x="2103" y="119695"/>
                  </a:lnTo>
                  <a:lnTo>
                    <a:pt x="3385" y="146846"/>
                  </a:lnTo>
                  <a:lnTo>
                    <a:pt x="3815" y="174167"/>
                  </a:lnTo>
                  <a:lnTo>
                    <a:pt x="3815" y="875474"/>
                  </a:lnTo>
                  <a:lnTo>
                    <a:pt x="6169982" y="875474"/>
                  </a:lnTo>
                  <a:lnTo>
                    <a:pt x="6169982" y="473722"/>
                  </a:lnTo>
                  <a:lnTo>
                    <a:pt x="6167562" y="430720"/>
                  </a:lnTo>
                  <a:lnTo>
                    <a:pt x="6160441" y="388777"/>
                  </a:lnTo>
                  <a:lnTo>
                    <a:pt x="6148831" y="348060"/>
                  </a:lnTo>
                  <a:lnTo>
                    <a:pt x="6132944" y="308741"/>
                  </a:lnTo>
                  <a:lnTo>
                    <a:pt x="6112991" y="270989"/>
                  </a:lnTo>
                  <a:lnTo>
                    <a:pt x="6089183" y="234974"/>
                  </a:lnTo>
                  <a:lnTo>
                    <a:pt x="6061732" y="200865"/>
                  </a:lnTo>
                  <a:lnTo>
                    <a:pt x="6030848" y="168832"/>
                  </a:lnTo>
                  <a:lnTo>
                    <a:pt x="5996745" y="139044"/>
                  </a:lnTo>
                  <a:lnTo>
                    <a:pt x="5959632" y="111671"/>
                  </a:lnTo>
                  <a:lnTo>
                    <a:pt x="5919721" y="86884"/>
                  </a:lnTo>
                  <a:lnTo>
                    <a:pt x="5877224" y="64851"/>
                  </a:lnTo>
                  <a:lnTo>
                    <a:pt x="5832351" y="45742"/>
                  </a:lnTo>
                  <a:lnTo>
                    <a:pt x="5785315" y="29727"/>
                  </a:lnTo>
                  <a:lnTo>
                    <a:pt x="5736327" y="16976"/>
                  </a:lnTo>
                  <a:lnTo>
                    <a:pt x="5685598" y="7658"/>
                  </a:lnTo>
                  <a:lnTo>
                    <a:pt x="5633339" y="1942"/>
                  </a:lnTo>
                  <a:lnTo>
                    <a:pt x="5579762" y="0"/>
                  </a:lnTo>
                  <a:close/>
                </a:path>
              </a:pathLst>
            </a:custGeom>
            <a:solidFill>
              <a:srgbClr val="F1A05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426500"/>
            <a:ext cx="5473700" cy="5541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Module</a:t>
            </a:r>
            <a:r>
              <a:rPr dirty="0" sz="3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3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(Part</a:t>
            </a:r>
            <a:r>
              <a:rPr dirty="0" sz="3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3)</a:t>
            </a:r>
            <a:r>
              <a:rPr dirty="0" sz="3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Calibri"/>
                <a:cs typeface="Calibri"/>
              </a:rPr>
              <a:t>Overview</a:t>
            </a:r>
            <a:endParaRPr sz="3600">
              <a:latin typeface="Calibri"/>
              <a:cs typeface="Calibri"/>
            </a:endParaRPr>
          </a:p>
          <a:p>
            <a:pPr marL="407034" marR="5080">
              <a:lnSpc>
                <a:spcPct val="100000"/>
              </a:lnSpc>
              <a:spcBef>
                <a:spcPts val="2150"/>
              </a:spcBef>
            </a:pPr>
            <a:r>
              <a:rPr dirty="0" sz="2200" spc="-25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2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dirty="0" sz="22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2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break</a:t>
            </a:r>
            <a:r>
              <a:rPr dirty="0" sz="22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business.</a:t>
            </a:r>
            <a:r>
              <a:rPr dirty="0" sz="2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module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guides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through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practical</a:t>
            </a:r>
            <a:r>
              <a:rPr dirty="0" sz="2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realities</a:t>
            </a:r>
            <a:r>
              <a:rPr dirty="0" sz="2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2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dirty="0" sz="2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site—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navigating</a:t>
            </a:r>
            <a:r>
              <a:rPr dirty="0" sz="2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zoning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planning approvals</a:t>
            </a:r>
            <a:r>
              <a:rPr dirty="0" sz="22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ensuring</a:t>
            </a:r>
            <a:r>
              <a:rPr dirty="0" sz="22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r>
              <a:rPr dirty="0" sz="2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accommodation</a:t>
            </a:r>
            <a:r>
              <a:rPr dirty="0" sz="2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safely</a:t>
            </a:r>
            <a:r>
              <a:rPr dirty="0" sz="22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easily.</a:t>
            </a:r>
            <a:r>
              <a:rPr dirty="0" sz="22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Whether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you're</a:t>
            </a:r>
            <a:r>
              <a:rPr dirty="0" sz="22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connecting</a:t>
            </a:r>
            <a:r>
              <a:rPr dirty="0" sz="22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existing</a:t>
            </a:r>
            <a:r>
              <a:rPr dirty="0" sz="22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infrastructure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going</a:t>
            </a:r>
            <a:r>
              <a:rPr dirty="0" sz="2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off-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grid,</a:t>
            </a:r>
            <a:r>
              <a:rPr dirty="0" sz="2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focus</a:t>
            </a:r>
            <a:r>
              <a:rPr dirty="0" sz="2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22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helping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avoid</a:t>
            </a:r>
            <a:r>
              <a:rPr dirty="0" sz="22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costly</a:t>
            </a:r>
            <a:r>
              <a:rPr dirty="0" sz="22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surprises</a:t>
            </a:r>
            <a:r>
              <a:rPr dirty="0" sz="22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2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dirty="0" sz="22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informed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decisions</a:t>
            </a:r>
            <a:r>
              <a:rPr dirty="0" sz="22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early.</a:t>
            </a:r>
            <a:r>
              <a:rPr dirty="0" sz="22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module,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you’ll</a:t>
            </a:r>
            <a:r>
              <a:rPr dirty="0" sz="22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equipped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choose</a:t>
            </a:r>
            <a:r>
              <a:rPr dirty="0" sz="22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2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confidence—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balancing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legal,</a:t>
            </a:r>
            <a:r>
              <a:rPr dirty="0" sz="2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physical,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logistical</a:t>
            </a:r>
            <a:r>
              <a:rPr dirty="0" sz="22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considerations</a:t>
            </a:r>
            <a:r>
              <a:rPr dirty="0" sz="22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dirty="0" sz="22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dirty="0" sz="22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2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long-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term</a:t>
            </a:r>
            <a:r>
              <a:rPr dirty="0" sz="22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Calibri"/>
                <a:cs typeface="Calibri"/>
              </a:rPr>
              <a:t>success.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36311" y="2094303"/>
            <a:ext cx="5904230" cy="0"/>
          </a:xfrm>
          <a:custGeom>
            <a:avLst/>
            <a:gdLst/>
            <a:ahLst/>
            <a:cxnLst/>
            <a:rect l="l" t="t" r="r" b="b"/>
            <a:pathLst>
              <a:path w="5904230" h="0">
                <a:moveTo>
                  <a:pt x="5904001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787501" y="986971"/>
            <a:ext cx="4502785" cy="158178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87630" marR="5080">
              <a:lnSpc>
                <a:spcPts val="2590"/>
              </a:lnSpc>
              <a:spcBef>
                <a:spcPts val="425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Launching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Smart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-</a:t>
            </a:r>
            <a:r>
              <a:rPr dirty="0" sz="2400" spc="-6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Location,</a:t>
            </a:r>
            <a:r>
              <a:rPr dirty="0" sz="2400" spc="-6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Land</a:t>
            </a:r>
            <a:r>
              <a:rPr dirty="0" sz="2400" spc="-50">
                <a:solidFill>
                  <a:srgbClr val="E96751"/>
                </a:solidFill>
                <a:latin typeface="Calibri"/>
                <a:cs typeface="Calibri"/>
              </a:rPr>
              <a:t> &amp;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Logistics</a:t>
            </a:r>
            <a:r>
              <a:rPr dirty="0" sz="2400" spc="-7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–</a:t>
            </a:r>
            <a:r>
              <a:rPr dirty="0" sz="2400" spc="-45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Planning</a:t>
            </a:r>
            <a:r>
              <a:rPr dirty="0" sz="2400" spc="-65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a</a:t>
            </a:r>
            <a:r>
              <a:rPr dirty="0" sz="2400" spc="-5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E96751"/>
                </a:solidFill>
                <a:latin typeface="Calibri"/>
                <a:cs typeface="Calibri"/>
              </a:rPr>
              <a:t>Profitable </a:t>
            </a:r>
            <a:r>
              <a:rPr dirty="0" sz="2400" spc="-20">
                <a:solidFill>
                  <a:srgbClr val="E96751"/>
                </a:solidFill>
                <a:latin typeface="Calibri"/>
                <a:cs typeface="Calibri"/>
              </a:rPr>
              <a:t>Site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18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end</a:t>
            </a:r>
            <a:r>
              <a:rPr dirty="0" sz="18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18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18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section,</a:t>
            </a:r>
            <a:r>
              <a:rPr dirty="0" sz="18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18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1800" spc="-1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18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84848"/>
                </a:solidFill>
                <a:latin typeface="Calibri"/>
                <a:cs typeface="Calibri"/>
              </a:rPr>
              <a:t>able</a:t>
            </a:r>
            <a:r>
              <a:rPr dirty="0" sz="1800" spc="-1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484848"/>
                </a:solidFill>
                <a:latin typeface="Calibri"/>
                <a:cs typeface="Calibri"/>
              </a:rPr>
              <a:t>to: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55600" marR="164465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pc="-10"/>
              <a:t>Understand</a:t>
            </a:r>
            <a:r>
              <a:rPr dirty="0" spc="5"/>
              <a:t> </a:t>
            </a:r>
            <a:r>
              <a:rPr dirty="0" b="1">
                <a:latin typeface="Calibri"/>
                <a:cs typeface="Calibri"/>
              </a:rPr>
              <a:t>zoning,</a:t>
            </a:r>
            <a:r>
              <a:rPr dirty="0" spc="-45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planning,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and</a:t>
            </a:r>
            <a:r>
              <a:rPr dirty="0" spc="-55" b="1">
                <a:latin typeface="Calibri"/>
                <a:cs typeface="Calibri"/>
              </a:rPr>
              <a:t> </a:t>
            </a:r>
            <a:r>
              <a:rPr dirty="0" spc="-10" b="1">
                <a:latin typeface="Calibri"/>
                <a:cs typeface="Calibri"/>
              </a:rPr>
              <a:t>permitting </a:t>
            </a:r>
            <a:r>
              <a:rPr dirty="0" b="1">
                <a:latin typeface="Calibri"/>
                <a:cs typeface="Calibri"/>
              </a:rPr>
              <a:t>processes</a:t>
            </a:r>
            <a:r>
              <a:rPr dirty="0" spc="-50" b="1">
                <a:latin typeface="Calibri"/>
                <a:cs typeface="Calibri"/>
              </a:rPr>
              <a:t> </a:t>
            </a:r>
            <a:r>
              <a:rPr dirty="0" spc="-10"/>
              <a:t>relevant</a:t>
            </a:r>
            <a:r>
              <a:rPr dirty="0" spc="-60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 spc="-10"/>
              <a:t>alternative accommodations.</a:t>
            </a:r>
          </a:p>
          <a:p>
            <a:pPr marL="355600" marR="699135" indent="-34290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/>
              <a:t>Assess</a:t>
            </a:r>
            <a:r>
              <a:rPr dirty="0" spc="-45"/>
              <a:t> </a:t>
            </a:r>
            <a:r>
              <a:rPr dirty="0" b="1">
                <a:latin typeface="Calibri"/>
                <a:cs typeface="Calibri"/>
              </a:rPr>
              <a:t>land</a:t>
            </a:r>
            <a:r>
              <a:rPr dirty="0" spc="-35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suitability</a:t>
            </a:r>
            <a:r>
              <a:rPr dirty="0" spc="-55" b="1">
                <a:latin typeface="Calibri"/>
                <a:cs typeface="Calibri"/>
              </a:rPr>
              <a:t> </a:t>
            </a:r>
            <a:r>
              <a:rPr dirty="0"/>
              <a:t>based</a:t>
            </a:r>
            <a:r>
              <a:rPr dirty="0" spc="-15"/>
              <a:t> </a:t>
            </a:r>
            <a:r>
              <a:rPr dirty="0"/>
              <a:t>on </a:t>
            </a:r>
            <a:r>
              <a:rPr dirty="0" spc="-10"/>
              <a:t>terrain, </a:t>
            </a:r>
            <a:r>
              <a:rPr dirty="0"/>
              <a:t>drainage,</a:t>
            </a:r>
            <a:r>
              <a:rPr dirty="0" spc="-50"/>
              <a:t> </a:t>
            </a:r>
            <a:r>
              <a:rPr dirty="0"/>
              <a:t>soil,</a:t>
            </a:r>
            <a:r>
              <a:rPr dirty="0" spc="-50"/>
              <a:t> </a:t>
            </a:r>
            <a:r>
              <a:rPr dirty="0"/>
              <a:t>and</a:t>
            </a:r>
            <a:r>
              <a:rPr dirty="0" spc="-45"/>
              <a:t> </a:t>
            </a:r>
            <a:r>
              <a:rPr dirty="0" spc="-10"/>
              <a:t>buildability.</a:t>
            </a: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/>
              <a:t>Calculate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realistic</a:t>
            </a:r>
            <a:r>
              <a:rPr dirty="0" spc="-8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costs</a:t>
            </a:r>
            <a:r>
              <a:rPr dirty="0" spc="-65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and</a:t>
            </a:r>
            <a:r>
              <a:rPr dirty="0" spc="-55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options</a:t>
            </a:r>
            <a:r>
              <a:rPr dirty="0" spc="-85" b="1">
                <a:latin typeface="Calibri"/>
                <a:cs typeface="Calibri"/>
              </a:rPr>
              <a:t> </a:t>
            </a:r>
            <a:r>
              <a:rPr dirty="0" spc="-25" b="1">
                <a:latin typeface="Calibri"/>
                <a:cs typeface="Calibri"/>
              </a:rPr>
              <a:t>for </a:t>
            </a:r>
            <a:r>
              <a:rPr dirty="0" b="1">
                <a:latin typeface="Calibri"/>
                <a:cs typeface="Calibri"/>
              </a:rPr>
              <a:t>connecting</a:t>
            </a:r>
            <a:r>
              <a:rPr dirty="0" spc="-60" b="1">
                <a:latin typeface="Calibri"/>
                <a:cs typeface="Calibri"/>
              </a:rPr>
              <a:t> </a:t>
            </a:r>
            <a:r>
              <a:rPr dirty="0"/>
              <a:t>to</a:t>
            </a:r>
            <a:r>
              <a:rPr dirty="0" spc="-70"/>
              <a:t> </a:t>
            </a:r>
            <a:r>
              <a:rPr dirty="0"/>
              <a:t>(or</a:t>
            </a:r>
            <a:r>
              <a:rPr dirty="0" spc="-45"/>
              <a:t> </a:t>
            </a:r>
            <a:r>
              <a:rPr dirty="0"/>
              <a:t>replacing)</a:t>
            </a:r>
            <a:r>
              <a:rPr dirty="0" spc="-25"/>
              <a:t> </a:t>
            </a:r>
            <a:r>
              <a:rPr dirty="0" spc="-10"/>
              <a:t>infrastructure</a:t>
            </a:r>
            <a:r>
              <a:rPr dirty="0" spc="-30"/>
              <a:t> </a:t>
            </a:r>
            <a:r>
              <a:rPr dirty="0" spc="-20"/>
              <a:t>such </a:t>
            </a:r>
            <a:r>
              <a:rPr dirty="0"/>
              <a:t>as</a:t>
            </a:r>
            <a:r>
              <a:rPr dirty="0" spc="-45"/>
              <a:t> </a:t>
            </a:r>
            <a:r>
              <a:rPr dirty="0" spc="-30"/>
              <a:t>power,</a:t>
            </a:r>
            <a:r>
              <a:rPr dirty="0" spc="-45"/>
              <a:t> </a:t>
            </a:r>
            <a:r>
              <a:rPr dirty="0" spc="-35"/>
              <a:t>water, </a:t>
            </a:r>
            <a:r>
              <a:rPr dirty="0"/>
              <a:t>waste,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 spc="-10"/>
              <a:t>internet.</a:t>
            </a:r>
          </a:p>
          <a:p>
            <a:pPr marL="355600" marR="321945" indent="-34290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pc="-10"/>
              <a:t>Evaluate</a:t>
            </a:r>
            <a:r>
              <a:rPr dirty="0" spc="-35"/>
              <a:t> </a:t>
            </a:r>
            <a:r>
              <a:rPr dirty="0" b="1">
                <a:latin typeface="Calibri"/>
                <a:cs typeface="Calibri"/>
              </a:rPr>
              <a:t>accessibility</a:t>
            </a:r>
            <a:r>
              <a:rPr dirty="0" spc="-6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and</a:t>
            </a:r>
            <a:r>
              <a:rPr dirty="0" spc="-50" b="1">
                <a:latin typeface="Calibri"/>
                <a:cs typeface="Calibri"/>
              </a:rPr>
              <a:t> </a:t>
            </a:r>
            <a:r>
              <a:rPr dirty="0" spc="-10" b="1">
                <a:latin typeface="Calibri"/>
                <a:cs typeface="Calibri"/>
              </a:rPr>
              <a:t>transport </a:t>
            </a:r>
            <a:r>
              <a:rPr dirty="0" spc="-10"/>
              <a:t>considerations</a:t>
            </a:r>
            <a:r>
              <a:rPr dirty="0" spc="-50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/>
              <a:t>ensure</a:t>
            </a:r>
            <a:r>
              <a:rPr dirty="0" spc="-45"/>
              <a:t> </a:t>
            </a:r>
            <a:r>
              <a:rPr dirty="0"/>
              <a:t>guest</a:t>
            </a:r>
            <a:r>
              <a:rPr dirty="0" spc="-55"/>
              <a:t> </a:t>
            </a:r>
            <a:r>
              <a:rPr dirty="0" spc="-10"/>
              <a:t>convenience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 spc="-10"/>
              <a:t>safety.</a:t>
            </a:r>
          </a:p>
          <a:p>
            <a:pPr marL="355600" marR="34925" indent="-34353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/>
              <a:t>Avoid</a:t>
            </a:r>
            <a:r>
              <a:rPr dirty="0" spc="-40"/>
              <a:t> </a:t>
            </a:r>
            <a:r>
              <a:rPr dirty="0"/>
              <a:t>common</a:t>
            </a:r>
            <a:r>
              <a:rPr dirty="0" spc="-20"/>
              <a:t> </a:t>
            </a:r>
            <a:r>
              <a:rPr dirty="0" spc="-10" b="1">
                <a:latin typeface="Calibri"/>
                <a:cs typeface="Calibri"/>
              </a:rPr>
              <a:t>site-related</a:t>
            </a:r>
            <a:r>
              <a:rPr dirty="0" spc="-8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pitfalls</a:t>
            </a:r>
            <a:r>
              <a:rPr dirty="0" spc="-55" b="1">
                <a:latin typeface="Calibri"/>
                <a:cs typeface="Calibri"/>
              </a:rPr>
              <a:t> </a:t>
            </a:r>
            <a:r>
              <a:rPr dirty="0"/>
              <a:t>that</a:t>
            </a:r>
            <a:r>
              <a:rPr dirty="0" spc="-45"/>
              <a:t> </a:t>
            </a:r>
            <a:r>
              <a:rPr dirty="0"/>
              <a:t>lead</a:t>
            </a:r>
            <a:r>
              <a:rPr dirty="0" spc="-20"/>
              <a:t> </a:t>
            </a:r>
            <a:r>
              <a:rPr dirty="0" spc="-25"/>
              <a:t>to </a:t>
            </a:r>
            <a:r>
              <a:rPr dirty="0"/>
              <a:t>costly</a:t>
            </a:r>
            <a:r>
              <a:rPr dirty="0" spc="-55"/>
              <a:t> </a:t>
            </a:r>
            <a:r>
              <a:rPr dirty="0"/>
              <a:t>rework,</a:t>
            </a:r>
            <a:r>
              <a:rPr dirty="0" spc="-60"/>
              <a:t> </a:t>
            </a:r>
            <a:r>
              <a:rPr dirty="0"/>
              <a:t>delays,</a:t>
            </a:r>
            <a:r>
              <a:rPr dirty="0" spc="-70"/>
              <a:t> </a:t>
            </a:r>
            <a:r>
              <a:rPr dirty="0"/>
              <a:t>or</a:t>
            </a:r>
            <a:r>
              <a:rPr dirty="0" spc="-60"/>
              <a:t> </a:t>
            </a:r>
            <a:r>
              <a:rPr dirty="0"/>
              <a:t>lost</a:t>
            </a:r>
            <a:r>
              <a:rPr dirty="0" spc="-65"/>
              <a:t> </a:t>
            </a:r>
            <a:r>
              <a:rPr dirty="0" spc="-10"/>
              <a:t>revenue.</a:t>
            </a: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6862532" y="270774"/>
            <a:ext cx="369125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Learning</a:t>
            </a:r>
            <a:r>
              <a:rPr dirty="0" sz="3600" spc="-120"/>
              <a:t> </a:t>
            </a:r>
            <a:r>
              <a:rPr dirty="0" sz="3600" spc="-10"/>
              <a:t>Outcomes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11799865" y="6215622"/>
            <a:ext cx="2914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8130" algn="l"/>
              </a:tabLst>
            </a:pPr>
            <a:r>
              <a:rPr dirty="0" u="sng" sz="1800">
                <a:solidFill>
                  <a:srgbClr val="484848"/>
                </a:solidFill>
                <a:uFill>
                  <a:solidFill>
                    <a:srgbClr val="FAA63C"/>
                  </a:solidFill>
                </a:uFill>
                <a:latin typeface="Calibri"/>
                <a:cs typeface="Calibri"/>
              </a:rPr>
              <a:t>	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07973" y="808097"/>
          <a:ext cx="11853545" cy="5698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7665"/>
                <a:gridCol w="2160269"/>
                <a:gridCol w="3655695"/>
                <a:gridCol w="2908300"/>
                <a:gridCol w="134620"/>
              </a:tblGrid>
              <a:tr h="7620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Feature/Investment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96215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Potential</a:t>
                      </a:r>
                      <a:r>
                        <a:rPr dirty="0" sz="22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96215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Advantage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96215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Save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dirty="0" sz="22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€€€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8575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096645">
                <a:tc>
                  <a:txBody>
                    <a:bodyPr/>
                    <a:lstStyle/>
                    <a:p>
                      <a:pPr marL="90805" marR="57150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Renovating</a:t>
                      </a:r>
                      <a:r>
                        <a:rPr dirty="0" sz="22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barn/cottage</a:t>
                      </a:r>
                      <a:r>
                        <a:rPr dirty="0" sz="2200" spc="-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into</a:t>
                      </a:r>
                      <a:r>
                        <a:rPr dirty="0" sz="22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stay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€25K–€100K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 marR="217804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depending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847725">
                        <a:lnSpc>
                          <a:spcPct val="100000"/>
                        </a:lnSpc>
                        <a:spcBef>
                          <a:spcPts val="1795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Heritage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20–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50%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premium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nightly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rates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2796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90805" marR="13144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€700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r>
                        <a:rPr dirty="0" sz="20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revenue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dirty="0" sz="20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week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standard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7556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0805" marR="1784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Registering</a:t>
                      </a:r>
                      <a:r>
                        <a:rPr dirty="0" sz="22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cultural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heritage</a:t>
                      </a:r>
                      <a:r>
                        <a:rPr dirty="0" sz="22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support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Variable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(€500–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€3,000)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2385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unlock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EU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cultural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rural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development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grants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0805" marR="6432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Working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2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local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artisans</a:t>
                      </a:r>
                      <a:r>
                        <a:rPr dirty="0" sz="22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2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décor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7653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€2K–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€10K</a:t>
                      </a:r>
                      <a:r>
                        <a:rPr dirty="0" sz="2000" spc="-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sourcing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materials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23876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Enhances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storytelling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=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higher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guest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satisfaction</a:t>
                      </a:r>
                      <a:r>
                        <a:rPr dirty="0" sz="2000" spc="-6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return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rates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41084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Justification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grant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support,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trust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funding..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005840">
                <a:tc>
                  <a:txBody>
                    <a:bodyPr/>
                    <a:lstStyle/>
                    <a:p>
                      <a:pPr marL="90805" marR="28638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Adding</a:t>
                      </a:r>
                      <a:r>
                        <a:rPr dirty="0" sz="22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interpretive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content</a:t>
                      </a:r>
                      <a:r>
                        <a:rPr dirty="0" sz="22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200" spc="-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workshops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5049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€500–€2,000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setup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816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54940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Creates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add-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revenue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streams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(e.g.,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€75</a:t>
                      </a:r>
                      <a:r>
                        <a:rPr dirty="0" sz="2000" spc="-4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pp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workshops)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816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485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Low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marketing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spend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due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strong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word-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of-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mouth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earned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media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  <a:tr h="1310005">
                <a:tc>
                  <a:txBody>
                    <a:bodyPr/>
                    <a:lstStyle/>
                    <a:p>
                      <a:pPr marL="90805" marR="41529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Heritage</a:t>
                      </a:r>
                      <a:r>
                        <a:rPr dirty="0" sz="2200" spc="-8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branding</a:t>
                      </a:r>
                      <a:r>
                        <a:rPr dirty="0" sz="2200" spc="-1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label</a:t>
                      </a:r>
                      <a:r>
                        <a:rPr dirty="0" sz="22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(e.g.</a:t>
                      </a:r>
                      <a:r>
                        <a:rPr dirty="0" sz="22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“Alpine Traditional</a:t>
                      </a:r>
                      <a:r>
                        <a:rPr dirty="0" sz="2200" spc="-10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Stay”)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1440" marR="537210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Minimal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if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strategic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 marR="373380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SEO,</a:t>
                      </a:r>
                      <a:r>
                        <a:rPr dirty="0" sz="2000" spc="-9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niche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targeting, loyalty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24257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Increased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off-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bookings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due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heritage appeal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28575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076C6D"/>
                </a:solidFill>
              </a:rPr>
              <a:t>Financial</a:t>
            </a:r>
            <a:r>
              <a:rPr dirty="0" sz="3200" spc="-75">
                <a:solidFill>
                  <a:srgbClr val="076C6D"/>
                </a:solidFill>
              </a:rPr>
              <a:t> </a:t>
            </a:r>
            <a:r>
              <a:rPr dirty="0" sz="3200">
                <a:solidFill>
                  <a:srgbClr val="076C6D"/>
                </a:solidFill>
              </a:rPr>
              <a:t>Benefits</a:t>
            </a:r>
            <a:r>
              <a:rPr dirty="0" sz="3200" spc="-100">
                <a:solidFill>
                  <a:srgbClr val="076C6D"/>
                </a:solidFill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of</a:t>
            </a:r>
            <a:r>
              <a:rPr dirty="0" sz="3200" spc="-6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Heritage</a:t>
            </a:r>
            <a:r>
              <a:rPr dirty="0" sz="3200" spc="-7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and</a:t>
            </a:r>
            <a:r>
              <a:rPr dirty="0" sz="3200" spc="-5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Rural</a:t>
            </a:r>
            <a:r>
              <a:rPr dirty="0" sz="3200" spc="-7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spc="-10" b="0">
                <a:solidFill>
                  <a:srgbClr val="076C6D"/>
                </a:solidFill>
                <a:latin typeface="Calibri"/>
                <a:cs typeface="Calibri"/>
              </a:rPr>
              <a:t>Authenticity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person and person sitting at a table with a tent in the background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0"/>
              <a:ext cx="3205149" cy="2108200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356270" y="206316"/>
            <a:ext cx="536257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96751"/>
                </a:solidFill>
              </a:rPr>
              <a:t>Why</a:t>
            </a:r>
            <a:r>
              <a:rPr dirty="0" spc="-8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Location</a:t>
            </a:r>
            <a:r>
              <a:rPr dirty="0" spc="-90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Matters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in</a:t>
            </a:r>
            <a:r>
              <a:rPr dirty="0" spc="-85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Alternative Tourism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56270" y="1641923"/>
            <a:ext cx="52781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Emotional</a:t>
            </a:r>
            <a:r>
              <a:rPr dirty="0" sz="2400" spc="-8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459496"/>
                </a:solidFill>
                <a:latin typeface="Calibri"/>
                <a:cs typeface="Calibri"/>
              </a:rPr>
              <a:t>Value</a:t>
            </a:r>
            <a:r>
              <a:rPr dirty="0" sz="2400" spc="-5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and</a:t>
            </a:r>
            <a:r>
              <a:rPr dirty="0" sz="2400" spc="-7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Connection</a:t>
            </a:r>
            <a:r>
              <a:rPr dirty="0" sz="2400" spc="-7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with</a:t>
            </a:r>
            <a:r>
              <a:rPr dirty="0" sz="2400" spc="-5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459496"/>
                </a:solidFill>
                <a:latin typeface="Calibri"/>
                <a:cs typeface="Calibri"/>
              </a:rPr>
              <a:t>the </a:t>
            </a:r>
            <a:r>
              <a:rPr dirty="0" sz="2400" spc="-10" b="1">
                <a:solidFill>
                  <a:srgbClr val="459496"/>
                </a:solidFill>
                <a:latin typeface="Calibri"/>
                <a:cs typeface="Calibri"/>
              </a:rPr>
              <a:t>Location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56270" y="2891603"/>
            <a:ext cx="565848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People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often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book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for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emotional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reasons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disconnect,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heal, recharge,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celebrate.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56270" y="4507043"/>
            <a:ext cx="608965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peaceful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#1</a:t>
            </a:r>
            <a:r>
              <a:rPr dirty="0" sz="2400" spc="-5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factor</a:t>
            </a:r>
            <a:r>
              <a:rPr dirty="0" sz="24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choosing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i="1">
                <a:solidFill>
                  <a:srgbClr val="484848"/>
                </a:solidFill>
                <a:latin typeface="Calibri"/>
                <a:cs typeface="Calibri"/>
              </a:rPr>
              <a:t>glamping-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style</a:t>
            </a:r>
            <a:r>
              <a:rPr dirty="0" sz="2400" spc="-2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4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i="1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stays,</a:t>
            </a:r>
            <a:r>
              <a:rPr dirty="0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over</a:t>
            </a:r>
            <a:r>
              <a:rPr dirty="0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43%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i="1">
                <a:solidFill>
                  <a:srgbClr val="484848"/>
                </a:solidFill>
                <a:latin typeface="Calibri"/>
                <a:cs typeface="Calibri"/>
              </a:rPr>
              <a:t>of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respondents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2024,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according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many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EU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rural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8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reports</a:t>
            </a:r>
            <a:r>
              <a:rPr dirty="0" u="none" sz="2400" spc="-7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(especially</a:t>
            </a:r>
            <a:r>
              <a:rPr dirty="0" u="none" sz="2400" spc="-7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among</a:t>
            </a:r>
            <a:r>
              <a:rPr dirty="0" u="none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Gen</a:t>
            </a:r>
            <a:r>
              <a:rPr dirty="0" u="none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Z</a:t>
            </a:r>
            <a:r>
              <a:rPr dirty="0" u="none" sz="2400" spc="-7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 i="1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u="none" sz="2400" spc="-10" i="1">
                <a:solidFill>
                  <a:srgbClr val="484848"/>
                </a:solidFill>
                <a:latin typeface="Calibri"/>
                <a:cs typeface="Calibri"/>
              </a:rPr>
              <a:t>Millennials).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54957" y="5569313"/>
            <a:ext cx="2847340" cy="90043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2300"/>
              </a:lnSpc>
              <a:spcBef>
                <a:spcPts val="95"/>
              </a:spcBef>
            </a:pP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World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Tourism</a:t>
            </a:r>
            <a:r>
              <a:rPr dirty="0" u="sng" sz="16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Organization:</a:t>
            </a:r>
            <a:r>
              <a:rPr dirty="0" u="sng" sz="16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Rura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l</a:t>
            </a:r>
            <a:r>
              <a:rPr dirty="0" u="none" sz="1600" spc="-2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Tourism</a:t>
            </a:r>
            <a:r>
              <a:rPr dirty="0" u="sng" sz="1600" spc="-7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Overview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(UNWTO</a:t>
            </a:r>
            <a:r>
              <a:rPr dirty="0" u="none" sz="1600" spc="-10">
                <a:solidFill>
                  <a:srgbClr val="076C6D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2865" y="3265708"/>
            <a:ext cx="2566035" cy="16109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Invest</a:t>
            </a:r>
            <a:r>
              <a:rPr dirty="0" sz="2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a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True</a:t>
            </a:r>
            <a:r>
              <a:rPr dirty="0" sz="2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Escape</a:t>
            </a:r>
            <a:r>
              <a:rPr dirty="0" sz="26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Emotional Connection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dirty="0" sz="30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person and person sitting at a table with a tent in the background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0"/>
              <a:ext cx="3205149" cy="21082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18195" y="209364"/>
            <a:ext cx="55333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3A7E81"/>
                </a:solidFill>
                <a:latin typeface="Calibri"/>
                <a:cs typeface="Calibri"/>
              </a:rPr>
              <a:t>What</a:t>
            </a:r>
            <a:r>
              <a:rPr dirty="0" sz="2400" spc="-5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3A7E81"/>
                </a:solidFill>
                <a:latin typeface="Calibri"/>
                <a:cs typeface="Calibri"/>
              </a:rPr>
              <a:t>locations</a:t>
            </a:r>
            <a:r>
              <a:rPr dirty="0" sz="2400" spc="-7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3A7E81"/>
                </a:solidFill>
                <a:latin typeface="Calibri"/>
                <a:cs typeface="Calibri"/>
              </a:rPr>
              <a:t>and</a:t>
            </a:r>
            <a:r>
              <a:rPr dirty="0" sz="2400" spc="-7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3A7E81"/>
                </a:solidFill>
                <a:latin typeface="Calibri"/>
                <a:cs typeface="Calibri"/>
              </a:rPr>
              <a:t>environments</a:t>
            </a:r>
            <a:r>
              <a:rPr dirty="0" sz="2400" spc="-6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3A7E81"/>
                </a:solidFill>
                <a:latin typeface="Calibri"/>
                <a:cs typeface="Calibri"/>
              </a:rPr>
              <a:t>influence </a:t>
            </a:r>
            <a:r>
              <a:rPr dirty="0" sz="2400" b="1">
                <a:solidFill>
                  <a:srgbClr val="3A7E81"/>
                </a:solidFill>
                <a:latin typeface="Calibri"/>
                <a:cs typeface="Calibri"/>
              </a:rPr>
              <a:t>their</a:t>
            </a:r>
            <a:r>
              <a:rPr dirty="0" sz="2400" spc="-5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3A7E81"/>
                </a:solidFill>
                <a:latin typeface="Calibri"/>
                <a:cs typeface="Calibri"/>
              </a:rPr>
              <a:t>decision!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8195" y="1459044"/>
            <a:ext cx="5763895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want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setting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looks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peaceful,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magical,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wild,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“Instagrammable”.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want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place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bring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them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calmness,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joy,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romance.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want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escape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—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mentally,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emotionally,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physically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from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urban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life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8195" y="4324164"/>
            <a:ext cx="59226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Example:</a:t>
            </a:r>
            <a:r>
              <a:rPr dirty="0" sz="2400" spc="-7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Iceland,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cabins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private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with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geothermal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pools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aurora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viewing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spots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top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picks.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54957" y="5569313"/>
            <a:ext cx="2847340" cy="90043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2300"/>
              </a:lnSpc>
              <a:spcBef>
                <a:spcPts val="95"/>
              </a:spcBef>
            </a:pP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World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Tourism</a:t>
            </a:r>
            <a:r>
              <a:rPr dirty="0" u="sng" sz="16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Organization:</a:t>
            </a:r>
            <a:r>
              <a:rPr dirty="0" u="sng" sz="16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Rura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l</a:t>
            </a:r>
            <a:r>
              <a:rPr dirty="0" u="none" sz="1600" spc="-2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Tourism</a:t>
            </a:r>
            <a:r>
              <a:rPr dirty="0" u="sng" sz="1600" spc="-7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Overview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(UNWTO</a:t>
            </a:r>
            <a:r>
              <a:rPr dirty="0" u="none" sz="1600" spc="-10">
                <a:solidFill>
                  <a:srgbClr val="076C6D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2865" y="3265708"/>
            <a:ext cx="2566035" cy="16109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Invest</a:t>
            </a:r>
            <a:r>
              <a:rPr dirty="0" sz="2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a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True</a:t>
            </a:r>
            <a:r>
              <a:rPr dirty="0" sz="2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Escape</a:t>
            </a:r>
            <a:r>
              <a:rPr dirty="0" sz="26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Emotional Connection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dirty="0" sz="3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dirty="0" sz="30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Guest</a:t>
            </a:r>
            <a:r>
              <a:rPr dirty="0" sz="3200" spc="-8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Appeal</a:t>
            </a:r>
            <a:r>
              <a:rPr dirty="0" sz="3200" spc="-8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&amp;</a:t>
            </a:r>
            <a:r>
              <a:rPr dirty="0" sz="3200" spc="-100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076C6D"/>
                </a:solidFill>
                <a:latin typeface="Calibri"/>
                <a:cs typeface="Calibri"/>
              </a:rPr>
              <a:t>Financial</a:t>
            </a:r>
            <a:r>
              <a:rPr dirty="0" sz="3200" spc="-7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spc="-10" b="0">
                <a:solidFill>
                  <a:srgbClr val="076C6D"/>
                </a:solidFill>
                <a:latin typeface="Calibri"/>
                <a:cs typeface="Calibri"/>
              </a:rPr>
              <a:t>Value</a:t>
            </a:r>
            <a:r>
              <a:rPr dirty="0" sz="3200" spc="-85" b="0">
                <a:solidFill>
                  <a:srgbClr val="076C6D"/>
                </a:solidFill>
                <a:latin typeface="Calibri"/>
                <a:cs typeface="Calibri"/>
              </a:rPr>
              <a:t> </a:t>
            </a:r>
            <a:r>
              <a:rPr dirty="0" sz="3200" spc="-10" b="0">
                <a:solidFill>
                  <a:srgbClr val="076C6D"/>
                </a:solidFill>
                <a:latin typeface="Calibri"/>
                <a:cs typeface="Calibri"/>
              </a:rPr>
              <a:t>Table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07975" y="919318"/>
          <a:ext cx="11377930" cy="5048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1940"/>
                <a:gridCol w="2821940"/>
                <a:gridCol w="2821939"/>
                <a:gridCol w="2821940"/>
              </a:tblGrid>
              <a:tr h="33909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Appeal</a:t>
                      </a:r>
                      <a:r>
                        <a:rPr dirty="0" sz="20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Driver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2000" spc="-9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Estimated</a:t>
                      </a:r>
                      <a:r>
                        <a:rPr dirty="0" sz="20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</a:t>
                      </a:r>
                      <a:r>
                        <a:rPr dirty="0" sz="20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dirty="0" sz="20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20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205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Authenticity</a:t>
                      </a:r>
                      <a:r>
                        <a:rPr dirty="0" sz="2000" spc="-114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(Heritage</a:t>
                      </a:r>
                      <a:r>
                        <a:rPr dirty="0" sz="2000" spc="-8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Rural)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48895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Converted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barns,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stone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cottages,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old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mills,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castles,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village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homes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36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€25K–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€100K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renovation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57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990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Charge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20–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higher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nightly</a:t>
                      </a:r>
                      <a:r>
                        <a:rPr dirty="0" sz="2000" spc="-9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rates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;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strong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off-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demand;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eligibility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grants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 marR="522605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Cultural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storytelling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artisan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links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marR="421005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Decor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crafts, traditional</a:t>
                      </a:r>
                      <a:r>
                        <a:rPr dirty="0" sz="2000" spc="-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furniture,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family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histories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36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40259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€2K–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€10K</a:t>
                      </a:r>
                      <a:r>
                        <a:rPr dirty="0" sz="2000" spc="-8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(materials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curation)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marR="21082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Adds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emotional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better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reviews,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higher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guest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satisfaction,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return visits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619125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Scenic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Nature-Based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40640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Forests,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lakes,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rivers, coastal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cliffs,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mountain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views,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vineyards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4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1238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€5K–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€25K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(land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prep,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site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access)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Premium</a:t>
                      </a:r>
                      <a:r>
                        <a:rPr dirty="0" sz="2000" spc="-8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rates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(+30–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34925" marR="666750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50%);</a:t>
                      </a:r>
                      <a:r>
                        <a:rPr dirty="0" sz="2000" spc="-5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longer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stays;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seasonal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retreat potential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</a:tr>
              <a:tr h="948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Unique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natural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marR="2641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Starry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sky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zones,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wildlife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spotting,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dark-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sky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designation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02806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€0–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€5K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(signage, promotion)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621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Eco-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brand</a:t>
                      </a:r>
                      <a:r>
                        <a:rPr dirty="0" sz="2000" spc="-4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higher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stay,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marketing advantage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7555" y="119218"/>
          <a:ext cx="11854180" cy="6640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1320"/>
                <a:gridCol w="2941320"/>
                <a:gridCol w="2941319"/>
                <a:gridCol w="2941320"/>
              </a:tblGrid>
              <a:tr h="33909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Appeal</a:t>
                      </a:r>
                      <a:r>
                        <a:rPr dirty="0" sz="20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Driver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2000" spc="-9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Estimated</a:t>
                      </a:r>
                      <a:r>
                        <a:rPr dirty="0" sz="20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</a:t>
                      </a:r>
                      <a:r>
                        <a:rPr dirty="0" sz="20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dirty="0" sz="20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20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</a:tr>
              <a:tr h="948690">
                <a:tc>
                  <a:txBody>
                    <a:bodyPr/>
                    <a:lstStyle/>
                    <a:p>
                      <a:pPr marL="34290" marR="37338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Proximity</a:t>
                      </a:r>
                      <a:r>
                        <a:rPr dirty="0" sz="20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Outdoor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Activities</a:t>
                      </a:r>
                      <a:r>
                        <a:rPr dirty="0" sz="20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20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Experiences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30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4686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Hiking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trails,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kayaking,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cycling,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wild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swimming,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bird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watching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15748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€0–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€2K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(pathway,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signage, insurance)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36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469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Increases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average</a:t>
                      </a:r>
                      <a:r>
                        <a:rPr dirty="0" sz="2000" spc="-7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length</a:t>
                      </a:r>
                      <a:r>
                        <a:rPr dirty="0" sz="2000" spc="-10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stay</a:t>
                      </a:r>
                      <a:r>
                        <a:rPr dirty="0" sz="2000" spc="-5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stay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; improves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Google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ranking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</a:tr>
              <a:tr h="948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Wellness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34290" marR="2038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Forest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bathing,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yoga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deck,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outdoor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saunas,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hot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tubs,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thermal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springs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36830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€3K–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€30K</a:t>
                      </a:r>
                      <a:r>
                        <a:rPr dirty="0" sz="20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depending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on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36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476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Spa/wellness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packages (€300–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€900</a:t>
                      </a:r>
                      <a:r>
                        <a:rPr dirty="0" sz="2000" spc="-1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pp);</a:t>
                      </a:r>
                      <a:r>
                        <a:rPr dirty="0" sz="2000" spc="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off-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demand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stabilisation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48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wine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experiences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2679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Vineyards,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foraging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tours,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cooking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classes,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farm-to-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table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dining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29972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€500–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€10K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(partnerships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infrastructure)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36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33655" marR="3740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Add-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ons</a:t>
                      </a:r>
                      <a:r>
                        <a:rPr dirty="0" sz="2000" spc="-1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(€50–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€150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pp);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strong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midlife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older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travellers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Arts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craftsmanship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63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 marR="1574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Pottery,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weaving,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painting,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craft</a:t>
                      </a:r>
                      <a:r>
                        <a:rPr dirty="0" sz="20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retreats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 marR="337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€1K–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€5K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(space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setup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collab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fees)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3022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Creates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midweek</a:t>
                      </a:r>
                      <a:r>
                        <a:rPr dirty="0" sz="2000" spc="-5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off-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income;</a:t>
                      </a:r>
                      <a:r>
                        <a:rPr dirty="0" sz="2000" spc="-7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margin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workshops;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social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media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appeal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“Wow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Factor”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experiences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700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446405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Cabins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geothermal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pools,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aurora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viewing,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outdoor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firepits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430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€5K–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€35K</a:t>
                      </a:r>
                      <a:r>
                        <a:rPr dirty="0" sz="2000" spc="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(site-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dependent)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700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15303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Nightly</a:t>
                      </a:r>
                      <a:r>
                        <a:rPr dirty="0" sz="2000" spc="-6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rates</a:t>
                      </a:r>
                      <a:r>
                        <a:rPr dirty="0" sz="20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€200–€350+;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marketable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as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premium/Instagrammable stays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48690">
                <a:tc>
                  <a:txBody>
                    <a:bodyPr/>
                    <a:lstStyle/>
                    <a:p>
                      <a:pPr marL="33655" marR="44704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Experience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packaging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curation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49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33655" marR="8509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Bundled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itineraries, partner-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tours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workshops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 marR="120014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Minimal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(staff/admin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% </a:t>
                      </a: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fee)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55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 marR="1257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Adds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€25–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€100</a:t>
                      </a:r>
                      <a:r>
                        <a:rPr dirty="0" sz="2000" spc="-4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guest;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low-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upsell; strengthens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networks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699851" y="2115410"/>
            <a:ext cx="2562225" cy="1001394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</a:rPr>
              <a:t>Location</a:t>
            </a:r>
            <a:r>
              <a:rPr dirty="0" sz="3200" spc="-9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&amp;</a:t>
            </a:r>
            <a:r>
              <a:rPr dirty="0" sz="3200" spc="-50">
                <a:solidFill>
                  <a:srgbClr val="FFFFFF"/>
                </a:solidFill>
              </a:rPr>
              <a:t> </a:t>
            </a:r>
            <a:r>
              <a:rPr dirty="0" sz="3200" spc="-20">
                <a:solidFill>
                  <a:srgbClr val="FFFFFF"/>
                </a:solidFill>
              </a:rPr>
              <a:t>Site </a:t>
            </a:r>
            <a:r>
              <a:rPr dirty="0" sz="3200" spc="-10">
                <a:solidFill>
                  <a:srgbClr val="FFFFFF"/>
                </a:solidFill>
              </a:rPr>
              <a:t>Selection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413868" y="293100"/>
            <a:ext cx="644906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Now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understand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appeal,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carefully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assess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restrictions,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such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as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restrictions,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accessibility,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services,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practicality,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sustainability,</a:t>
            </a:r>
            <a:r>
              <a:rPr dirty="0" sz="2400" spc="-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long-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term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viability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3868" y="2640060"/>
            <a:ext cx="648525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right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enhance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appeal,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reflect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your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brand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values,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help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manage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effectively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deliver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memorable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experiences.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few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consider;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we’ll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explore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more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next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section.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3868" y="4179300"/>
            <a:ext cx="678053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1.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	Zoning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Planning</a:t>
            </a:r>
            <a:r>
              <a:rPr dirty="0" u="sng" sz="2400" spc="-35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Permission</a:t>
            </a:r>
            <a:r>
              <a:rPr dirty="0" u="none" sz="2400" b="1">
                <a:solidFill>
                  <a:srgbClr val="E96751"/>
                </a:solidFill>
                <a:latin typeface="Calibri"/>
                <a:cs typeface="Calibri"/>
              </a:rPr>
              <a:t>:</a:t>
            </a:r>
            <a:r>
              <a:rPr dirty="0" u="none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Choose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0">
                <a:solidFill>
                  <a:srgbClr val="484848"/>
                </a:solidFill>
                <a:latin typeface="Calibri"/>
                <a:cs typeface="Calibri"/>
              </a:rPr>
              <a:t>site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where</a:t>
            </a:r>
            <a:r>
              <a:rPr dirty="0" u="none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legally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permitted,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avoid disappointments,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delays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refusals.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(explained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next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section).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Check</a:t>
            </a:r>
            <a:r>
              <a:rPr dirty="0" u="sng" sz="2400" spc="-6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out</a:t>
            </a:r>
            <a:r>
              <a:rPr dirty="0" u="sng" sz="2400" spc="-4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GSTC</a:t>
            </a:r>
            <a:r>
              <a:rPr dirty="0" u="sng" sz="2400" spc="-5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Standards</a:t>
            </a:r>
            <a:r>
              <a:rPr dirty="0" u="sng" sz="2400" spc="-6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spc="-5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&amp;</a:t>
            </a:r>
            <a:r>
              <a:rPr dirty="0" u="none" sz="2400" spc="-5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sng" sz="24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Criteria</a:t>
            </a:r>
            <a:r>
              <a:rPr dirty="0" u="none" sz="2400" spc="-10">
                <a:solidFill>
                  <a:srgbClr val="E96751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604" y="0"/>
            <a:ext cx="3177387" cy="201255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69668" y="3265708"/>
            <a:ext cx="2530475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r>
              <a:rPr dirty="0" sz="2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Section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Location Costings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99851" y="2176187"/>
            <a:ext cx="2562225" cy="100139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32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2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20" b="1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Selection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2443" y="359557"/>
            <a:ext cx="6788784" cy="5085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69265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&amp;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Transport: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reliable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by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car,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public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transport.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Poor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hurt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bookings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cause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frustration.</a:t>
            </a:r>
            <a:endParaRPr sz="2400">
              <a:latin typeface="Calibri"/>
              <a:cs typeface="Calibri"/>
            </a:endParaRPr>
          </a:p>
          <a:p>
            <a:pPr marL="469900" marR="21844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9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Utilities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&amp;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Infrastructure: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Costly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available.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Consider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water,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power,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broadband,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drainage.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Think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sz="2400" spc="-1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options.</a:t>
            </a:r>
            <a:endParaRPr sz="2400">
              <a:latin typeface="Calibri"/>
              <a:cs typeface="Calibri"/>
            </a:endParaRPr>
          </a:p>
          <a:p>
            <a:pPr marL="469900" marR="652145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9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Low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risk: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Low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impact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environment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avoids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ecological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damage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protected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areas.</a:t>
            </a:r>
            <a:endParaRPr sz="2400">
              <a:latin typeface="Calibri"/>
              <a:cs typeface="Calibri"/>
            </a:endParaRPr>
          </a:p>
          <a:p>
            <a:pPr marL="469900" marR="639445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9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community: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Consider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noise,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cultural</a:t>
            </a:r>
            <a:r>
              <a:rPr dirty="0" sz="2400" spc="-10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fit.</a:t>
            </a:r>
            <a:endParaRPr sz="2400">
              <a:latin typeface="Calibri"/>
              <a:cs typeface="Calibri"/>
            </a:endParaRPr>
          </a:p>
          <a:p>
            <a:pPr marL="469265" marR="554355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</a:tabLst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Market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fit: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Does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serve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target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audience,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e.g.,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wellness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 descr="A house with grass on the roof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533" y="0"/>
            <a:ext cx="3164458" cy="209594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27541" y="3265708"/>
            <a:ext cx="2415540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r>
              <a:rPr dirty="0" sz="2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668" y="3661896"/>
            <a:ext cx="253047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Section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 h="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8344460" y="1865760"/>
            <a:ext cx="3586479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96619" marR="5080" indent="-883919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FFFFFF"/>
                </a:solidFill>
              </a:rPr>
              <a:t>Securing</a:t>
            </a:r>
            <a:r>
              <a:rPr dirty="0" sz="3000" spc="-60">
                <a:solidFill>
                  <a:srgbClr val="FFFFFF"/>
                </a:solidFill>
              </a:rPr>
              <a:t> </a:t>
            </a:r>
            <a:r>
              <a:rPr dirty="0" sz="3000">
                <a:solidFill>
                  <a:srgbClr val="FFFFFF"/>
                </a:solidFill>
              </a:rPr>
              <a:t>Land</a:t>
            </a:r>
            <a:r>
              <a:rPr dirty="0" sz="3000" spc="-55">
                <a:solidFill>
                  <a:srgbClr val="FFFFFF"/>
                </a:solidFill>
              </a:rPr>
              <a:t> </a:t>
            </a:r>
            <a:r>
              <a:rPr dirty="0" sz="3000" spc="-10">
                <a:solidFill>
                  <a:srgbClr val="FFFFFF"/>
                </a:solidFill>
              </a:rPr>
              <a:t>Suitable </a:t>
            </a:r>
            <a:r>
              <a:rPr dirty="0" sz="3000">
                <a:solidFill>
                  <a:srgbClr val="FFFFFF"/>
                </a:solidFill>
              </a:rPr>
              <a:t>for</a:t>
            </a:r>
            <a:r>
              <a:rPr dirty="0" sz="3000" spc="-65">
                <a:solidFill>
                  <a:srgbClr val="FFFFFF"/>
                </a:solidFill>
              </a:rPr>
              <a:t> </a:t>
            </a:r>
            <a:r>
              <a:rPr dirty="0" sz="3000" spc="-10">
                <a:solidFill>
                  <a:srgbClr val="FFFFFF"/>
                </a:solidFill>
              </a:rPr>
              <a:t>Development</a:t>
            </a:r>
            <a:endParaRPr sz="3000"/>
          </a:p>
        </p:txBody>
      </p:sp>
      <p:sp>
        <p:nvSpPr>
          <p:cNvPr id="8" name="object 8"/>
          <p:cNvSpPr txBox="1"/>
          <p:nvPr/>
        </p:nvSpPr>
        <p:spPr>
          <a:xfrm>
            <a:off x="409013" y="4007228"/>
            <a:ext cx="11113770" cy="2435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4577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Know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the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legal,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zoning,</a:t>
            </a:r>
            <a:r>
              <a:rPr dirty="0" sz="2400" spc="-7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and</a:t>
            </a:r>
            <a:r>
              <a:rPr dirty="0" sz="24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permit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costs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early</a:t>
            </a:r>
            <a:r>
              <a:rPr dirty="0" sz="24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to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avoid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delays,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refusals,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or</a:t>
            </a:r>
            <a:r>
              <a:rPr dirty="0" sz="2400" spc="-8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expensive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rework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down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the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E96751"/>
                </a:solidFill>
                <a:latin typeface="Calibri"/>
                <a:cs typeface="Calibri"/>
              </a:rPr>
              <a:t>line.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all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beautiful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locations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legal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finding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out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too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late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expensive.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This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step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all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about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choosing</a:t>
            </a:r>
            <a:r>
              <a:rPr dirty="0" sz="2200" spc="-1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viable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200" spc="-1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understanding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planning,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zoning,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environmental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rules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regulations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affect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block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build.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Whether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it’s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change-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of-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use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fees,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permit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applications,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consultant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fees,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delays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run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from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€1,000</a:t>
            </a:r>
            <a:r>
              <a:rPr dirty="0" sz="22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€10,000+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depending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region.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Being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informed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early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avoids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financial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waste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ensures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compliance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674" y="753217"/>
            <a:ext cx="8819515" cy="4855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Securing</a:t>
            </a:r>
            <a:r>
              <a:rPr dirty="0" sz="2800" spc="-55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Land</a:t>
            </a:r>
            <a:r>
              <a:rPr dirty="0" sz="2800" spc="-50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Suitable</a:t>
            </a:r>
            <a:r>
              <a:rPr dirty="0" sz="2800" spc="-55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for</a:t>
            </a:r>
            <a:r>
              <a:rPr dirty="0" sz="2800" spc="-50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459496"/>
                </a:solidFill>
                <a:latin typeface="Calibri"/>
                <a:cs typeface="Calibri"/>
              </a:rPr>
              <a:t>Development</a:t>
            </a:r>
            <a:endParaRPr sz="2800">
              <a:latin typeface="Calibri"/>
              <a:cs typeface="Calibri"/>
            </a:endParaRPr>
          </a:p>
          <a:p>
            <a:pPr marL="12700" marR="1861185">
              <a:lnSpc>
                <a:spcPct val="100000"/>
              </a:lnSpc>
              <a:spcBef>
                <a:spcPts val="2985"/>
              </a:spcBef>
            </a:pP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Not</a:t>
            </a:r>
            <a:r>
              <a:rPr dirty="0" sz="26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all</a:t>
            </a:r>
            <a:r>
              <a:rPr dirty="0" sz="26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rural</a:t>
            </a:r>
            <a:r>
              <a:rPr dirty="0" sz="26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land</a:t>
            </a:r>
            <a:r>
              <a:rPr dirty="0" sz="26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is</a:t>
            </a:r>
            <a:r>
              <a:rPr dirty="0" sz="26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suitable</a:t>
            </a:r>
            <a:r>
              <a:rPr dirty="0" sz="26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for</a:t>
            </a:r>
            <a:r>
              <a:rPr dirty="0" sz="26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96751"/>
                </a:solidFill>
                <a:latin typeface="Calibri"/>
                <a:cs typeface="Calibri"/>
              </a:rPr>
              <a:t>alternative</a:t>
            </a:r>
            <a:r>
              <a:rPr dirty="0" sz="26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96751"/>
                </a:solidFill>
                <a:latin typeface="Calibri"/>
                <a:cs typeface="Calibri"/>
              </a:rPr>
              <a:t>tourism accommodation!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Launching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alternative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accommodation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business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involves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significant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capital</a:t>
            </a:r>
            <a:r>
              <a:rPr dirty="0" sz="2400" spc="-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investment,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particularly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in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securing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land</a:t>
            </a:r>
            <a:r>
              <a:rPr dirty="0" sz="2400" spc="-7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suitable</a:t>
            </a:r>
            <a:r>
              <a:rPr dirty="0" sz="2400" spc="-4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414141"/>
                </a:solidFill>
                <a:latin typeface="Calibri"/>
                <a:cs typeface="Calibri"/>
              </a:rPr>
              <a:t>for </a:t>
            </a:r>
            <a:r>
              <a:rPr dirty="0" sz="2400" spc="-10" b="1">
                <a:solidFill>
                  <a:srgbClr val="414141"/>
                </a:solidFill>
                <a:latin typeface="Calibri"/>
                <a:cs typeface="Calibri"/>
              </a:rPr>
              <a:t>development.</a:t>
            </a:r>
            <a:r>
              <a:rPr dirty="0" sz="2400" spc="-4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This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means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that,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among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other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things,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it</a:t>
            </a:r>
            <a:r>
              <a:rPr dirty="0" sz="2400" spc="-3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must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suitable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for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alternative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accommodation,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planning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permission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can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be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obtained,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basic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infrastructure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is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place.</a:t>
            </a:r>
            <a:endParaRPr sz="2400">
              <a:latin typeface="Calibri"/>
              <a:cs typeface="Calibri"/>
            </a:endParaRPr>
          </a:p>
          <a:p>
            <a:pPr marL="12700" marR="156845">
              <a:lnSpc>
                <a:spcPct val="100000"/>
              </a:lnSpc>
              <a:spcBef>
                <a:spcPts val="1200"/>
              </a:spcBef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Key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considerations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8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significantly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impact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include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land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acquisition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(cost),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fees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(including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application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associated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reports),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preparation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(including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utilities)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209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EB7B69"/>
                </a:solidFill>
              </a:rPr>
              <a:t>Alternative</a:t>
            </a:r>
            <a:r>
              <a:rPr dirty="0" sz="3200" spc="-160">
                <a:solidFill>
                  <a:srgbClr val="EB7B69"/>
                </a:solidFill>
              </a:rPr>
              <a:t> </a:t>
            </a:r>
            <a:r>
              <a:rPr dirty="0" sz="3200" spc="-30">
                <a:solidFill>
                  <a:srgbClr val="EB7B69"/>
                </a:solidFill>
              </a:rPr>
              <a:t>Tourism</a:t>
            </a:r>
            <a:r>
              <a:rPr dirty="0" sz="3200" spc="-150">
                <a:solidFill>
                  <a:srgbClr val="EB7B69"/>
                </a:solidFill>
              </a:rPr>
              <a:t> </a:t>
            </a:r>
            <a:r>
              <a:rPr dirty="0" sz="3200" spc="-10">
                <a:solidFill>
                  <a:srgbClr val="EB7B69"/>
                </a:solidFill>
              </a:rPr>
              <a:t>Accommodation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47271" y="5807112"/>
            <a:ext cx="5350510" cy="60769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99085" algn="l"/>
              </a:tabLst>
            </a:pP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Tourism</a:t>
            </a:r>
            <a:r>
              <a:rPr dirty="0" u="sng" sz="16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Planning:</a:t>
            </a:r>
            <a:r>
              <a:rPr dirty="0" u="sng" sz="1600" spc="-8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Importance,</a:t>
            </a:r>
            <a:r>
              <a:rPr dirty="0" u="sng" sz="16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Benefits,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Types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&amp;</a:t>
            </a:r>
            <a:r>
              <a:rPr dirty="0" u="sng" sz="16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Levels</a:t>
            </a:r>
            <a:r>
              <a:rPr dirty="0" u="none" sz="1600">
                <a:solidFill>
                  <a:srgbClr val="00AFEF"/>
                </a:solidFill>
                <a:latin typeface="Calibri"/>
                <a:cs typeface="Calibri"/>
              </a:rPr>
              <a:t>,</a:t>
            </a:r>
            <a:r>
              <a:rPr dirty="0" u="none" sz="1600" spc="-3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600" spc="-20">
                <a:solidFill>
                  <a:srgbClr val="00AFEF"/>
                </a:solidFill>
                <a:latin typeface="Calibri"/>
                <a:cs typeface="Calibri"/>
              </a:rPr>
              <a:t>2024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525" y="5929604"/>
            <a:ext cx="850579" cy="8467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47271" y="6457839"/>
            <a:ext cx="96520" cy="2520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64"/>
              </a:lnSpc>
            </a:pPr>
            <a:r>
              <a:rPr dirty="0" sz="1600" spc="-50">
                <a:solidFill>
                  <a:srgbClr val="00AFEF"/>
                </a:solidFill>
                <a:latin typeface="Arial"/>
                <a:cs typeface="Arial"/>
                <a:hlinkClick r:id="rId2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3877" y="6489312"/>
            <a:ext cx="436308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14"/>
              </a:lnSpc>
            </a:pP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Sustainable</a:t>
            </a:r>
            <a:r>
              <a:rPr dirty="0" u="sng" sz="16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Tourism: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Understanding</a:t>
            </a:r>
            <a:r>
              <a:rPr dirty="0" u="sng" sz="16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the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Opportunity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674" y="753217"/>
            <a:ext cx="9114155" cy="4124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Securing</a:t>
            </a:r>
            <a:r>
              <a:rPr dirty="0" sz="2800" spc="-55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Land</a:t>
            </a:r>
            <a:r>
              <a:rPr dirty="0" sz="2800" spc="-50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Suitable</a:t>
            </a:r>
            <a:r>
              <a:rPr dirty="0" sz="2800" spc="-55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459496"/>
                </a:solidFill>
                <a:latin typeface="Calibri"/>
                <a:cs typeface="Calibri"/>
              </a:rPr>
              <a:t>for</a:t>
            </a:r>
            <a:r>
              <a:rPr dirty="0" sz="2800" spc="-50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459496"/>
                </a:solidFill>
                <a:latin typeface="Calibri"/>
                <a:cs typeface="Calibri"/>
              </a:rPr>
              <a:t>Development</a:t>
            </a:r>
            <a:endParaRPr sz="2800">
              <a:latin typeface="Calibri"/>
              <a:cs typeface="Calibri"/>
            </a:endParaRPr>
          </a:p>
          <a:p>
            <a:pPr marL="12700" marR="2155190">
              <a:lnSpc>
                <a:spcPct val="100000"/>
              </a:lnSpc>
              <a:spcBef>
                <a:spcPts val="2985"/>
              </a:spcBef>
            </a:pP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Not</a:t>
            </a:r>
            <a:r>
              <a:rPr dirty="0" sz="26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all</a:t>
            </a:r>
            <a:r>
              <a:rPr dirty="0" sz="26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rural</a:t>
            </a:r>
            <a:r>
              <a:rPr dirty="0" sz="26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land</a:t>
            </a:r>
            <a:r>
              <a:rPr dirty="0" sz="26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is</a:t>
            </a:r>
            <a:r>
              <a:rPr dirty="0" sz="26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suitable</a:t>
            </a:r>
            <a:r>
              <a:rPr dirty="0" sz="26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96751"/>
                </a:solidFill>
                <a:latin typeface="Calibri"/>
                <a:cs typeface="Calibri"/>
              </a:rPr>
              <a:t>for</a:t>
            </a:r>
            <a:r>
              <a:rPr dirty="0" sz="26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96751"/>
                </a:solidFill>
                <a:latin typeface="Calibri"/>
                <a:cs typeface="Calibri"/>
              </a:rPr>
              <a:t>alternative</a:t>
            </a:r>
            <a:r>
              <a:rPr dirty="0" sz="26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96751"/>
                </a:solidFill>
                <a:latin typeface="Calibri"/>
                <a:cs typeface="Calibri"/>
              </a:rPr>
              <a:t>tourism accommodation!</a:t>
            </a:r>
            <a:endParaRPr sz="2600">
              <a:latin typeface="Calibri"/>
              <a:cs typeface="Calibri"/>
            </a:endParaRPr>
          </a:p>
          <a:p>
            <a:pPr marL="12700" marR="131445">
              <a:lnSpc>
                <a:spcPct val="100000"/>
              </a:lnSpc>
              <a:spcBef>
                <a:spcPts val="1210"/>
              </a:spcBef>
              <a:tabLst>
                <a:tab pos="2947670" algn="l"/>
              </a:tabLst>
            </a:pPr>
            <a:r>
              <a:rPr dirty="0" sz="2400" spc="-10" b="1">
                <a:solidFill>
                  <a:srgbClr val="414141"/>
                </a:solidFill>
                <a:latin typeface="Calibri"/>
                <a:cs typeface="Calibri"/>
              </a:rPr>
              <a:t>Alternative</a:t>
            </a:r>
            <a:r>
              <a:rPr dirty="0" sz="2400" spc="-2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14141"/>
                </a:solidFill>
                <a:latin typeface="Calibri"/>
                <a:cs typeface="Calibri"/>
              </a:rPr>
              <a:t>accommodation</a:t>
            </a:r>
            <a:r>
              <a:rPr dirty="0" sz="2400" spc="-6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planning</a:t>
            </a:r>
            <a:r>
              <a:rPr dirty="0" sz="2400" spc="-3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is</a:t>
            </a:r>
            <a:r>
              <a:rPr dirty="0" sz="2400" spc="-3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a</a:t>
            </a:r>
            <a:r>
              <a:rPr dirty="0" sz="2400" spc="-3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part</a:t>
            </a:r>
            <a:r>
              <a:rPr dirty="0" sz="2400" spc="-2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2400" spc="-4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14141"/>
                </a:solidFill>
                <a:latin typeface="Calibri"/>
                <a:cs typeface="Calibri"/>
              </a:rPr>
              <a:t>general</a:t>
            </a:r>
            <a:r>
              <a:rPr dirty="0" sz="2400" spc="-5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14141"/>
                </a:solidFill>
                <a:latin typeface="Calibri"/>
                <a:cs typeface="Calibri"/>
              </a:rPr>
              <a:t>tourism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planning</a:t>
            </a:r>
            <a:r>
              <a:rPr dirty="0" sz="2400" spc="-3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but</a:t>
            </a:r>
            <a:r>
              <a:rPr dirty="0" sz="2400" spc="-3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has</a:t>
            </a:r>
            <a:r>
              <a:rPr dirty="0" sz="2400" spc="-3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its</a:t>
            </a:r>
            <a:r>
              <a:rPr dirty="0" sz="2400" spc="-2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own</a:t>
            </a:r>
            <a:r>
              <a:rPr dirty="0" sz="2400" spc="-6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planning</a:t>
            </a:r>
            <a:r>
              <a:rPr dirty="0" sz="2400" spc="-4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laws;</a:t>
            </a:r>
            <a:r>
              <a:rPr dirty="0" sz="2400" spc="-3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it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focuses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on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14141"/>
                </a:solidFill>
                <a:latin typeface="Calibri"/>
                <a:cs typeface="Calibri"/>
              </a:rPr>
              <a:t>land-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use,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which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includes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building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regulations,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legal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compliance,</a:t>
            </a:r>
            <a:r>
              <a:rPr dirty="0" sz="2400" spc="-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community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involvement, environmental</a:t>
            </a:r>
            <a:r>
              <a:rPr dirty="0" sz="2400" spc="-114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impact,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	and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guest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experience.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Here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is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what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you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generally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need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consider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when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planning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alternative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accommodation.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209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EB7B69"/>
                </a:solidFill>
              </a:rPr>
              <a:t>Alternative</a:t>
            </a:r>
            <a:r>
              <a:rPr dirty="0" sz="3200" spc="-160">
                <a:solidFill>
                  <a:srgbClr val="EB7B69"/>
                </a:solidFill>
              </a:rPr>
              <a:t> </a:t>
            </a:r>
            <a:r>
              <a:rPr dirty="0" sz="3200" spc="-30">
                <a:solidFill>
                  <a:srgbClr val="EB7B69"/>
                </a:solidFill>
              </a:rPr>
              <a:t>Tourism</a:t>
            </a:r>
            <a:r>
              <a:rPr dirty="0" sz="3200" spc="-150">
                <a:solidFill>
                  <a:srgbClr val="EB7B69"/>
                </a:solidFill>
              </a:rPr>
              <a:t> </a:t>
            </a:r>
            <a:r>
              <a:rPr dirty="0" sz="3200" spc="-10">
                <a:solidFill>
                  <a:srgbClr val="EB7B69"/>
                </a:solidFill>
              </a:rPr>
              <a:t>Accommodation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47271" y="5807112"/>
            <a:ext cx="5350510" cy="60769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99085" algn="l"/>
              </a:tabLst>
            </a:pP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Tourism</a:t>
            </a:r>
            <a:r>
              <a:rPr dirty="0" u="sng" sz="16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Planning:</a:t>
            </a:r>
            <a:r>
              <a:rPr dirty="0" u="sng" sz="1600" spc="-8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Importance,</a:t>
            </a:r>
            <a:r>
              <a:rPr dirty="0" u="sng" sz="16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Benefits,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Types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&amp;</a:t>
            </a:r>
            <a:r>
              <a:rPr dirty="0" u="sng" sz="16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Levels</a:t>
            </a:r>
            <a:r>
              <a:rPr dirty="0" u="none" sz="1600">
                <a:solidFill>
                  <a:srgbClr val="00AFEF"/>
                </a:solidFill>
                <a:latin typeface="Calibri"/>
                <a:cs typeface="Calibri"/>
              </a:rPr>
              <a:t>,</a:t>
            </a:r>
            <a:r>
              <a:rPr dirty="0" u="none" sz="1600" spc="-3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600" spc="-20">
                <a:solidFill>
                  <a:srgbClr val="00AFEF"/>
                </a:solidFill>
                <a:latin typeface="Calibri"/>
                <a:cs typeface="Calibri"/>
              </a:rPr>
              <a:t>2024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525" y="5929604"/>
            <a:ext cx="850579" cy="8467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47271" y="6457839"/>
            <a:ext cx="96520" cy="2520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64"/>
              </a:lnSpc>
            </a:pPr>
            <a:r>
              <a:rPr dirty="0" sz="1600" spc="-50">
                <a:solidFill>
                  <a:srgbClr val="00AFEF"/>
                </a:solidFill>
                <a:latin typeface="Arial"/>
                <a:cs typeface="Arial"/>
                <a:hlinkClick r:id="rId2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3877" y="6489312"/>
            <a:ext cx="436308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14"/>
              </a:lnSpc>
            </a:pP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Sustainable</a:t>
            </a:r>
            <a:r>
              <a:rPr dirty="0" u="sng" sz="16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Tourism: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Understanding</a:t>
            </a:r>
            <a:r>
              <a:rPr dirty="0" u="sng" sz="16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the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Opportunity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9983" y="2534425"/>
            <a:ext cx="2651760" cy="4020185"/>
          </a:xfrm>
          <a:custGeom>
            <a:avLst/>
            <a:gdLst/>
            <a:ahLst/>
            <a:cxnLst/>
            <a:rect l="l" t="t" r="r" b="b"/>
            <a:pathLst>
              <a:path w="2651759" h="4020184">
                <a:moveTo>
                  <a:pt x="2651696" y="0"/>
                </a:moveTo>
                <a:lnTo>
                  <a:pt x="0" y="0"/>
                </a:lnTo>
                <a:lnTo>
                  <a:pt x="0" y="2806255"/>
                </a:lnTo>
                <a:lnTo>
                  <a:pt x="2768" y="2806255"/>
                </a:lnTo>
                <a:lnTo>
                  <a:pt x="1168" y="2821433"/>
                </a:lnTo>
                <a:lnTo>
                  <a:pt x="346" y="2837734"/>
                </a:lnTo>
                <a:lnTo>
                  <a:pt x="43" y="2854484"/>
                </a:lnTo>
                <a:lnTo>
                  <a:pt x="0" y="2871012"/>
                </a:lnTo>
                <a:lnTo>
                  <a:pt x="1001" y="2916036"/>
                </a:lnTo>
                <a:lnTo>
                  <a:pt x="3980" y="2960628"/>
                </a:lnTo>
                <a:lnTo>
                  <a:pt x="8902" y="3004756"/>
                </a:lnTo>
                <a:lnTo>
                  <a:pt x="15728" y="3048387"/>
                </a:lnTo>
                <a:lnTo>
                  <a:pt x="24423" y="3091490"/>
                </a:lnTo>
                <a:lnTo>
                  <a:pt x="34950" y="3134031"/>
                </a:lnTo>
                <a:lnTo>
                  <a:pt x="47272" y="3175980"/>
                </a:lnTo>
                <a:lnTo>
                  <a:pt x="61354" y="3217303"/>
                </a:lnTo>
                <a:lnTo>
                  <a:pt x="77158" y="3257968"/>
                </a:lnTo>
                <a:lnTo>
                  <a:pt x="94648" y="3297943"/>
                </a:lnTo>
                <a:lnTo>
                  <a:pt x="113787" y="3337196"/>
                </a:lnTo>
                <a:lnTo>
                  <a:pt x="134539" y="3375695"/>
                </a:lnTo>
                <a:lnTo>
                  <a:pt x="156868" y="3413407"/>
                </a:lnTo>
                <a:lnTo>
                  <a:pt x="180736" y="3450300"/>
                </a:lnTo>
                <a:lnTo>
                  <a:pt x="206107" y="3486342"/>
                </a:lnTo>
                <a:lnTo>
                  <a:pt x="232946" y="3521500"/>
                </a:lnTo>
                <a:lnTo>
                  <a:pt x="261214" y="3555743"/>
                </a:lnTo>
                <a:lnTo>
                  <a:pt x="290876" y="3589038"/>
                </a:lnTo>
                <a:lnTo>
                  <a:pt x="321895" y="3621352"/>
                </a:lnTo>
                <a:lnTo>
                  <a:pt x="354234" y="3652655"/>
                </a:lnTo>
                <a:lnTo>
                  <a:pt x="387858" y="3682912"/>
                </a:lnTo>
                <a:lnTo>
                  <a:pt x="422728" y="3712093"/>
                </a:lnTo>
                <a:lnTo>
                  <a:pt x="458810" y="3740165"/>
                </a:lnTo>
                <a:lnTo>
                  <a:pt x="496066" y="3767095"/>
                </a:lnTo>
                <a:lnTo>
                  <a:pt x="534460" y="3792851"/>
                </a:lnTo>
                <a:lnTo>
                  <a:pt x="573956" y="3817402"/>
                </a:lnTo>
                <a:lnTo>
                  <a:pt x="614516" y="3840715"/>
                </a:lnTo>
                <a:lnTo>
                  <a:pt x="656104" y="3862757"/>
                </a:lnTo>
                <a:lnTo>
                  <a:pt x="698684" y="3883497"/>
                </a:lnTo>
                <a:lnTo>
                  <a:pt x="742219" y="3902902"/>
                </a:lnTo>
                <a:lnTo>
                  <a:pt x="786673" y="3920940"/>
                </a:lnTo>
                <a:lnTo>
                  <a:pt x="832009" y="3937578"/>
                </a:lnTo>
                <a:lnTo>
                  <a:pt x="878190" y="3952785"/>
                </a:lnTo>
                <a:lnTo>
                  <a:pt x="925180" y="3966528"/>
                </a:lnTo>
                <a:lnTo>
                  <a:pt x="972943" y="3978775"/>
                </a:lnTo>
                <a:lnTo>
                  <a:pt x="1021442" y="3989493"/>
                </a:lnTo>
                <a:lnTo>
                  <a:pt x="1070640" y="3998652"/>
                </a:lnTo>
                <a:lnTo>
                  <a:pt x="1120500" y="4006217"/>
                </a:lnTo>
                <a:lnTo>
                  <a:pt x="1170988" y="4012157"/>
                </a:lnTo>
                <a:lnTo>
                  <a:pt x="1222065" y="4016440"/>
                </a:lnTo>
                <a:lnTo>
                  <a:pt x="1273695" y="4019033"/>
                </a:lnTo>
                <a:lnTo>
                  <a:pt x="1325841" y="4019905"/>
                </a:lnTo>
                <a:lnTo>
                  <a:pt x="1377989" y="4019037"/>
                </a:lnTo>
                <a:lnTo>
                  <a:pt x="1429620" y="4016456"/>
                </a:lnTo>
                <a:lnTo>
                  <a:pt x="1480698" y="4012191"/>
                </a:lnTo>
                <a:lnTo>
                  <a:pt x="1531186" y="4006276"/>
                </a:lnTo>
                <a:lnTo>
                  <a:pt x="1581047" y="3998741"/>
                </a:lnTo>
                <a:lnTo>
                  <a:pt x="1630246" y="3989619"/>
                </a:lnTo>
                <a:lnTo>
                  <a:pt x="1678745" y="3978941"/>
                </a:lnTo>
                <a:lnTo>
                  <a:pt x="1726509" y="3966739"/>
                </a:lnTo>
                <a:lnTo>
                  <a:pt x="1773499" y="3953045"/>
                </a:lnTo>
                <a:lnTo>
                  <a:pt x="1819681" y="3937889"/>
                </a:lnTo>
                <a:lnTo>
                  <a:pt x="1865018" y="3921304"/>
                </a:lnTo>
                <a:lnTo>
                  <a:pt x="1909472" y="3903322"/>
                </a:lnTo>
                <a:lnTo>
                  <a:pt x="1953007" y="3883973"/>
                </a:lnTo>
                <a:lnTo>
                  <a:pt x="1995588" y="3863291"/>
                </a:lnTo>
                <a:lnTo>
                  <a:pt x="2037176" y="3841305"/>
                </a:lnTo>
                <a:lnTo>
                  <a:pt x="2077737" y="3818049"/>
                </a:lnTo>
                <a:lnTo>
                  <a:pt x="2117232" y="3793554"/>
                </a:lnTo>
                <a:lnTo>
                  <a:pt x="2155627" y="3767851"/>
                </a:lnTo>
                <a:lnTo>
                  <a:pt x="2192883" y="3740972"/>
                </a:lnTo>
                <a:lnTo>
                  <a:pt x="2228965" y="3712948"/>
                </a:lnTo>
                <a:lnTo>
                  <a:pt x="2263836" y="3683812"/>
                </a:lnTo>
                <a:lnTo>
                  <a:pt x="2297460" y="3653595"/>
                </a:lnTo>
                <a:lnTo>
                  <a:pt x="2329800" y="3622329"/>
                </a:lnTo>
                <a:lnTo>
                  <a:pt x="2360819" y="3590045"/>
                </a:lnTo>
                <a:lnTo>
                  <a:pt x="2390481" y="3556775"/>
                </a:lnTo>
                <a:lnTo>
                  <a:pt x="2418749" y="3522551"/>
                </a:lnTo>
                <a:lnTo>
                  <a:pt x="2445587" y="3487404"/>
                </a:lnTo>
                <a:lnTo>
                  <a:pt x="2470959" y="3451367"/>
                </a:lnTo>
                <a:lnTo>
                  <a:pt x="2494827" y="3414469"/>
                </a:lnTo>
                <a:lnTo>
                  <a:pt x="2517156" y="3376745"/>
                </a:lnTo>
                <a:lnTo>
                  <a:pt x="2537908" y="3338224"/>
                </a:lnTo>
                <a:lnTo>
                  <a:pt x="2557047" y="3298938"/>
                </a:lnTo>
                <a:lnTo>
                  <a:pt x="2574537" y="3258921"/>
                </a:lnTo>
                <a:lnTo>
                  <a:pt x="2590341" y="3218202"/>
                </a:lnTo>
                <a:lnTo>
                  <a:pt x="2604423" y="3176813"/>
                </a:lnTo>
                <a:lnTo>
                  <a:pt x="2616746" y="3134787"/>
                </a:lnTo>
                <a:lnTo>
                  <a:pt x="2627273" y="3092155"/>
                </a:lnTo>
                <a:lnTo>
                  <a:pt x="2635968" y="3048949"/>
                </a:lnTo>
                <a:lnTo>
                  <a:pt x="2642794" y="3005200"/>
                </a:lnTo>
                <a:lnTo>
                  <a:pt x="2647715" y="2960939"/>
                </a:lnTo>
                <a:lnTo>
                  <a:pt x="2650695" y="2916200"/>
                </a:lnTo>
                <a:lnTo>
                  <a:pt x="2651696" y="2871012"/>
                </a:lnTo>
                <a:lnTo>
                  <a:pt x="2651653" y="2854820"/>
                </a:lnTo>
                <a:lnTo>
                  <a:pt x="2651350" y="2838629"/>
                </a:lnTo>
                <a:lnTo>
                  <a:pt x="2650528" y="2822440"/>
                </a:lnTo>
                <a:lnTo>
                  <a:pt x="2648927" y="2806255"/>
                </a:lnTo>
                <a:lnTo>
                  <a:pt x="2651696" y="2806255"/>
                </a:lnTo>
                <a:lnTo>
                  <a:pt x="2651696" y="0"/>
                </a:lnTo>
                <a:close/>
              </a:path>
            </a:pathLst>
          </a:custGeom>
          <a:solidFill>
            <a:srgbClr val="FAA6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729610" y="342487"/>
            <a:ext cx="2651760" cy="4020185"/>
          </a:xfrm>
          <a:custGeom>
            <a:avLst/>
            <a:gdLst/>
            <a:ahLst/>
            <a:cxnLst/>
            <a:rect l="l" t="t" r="r" b="b"/>
            <a:pathLst>
              <a:path w="2651760" h="4020185">
                <a:moveTo>
                  <a:pt x="1325854" y="0"/>
                </a:moveTo>
                <a:lnTo>
                  <a:pt x="1273706" y="867"/>
                </a:lnTo>
                <a:lnTo>
                  <a:pt x="1222075" y="3449"/>
                </a:lnTo>
                <a:lnTo>
                  <a:pt x="1170998" y="7713"/>
                </a:lnTo>
                <a:lnTo>
                  <a:pt x="1120510" y="13629"/>
                </a:lnTo>
                <a:lnTo>
                  <a:pt x="1070648" y="21163"/>
                </a:lnTo>
                <a:lnTo>
                  <a:pt x="1021450" y="30285"/>
                </a:lnTo>
                <a:lnTo>
                  <a:pt x="972950" y="40963"/>
                </a:lnTo>
                <a:lnTo>
                  <a:pt x="925187" y="53165"/>
                </a:lnTo>
                <a:lnTo>
                  <a:pt x="878196" y="66860"/>
                </a:lnTo>
                <a:lnTo>
                  <a:pt x="832014" y="82016"/>
                </a:lnTo>
                <a:lnTo>
                  <a:pt x="786678" y="98601"/>
                </a:lnTo>
                <a:lnTo>
                  <a:pt x="742224" y="116583"/>
                </a:lnTo>
                <a:lnTo>
                  <a:pt x="698688" y="135931"/>
                </a:lnTo>
                <a:lnTo>
                  <a:pt x="656108" y="156614"/>
                </a:lnTo>
                <a:lnTo>
                  <a:pt x="614519" y="178599"/>
                </a:lnTo>
                <a:lnTo>
                  <a:pt x="573959" y="201855"/>
                </a:lnTo>
                <a:lnTo>
                  <a:pt x="534463" y="226351"/>
                </a:lnTo>
                <a:lnTo>
                  <a:pt x="496069" y="252054"/>
                </a:lnTo>
                <a:lnTo>
                  <a:pt x="458812" y="278933"/>
                </a:lnTo>
                <a:lnTo>
                  <a:pt x="422730" y="306956"/>
                </a:lnTo>
                <a:lnTo>
                  <a:pt x="387859" y="336092"/>
                </a:lnTo>
                <a:lnTo>
                  <a:pt x="354235" y="366309"/>
                </a:lnTo>
                <a:lnTo>
                  <a:pt x="321896" y="397575"/>
                </a:lnTo>
                <a:lnTo>
                  <a:pt x="290877" y="429859"/>
                </a:lnTo>
                <a:lnTo>
                  <a:pt x="261215" y="463129"/>
                </a:lnTo>
                <a:lnTo>
                  <a:pt x="232946" y="497353"/>
                </a:lnTo>
                <a:lnTo>
                  <a:pt x="206108" y="532500"/>
                </a:lnTo>
                <a:lnTo>
                  <a:pt x="180736" y="568538"/>
                </a:lnTo>
                <a:lnTo>
                  <a:pt x="156868" y="605435"/>
                </a:lnTo>
                <a:lnTo>
                  <a:pt x="134540" y="643160"/>
                </a:lnTo>
                <a:lnTo>
                  <a:pt x="113787" y="681681"/>
                </a:lnTo>
                <a:lnTo>
                  <a:pt x="94648" y="720966"/>
                </a:lnTo>
                <a:lnTo>
                  <a:pt x="77158" y="760984"/>
                </a:lnTo>
                <a:lnTo>
                  <a:pt x="61354" y="801703"/>
                </a:lnTo>
                <a:lnTo>
                  <a:pt x="47272" y="843091"/>
                </a:lnTo>
                <a:lnTo>
                  <a:pt x="34950" y="885117"/>
                </a:lnTo>
                <a:lnTo>
                  <a:pt x="24423" y="927749"/>
                </a:lnTo>
                <a:lnTo>
                  <a:pt x="15728" y="970956"/>
                </a:lnTo>
                <a:lnTo>
                  <a:pt x="8902" y="1014705"/>
                </a:lnTo>
                <a:lnTo>
                  <a:pt x="3980" y="1058965"/>
                </a:lnTo>
                <a:lnTo>
                  <a:pt x="1001" y="1103705"/>
                </a:lnTo>
                <a:lnTo>
                  <a:pt x="0" y="1148892"/>
                </a:lnTo>
                <a:lnTo>
                  <a:pt x="43" y="1165085"/>
                </a:lnTo>
                <a:lnTo>
                  <a:pt x="346" y="1181276"/>
                </a:lnTo>
                <a:lnTo>
                  <a:pt x="1168" y="1197464"/>
                </a:lnTo>
                <a:lnTo>
                  <a:pt x="2768" y="1213650"/>
                </a:lnTo>
                <a:lnTo>
                  <a:pt x="0" y="1213650"/>
                </a:lnTo>
                <a:lnTo>
                  <a:pt x="0" y="4019905"/>
                </a:lnTo>
                <a:lnTo>
                  <a:pt x="2651696" y="4019905"/>
                </a:lnTo>
                <a:lnTo>
                  <a:pt x="2651696" y="1213650"/>
                </a:lnTo>
                <a:lnTo>
                  <a:pt x="2648927" y="1213650"/>
                </a:lnTo>
                <a:lnTo>
                  <a:pt x="2650528" y="1198472"/>
                </a:lnTo>
                <a:lnTo>
                  <a:pt x="2651350" y="1182171"/>
                </a:lnTo>
                <a:lnTo>
                  <a:pt x="2651653" y="1165420"/>
                </a:lnTo>
                <a:lnTo>
                  <a:pt x="2651696" y="1148892"/>
                </a:lnTo>
                <a:lnTo>
                  <a:pt x="2650695" y="1103868"/>
                </a:lnTo>
                <a:lnTo>
                  <a:pt x="2647715" y="1059276"/>
                </a:lnTo>
                <a:lnTo>
                  <a:pt x="2642794" y="1015149"/>
                </a:lnTo>
                <a:lnTo>
                  <a:pt x="2635968" y="971517"/>
                </a:lnTo>
                <a:lnTo>
                  <a:pt x="2627273" y="928415"/>
                </a:lnTo>
                <a:lnTo>
                  <a:pt x="2616746" y="885873"/>
                </a:lnTo>
                <a:lnTo>
                  <a:pt x="2604423" y="843925"/>
                </a:lnTo>
                <a:lnTo>
                  <a:pt x="2590342" y="802602"/>
                </a:lnTo>
                <a:lnTo>
                  <a:pt x="2574538" y="761937"/>
                </a:lnTo>
                <a:lnTo>
                  <a:pt x="2557048" y="721961"/>
                </a:lnTo>
                <a:lnTo>
                  <a:pt x="2537908" y="682708"/>
                </a:lnTo>
                <a:lnTo>
                  <a:pt x="2517156" y="644210"/>
                </a:lnTo>
                <a:lnTo>
                  <a:pt x="2494828" y="606498"/>
                </a:lnTo>
                <a:lnTo>
                  <a:pt x="2470959" y="569605"/>
                </a:lnTo>
                <a:lnTo>
                  <a:pt x="2445588" y="533563"/>
                </a:lnTo>
                <a:lnTo>
                  <a:pt x="2418750" y="498405"/>
                </a:lnTo>
                <a:lnTo>
                  <a:pt x="2390482" y="464162"/>
                </a:lnTo>
                <a:lnTo>
                  <a:pt x="2360820" y="430867"/>
                </a:lnTo>
                <a:lnTo>
                  <a:pt x="2329801" y="398552"/>
                </a:lnTo>
                <a:lnTo>
                  <a:pt x="2297461" y="367250"/>
                </a:lnTo>
                <a:lnTo>
                  <a:pt x="2263838" y="336992"/>
                </a:lnTo>
                <a:lnTo>
                  <a:pt x="2228967" y="307812"/>
                </a:lnTo>
                <a:lnTo>
                  <a:pt x="2192885" y="279740"/>
                </a:lnTo>
                <a:lnTo>
                  <a:pt x="2155629" y="252810"/>
                </a:lnTo>
                <a:lnTo>
                  <a:pt x="2117235" y="227053"/>
                </a:lnTo>
                <a:lnTo>
                  <a:pt x="2077740" y="202502"/>
                </a:lnTo>
                <a:lnTo>
                  <a:pt x="2037180" y="179190"/>
                </a:lnTo>
                <a:lnTo>
                  <a:pt x="1995591" y="157147"/>
                </a:lnTo>
                <a:lnTo>
                  <a:pt x="1953011" y="136408"/>
                </a:lnTo>
                <a:lnTo>
                  <a:pt x="1909476" y="117003"/>
                </a:lnTo>
                <a:lnTo>
                  <a:pt x="1865023" y="98965"/>
                </a:lnTo>
                <a:lnTo>
                  <a:pt x="1819687" y="82327"/>
                </a:lnTo>
                <a:lnTo>
                  <a:pt x="1773506" y="67120"/>
                </a:lnTo>
                <a:lnTo>
                  <a:pt x="1726515" y="53377"/>
                </a:lnTo>
                <a:lnTo>
                  <a:pt x="1678753" y="41130"/>
                </a:lnTo>
                <a:lnTo>
                  <a:pt x="1630254" y="30411"/>
                </a:lnTo>
                <a:lnTo>
                  <a:pt x="1581056" y="21253"/>
                </a:lnTo>
                <a:lnTo>
                  <a:pt x="1531195" y="13688"/>
                </a:lnTo>
                <a:lnTo>
                  <a:pt x="1480708" y="7748"/>
                </a:lnTo>
                <a:lnTo>
                  <a:pt x="1429631" y="3465"/>
                </a:lnTo>
                <a:lnTo>
                  <a:pt x="1378001" y="871"/>
                </a:lnTo>
                <a:lnTo>
                  <a:pt x="1325854" y="0"/>
                </a:lnTo>
                <a:close/>
              </a:path>
            </a:pathLst>
          </a:custGeom>
          <a:solidFill>
            <a:srgbClr val="45949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539856" y="2521173"/>
            <a:ext cx="2655570" cy="4020185"/>
            <a:chOff x="539856" y="2521173"/>
            <a:chExt cx="2655570" cy="4020185"/>
          </a:xfrm>
        </p:grpSpPr>
        <p:sp>
          <p:nvSpPr>
            <p:cNvPr id="5" name="object 5"/>
            <p:cNvSpPr/>
            <p:nvPr/>
          </p:nvSpPr>
          <p:spPr>
            <a:xfrm>
              <a:off x="543032" y="2521173"/>
              <a:ext cx="2651760" cy="4020185"/>
            </a:xfrm>
            <a:custGeom>
              <a:avLst/>
              <a:gdLst/>
              <a:ahLst/>
              <a:cxnLst/>
              <a:rect l="l" t="t" r="r" b="b"/>
              <a:pathLst>
                <a:path w="2651760" h="4020184">
                  <a:moveTo>
                    <a:pt x="2651696" y="0"/>
                  </a:moveTo>
                  <a:lnTo>
                    <a:pt x="0" y="0"/>
                  </a:lnTo>
                  <a:lnTo>
                    <a:pt x="0" y="2806255"/>
                  </a:lnTo>
                  <a:lnTo>
                    <a:pt x="2768" y="2806255"/>
                  </a:lnTo>
                  <a:lnTo>
                    <a:pt x="1168" y="2821433"/>
                  </a:lnTo>
                  <a:lnTo>
                    <a:pt x="346" y="2837734"/>
                  </a:lnTo>
                  <a:lnTo>
                    <a:pt x="43" y="2854484"/>
                  </a:lnTo>
                  <a:lnTo>
                    <a:pt x="0" y="2871012"/>
                  </a:lnTo>
                  <a:lnTo>
                    <a:pt x="1001" y="2916036"/>
                  </a:lnTo>
                  <a:lnTo>
                    <a:pt x="3980" y="2960628"/>
                  </a:lnTo>
                  <a:lnTo>
                    <a:pt x="8902" y="3004756"/>
                  </a:lnTo>
                  <a:lnTo>
                    <a:pt x="15728" y="3048387"/>
                  </a:lnTo>
                  <a:lnTo>
                    <a:pt x="24423" y="3091490"/>
                  </a:lnTo>
                  <a:lnTo>
                    <a:pt x="34950" y="3134031"/>
                  </a:lnTo>
                  <a:lnTo>
                    <a:pt x="47272" y="3175980"/>
                  </a:lnTo>
                  <a:lnTo>
                    <a:pt x="61354" y="3217303"/>
                  </a:lnTo>
                  <a:lnTo>
                    <a:pt x="77158" y="3257968"/>
                  </a:lnTo>
                  <a:lnTo>
                    <a:pt x="94648" y="3297943"/>
                  </a:lnTo>
                  <a:lnTo>
                    <a:pt x="113787" y="3337196"/>
                  </a:lnTo>
                  <a:lnTo>
                    <a:pt x="134539" y="3375695"/>
                  </a:lnTo>
                  <a:lnTo>
                    <a:pt x="156868" y="3413407"/>
                  </a:lnTo>
                  <a:lnTo>
                    <a:pt x="180736" y="3450300"/>
                  </a:lnTo>
                  <a:lnTo>
                    <a:pt x="206107" y="3486342"/>
                  </a:lnTo>
                  <a:lnTo>
                    <a:pt x="232946" y="3521500"/>
                  </a:lnTo>
                  <a:lnTo>
                    <a:pt x="261214" y="3555743"/>
                  </a:lnTo>
                  <a:lnTo>
                    <a:pt x="290876" y="3589038"/>
                  </a:lnTo>
                  <a:lnTo>
                    <a:pt x="321895" y="3621352"/>
                  </a:lnTo>
                  <a:lnTo>
                    <a:pt x="354234" y="3652655"/>
                  </a:lnTo>
                  <a:lnTo>
                    <a:pt x="387858" y="3682912"/>
                  </a:lnTo>
                  <a:lnTo>
                    <a:pt x="422728" y="3712093"/>
                  </a:lnTo>
                  <a:lnTo>
                    <a:pt x="458810" y="3740165"/>
                  </a:lnTo>
                  <a:lnTo>
                    <a:pt x="496066" y="3767095"/>
                  </a:lnTo>
                  <a:lnTo>
                    <a:pt x="534460" y="3792851"/>
                  </a:lnTo>
                  <a:lnTo>
                    <a:pt x="573956" y="3817402"/>
                  </a:lnTo>
                  <a:lnTo>
                    <a:pt x="614516" y="3840715"/>
                  </a:lnTo>
                  <a:lnTo>
                    <a:pt x="656104" y="3862757"/>
                  </a:lnTo>
                  <a:lnTo>
                    <a:pt x="698684" y="3883497"/>
                  </a:lnTo>
                  <a:lnTo>
                    <a:pt x="742219" y="3902902"/>
                  </a:lnTo>
                  <a:lnTo>
                    <a:pt x="786673" y="3920940"/>
                  </a:lnTo>
                  <a:lnTo>
                    <a:pt x="832009" y="3937578"/>
                  </a:lnTo>
                  <a:lnTo>
                    <a:pt x="878190" y="3952785"/>
                  </a:lnTo>
                  <a:lnTo>
                    <a:pt x="925180" y="3966528"/>
                  </a:lnTo>
                  <a:lnTo>
                    <a:pt x="972943" y="3978775"/>
                  </a:lnTo>
                  <a:lnTo>
                    <a:pt x="1021442" y="3989493"/>
                  </a:lnTo>
                  <a:lnTo>
                    <a:pt x="1070640" y="3998652"/>
                  </a:lnTo>
                  <a:lnTo>
                    <a:pt x="1120500" y="4006217"/>
                  </a:lnTo>
                  <a:lnTo>
                    <a:pt x="1170988" y="4012157"/>
                  </a:lnTo>
                  <a:lnTo>
                    <a:pt x="1222065" y="4016440"/>
                  </a:lnTo>
                  <a:lnTo>
                    <a:pt x="1273695" y="4019033"/>
                  </a:lnTo>
                  <a:lnTo>
                    <a:pt x="1325841" y="4019905"/>
                  </a:lnTo>
                  <a:lnTo>
                    <a:pt x="1377989" y="4019037"/>
                  </a:lnTo>
                  <a:lnTo>
                    <a:pt x="1429620" y="4016456"/>
                  </a:lnTo>
                  <a:lnTo>
                    <a:pt x="1480698" y="4012191"/>
                  </a:lnTo>
                  <a:lnTo>
                    <a:pt x="1531186" y="4006276"/>
                  </a:lnTo>
                  <a:lnTo>
                    <a:pt x="1581047" y="3998741"/>
                  </a:lnTo>
                  <a:lnTo>
                    <a:pt x="1630246" y="3989619"/>
                  </a:lnTo>
                  <a:lnTo>
                    <a:pt x="1678745" y="3978941"/>
                  </a:lnTo>
                  <a:lnTo>
                    <a:pt x="1726509" y="3966739"/>
                  </a:lnTo>
                  <a:lnTo>
                    <a:pt x="1773499" y="3953045"/>
                  </a:lnTo>
                  <a:lnTo>
                    <a:pt x="1819681" y="3937889"/>
                  </a:lnTo>
                  <a:lnTo>
                    <a:pt x="1865018" y="3921304"/>
                  </a:lnTo>
                  <a:lnTo>
                    <a:pt x="1909472" y="3903322"/>
                  </a:lnTo>
                  <a:lnTo>
                    <a:pt x="1953007" y="3883973"/>
                  </a:lnTo>
                  <a:lnTo>
                    <a:pt x="1995588" y="3863291"/>
                  </a:lnTo>
                  <a:lnTo>
                    <a:pt x="2037176" y="3841305"/>
                  </a:lnTo>
                  <a:lnTo>
                    <a:pt x="2077737" y="3818049"/>
                  </a:lnTo>
                  <a:lnTo>
                    <a:pt x="2117232" y="3793554"/>
                  </a:lnTo>
                  <a:lnTo>
                    <a:pt x="2155627" y="3767851"/>
                  </a:lnTo>
                  <a:lnTo>
                    <a:pt x="2192883" y="3740972"/>
                  </a:lnTo>
                  <a:lnTo>
                    <a:pt x="2228965" y="3712948"/>
                  </a:lnTo>
                  <a:lnTo>
                    <a:pt x="2263836" y="3683812"/>
                  </a:lnTo>
                  <a:lnTo>
                    <a:pt x="2297460" y="3653595"/>
                  </a:lnTo>
                  <a:lnTo>
                    <a:pt x="2329800" y="3622329"/>
                  </a:lnTo>
                  <a:lnTo>
                    <a:pt x="2360819" y="3590045"/>
                  </a:lnTo>
                  <a:lnTo>
                    <a:pt x="2390481" y="3556775"/>
                  </a:lnTo>
                  <a:lnTo>
                    <a:pt x="2418749" y="3522551"/>
                  </a:lnTo>
                  <a:lnTo>
                    <a:pt x="2445587" y="3487404"/>
                  </a:lnTo>
                  <a:lnTo>
                    <a:pt x="2470959" y="3451367"/>
                  </a:lnTo>
                  <a:lnTo>
                    <a:pt x="2494827" y="3414469"/>
                  </a:lnTo>
                  <a:lnTo>
                    <a:pt x="2517156" y="3376745"/>
                  </a:lnTo>
                  <a:lnTo>
                    <a:pt x="2537908" y="3338224"/>
                  </a:lnTo>
                  <a:lnTo>
                    <a:pt x="2557047" y="3298938"/>
                  </a:lnTo>
                  <a:lnTo>
                    <a:pt x="2574537" y="3258921"/>
                  </a:lnTo>
                  <a:lnTo>
                    <a:pt x="2590341" y="3218202"/>
                  </a:lnTo>
                  <a:lnTo>
                    <a:pt x="2604423" y="3176813"/>
                  </a:lnTo>
                  <a:lnTo>
                    <a:pt x="2616746" y="3134787"/>
                  </a:lnTo>
                  <a:lnTo>
                    <a:pt x="2627273" y="3092155"/>
                  </a:lnTo>
                  <a:lnTo>
                    <a:pt x="2635968" y="3048949"/>
                  </a:lnTo>
                  <a:lnTo>
                    <a:pt x="2642794" y="3005200"/>
                  </a:lnTo>
                  <a:lnTo>
                    <a:pt x="2647715" y="2960939"/>
                  </a:lnTo>
                  <a:lnTo>
                    <a:pt x="2650695" y="2916200"/>
                  </a:lnTo>
                  <a:lnTo>
                    <a:pt x="2651696" y="2871012"/>
                  </a:lnTo>
                  <a:lnTo>
                    <a:pt x="2651653" y="2854820"/>
                  </a:lnTo>
                  <a:lnTo>
                    <a:pt x="2651350" y="2838629"/>
                  </a:lnTo>
                  <a:lnTo>
                    <a:pt x="2650528" y="2822440"/>
                  </a:lnTo>
                  <a:lnTo>
                    <a:pt x="2648927" y="2806255"/>
                  </a:lnTo>
                  <a:lnTo>
                    <a:pt x="2651696" y="2806255"/>
                  </a:lnTo>
                  <a:lnTo>
                    <a:pt x="2651696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3031" y="4140314"/>
              <a:ext cx="2649220" cy="10160"/>
            </a:xfrm>
            <a:custGeom>
              <a:avLst/>
              <a:gdLst/>
              <a:ahLst/>
              <a:cxnLst/>
              <a:rect l="l" t="t" r="r" b="b"/>
              <a:pathLst>
                <a:path w="2649220" h="10160">
                  <a:moveTo>
                    <a:pt x="0" y="10083"/>
                  </a:moveTo>
                  <a:lnTo>
                    <a:pt x="264908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6154077" y="3506813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24375" y="1764696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352826" y="38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29982" y="4153565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540033" y="0"/>
            <a:ext cx="2654935" cy="3351529"/>
            <a:chOff x="540033" y="0"/>
            <a:chExt cx="2654935" cy="3351529"/>
          </a:xfrm>
        </p:grpSpPr>
        <p:sp>
          <p:nvSpPr>
            <p:cNvPr id="12" name="object 12"/>
            <p:cNvSpPr/>
            <p:nvPr/>
          </p:nvSpPr>
          <p:spPr>
            <a:xfrm>
              <a:off x="540029" y="0"/>
              <a:ext cx="2654935" cy="3352165"/>
            </a:xfrm>
            <a:custGeom>
              <a:avLst/>
              <a:gdLst/>
              <a:ahLst/>
              <a:cxnLst/>
              <a:rect l="l" t="t" r="r" b="b"/>
              <a:pathLst>
                <a:path w="2654935" h="3352165">
                  <a:moveTo>
                    <a:pt x="2654452" y="2978150"/>
                  </a:moveTo>
                  <a:lnTo>
                    <a:pt x="2425839" y="2978150"/>
                  </a:lnTo>
                  <a:lnTo>
                    <a:pt x="2425839" y="0"/>
                  </a:lnTo>
                  <a:lnTo>
                    <a:pt x="0" y="0"/>
                  </a:lnTo>
                  <a:lnTo>
                    <a:pt x="0" y="2978150"/>
                  </a:lnTo>
                  <a:lnTo>
                    <a:pt x="0" y="3351542"/>
                  </a:lnTo>
                  <a:lnTo>
                    <a:pt x="2654452" y="3351542"/>
                  </a:lnTo>
                  <a:lnTo>
                    <a:pt x="2654452" y="297815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42" y="0"/>
              <a:ext cx="2654452" cy="33432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066714" y="1107193"/>
            <a:ext cx="127000" cy="17767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>
              <a:lnSpc>
                <a:spcPts val="944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Credit: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Cave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People,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Iceland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28230" y="3812555"/>
            <a:ext cx="2654935" cy="3007360"/>
            <a:chOff x="3728230" y="3812555"/>
            <a:chExt cx="2654935" cy="3007360"/>
          </a:xfrm>
        </p:grpSpPr>
        <p:sp>
          <p:nvSpPr>
            <p:cNvPr id="16" name="object 16"/>
            <p:cNvSpPr/>
            <p:nvPr/>
          </p:nvSpPr>
          <p:spPr>
            <a:xfrm>
              <a:off x="3728224" y="3812565"/>
              <a:ext cx="2654935" cy="3007360"/>
            </a:xfrm>
            <a:custGeom>
              <a:avLst/>
              <a:gdLst/>
              <a:ahLst/>
              <a:cxnLst/>
              <a:rect l="l" t="t" r="r" b="b"/>
              <a:pathLst>
                <a:path w="2654935" h="3007359">
                  <a:moveTo>
                    <a:pt x="2654452" y="2672080"/>
                  </a:moveTo>
                  <a:lnTo>
                    <a:pt x="2425852" y="2672080"/>
                  </a:lnTo>
                  <a:lnTo>
                    <a:pt x="2425852" y="0"/>
                  </a:lnTo>
                  <a:lnTo>
                    <a:pt x="0" y="0"/>
                  </a:lnTo>
                  <a:lnTo>
                    <a:pt x="0" y="2672080"/>
                  </a:lnTo>
                  <a:lnTo>
                    <a:pt x="0" y="3007360"/>
                  </a:lnTo>
                  <a:lnTo>
                    <a:pt x="2654452" y="3007360"/>
                  </a:lnTo>
                  <a:lnTo>
                    <a:pt x="2654452" y="267208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8230" y="3812578"/>
              <a:ext cx="2654458" cy="300414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242216" y="3923949"/>
            <a:ext cx="152400" cy="24790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Credit: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A-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Frame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Soča,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Gorizia,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Slovenia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926979" y="0"/>
            <a:ext cx="2654935" cy="3351529"/>
            <a:chOff x="6926979" y="0"/>
            <a:chExt cx="2654935" cy="3351529"/>
          </a:xfrm>
        </p:grpSpPr>
        <p:sp>
          <p:nvSpPr>
            <p:cNvPr id="20" name="object 20"/>
            <p:cNvSpPr/>
            <p:nvPr/>
          </p:nvSpPr>
          <p:spPr>
            <a:xfrm>
              <a:off x="6926974" y="0"/>
              <a:ext cx="2654935" cy="3352165"/>
            </a:xfrm>
            <a:custGeom>
              <a:avLst/>
              <a:gdLst/>
              <a:ahLst/>
              <a:cxnLst/>
              <a:rect l="l" t="t" r="r" b="b"/>
              <a:pathLst>
                <a:path w="2654934" h="3352165">
                  <a:moveTo>
                    <a:pt x="2654452" y="2978150"/>
                  </a:moveTo>
                  <a:lnTo>
                    <a:pt x="2425852" y="2978150"/>
                  </a:lnTo>
                  <a:lnTo>
                    <a:pt x="2425852" y="0"/>
                  </a:lnTo>
                  <a:lnTo>
                    <a:pt x="0" y="0"/>
                  </a:lnTo>
                  <a:lnTo>
                    <a:pt x="0" y="2978150"/>
                  </a:lnTo>
                  <a:lnTo>
                    <a:pt x="0" y="3351542"/>
                  </a:lnTo>
                  <a:lnTo>
                    <a:pt x="2654452" y="3351542"/>
                  </a:lnTo>
                  <a:lnTo>
                    <a:pt x="2654452" y="297815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6979" y="0"/>
              <a:ext cx="2654459" cy="335121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440965" y="1115991"/>
            <a:ext cx="152400" cy="178053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Credit: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Natur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Air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Suite,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Italy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65881" y="38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41250" y="4256458"/>
            <a:ext cx="226949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(and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Permit)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Place: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Zoning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Planning Costs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0712" y="3683199"/>
            <a:ext cx="4127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5" b="1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3031" y="4140314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122594" y="2187475"/>
            <a:ext cx="152400" cy="7092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Credit: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9534" y="1880840"/>
            <a:ext cx="1955164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Plug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Without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Burning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Funds: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Utilities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32056" y="1307580"/>
            <a:ext cx="4127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5" b="1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24375" y="1764696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7073337" y="4269710"/>
            <a:ext cx="237871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dirty="0" sz="24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Sure</a:t>
            </a:r>
            <a:r>
              <a:rPr dirty="0" sz="24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Get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Them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There: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Transport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37663" y="3696450"/>
            <a:ext cx="4127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5" b="1">
                <a:solidFill>
                  <a:srgbClr val="FFFFFF"/>
                </a:solidFill>
                <a:latin typeface="Calibri"/>
                <a:cs typeface="Calibri"/>
              </a:rPr>
              <a:t>06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929982" y="4153565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298709" y="3723597"/>
            <a:ext cx="11118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Section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63070" y="1313588"/>
            <a:ext cx="11118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Section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35817" y="3706908"/>
            <a:ext cx="11118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Section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237318" y="2585494"/>
            <a:ext cx="863600" cy="3709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370"/>
              </a:lnSpc>
            </a:pPr>
            <a:r>
              <a:rPr dirty="0" sz="6600" spc="-10">
                <a:solidFill>
                  <a:srgbClr val="E96751"/>
                </a:solidFill>
                <a:latin typeface="Calibri"/>
                <a:cs typeface="Calibri"/>
              </a:rPr>
              <a:t>CONTENTS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175447"/>
            <a:ext cx="11628755" cy="1115695"/>
          </a:xfrm>
          <a:custGeom>
            <a:avLst/>
            <a:gdLst/>
            <a:ahLst/>
            <a:cxnLst/>
            <a:rect l="l" t="t" r="r" b="b"/>
            <a:pathLst>
              <a:path w="11628755" h="1115695">
                <a:moveTo>
                  <a:pt x="10517103" y="0"/>
                </a:moveTo>
                <a:lnTo>
                  <a:pt x="0" y="0"/>
                </a:lnTo>
                <a:lnTo>
                  <a:pt x="0" y="55265"/>
                </a:lnTo>
                <a:lnTo>
                  <a:pt x="8069" y="84010"/>
                </a:lnTo>
                <a:lnTo>
                  <a:pt x="13645" y="118136"/>
                </a:lnTo>
                <a:lnTo>
                  <a:pt x="17653" y="152501"/>
                </a:lnTo>
                <a:lnTo>
                  <a:pt x="20072" y="187094"/>
                </a:lnTo>
                <a:lnTo>
                  <a:pt x="20883" y="221907"/>
                </a:lnTo>
                <a:lnTo>
                  <a:pt x="20883" y="1115428"/>
                </a:lnTo>
                <a:lnTo>
                  <a:pt x="11628150" y="1115428"/>
                </a:lnTo>
                <a:lnTo>
                  <a:pt x="11628150" y="603554"/>
                </a:lnTo>
                <a:lnTo>
                  <a:pt x="11626500" y="570532"/>
                </a:lnTo>
                <a:lnTo>
                  <a:pt x="11613559" y="505898"/>
                </a:lnTo>
                <a:lnTo>
                  <a:pt x="11588335" y="443453"/>
                </a:lnTo>
                <a:lnTo>
                  <a:pt x="11551517" y="383572"/>
                </a:lnTo>
                <a:lnTo>
                  <a:pt x="11503791" y="326627"/>
                </a:lnTo>
                <a:lnTo>
                  <a:pt x="11476053" y="299373"/>
                </a:lnTo>
                <a:lnTo>
                  <a:pt x="11445846" y="272994"/>
                </a:lnTo>
                <a:lnTo>
                  <a:pt x="11413255" y="247535"/>
                </a:lnTo>
                <a:lnTo>
                  <a:pt x="11378368" y="223044"/>
                </a:lnTo>
                <a:lnTo>
                  <a:pt x="11341269" y="199567"/>
                </a:lnTo>
                <a:lnTo>
                  <a:pt x="11302046" y="177152"/>
                </a:lnTo>
                <a:lnTo>
                  <a:pt x="11260783" y="155844"/>
                </a:lnTo>
                <a:lnTo>
                  <a:pt x="11217566" y="135691"/>
                </a:lnTo>
                <a:lnTo>
                  <a:pt x="11172483" y="116739"/>
                </a:lnTo>
                <a:lnTo>
                  <a:pt x="11125617" y="99034"/>
                </a:lnTo>
                <a:lnTo>
                  <a:pt x="11077057" y="82625"/>
                </a:lnTo>
                <a:lnTo>
                  <a:pt x="11026886" y="67556"/>
                </a:lnTo>
                <a:lnTo>
                  <a:pt x="10975192" y="53876"/>
                </a:lnTo>
                <a:lnTo>
                  <a:pt x="10922061" y="41630"/>
                </a:lnTo>
                <a:lnTo>
                  <a:pt x="10867577" y="30865"/>
                </a:lnTo>
                <a:lnTo>
                  <a:pt x="10811828" y="21629"/>
                </a:lnTo>
                <a:lnTo>
                  <a:pt x="10754899" y="13967"/>
                </a:lnTo>
                <a:lnTo>
                  <a:pt x="10696876" y="7926"/>
                </a:lnTo>
                <a:lnTo>
                  <a:pt x="10637845" y="3554"/>
                </a:lnTo>
                <a:lnTo>
                  <a:pt x="10577892" y="896"/>
                </a:lnTo>
                <a:lnTo>
                  <a:pt x="10517103" y="0"/>
                </a:lnTo>
                <a:close/>
              </a:path>
            </a:pathLst>
          </a:custGeom>
          <a:solidFill>
            <a:srgbClr val="FAA6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$PPTXTitle"/>
          <p:cNvSpPr txBox="1">
            <a:spLocks noGrp="1"/>
          </p:cNvSpPr>
          <p:nvPr>
            <p:ph type="title"/>
          </p:nvPr>
        </p:nvSpPr>
        <p:spPr>
          <a:xfrm>
            <a:off x="527547" y="306866"/>
            <a:ext cx="102946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Module</a:t>
            </a:r>
            <a:r>
              <a:rPr dirty="0" sz="4000" spc="-9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6</a:t>
            </a:r>
            <a:r>
              <a:rPr dirty="0" sz="4000" spc="-100">
                <a:solidFill>
                  <a:srgbClr val="FFFFFF"/>
                </a:solidFill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Location,</a:t>
            </a:r>
            <a:r>
              <a:rPr dirty="0" spc="-6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pc="-5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pc="-7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pc="-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pc="-5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dirty="0" spc="-4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pc="-6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pc="-7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Profitable</a:t>
            </a:r>
            <a:r>
              <a:rPr dirty="0" spc="-4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pc="-20" b="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68452" y="909429"/>
          <a:ext cx="11409045" cy="5619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52825"/>
                <a:gridCol w="7381875"/>
                <a:gridCol w="384809"/>
              </a:tblGrid>
              <a:tr h="40513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Component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dirty="0" sz="22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2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Consider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EPIC</a:t>
                      </a:r>
                      <a:r>
                        <a:rPr dirty="0" sz="600" spc="10" b="1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 b="1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STAYS</a:t>
                      </a:r>
                      <a:r>
                        <a:rPr dirty="0" sz="600" spc="20" b="1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 b="1">
                          <a:solidFill>
                            <a:srgbClr val="FAA63A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dirty="0" sz="600" spc="10" b="1">
                          <a:solidFill>
                            <a:srgbClr val="FAA63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 spc="-10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DESIGNING</a:t>
                      </a:r>
                      <a:r>
                        <a:rPr dirty="0" sz="600" spc="-5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 spc="-10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INNOVATIVE</a:t>
                      </a:r>
                      <a:r>
                        <a:rPr dirty="0" sz="600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 TOURISM</a:t>
                      </a:r>
                      <a:r>
                        <a:rPr dirty="0" sz="600" spc="25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 spc="-10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STAYS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Site</a:t>
                      </a:r>
                      <a:r>
                        <a:rPr dirty="0" sz="21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21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Location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Access,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zoning,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natural</a:t>
                      </a:r>
                      <a:r>
                        <a:rPr dirty="0" sz="2100" spc="-9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features,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views,</a:t>
                      </a:r>
                      <a:r>
                        <a:rPr dirty="0" sz="21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privacy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dirty="0" sz="21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1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Accommodation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Pods,</a:t>
                      </a:r>
                      <a:r>
                        <a:rPr dirty="0" sz="21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cabins,</a:t>
                      </a:r>
                      <a:r>
                        <a:rPr dirty="0" sz="21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converted</a:t>
                      </a:r>
                      <a:r>
                        <a:rPr dirty="0" sz="21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barns,</a:t>
                      </a:r>
                      <a:r>
                        <a:rPr dirty="0" sz="21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treehouses,</a:t>
                      </a:r>
                      <a:r>
                        <a:rPr dirty="0" sz="21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yurts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Infrastructure</a:t>
                      </a:r>
                      <a:r>
                        <a:rPr dirty="0" sz="21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1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Utilities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Roads,</a:t>
                      </a:r>
                      <a:r>
                        <a:rPr dirty="0" sz="21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access,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electricity,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water,</a:t>
                      </a:r>
                      <a:r>
                        <a:rPr dirty="0" sz="21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waste,</a:t>
                      </a:r>
                      <a:r>
                        <a:rPr dirty="0" sz="2100" spc="-9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energy</a:t>
                      </a:r>
                      <a:r>
                        <a:rPr dirty="0" sz="21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efficiency.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r>
                        <a:rPr dirty="0" sz="2100" spc="-9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Eco-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tourists,</a:t>
                      </a:r>
                      <a:r>
                        <a:rPr dirty="0" sz="21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wellness</a:t>
                      </a:r>
                      <a:r>
                        <a:rPr dirty="0" sz="21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travellers,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families,</a:t>
                      </a:r>
                      <a:r>
                        <a:rPr dirty="0" sz="2100" spc="-9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remote</a:t>
                      </a:r>
                      <a:r>
                        <a:rPr dirty="0" sz="21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workers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Experience</a:t>
                      </a:r>
                      <a:r>
                        <a:rPr dirty="0" sz="2100" spc="-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Design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Nature</a:t>
                      </a:r>
                      <a:r>
                        <a:rPr dirty="0" sz="2100" spc="-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trails,</a:t>
                      </a:r>
                      <a:r>
                        <a:rPr dirty="0" sz="21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farm</a:t>
                      </a:r>
                      <a:r>
                        <a:rPr dirty="0" sz="21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visits,</a:t>
                      </a:r>
                      <a:r>
                        <a:rPr dirty="0" sz="21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cultural</a:t>
                      </a:r>
                      <a:r>
                        <a:rPr dirty="0" sz="2100" spc="-9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workshops,</a:t>
                      </a:r>
                      <a:r>
                        <a:rPr dirty="0" sz="21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wellness</a:t>
                      </a:r>
                      <a:r>
                        <a:rPr dirty="0" sz="21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Sustainability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Compost</a:t>
                      </a:r>
                      <a:r>
                        <a:rPr dirty="0" sz="21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toilets,</a:t>
                      </a:r>
                      <a:r>
                        <a:rPr dirty="0" sz="21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rainwater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harvesting,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solar</a:t>
                      </a:r>
                      <a:r>
                        <a:rPr dirty="0" sz="21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power,</a:t>
                      </a:r>
                      <a:r>
                        <a:rPr dirty="0" sz="21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sourcing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Legal</a:t>
                      </a:r>
                      <a:r>
                        <a:rPr dirty="0" sz="21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21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Regulatory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1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permission,</a:t>
                      </a:r>
                      <a:r>
                        <a:rPr dirty="0" sz="21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building</a:t>
                      </a:r>
                      <a:r>
                        <a:rPr dirty="0" sz="21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regulations,</a:t>
                      </a:r>
                      <a:r>
                        <a:rPr dirty="0" sz="21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licensing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2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</a:t>
                      </a:r>
                      <a:r>
                        <a:rPr dirty="0" sz="21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Setup</a:t>
                      </a:r>
                      <a:r>
                        <a:rPr dirty="0" sz="21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costs,</a:t>
                      </a:r>
                      <a:r>
                        <a:rPr dirty="0" sz="21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ROI,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funding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sources,</a:t>
                      </a:r>
                      <a:r>
                        <a:rPr dirty="0" sz="21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contingency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budget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Partnerships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artisans,</a:t>
                      </a:r>
                      <a:r>
                        <a:rPr dirty="0" sz="21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guides,</a:t>
                      </a:r>
                      <a:r>
                        <a:rPr dirty="0" sz="21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farmers,</a:t>
                      </a:r>
                      <a:r>
                        <a:rPr dirty="0" sz="21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wellness</a:t>
                      </a:r>
                      <a:r>
                        <a:rPr dirty="0" sz="21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practitioners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Promotion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Digital</a:t>
                      </a:r>
                      <a:r>
                        <a:rPr dirty="0" sz="21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presence,</a:t>
                      </a:r>
                      <a:r>
                        <a:rPr dirty="0" sz="21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photography,</a:t>
                      </a:r>
                      <a:r>
                        <a:rPr dirty="0" sz="21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storytelling,</a:t>
                      </a:r>
                      <a:r>
                        <a:rPr dirty="0" sz="21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guest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reviews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  <a:tr h="70993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Monitoring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7843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92964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KPIs:</a:t>
                      </a:r>
                      <a:r>
                        <a:rPr dirty="0" sz="21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occupancy</a:t>
                      </a:r>
                      <a:r>
                        <a:rPr dirty="0" sz="21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rate,</a:t>
                      </a:r>
                      <a:r>
                        <a:rPr dirty="0" sz="21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income,</a:t>
                      </a:r>
                      <a:r>
                        <a:rPr dirty="0" sz="21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repeat</a:t>
                      </a:r>
                      <a:r>
                        <a:rPr dirty="0" sz="21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bookings,</a:t>
                      </a:r>
                      <a:r>
                        <a:rPr dirty="0" sz="21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1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community feedback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67395" y="206544"/>
            <a:ext cx="692404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/>
              <a:t>Planning</a:t>
            </a:r>
            <a:r>
              <a:rPr dirty="0" sz="3200" spc="-55"/>
              <a:t> </a:t>
            </a:r>
            <a:r>
              <a:rPr dirty="0" sz="3200"/>
              <a:t>&amp;</a:t>
            </a:r>
            <a:r>
              <a:rPr dirty="0" sz="3200" spc="-75"/>
              <a:t> </a:t>
            </a:r>
            <a:r>
              <a:rPr dirty="0" sz="3200"/>
              <a:t>Zoning</a:t>
            </a:r>
            <a:r>
              <a:rPr dirty="0" sz="3200" spc="-55"/>
              <a:t> </a:t>
            </a:r>
            <a:r>
              <a:rPr dirty="0" sz="3200"/>
              <a:t>Components</a:t>
            </a:r>
            <a:r>
              <a:rPr dirty="0" sz="3200" spc="-55"/>
              <a:t> </a:t>
            </a:r>
            <a:r>
              <a:rPr dirty="0" sz="3200" spc="-10"/>
              <a:t>Checklist</a:t>
            </a:r>
            <a:endParaRPr sz="3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8766" y="25"/>
            <a:ext cx="3860165" cy="6604000"/>
            <a:chOff x="158766" y="25"/>
            <a:chExt cx="3860165" cy="66040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3511588" y="0"/>
                  </a:moveTo>
                  <a:lnTo>
                    <a:pt x="285686" y="0"/>
                  </a:lnTo>
                  <a:lnTo>
                    <a:pt x="239345" y="3739"/>
                  </a:lnTo>
                  <a:lnTo>
                    <a:pt x="195385" y="14564"/>
                  </a:lnTo>
                  <a:lnTo>
                    <a:pt x="154395" y="31886"/>
                  </a:lnTo>
                  <a:lnTo>
                    <a:pt x="116961" y="55119"/>
                  </a:lnTo>
                  <a:lnTo>
                    <a:pt x="83673" y="83673"/>
                  </a:lnTo>
                  <a:lnTo>
                    <a:pt x="55119" y="116961"/>
                  </a:lnTo>
                  <a:lnTo>
                    <a:pt x="31886" y="154395"/>
                  </a:lnTo>
                  <a:lnTo>
                    <a:pt x="14564" y="195385"/>
                  </a:lnTo>
                  <a:lnTo>
                    <a:pt x="3739" y="239345"/>
                  </a:lnTo>
                  <a:lnTo>
                    <a:pt x="0" y="285686"/>
                  </a:lnTo>
                  <a:lnTo>
                    <a:pt x="0" y="1428419"/>
                  </a:lnTo>
                  <a:lnTo>
                    <a:pt x="3739" y="1474760"/>
                  </a:lnTo>
                  <a:lnTo>
                    <a:pt x="14564" y="1518720"/>
                  </a:lnTo>
                  <a:lnTo>
                    <a:pt x="31886" y="1559711"/>
                  </a:lnTo>
                  <a:lnTo>
                    <a:pt x="55119" y="1597144"/>
                  </a:lnTo>
                  <a:lnTo>
                    <a:pt x="83673" y="1630432"/>
                  </a:lnTo>
                  <a:lnTo>
                    <a:pt x="116961" y="1658986"/>
                  </a:lnTo>
                  <a:lnTo>
                    <a:pt x="154395" y="1682219"/>
                  </a:lnTo>
                  <a:lnTo>
                    <a:pt x="195385" y="1699542"/>
                  </a:lnTo>
                  <a:lnTo>
                    <a:pt x="239345" y="1710367"/>
                  </a:lnTo>
                  <a:lnTo>
                    <a:pt x="285686" y="1714106"/>
                  </a:lnTo>
                  <a:lnTo>
                    <a:pt x="3511588" y="1714106"/>
                  </a:lnTo>
                  <a:lnTo>
                    <a:pt x="3557929" y="1710367"/>
                  </a:lnTo>
                  <a:lnTo>
                    <a:pt x="3601890" y="1699542"/>
                  </a:lnTo>
                  <a:lnTo>
                    <a:pt x="3642882" y="1682219"/>
                  </a:lnTo>
                  <a:lnTo>
                    <a:pt x="3680317" y="1658986"/>
                  </a:lnTo>
                  <a:lnTo>
                    <a:pt x="3713607" y="1630432"/>
                  </a:lnTo>
                  <a:lnTo>
                    <a:pt x="3742163" y="1597144"/>
                  </a:lnTo>
                  <a:lnTo>
                    <a:pt x="3765397" y="1559711"/>
                  </a:lnTo>
                  <a:lnTo>
                    <a:pt x="3782721" y="1518720"/>
                  </a:lnTo>
                  <a:lnTo>
                    <a:pt x="3793547" y="1474760"/>
                  </a:lnTo>
                  <a:lnTo>
                    <a:pt x="3797287" y="1428419"/>
                  </a:lnTo>
                  <a:lnTo>
                    <a:pt x="3797287" y="285686"/>
                  </a:lnTo>
                  <a:lnTo>
                    <a:pt x="3793547" y="239345"/>
                  </a:lnTo>
                  <a:lnTo>
                    <a:pt x="3782721" y="195385"/>
                  </a:lnTo>
                  <a:lnTo>
                    <a:pt x="3765397" y="154395"/>
                  </a:lnTo>
                  <a:lnTo>
                    <a:pt x="3742163" y="116961"/>
                  </a:lnTo>
                  <a:lnTo>
                    <a:pt x="3713607" y="83673"/>
                  </a:lnTo>
                  <a:lnTo>
                    <a:pt x="3680317" y="55119"/>
                  </a:lnTo>
                  <a:lnTo>
                    <a:pt x="3642882" y="31886"/>
                  </a:lnTo>
                  <a:lnTo>
                    <a:pt x="3601890" y="14564"/>
                  </a:lnTo>
                  <a:lnTo>
                    <a:pt x="3557929" y="3739"/>
                  </a:lnTo>
                  <a:lnTo>
                    <a:pt x="3511588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0" y="285686"/>
                  </a:moveTo>
                  <a:lnTo>
                    <a:pt x="3739" y="239345"/>
                  </a:lnTo>
                  <a:lnTo>
                    <a:pt x="14564" y="195385"/>
                  </a:lnTo>
                  <a:lnTo>
                    <a:pt x="31886" y="154395"/>
                  </a:lnTo>
                  <a:lnTo>
                    <a:pt x="55119" y="116961"/>
                  </a:lnTo>
                  <a:lnTo>
                    <a:pt x="83673" y="83673"/>
                  </a:lnTo>
                  <a:lnTo>
                    <a:pt x="116961" y="55119"/>
                  </a:lnTo>
                  <a:lnTo>
                    <a:pt x="154395" y="31886"/>
                  </a:lnTo>
                  <a:lnTo>
                    <a:pt x="195385" y="14564"/>
                  </a:lnTo>
                  <a:lnTo>
                    <a:pt x="239345" y="3739"/>
                  </a:lnTo>
                  <a:lnTo>
                    <a:pt x="285686" y="0"/>
                  </a:lnTo>
                  <a:lnTo>
                    <a:pt x="3511588" y="0"/>
                  </a:lnTo>
                  <a:lnTo>
                    <a:pt x="3557929" y="3739"/>
                  </a:lnTo>
                  <a:lnTo>
                    <a:pt x="3601890" y="14564"/>
                  </a:lnTo>
                  <a:lnTo>
                    <a:pt x="3642882" y="31886"/>
                  </a:lnTo>
                  <a:lnTo>
                    <a:pt x="3680317" y="55119"/>
                  </a:lnTo>
                  <a:lnTo>
                    <a:pt x="3713607" y="83673"/>
                  </a:lnTo>
                  <a:lnTo>
                    <a:pt x="3742163" y="116961"/>
                  </a:lnTo>
                  <a:lnTo>
                    <a:pt x="3765397" y="154395"/>
                  </a:lnTo>
                  <a:lnTo>
                    <a:pt x="3782721" y="195385"/>
                  </a:lnTo>
                  <a:lnTo>
                    <a:pt x="3793547" y="239345"/>
                  </a:lnTo>
                  <a:lnTo>
                    <a:pt x="3797287" y="285686"/>
                  </a:lnTo>
                  <a:lnTo>
                    <a:pt x="3797287" y="1428419"/>
                  </a:lnTo>
                  <a:lnTo>
                    <a:pt x="3793547" y="1474760"/>
                  </a:lnTo>
                  <a:lnTo>
                    <a:pt x="3782721" y="1518720"/>
                  </a:lnTo>
                  <a:lnTo>
                    <a:pt x="3765397" y="1559711"/>
                  </a:lnTo>
                  <a:lnTo>
                    <a:pt x="3742163" y="1597144"/>
                  </a:lnTo>
                  <a:lnTo>
                    <a:pt x="3713607" y="1630432"/>
                  </a:lnTo>
                  <a:lnTo>
                    <a:pt x="3680317" y="1658986"/>
                  </a:lnTo>
                  <a:lnTo>
                    <a:pt x="3642882" y="1682219"/>
                  </a:lnTo>
                  <a:lnTo>
                    <a:pt x="3601890" y="1699542"/>
                  </a:lnTo>
                  <a:lnTo>
                    <a:pt x="3557929" y="1710367"/>
                  </a:lnTo>
                  <a:lnTo>
                    <a:pt x="3511588" y="1714106"/>
                  </a:lnTo>
                  <a:lnTo>
                    <a:pt x="285686" y="1714106"/>
                  </a:lnTo>
                  <a:lnTo>
                    <a:pt x="239345" y="1710367"/>
                  </a:lnTo>
                  <a:lnTo>
                    <a:pt x="195385" y="1699542"/>
                  </a:lnTo>
                  <a:lnTo>
                    <a:pt x="154395" y="1682219"/>
                  </a:lnTo>
                  <a:lnTo>
                    <a:pt x="116961" y="1658986"/>
                  </a:lnTo>
                  <a:lnTo>
                    <a:pt x="83673" y="1630432"/>
                  </a:lnTo>
                  <a:lnTo>
                    <a:pt x="55119" y="1597144"/>
                  </a:lnTo>
                  <a:lnTo>
                    <a:pt x="31886" y="1559711"/>
                  </a:lnTo>
                  <a:lnTo>
                    <a:pt x="14564" y="1518720"/>
                  </a:lnTo>
                  <a:lnTo>
                    <a:pt x="3739" y="1474760"/>
                  </a:lnTo>
                  <a:lnTo>
                    <a:pt x="0" y="1428419"/>
                  </a:lnTo>
                  <a:lnTo>
                    <a:pt x="0" y="285686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333375" marR="317500">
              <a:lnSpc>
                <a:spcPct val="100000"/>
              </a:lnSpc>
              <a:spcBef>
                <a:spcPts val="95"/>
              </a:spcBef>
            </a:pPr>
            <a:r>
              <a:rPr dirty="0"/>
              <a:t>Selecting</a:t>
            </a:r>
            <a:r>
              <a:rPr dirty="0" spc="-45"/>
              <a:t> </a:t>
            </a:r>
            <a:r>
              <a:rPr dirty="0"/>
              <a:t>the</a:t>
            </a:r>
            <a:r>
              <a:rPr dirty="0" spc="-55"/>
              <a:t> </a:t>
            </a:r>
            <a:r>
              <a:rPr dirty="0" spc="-20"/>
              <a:t>Right </a:t>
            </a:r>
            <a:r>
              <a:rPr dirty="0"/>
              <a:t>Site</a:t>
            </a:r>
            <a:r>
              <a:rPr dirty="0" spc="-35"/>
              <a:t> </a:t>
            </a:r>
            <a:r>
              <a:rPr dirty="0"/>
              <a:t>&amp;</a:t>
            </a:r>
            <a:r>
              <a:rPr dirty="0" spc="-45"/>
              <a:t> </a:t>
            </a:r>
            <a:r>
              <a:rPr dirty="0" spc="-10"/>
              <a:t>Location</a:t>
            </a:r>
          </a:p>
          <a:p>
            <a:pPr algn="ctr" marL="557530" marR="549910" indent="-2540">
              <a:lnSpc>
                <a:spcPct val="100000"/>
              </a:lnSpc>
              <a:spcBef>
                <a:spcPts val="2120"/>
              </a:spcBef>
            </a:pPr>
            <a:r>
              <a:rPr dirty="0" sz="2600" b="0">
                <a:latin typeface="Calibri"/>
                <a:cs typeface="Calibri"/>
              </a:rPr>
              <a:t>Go</a:t>
            </a:r>
            <a:r>
              <a:rPr dirty="0" sz="2600" spc="-65" b="0">
                <a:latin typeface="Calibri"/>
                <a:cs typeface="Calibri"/>
              </a:rPr>
              <a:t> </a:t>
            </a:r>
            <a:r>
              <a:rPr dirty="0" sz="2600" b="0">
                <a:latin typeface="Calibri"/>
                <a:cs typeface="Calibri"/>
              </a:rPr>
              <a:t>to</a:t>
            </a:r>
            <a:r>
              <a:rPr dirty="0" sz="2600" spc="-65" b="0">
                <a:latin typeface="Calibri"/>
                <a:cs typeface="Calibri"/>
              </a:rPr>
              <a:t> </a:t>
            </a:r>
            <a:r>
              <a:rPr dirty="0" sz="2600" spc="-30" b="0">
                <a:latin typeface="Calibri"/>
                <a:cs typeface="Calibri"/>
              </a:rPr>
              <a:t>Your</a:t>
            </a:r>
            <a:r>
              <a:rPr dirty="0" sz="2600" spc="-65" b="0">
                <a:latin typeface="Calibri"/>
                <a:cs typeface="Calibri"/>
              </a:rPr>
              <a:t> </a:t>
            </a:r>
            <a:r>
              <a:rPr dirty="0" sz="2600" spc="-10" b="0">
                <a:latin typeface="Calibri"/>
                <a:cs typeface="Calibri"/>
              </a:rPr>
              <a:t>Local </a:t>
            </a:r>
            <a:r>
              <a:rPr dirty="0" sz="2600" spc="-25" b="0">
                <a:latin typeface="Calibri"/>
                <a:cs typeface="Calibri"/>
              </a:rPr>
              <a:t>Tourism</a:t>
            </a:r>
            <a:r>
              <a:rPr dirty="0" sz="2600" spc="-110" b="0">
                <a:latin typeface="Calibri"/>
                <a:cs typeface="Calibri"/>
              </a:rPr>
              <a:t> </a:t>
            </a:r>
            <a:r>
              <a:rPr dirty="0" sz="2600" spc="-10" b="0">
                <a:latin typeface="Calibri"/>
                <a:cs typeface="Calibri"/>
              </a:rPr>
              <a:t>Planning Office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3600"/>
              <a:t>Priority</a:t>
            </a:r>
            <a:r>
              <a:rPr dirty="0" sz="3600" spc="-60"/>
              <a:t> </a:t>
            </a:r>
            <a:r>
              <a:rPr dirty="0" sz="3600"/>
              <a:t>7</a:t>
            </a:r>
            <a:r>
              <a:rPr dirty="0" sz="3600" spc="-35"/>
              <a:t> </a:t>
            </a:r>
            <a:r>
              <a:rPr dirty="0" sz="3600" spc="-25" b="0"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640"/>
              </a:spcBef>
            </a:pPr>
            <a:r>
              <a:rPr dirty="0" b="0">
                <a:latin typeface="Calibri"/>
                <a:cs typeface="Calibri"/>
              </a:rPr>
              <a:t>Find</a:t>
            </a:r>
            <a:r>
              <a:rPr dirty="0" spc="-50" b="0">
                <a:latin typeface="Calibri"/>
                <a:cs typeface="Calibri"/>
              </a:rPr>
              <a:t> </a:t>
            </a:r>
            <a:r>
              <a:rPr dirty="0" b="0">
                <a:latin typeface="Calibri"/>
                <a:cs typeface="Calibri"/>
              </a:rPr>
              <a:t>out</a:t>
            </a:r>
            <a:r>
              <a:rPr dirty="0" spc="-60" b="0">
                <a:latin typeface="Calibri"/>
                <a:cs typeface="Calibri"/>
              </a:rPr>
              <a:t> </a:t>
            </a:r>
            <a:r>
              <a:rPr dirty="0" b="0">
                <a:latin typeface="Calibri"/>
                <a:cs typeface="Calibri"/>
              </a:rPr>
              <a:t>where</a:t>
            </a:r>
            <a:r>
              <a:rPr dirty="0" spc="-50" b="0">
                <a:latin typeface="Calibri"/>
                <a:cs typeface="Calibri"/>
              </a:rPr>
              <a:t> </a:t>
            </a:r>
            <a:r>
              <a:rPr dirty="0" b="0">
                <a:latin typeface="Calibri"/>
                <a:cs typeface="Calibri"/>
              </a:rPr>
              <a:t>you</a:t>
            </a:r>
            <a:r>
              <a:rPr dirty="0" spc="-60" b="0">
                <a:latin typeface="Calibri"/>
                <a:cs typeface="Calibri"/>
              </a:rPr>
              <a:t> </a:t>
            </a:r>
            <a:r>
              <a:rPr dirty="0" spc="-25" b="0">
                <a:latin typeface="Calibri"/>
                <a:cs typeface="Calibri"/>
              </a:rPr>
              <a:t>can </a:t>
            </a:r>
            <a:r>
              <a:rPr dirty="0" b="0">
                <a:latin typeface="Calibri"/>
                <a:cs typeface="Calibri"/>
              </a:rPr>
              <a:t>legally</a:t>
            </a:r>
            <a:r>
              <a:rPr dirty="0" spc="-75" b="0">
                <a:latin typeface="Calibri"/>
                <a:cs typeface="Calibri"/>
              </a:rPr>
              <a:t> </a:t>
            </a:r>
            <a:r>
              <a:rPr dirty="0" spc="-10" b="0">
                <a:latin typeface="Calibri"/>
                <a:cs typeface="Calibri"/>
              </a:rPr>
              <a:t>build.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48800" y="2254021"/>
            <a:ext cx="6665595" cy="3103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804545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Ensure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properly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zoned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tourist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lodging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secure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required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permits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permissions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E96751"/>
                </a:solidFill>
                <a:latin typeface="Calibri"/>
                <a:cs typeface="Calibri"/>
              </a:rPr>
              <a:t>before</a:t>
            </a:r>
            <a:r>
              <a:rPr dirty="0" sz="2400" spc="-85" b="1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development.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Before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bring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alternative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tourism accommodation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idea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life—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whether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it’s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glamping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pod,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eco-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retreat,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tiny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house,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heritage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guesthouse—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carefully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consider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where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you’ll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what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permissions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required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4336415" y="226075"/>
            <a:ext cx="7063105" cy="1732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96751"/>
                </a:solidFill>
              </a:rPr>
              <a:t>Local</a:t>
            </a:r>
            <a:r>
              <a:rPr dirty="0" spc="-5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tourism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zoning</a:t>
            </a:r>
            <a:r>
              <a:rPr dirty="0" spc="-6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and</a:t>
            </a:r>
            <a:r>
              <a:rPr dirty="0" spc="-5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planning</a:t>
            </a:r>
            <a:r>
              <a:rPr dirty="0" spc="-4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are</a:t>
            </a:r>
            <a:r>
              <a:rPr dirty="0" spc="-45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critical </a:t>
            </a:r>
            <a:r>
              <a:rPr dirty="0">
                <a:solidFill>
                  <a:srgbClr val="E96751"/>
                </a:solidFill>
              </a:rPr>
              <a:t>foundations</a:t>
            </a:r>
            <a:r>
              <a:rPr dirty="0" spc="-7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when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developing</a:t>
            </a:r>
            <a:r>
              <a:rPr dirty="0" spc="-5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an</a:t>
            </a:r>
            <a:r>
              <a:rPr dirty="0" spc="-75">
                <a:solidFill>
                  <a:srgbClr val="E96751"/>
                </a:solidFill>
              </a:rPr>
              <a:t> </a:t>
            </a:r>
            <a:r>
              <a:rPr dirty="0" spc="-110">
                <a:solidFill>
                  <a:srgbClr val="E96751"/>
                </a:solidFill>
              </a:rPr>
              <a:t>ATA.</a:t>
            </a:r>
            <a:r>
              <a:rPr dirty="0" spc="-50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Avoid </a:t>
            </a:r>
            <a:r>
              <a:rPr dirty="0">
                <a:solidFill>
                  <a:srgbClr val="E96751"/>
                </a:solidFill>
              </a:rPr>
              <a:t>hidden</a:t>
            </a:r>
            <a:r>
              <a:rPr dirty="0" spc="-7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costs</a:t>
            </a:r>
            <a:r>
              <a:rPr dirty="0" spc="-8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from</a:t>
            </a:r>
            <a:r>
              <a:rPr dirty="0" spc="-8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zoning</a:t>
            </a:r>
            <a:r>
              <a:rPr dirty="0" spc="-7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or</a:t>
            </a:r>
            <a:r>
              <a:rPr dirty="0" spc="-8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refusal;</a:t>
            </a:r>
            <a:r>
              <a:rPr dirty="0" spc="-50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compliance </a:t>
            </a:r>
            <a:r>
              <a:rPr dirty="0">
                <a:solidFill>
                  <a:srgbClr val="E96751"/>
                </a:solidFill>
              </a:rPr>
              <a:t>saves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time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and</a:t>
            </a:r>
            <a:r>
              <a:rPr dirty="0" spc="-55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money.</a:t>
            </a:r>
          </a:p>
        </p:txBody>
      </p:sp>
      <p:pic>
        <p:nvPicPr>
          <p:cNvPr id="12" name="object 12" descr="A person standing in a room with wood beams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821" y="9042"/>
            <a:ext cx="3142170" cy="19529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903563" y="3331734"/>
            <a:ext cx="2320925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254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3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Local </a:t>
            </a:r>
            <a:r>
              <a:rPr dirty="0" sz="2600" spc="-25">
                <a:solidFill>
                  <a:srgbClr val="FFFFFF"/>
                </a:solidFill>
                <a:latin typeface="Calibri"/>
                <a:cs typeface="Calibri"/>
              </a:rPr>
              <a:t>Tourism</a:t>
            </a:r>
            <a:r>
              <a:rPr dirty="0" sz="26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Planning Office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679496" y="2209859"/>
            <a:ext cx="2777490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</a:rPr>
              <a:t>Selecting</a:t>
            </a:r>
            <a:r>
              <a:rPr dirty="0" spc="-4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the</a:t>
            </a:r>
            <a:r>
              <a:rPr dirty="0" spc="-55">
                <a:solidFill>
                  <a:srgbClr val="FFFFFF"/>
                </a:solidFill>
              </a:rPr>
              <a:t> </a:t>
            </a:r>
            <a:r>
              <a:rPr dirty="0" spc="-20">
                <a:solidFill>
                  <a:srgbClr val="FFFFFF"/>
                </a:solidFill>
              </a:rPr>
              <a:t>Right </a:t>
            </a:r>
            <a:r>
              <a:rPr dirty="0">
                <a:solidFill>
                  <a:srgbClr val="FFFFFF"/>
                </a:solidFill>
              </a:rPr>
              <a:t>Site</a:t>
            </a:r>
            <a:r>
              <a:rPr dirty="0" spc="-3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&amp;</a:t>
            </a:r>
            <a:r>
              <a:rPr dirty="0" spc="-45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Location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58766" y="4876594"/>
            <a:ext cx="3810000" cy="1727200"/>
            <a:chOff x="158766" y="4876594"/>
            <a:chExt cx="3810000" cy="1727200"/>
          </a:xfrm>
        </p:grpSpPr>
        <p:sp>
          <p:nvSpPr>
            <p:cNvPr id="10" name="object 10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3511588" y="0"/>
                  </a:moveTo>
                  <a:lnTo>
                    <a:pt x="285686" y="0"/>
                  </a:lnTo>
                  <a:lnTo>
                    <a:pt x="239345" y="3739"/>
                  </a:lnTo>
                  <a:lnTo>
                    <a:pt x="195385" y="14564"/>
                  </a:lnTo>
                  <a:lnTo>
                    <a:pt x="154395" y="31886"/>
                  </a:lnTo>
                  <a:lnTo>
                    <a:pt x="116961" y="55119"/>
                  </a:lnTo>
                  <a:lnTo>
                    <a:pt x="83673" y="83673"/>
                  </a:lnTo>
                  <a:lnTo>
                    <a:pt x="55119" y="116961"/>
                  </a:lnTo>
                  <a:lnTo>
                    <a:pt x="31886" y="154395"/>
                  </a:lnTo>
                  <a:lnTo>
                    <a:pt x="14564" y="195385"/>
                  </a:lnTo>
                  <a:lnTo>
                    <a:pt x="3739" y="239345"/>
                  </a:lnTo>
                  <a:lnTo>
                    <a:pt x="0" y="285686"/>
                  </a:lnTo>
                  <a:lnTo>
                    <a:pt x="0" y="1428419"/>
                  </a:lnTo>
                  <a:lnTo>
                    <a:pt x="3739" y="1474760"/>
                  </a:lnTo>
                  <a:lnTo>
                    <a:pt x="14564" y="1518720"/>
                  </a:lnTo>
                  <a:lnTo>
                    <a:pt x="31886" y="1559711"/>
                  </a:lnTo>
                  <a:lnTo>
                    <a:pt x="55119" y="1597144"/>
                  </a:lnTo>
                  <a:lnTo>
                    <a:pt x="83673" y="1630432"/>
                  </a:lnTo>
                  <a:lnTo>
                    <a:pt x="116961" y="1658986"/>
                  </a:lnTo>
                  <a:lnTo>
                    <a:pt x="154395" y="1682219"/>
                  </a:lnTo>
                  <a:lnTo>
                    <a:pt x="195385" y="1699542"/>
                  </a:lnTo>
                  <a:lnTo>
                    <a:pt x="239345" y="1710367"/>
                  </a:lnTo>
                  <a:lnTo>
                    <a:pt x="285686" y="1714106"/>
                  </a:lnTo>
                  <a:lnTo>
                    <a:pt x="3511588" y="1714106"/>
                  </a:lnTo>
                  <a:lnTo>
                    <a:pt x="3557929" y="1710367"/>
                  </a:lnTo>
                  <a:lnTo>
                    <a:pt x="3601890" y="1699542"/>
                  </a:lnTo>
                  <a:lnTo>
                    <a:pt x="3642882" y="1682219"/>
                  </a:lnTo>
                  <a:lnTo>
                    <a:pt x="3680317" y="1658986"/>
                  </a:lnTo>
                  <a:lnTo>
                    <a:pt x="3713607" y="1630432"/>
                  </a:lnTo>
                  <a:lnTo>
                    <a:pt x="3742163" y="1597144"/>
                  </a:lnTo>
                  <a:lnTo>
                    <a:pt x="3765397" y="1559711"/>
                  </a:lnTo>
                  <a:lnTo>
                    <a:pt x="3782721" y="1518720"/>
                  </a:lnTo>
                  <a:lnTo>
                    <a:pt x="3793547" y="1474760"/>
                  </a:lnTo>
                  <a:lnTo>
                    <a:pt x="3797287" y="1428419"/>
                  </a:lnTo>
                  <a:lnTo>
                    <a:pt x="3797287" y="285686"/>
                  </a:lnTo>
                  <a:lnTo>
                    <a:pt x="3793547" y="239345"/>
                  </a:lnTo>
                  <a:lnTo>
                    <a:pt x="3782721" y="195385"/>
                  </a:lnTo>
                  <a:lnTo>
                    <a:pt x="3765397" y="154395"/>
                  </a:lnTo>
                  <a:lnTo>
                    <a:pt x="3742163" y="116961"/>
                  </a:lnTo>
                  <a:lnTo>
                    <a:pt x="3713607" y="83673"/>
                  </a:lnTo>
                  <a:lnTo>
                    <a:pt x="3680317" y="55119"/>
                  </a:lnTo>
                  <a:lnTo>
                    <a:pt x="3642882" y="31886"/>
                  </a:lnTo>
                  <a:lnTo>
                    <a:pt x="3601890" y="14564"/>
                  </a:lnTo>
                  <a:lnTo>
                    <a:pt x="3557929" y="3739"/>
                  </a:lnTo>
                  <a:lnTo>
                    <a:pt x="3511588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0" y="285686"/>
                  </a:moveTo>
                  <a:lnTo>
                    <a:pt x="3739" y="239345"/>
                  </a:lnTo>
                  <a:lnTo>
                    <a:pt x="14564" y="195385"/>
                  </a:lnTo>
                  <a:lnTo>
                    <a:pt x="31886" y="154395"/>
                  </a:lnTo>
                  <a:lnTo>
                    <a:pt x="55119" y="116961"/>
                  </a:lnTo>
                  <a:lnTo>
                    <a:pt x="83673" y="83673"/>
                  </a:lnTo>
                  <a:lnTo>
                    <a:pt x="116961" y="55119"/>
                  </a:lnTo>
                  <a:lnTo>
                    <a:pt x="154395" y="31886"/>
                  </a:lnTo>
                  <a:lnTo>
                    <a:pt x="195385" y="14564"/>
                  </a:lnTo>
                  <a:lnTo>
                    <a:pt x="239345" y="3739"/>
                  </a:lnTo>
                  <a:lnTo>
                    <a:pt x="285686" y="0"/>
                  </a:lnTo>
                  <a:lnTo>
                    <a:pt x="3511588" y="0"/>
                  </a:lnTo>
                  <a:lnTo>
                    <a:pt x="3557929" y="3739"/>
                  </a:lnTo>
                  <a:lnTo>
                    <a:pt x="3601890" y="14564"/>
                  </a:lnTo>
                  <a:lnTo>
                    <a:pt x="3642882" y="31886"/>
                  </a:lnTo>
                  <a:lnTo>
                    <a:pt x="3680317" y="55119"/>
                  </a:lnTo>
                  <a:lnTo>
                    <a:pt x="3713607" y="83673"/>
                  </a:lnTo>
                  <a:lnTo>
                    <a:pt x="3742163" y="116961"/>
                  </a:lnTo>
                  <a:lnTo>
                    <a:pt x="3765397" y="154395"/>
                  </a:lnTo>
                  <a:lnTo>
                    <a:pt x="3782721" y="195385"/>
                  </a:lnTo>
                  <a:lnTo>
                    <a:pt x="3793547" y="239345"/>
                  </a:lnTo>
                  <a:lnTo>
                    <a:pt x="3797287" y="285686"/>
                  </a:lnTo>
                  <a:lnTo>
                    <a:pt x="3797287" y="1428419"/>
                  </a:lnTo>
                  <a:lnTo>
                    <a:pt x="3793547" y="1474760"/>
                  </a:lnTo>
                  <a:lnTo>
                    <a:pt x="3782721" y="1518720"/>
                  </a:lnTo>
                  <a:lnTo>
                    <a:pt x="3765397" y="1559711"/>
                  </a:lnTo>
                  <a:lnTo>
                    <a:pt x="3742163" y="1597144"/>
                  </a:lnTo>
                  <a:lnTo>
                    <a:pt x="3713607" y="1630432"/>
                  </a:lnTo>
                  <a:lnTo>
                    <a:pt x="3680317" y="1658986"/>
                  </a:lnTo>
                  <a:lnTo>
                    <a:pt x="3642882" y="1682219"/>
                  </a:lnTo>
                  <a:lnTo>
                    <a:pt x="3601890" y="1699542"/>
                  </a:lnTo>
                  <a:lnTo>
                    <a:pt x="3557929" y="1710367"/>
                  </a:lnTo>
                  <a:lnTo>
                    <a:pt x="3511588" y="1714106"/>
                  </a:lnTo>
                  <a:lnTo>
                    <a:pt x="285686" y="1714106"/>
                  </a:lnTo>
                  <a:lnTo>
                    <a:pt x="239345" y="1710367"/>
                  </a:lnTo>
                  <a:lnTo>
                    <a:pt x="195385" y="1699542"/>
                  </a:lnTo>
                  <a:lnTo>
                    <a:pt x="154395" y="1682219"/>
                  </a:lnTo>
                  <a:lnTo>
                    <a:pt x="116961" y="1658986"/>
                  </a:lnTo>
                  <a:lnTo>
                    <a:pt x="83673" y="1630432"/>
                  </a:lnTo>
                  <a:lnTo>
                    <a:pt x="55119" y="1597144"/>
                  </a:lnTo>
                  <a:lnTo>
                    <a:pt x="31886" y="1559711"/>
                  </a:lnTo>
                  <a:lnTo>
                    <a:pt x="14564" y="1518720"/>
                  </a:lnTo>
                  <a:lnTo>
                    <a:pt x="3739" y="1474760"/>
                  </a:lnTo>
                  <a:lnTo>
                    <a:pt x="0" y="1428419"/>
                  </a:lnTo>
                  <a:lnTo>
                    <a:pt x="0" y="285686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358338" y="4853239"/>
            <a:ext cx="3411220" cy="1615440"/>
          </a:xfrm>
          <a:prstGeom prst="rect">
            <a:avLst/>
          </a:prstGeom>
        </p:spPr>
        <p:txBody>
          <a:bodyPr wrap="square" lIns="0" tIns="1187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35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640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legally</a:t>
            </a:r>
            <a:r>
              <a:rPr dirty="0"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build.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55491" y="746201"/>
            <a:ext cx="6022975" cy="420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Every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country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has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unique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planning,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zoning,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regulatory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frameworks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determine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what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type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be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developed,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must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built,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whether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it's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allowed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all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specific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site.</a:t>
            </a:r>
            <a:endParaRPr sz="2400">
              <a:latin typeface="Calibri"/>
              <a:cs typeface="Calibri"/>
            </a:endParaRPr>
          </a:p>
          <a:p>
            <a:pPr marL="355600" marR="762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Choosing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right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land,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understanding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local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laws,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securing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permission,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complying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relevant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regulations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will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only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ensure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project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legal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insurable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save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time,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money,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stress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long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run.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 descr="A person standing in a room with wood beams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821" y="9042"/>
            <a:ext cx="3142170" cy="19529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4765040" y="257863"/>
            <a:ext cx="5702935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96751"/>
                </a:solidFill>
              </a:rPr>
              <a:t>Skipping</a:t>
            </a:r>
            <a:r>
              <a:rPr dirty="0" spc="-4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this</a:t>
            </a:r>
            <a:r>
              <a:rPr dirty="0" spc="-5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can</a:t>
            </a:r>
            <a:r>
              <a:rPr dirty="0" spc="-4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lead</a:t>
            </a:r>
            <a:r>
              <a:rPr dirty="0" spc="-4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to</a:t>
            </a:r>
            <a:r>
              <a:rPr dirty="0" spc="-4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shutdowns</a:t>
            </a:r>
            <a:r>
              <a:rPr dirty="0" spc="-65">
                <a:solidFill>
                  <a:srgbClr val="E96751"/>
                </a:solidFill>
              </a:rPr>
              <a:t> </a:t>
            </a:r>
            <a:r>
              <a:rPr dirty="0" spc="-25">
                <a:solidFill>
                  <a:srgbClr val="E96751"/>
                </a:solidFill>
              </a:rPr>
              <a:t>or fines—</a:t>
            </a:r>
            <a:r>
              <a:rPr dirty="0">
                <a:solidFill>
                  <a:srgbClr val="E96751"/>
                </a:solidFill>
              </a:rPr>
              <a:t>ensuring</a:t>
            </a:r>
            <a:r>
              <a:rPr dirty="0" spc="-2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legal</a:t>
            </a:r>
            <a:r>
              <a:rPr dirty="0" spc="-2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and</a:t>
            </a:r>
            <a:r>
              <a:rPr dirty="0" spc="-30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long-</a:t>
            </a:r>
            <a:r>
              <a:rPr dirty="0" spc="-20">
                <a:solidFill>
                  <a:srgbClr val="E96751"/>
                </a:solidFill>
              </a:rPr>
              <a:t>term </a:t>
            </a:r>
            <a:r>
              <a:rPr dirty="0">
                <a:solidFill>
                  <a:srgbClr val="E96751"/>
                </a:solidFill>
              </a:rPr>
              <a:t>viability</a:t>
            </a:r>
            <a:r>
              <a:rPr dirty="0" spc="-4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is</a:t>
            </a:r>
            <a:r>
              <a:rPr dirty="0" spc="-65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crucial.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765040" y="2150671"/>
            <a:ext cx="6102350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first</a:t>
            </a: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call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Council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and Tourism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Office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determine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what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you’re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legally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allowed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build,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where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can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project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fits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within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local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zones,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environment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community planning.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65040" y="4954831"/>
            <a:ext cx="606234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Remember,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unlike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traditional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accommodations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ATAs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often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rely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rural,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natural,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heritage-rich locations—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areas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fall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under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strict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zoning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laws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designated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protected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land.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388" y="2209859"/>
            <a:ext cx="298640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56640" marR="5080" indent="-1044575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28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40" b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Build!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8766" y="56108"/>
            <a:ext cx="3810000" cy="6547484"/>
            <a:chOff x="158766" y="56108"/>
            <a:chExt cx="3810000" cy="6547484"/>
          </a:xfrm>
        </p:grpSpPr>
        <p:pic>
          <p:nvPicPr>
            <p:cNvPr id="12" name="object 12" descr="A person with a backpack on a dirt path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56108"/>
              <a:ext cx="3177387" cy="17872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542710" y="3331734"/>
            <a:ext cx="3041015" cy="31629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373380" marR="363855" indent="-254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3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Local </a:t>
            </a:r>
            <a:r>
              <a:rPr dirty="0" sz="2600" spc="-25">
                <a:solidFill>
                  <a:srgbClr val="FFFFFF"/>
                </a:solidFill>
                <a:latin typeface="Calibri"/>
                <a:cs typeface="Calibri"/>
              </a:rPr>
              <a:t>Tourism</a:t>
            </a:r>
            <a:r>
              <a:rPr dirty="0" sz="26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Planning Office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645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Understand</a:t>
            </a:r>
            <a:r>
              <a:rPr dirty="0" sz="2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planning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tourism regulations.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565194" y="699061"/>
            <a:ext cx="6181725" cy="4719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9845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regulations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designed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ensure developments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safe,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environmentally</a:t>
            </a:r>
            <a:r>
              <a:rPr dirty="0" sz="24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sound,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aligned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broader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community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goals.</a:t>
            </a:r>
            <a:endParaRPr sz="2400">
              <a:latin typeface="Calibri"/>
              <a:cs typeface="Calibri"/>
            </a:endParaRPr>
          </a:p>
          <a:p>
            <a:pPr marL="12700" marR="141605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Securing</a:t>
            </a:r>
            <a:r>
              <a:rPr dirty="0" sz="24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proper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permissions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early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avoids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costly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delays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fines,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forced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removal,</a:t>
            </a:r>
            <a:r>
              <a:rPr dirty="0" sz="2400" spc="-9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it’s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key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securing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funding,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insurance,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future scalability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Without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correct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zoning,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might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prohibit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activities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altogether,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without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permission,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semi-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permanent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units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like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glamping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pods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eco-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cabins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deemed illegal.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388" y="2209859"/>
            <a:ext cx="298640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56640" marR="5080" indent="-1044575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28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40" b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Build!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8766" y="56108"/>
            <a:ext cx="3810000" cy="6547484"/>
            <a:chOff x="158766" y="56108"/>
            <a:chExt cx="3810000" cy="6547484"/>
          </a:xfrm>
        </p:grpSpPr>
        <p:pic>
          <p:nvPicPr>
            <p:cNvPr id="10" name="object 10" descr="A person with a backpack on a dirt path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56108"/>
              <a:ext cx="3177387" cy="17872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42710" y="3331734"/>
            <a:ext cx="3041015" cy="31629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373380" marR="363855" indent="-254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3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Local </a:t>
            </a:r>
            <a:r>
              <a:rPr dirty="0" sz="2600" spc="-25">
                <a:solidFill>
                  <a:srgbClr val="FFFFFF"/>
                </a:solidFill>
                <a:latin typeface="Calibri"/>
                <a:cs typeface="Calibri"/>
              </a:rPr>
              <a:t>Tourism</a:t>
            </a:r>
            <a:r>
              <a:rPr dirty="0" sz="26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Planning Office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645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Understand</a:t>
            </a:r>
            <a:r>
              <a:rPr dirty="0" sz="2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planning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tourism regulations.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46195" y="390104"/>
            <a:ext cx="50768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35"/>
              <a:t>Tourism</a:t>
            </a:r>
            <a:r>
              <a:rPr dirty="0" sz="3200" spc="-125"/>
              <a:t> </a:t>
            </a:r>
            <a:r>
              <a:rPr dirty="0" sz="3200"/>
              <a:t>Destination</a:t>
            </a:r>
            <a:r>
              <a:rPr dirty="0" sz="3200" spc="-114"/>
              <a:t> </a:t>
            </a:r>
            <a:r>
              <a:rPr dirty="0" sz="3200" spc="-10"/>
              <a:t>Planning: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82159" y="882356"/>
            <a:ext cx="9756775" cy="51733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105"/>
              </a:spcBef>
            </a:pP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Different</a:t>
            </a:r>
            <a:r>
              <a:rPr dirty="0" sz="2600" spc="-70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to</a:t>
            </a:r>
            <a:r>
              <a:rPr dirty="0" sz="2600" spc="-2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Residential</a:t>
            </a:r>
            <a:r>
              <a:rPr dirty="0" sz="2600" spc="-70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and</a:t>
            </a:r>
            <a:r>
              <a:rPr dirty="0" sz="2600" spc="-50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Commercial</a:t>
            </a:r>
            <a:r>
              <a:rPr dirty="0" sz="2600" spc="-3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Planning</a:t>
            </a:r>
            <a:endParaRPr sz="2600">
              <a:latin typeface="Calibri"/>
              <a:cs typeface="Calibri"/>
            </a:endParaRPr>
          </a:p>
          <a:p>
            <a:pPr marL="12700" marR="272415">
              <a:lnSpc>
                <a:spcPct val="100000"/>
              </a:lnSpc>
              <a:spcBef>
                <a:spcPts val="2130"/>
              </a:spcBef>
            </a:pP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Planning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alternative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accommodation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business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isn’t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just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about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finding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beautiful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land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building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on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it—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it’s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about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navigating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its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mix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of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legal,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economic,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14141"/>
                </a:solidFill>
                <a:latin typeface="Calibri"/>
                <a:cs typeface="Calibri"/>
              </a:rPr>
              <a:t>environmental,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infrastructural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realities.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It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involves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making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major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decisions</a:t>
            </a:r>
            <a:r>
              <a:rPr dirty="0" sz="2400" spc="-5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which</a:t>
            </a:r>
            <a:r>
              <a:rPr dirty="0" sz="2400" spc="-5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cannot</a:t>
            </a:r>
            <a:r>
              <a:rPr dirty="0" sz="2400" spc="-6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be</a:t>
            </a:r>
            <a:r>
              <a:rPr dirty="0" sz="2400" spc="-3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taken</a:t>
            </a:r>
            <a:r>
              <a:rPr dirty="0" sz="2400" spc="-5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14141"/>
                </a:solidFill>
                <a:latin typeface="Calibri"/>
                <a:cs typeface="Calibri"/>
              </a:rPr>
              <a:t>spontaneously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.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14141"/>
                </a:solidFill>
                <a:latin typeface="Calibri"/>
                <a:cs typeface="Calibri"/>
              </a:rPr>
              <a:t>This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is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especially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critical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for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small</a:t>
            </a:r>
            <a:r>
              <a:rPr dirty="0" sz="2400" spc="-75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14141"/>
                </a:solidFill>
                <a:latin typeface="Calibri"/>
                <a:cs typeface="Calibri"/>
              </a:rPr>
              <a:t>rural</a:t>
            </a:r>
            <a:r>
              <a:rPr dirty="0" sz="2400" spc="-60" b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14141"/>
                </a:solidFill>
                <a:latin typeface="Calibri"/>
                <a:cs typeface="Calibri"/>
              </a:rPr>
              <a:t>entrepreneurs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,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where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investment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risks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are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higher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3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access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land</a:t>
            </a:r>
            <a:r>
              <a:rPr dirty="0" sz="2400" spc="-3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is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limited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or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conditional.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Understanding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tourism</a:t>
            </a:r>
            <a:r>
              <a:rPr dirty="0" u="sng" sz="2400" spc="-5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40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planning</a:t>
            </a:r>
            <a:r>
              <a:rPr dirty="0" u="sng" sz="2400" spc="-4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u="none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b="1">
                <a:solidFill>
                  <a:srgbClr val="484848"/>
                </a:solidFill>
                <a:latin typeface="Calibri"/>
                <a:cs typeface="Calibri"/>
              </a:rPr>
              <a:t>essential;</a:t>
            </a:r>
            <a:endParaRPr sz="2400">
              <a:latin typeface="Calibri"/>
              <a:cs typeface="Calibri"/>
            </a:endParaRPr>
          </a:p>
          <a:p>
            <a:pPr marL="12700" marR="6985">
              <a:lnSpc>
                <a:spcPct val="100000"/>
              </a:lnSpc>
              <a:spcBef>
                <a:spcPts val="1200"/>
              </a:spcBef>
            </a:pP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"The</a:t>
            </a:r>
            <a:r>
              <a:rPr dirty="0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upkeep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expansion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sector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particular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area"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indeed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referred</a:t>
            </a:r>
            <a:r>
              <a:rPr dirty="0" sz="2400" spc="-8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8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9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planning.</a:t>
            </a:r>
            <a:r>
              <a:rPr dirty="0" sz="2400" spc="-8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involves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developing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strategies</a:t>
            </a:r>
            <a:r>
              <a:rPr dirty="0" sz="2400" spc="-8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plans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i="1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increase,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develop,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stimulate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within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specific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region,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i="1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primary</a:t>
            </a:r>
            <a:r>
              <a:rPr dirty="0" sz="2400" spc="-7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goal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generating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revenue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contributing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economic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growth.’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46195" y="390104"/>
            <a:ext cx="50768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35"/>
              <a:t>Tourism</a:t>
            </a:r>
            <a:r>
              <a:rPr dirty="0" sz="3200" spc="-125"/>
              <a:t> </a:t>
            </a:r>
            <a:r>
              <a:rPr dirty="0" sz="3200"/>
              <a:t>Destination</a:t>
            </a:r>
            <a:r>
              <a:rPr dirty="0" sz="3200" spc="-114"/>
              <a:t> </a:t>
            </a:r>
            <a:r>
              <a:rPr dirty="0" sz="3200" spc="-10"/>
              <a:t>Planning: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82159" y="882356"/>
            <a:ext cx="8512810" cy="33445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105"/>
              </a:spcBef>
            </a:pP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Different</a:t>
            </a:r>
            <a:r>
              <a:rPr dirty="0" sz="2600" spc="-70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to</a:t>
            </a:r>
            <a:r>
              <a:rPr dirty="0" sz="2600" spc="-2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Residential</a:t>
            </a:r>
            <a:r>
              <a:rPr dirty="0" sz="2600" spc="-70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and</a:t>
            </a:r>
            <a:r>
              <a:rPr dirty="0" sz="2600" spc="-50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Commercial</a:t>
            </a:r>
            <a:r>
              <a:rPr dirty="0" sz="2600" spc="-3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Planning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30"/>
              </a:spcBef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Look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at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from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destination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context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first.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Try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incorporate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strategies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help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increase,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develop,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stimulate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destination.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0"/>
              </a:spcBef>
            </a:pP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promote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55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0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14141"/>
                </a:solidFill>
                <a:latin typeface="Calibri"/>
                <a:cs typeface="Calibri"/>
              </a:rPr>
              <a:t>boost</a:t>
            </a:r>
            <a:r>
              <a:rPr dirty="0" sz="2400" spc="-5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4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14141"/>
                </a:solidFill>
                <a:latin typeface="Calibri"/>
                <a:cs typeface="Calibri"/>
              </a:rPr>
              <a:t>local</a:t>
            </a:r>
            <a:r>
              <a:rPr dirty="0" sz="2400" spc="-6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 b="1" i="1">
                <a:solidFill>
                  <a:srgbClr val="414141"/>
                </a:solidFill>
                <a:latin typeface="Calibri"/>
                <a:cs typeface="Calibri"/>
              </a:rPr>
              <a:t>economy</a:t>
            </a:r>
            <a:r>
              <a:rPr dirty="0" sz="2400" spc="-10" i="1">
                <a:solidFill>
                  <a:srgbClr val="414141"/>
                </a:solidFill>
                <a:latin typeface="Calibri"/>
                <a:cs typeface="Calibri"/>
              </a:rPr>
              <a:t>?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Will</a:t>
            </a:r>
            <a:r>
              <a:rPr dirty="0" sz="2400" spc="-60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it</a:t>
            </a:r>
            <a:r>
              <a:rPr dirty="0" sz="2400" spc="-45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provide</a:t>
            </a:r>
            <a:r>
              <a:rPr dirty="0" sz="2400" spc="-45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a</a:t>
            </a:r>
            <a:r>
              <a:rPr dirty="0" sz="2400" spc="-45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14141"/>
                </a:solidFill>
                <a:latin typeface="Calibri"/>
                <a:cs typeface="Calibri"/>
              </a:rPr>
              <a:t>quality</a:t>
            </a:r>
            <a:r>
              <a:rPr dirty="0" sz="2400" spc="-6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14141"/>
                </a:solidFill>
                <a:latin typeface="Calibri"/>
                <a:cs typeface="Calibri"/>
              </a:rPr>
              <a:t>service</a:t>
            </a:r>
            <a:r>
              <a:rPr dirty="0" sz="2400" spc="-55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60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both</a:t>
            </a:r>
            <a:r>
              <a:rPr dirty="0" sz="2400" spc="-45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tourists</a:t>
            </a:r>
            <a:r>
              <a:rPr dirty="0" sz="2400" spc="-65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0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14141"/>
                </a:solidFill>
                <a:latin typeface="Calibri"/>
                <a:cs typeface="Calibri"/>
              </a:rPr>
              <a:t>residents?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685" y="754742"/>
            <a:ext cx="8595360" cy="58070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25" i="1">
                <a:solidFill>
                  <a:srgbClr val="E96751"/>
                </a:solidFill>
                <a:latin typeface="Calibri"/>
                <a:cs typeface="Calibri"/>
              </a:rPr>
              <a:t>Tourism</a:t>
            </a:r>
            <a:r>
              <a:rPr dirty="0" sz="2600" spc="-9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Zoning</a:t>
            </a:r>
            <a:r>
              <a:rPr dirty="0" sz="2600" spc="-10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Regulations</a:t>
            </a:r>
            <a:endParaRPr sz="2600">
              <a:latin typeface="Calibri"/>
              <a:cs typeface="Calibri"/>
            </a:endParaRPr>
          </a:p>
          <a:p>
            <a:pPr marL="12700" marR="708025">
              <a:lnSpc>
                <a:spcPct val="100000"/>
              </a:lnSpc>
              <a:spcBef>
                <a:spcPts val="2320"/>
              </a:spcBef>
            </a:pP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zoning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regulations,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particularly</a:t>
            </a:r>
            <a:r>
              <a:rPr dirty="0" sz="2400" spc="-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those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related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to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accommodation,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are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designed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manage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impact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tourism development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on</a:t>
            </a:r>
            <a:r>
              <a:rPr dirty="0" sz="2400" spc="-3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communities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environment.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These</a:t>
            </a:r>
            <a:r>
              <a:rPr dirty="0" sz="240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regulations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aim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strike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balance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between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needs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of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tourists,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well-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being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residents,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preservation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natural resources.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They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often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include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restrictions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on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building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14141"/>
                </a:solidFill>
                <a:latin typeface="Calibri"/>
                <a:cs typeface="Calibri"/>
              </a:rPr>
              <a:t>density,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14141"/>
                </a:solidFill>
                <a:latin typeface="Calibri"/>
                <a:cs typeface="Calibri"/>
              </a:rPr>
              <a:t>plot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coverage,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noise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levels,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as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well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as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requirements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parking,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waste management,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emergency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access.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0"/>
              </a:spcBef>
            </a:pPr>
            <a:endParaRPr sz="2400">
              <a:latin typeface="Calibri"/>
              <a:cs typeface="Calibri"/>
            </a:endParaRPr>
          </a:p>
          <a:p>
            <a:pPr marL="290830" indent="-278130">
              <a:lnSpc>
                <a:spcPct val="100000"/>
              </a:lnSpc>
              <a:buSzPct val="84615"/>
              <a:buAutoNum type="arabicPeriod"/>
              <a:tabLst>
                <a:tab pos="290830" algn="l"/>
              </a:tabLst>
            </a:pP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Managing</a:t>
            </a:r>
            <a:r>
              <a:rPr dirty="0" sz="2600" spc="-6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B7B69"/>
                </a:solidFill>
                <a:latin typeface="Calibri"/>
                <a:cs typeface="Calibri"/>
              </a:rPr>
              <a:t>Development</a:t>
            </a:r>
            <a:r>
              <a:rPr dirty="0" sz="2600" spc="-8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B7B69"/>
                </a:solidFill>
                <a:latin typeface="Calibri"/>
                <a:cs typeface="Calibri"/>
              </a:rPr>
              <a:t>Density:</a:t>
            </a:r>
            <a:endParaRPr sz="2600">
              <a:latin typeface="Calibri"/>
              <a:cs typeface="Calibri"/>
            </a:endParaRPr>
          </a:p>
          <a:p>
            <a:pPr lvl="1" marL="355600" marR="242570" indent="-342900">
              <a:lnSpc>
                <a:spcPct val="100000"/>
              </a:lnSpc>
              <a:spcBef>
                <a:spcPts val="61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Plot</a:t>
            </a:r>
            <a:r>
              <a:rPr dirty="0" sz="2400" spc="-5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59496"/>
                </a:solidFill>
                <a:latin typeface="Calibri"/>
                <a:cs typeface="Calibri"/>
              </a:rPr>
              <a:t>Coverage</a:t>
            </a:r>
            <a:r>
              <a:rPr dirty="0" sz="2400" spc="-6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Limits:</a:t>
            </a:r>
            <a:r>
              <a:rPr dirty="0" sz="2400" spc="-5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Regulations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often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limit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percentage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a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plot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that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can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covered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by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buildings,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ensuring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that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portion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is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dedicated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open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spaces,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green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areas,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landscaping.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dirty="0" sz="3200" spc="-35"/>
              <a:t>Tourism</a:t>
            </a:r>
            <a:r>
              <a:rPr dirty="0" sz="3200" spc="-125"/>
              <a:t> </a:t>
            </a:r>
            <a:r>
              <a:rPr dirty="0" sz="3200"/>
              <a:t>Destination</a:t>
            </a:r>
            <a:r>
              <a:rPr dirty="0" sz="3200" spc="-114"/>
              <a:t> </a:t>
            </a:r>
            <a:r>
              <a:rPr dirty="0" sz="3200" spc="-10"/>
              <a:t>Planning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dirty="0" sz="3200" spc="-35"/>
              <a:t>Tourism</a:t>
            </a:r>
            <a:r>
              <a:rPr dirty="0" sz="3200" spc="-125"/>
              <a:t> </a:t>
            </a:r>
            <a:r>
              <a:rPr dirty="0" sz="3200"/>
              <a:t>Destination</a:t>
            </a:r>
            <a:r>
              <a:rPr dirty="0" sz="3200" spc="-114"/>
              <a:t> </a:t>
            </a:r>
            <a:r>
              <a:rPr dirty="0" sz="3200" spc="-10"/>
              <a:t>Planning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651" y="5354718"/>
            <a:ext cx="850578" cy="8467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9685" y="754742"/>
            <a:ext cx="10293350" cy="58718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25" i="1">
                <a:solidFill>
                  <a:srgbClr val="E96751"/>
                </a:solidFill>
                <a:latin typeface="Calibri"/>
                <a:cs typeface="Calibri"/>
              </a:rPr>
              <a:t>Tourism</a:t>
            </a:r>
            <a:r>
              <a:rPr dirty="0" sz="2600" spc="-9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Zoning</a:t>
            </a:r>
            <a:r>
              <a:rPr dirty="0" sz="2600" spc="-10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Regulations</a:t>
            </a:r>
            <a:endParaRPr sz="2600">
              <a:latin typeface="Calibri"/>
              <a:cs typeface="Calibri"/>
            </a:endParaRPr>
          </a:p>
          <a:p>
            <a:pPr marL="355600" marR="1545590" indent="-342900">
              <a:lnSpc>
                <a:spcPct val="100000"/>
              </a:lnSpc>
              <a:spcBef>
                <a:spcPts val="232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Building</a:t>
            </a:r>
            <a:r>
              <a:rPr dirty="0" sz="2400" spc="-4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Height</a:t>
            </a:r>
            <a:r>
              <a:rPr dirty="0" sz="2400" spc="-5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and</a:t>
            </a:r>
            <a:r>
              <a:rPr dirty="0" sz="2400" spc="-6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Spacing:</a:t>
            </a:r>
            <a:r>
              <a:rPr dirty="0" sz="2400" spc="-6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Zoning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may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specify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maximum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building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heights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distances</a:t>
            </a:r>
            <a:r>
              <a:rPr dirty="0" sz="2400" spc="-9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between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structures</a:t>
            </a:r>
            <a:r>
              <a:rPr dirty="0" sz="2400" spc="-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prevent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overcrowding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minimise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visual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impact.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459496"/>
              </a:buClr>
              <a:buFont typeface="Wingdings"/>
              <a:buChar char=""/>
            </a:pPr>
            <a:endParaRPr sz="2400">
              <a:latin typeface="Calibri"/>
              <a:cs typeface="Calibri"/>
            </a:endParaRPr>
          </a:p>
          <a:p>
            <a:pPr marL="355600" marR="1641475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dirty="0" sz="2400" spc="-10" b="1">
                <a:solidFill>
                  <a:srgbClr val="459496"/>
                </a:solidFill>
                <a:latin typeface="Calibri"/>
                <a:cs typeface="Calibri"/>
              </a:rPr>
              <a:t>Low-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Density</a:t>
            </a:r>
            <a:r>
              <a:rPr dirty="0" sz="2400" spc="-5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59496"/>
                </a:solidFill>
                <a:latin typeface="Calibri"/>
                <a:cs typeface="Calibri"/>
              </a:rPr>
              <a:t>Development:</a:t>
            </a:r>
            <a:r>
              <a:rPr dirty="0" sz="2400" spc="-5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some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areas,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development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is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encouraged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low-</a:t>
            </a:r>
            <a:r>
              <a:rPr dirty="0" sz="2400" spc="-20">
                <a:solidFill>
                  <a:srgbClr val="414141"/>
                </a:solidFill>
                <a:latin typeface="Calibri"/>
                <a:cs typeface="Calibri"/>
              </a:rPr>
              <a:t>density,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with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larger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plots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more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spacing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between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buildings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reduce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environmental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impact</a:t>
            </a:r>
            <a:r>
              <a:rPr dirty="0" sz="2400" spc="-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maintain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scenic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beauty.</a:t>
            </a:r>
            <a:endParaRPr sz="2400">
              <a:latin typeface="Calibri"/>
              <a:cs typeface="Calibri"/>
            </a:endParaRPr>
          </a:p>
          <a:p>
            <a:pPr marL="535940">
              <a:lnSpc>
                <a:spcPct val="100000"/>
              </a:lnSpc>
              <a:spcBef>
                <a:spcPts val="1230"/>
              </a:spcBef>
            </a:pP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Recommended</a:t>
            </a:r>
            <a:r>
              <a:rPr dirty="0" sz="1800" spc="-2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Reading</a:t>
            </a:r>
            <a:endParaRPr sz="1800">
              <a:latin typeface="Calibri"/>
              <a:cs typeface="Calibri"/>
            </a:endParaRPr>
          </a:p>
          <a:p>
            <a:pPr lvl="1" marL="822325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Importance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of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Tourism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Accommodation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Sector,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2024</a:t>
            </a:r>
            <a:endParaRPr sz="1800">
              <a:latin typeface="Calibri"/>
              <a:cs typeface="Calibri"/>
            </a:endParaRPr>
          </a:p>
          <a:p>
            <a:pPr lvl="1" marL="822325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All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Types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of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Tourism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Accommodation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Explained</a:t>
            </a:r>
            <a:endParaRPr sz="1800">
              <a:latin typeface="Calibri"/>
              <a:cs typeface="Calibri"/>
            </a:endParaRPr>
          </a:p>
          <a:p>
            <a:pPr lvl="1" marL="822325" marR="5080" indent="-287020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dirty="0" sz="1800" b="1">
                <a:solidFill>
                  <a:srgbClr val="00AFEF"/>
                </a:solidFill>
                <a:latin typeface="Calibri"/>
                <a:cs typeface="Calibri"/>
              </a:rPr>
              <a:t>Ireland:</a:t>
            </a:r>
            <a:r>
              <a:rPr dirty="0" sz="1800" spc="-85" b="1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Development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Guidelines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for</a:t>
            </a:r>
            <a:r>
              <a:rPr dirty="0" u="sng" sz="18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Tourism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Destination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Towns,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Failte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Ireland</a:t>
            </a:r>
            <a:r>
              <a:rPr dirty="0" u="none" sz="1800" spc="-5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00AFEF"/>
                </a:solidFill>
                <a:latin typeface="Calibri"/>
                <a:cs typeface="Calibri"/>
              </a:rPr>
              <a:t>and</a:t>
            </a:r>
            <a:r>
              <a:rPr dirty="0" u="none" sz="1800" spc="31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Over</a:t>
            </a:r>
            <a:r>
              <a:rPr dirty="0" u="sng" sz="18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€32million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in</a:t>
            </a:r>
            <a:r>
              <a:rPr dirty="0" u="none" sz="1800" spc="-2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investment</a:t>
            </a:r>
            <a:r>
              <a:rPr dirty="0" u="sng" sz="1800" spc="-7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grants</a:t>
            </a:r>
            <a:r>
              <a:rPr dirty="0" u="sng" sz="1800" spc="-7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announced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for</a:t>
            </a:r>
            <a:r>
              <a:rPr dirty="0" u="sng" sz="1800" spc="-6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regenerative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tourism</a:t>
            </a:r>
            <a:r>
              <a:rPr dirty="0" u="sng" sz="1800" spc="-7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projects</a:t>
            </a:r>
            <a:r>
              <a:rPr dirty="0" u="sng" sz="18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in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Midlands,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Failte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Ireland</a:t>
            </a:r>
            <a:endParaRPr sz="1800">
              <a:latin typeface="Calibri"/>
              <a:cs typeface="Calibri"/>
            </a:endParaRPr>
          </a:p>
          <a:p>
            <a:pPr lvl="1" marL="822325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dirty="0" sz="1800" b="1">
                <a:solidFill>
                  <a:srgbClr val="00AFEF"/>
                </a:solidFill>
                <a:latin typeface="Calibri"/>
                <a:cs typeface="Calibri"/>
              </a:rPr>
              <a:t>Netherlands:</a:t>
            </a:r>
            <a:r>
              <a:rPr dirty="0" sz="1800" spc="-70" b="1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How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The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Netherlands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Is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Charting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A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Sustainable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Path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For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Travel,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Tourism,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And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Society</a:t>
            </a:r>
            <a:endParaRPr sz="1800">
              <a:latin typeface="Calibri"/>
              <a:cs typeface="Calibri"/>
            </a:endParaRPr>
          </a:p>
          <a:p>
            <a:pPr lvl="1" marL="822325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Desirable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Tourism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September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201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9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Capitalisin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On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Opportunities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In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The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Living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Environment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dirty="0" sz="3200" spc="-35"/>
              <a:t>Tourism</a:t>
            </a:r>
            <a:r>
              <a:rPr dirty="0" sz="3200" spc="-125"/>
              <a:t> </a:t>
            </a:r>
            <a:r>
              <a:rPr dirty="0" sz="3200"/>
              <a:t>Destination</a:t>
            </a:r>
            <a:r>
              <a:rPr dirty="0" sz="3200" spc="-114"/>
              <a:t> </a:t>
            </a:r>
            <a:r>
              <a:rPr dirty="0" sz="3200" spc="-10"/>
              <a:t>Planning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30159" y="754742"/>
            <a:ext cx="10525760" cy="54991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2225">
              <a:lnSpc>
                <a:spcPct val="100000"/>
              </a:lnSpc>
              <a:spcBef>
                <a:spcPts val="105"/>
              </a:spcBef>
            </a:pPr>
            <a:r>
              <a:rPr dirty="0" sz="2600" spc="-25" i="1">
                <a:solidFill>
                  <a:srgbClr val="E96751"/>
                </a:solidFill>
                <a:latin typeface="Calibri"/>
                <a:cs typeface="Calibri"/>
              </a:rPr>
              <a:t>Tourism</a:t>
            </a:r>
            <a:r>
              <a:rPr dirty="0" sz="2600" spc="-9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Zoning</a:t>
            </a:r>
            <a:r>
              <a:rPr dirty="0" sz="2600" spc="-10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Regulations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buAutoNum type="arabicPeriod" startAt="2"/>
              <a:tabLst>
                <a:tab pos="469265" algn="l"/>
              </a:tabLst>
            </a:pP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Planning</a:t>
            </a:r>
            <a:r>
              <a:rPr dirty="0" sz="2600" spc="-4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to</a:t>
            </a:r>
            <a:r>
              <a:rPr dirty="0" sz="2600" spc="-7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Protect</a:t>
            </a:r>
            <a:r>
              <a:rPr dirty="0" sz="2600" spc="-6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the</a:t>
            </a:r>
            <a:r>
              <a:rPr dirty="0" sz="2600" spc="-5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Sector</a:t>
            </a:r>
            <a:r>
              <a:rPr dirty="0" sz="2600" spc="-7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&amp;</a:t>
            </a:r>
            <a:r>
              <a:rPr dirty="0" sz="2600" spc="-6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B7B69"/>
                </a:solidFill>
                <a:latin typeface="Calibri"/>
                <a:cs typeface="Calibri"/>
              </a:rPr>
              <a:t>Environment</a:t>
            </a:r>
            <a:endParaRPr sz="2600">
              <a:latin typeface="Calibri"/>
              <a:cs typeface="Calibri"/>
            </a:endParaRPr>
          </a:p>
          <a:p>
            <a:pPr lvl="1" marL="355600" marR="929640" indent="-342900">
              <a:lnSpc>
                <a:spcPct val="100000"/>
              </a:lnSpc>
              <a:spcBef>
                <a:spcPts val="61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Coastal</a:t>
            </a:r>
            <a:r>
              <a:rPr dirty="0" sz="2400" spc="-7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Zones:</a:t>
            </a:r>
            <a:r>
              <a:rPr dirty="0" sz="2400" spc="-7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In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coastal</a:t>
            </a:r>
            <a:r>
              <a:rPr dirty="0" sz="2400" spc="-9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areas,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zoning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may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particularly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strict</a:t>
            </a:r>
            <a:r>
              <a:rPr dirty="0" sz="2400" spc="-9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14141"/>
                </a:solidFill>
                <a:latin typeface="Calibri"/>
                <a:cs typeface="Calibri"/>
              </a:rPr>
              <a:t>to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protect</a:t>
            </a:r>
            <a:r>
              <a:rPr dirty="0" sz="2400" spc="-1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sensitive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ecosystems</a:t>
            </a:r>
            <a:r>
              <a:rPr dirty="0" sz="2400" spc="-1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prevent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erosion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150"/>
              </a:spcBef>
              <a:buClr>
                <a:srgbClr val="459496"/>
              </a:buClr>
              <a:buFont typeface="Wingdings"/>
              <a:buChar char=""/>
            </a:pPr>
            <a:endParaRPr sz="2400">
              <a:latin typeface="Calibri"/>
              <a:cs typeface="Calibri"/>
            </a:endParaRPr>
          </a:p>
          <a:p>
            <a:pPr lvl="1" marL="354965" marR="729615" indent="-342900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Green</a:t>
            </a:r>
            <a:r>
              <a:rPr dirty="0" sz="2400" spc="-7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Spaces:</a:t>
            </a:r>
            <a:r>
              <a:rPr dirty="0" sz="2400" spc="-8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Zoning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regulations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may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require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preservation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creation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green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spaces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enhance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beauty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ecological</a:t>
            </a:r>
            <a:r>
              <a:rPr dirty="0" sz="2400" spc="-6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integrity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2400" spc="-4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2400" spc="-5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area.</a:t>
            </a:r>
            <a:endParaRPr sz="2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150"/>
              </a:spcBef>
              <a:buClr>
                <a:srgbClr val="459496"/>
              </a:buClr>
              <a:buFont typeface="Wingdings"/>
              <a:buChar char=""/>
            </a:pPr>
            <a:endParaRPr sz="2400">
              <a:latin typeface="Calibri"/>
              <a:cs typeface="Calibri"/>
            </a:endParaRPr>
          </a:p>
          <a:p>
            <a:pPr lvl="1" marL="355600" marR="16510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Noise</a:t>
            </a:r>
            <a:r>
              <a:rPr dirty="0" sz="2400" spc="-5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and</a:t>
            </a:r>
            <a:r>
              <a:rPr dirty="0" sz="2400" spc="-5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Light</a:t>
            </a:r>
            <a:r>
              <a:rPr dirty="0" sz="2400" spc="-4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Pollution:</a:t>
            </a:r>
            <a:r>
              <a:rPr dirty="0" sz="2400" spc="-4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Regulations</a:t>
            </a:r>
            <a:r>
              <a:rPr dirty="0" sz="2400" spc="-6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can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limit</a:t>
            </a:r>
            <a:r>
              <a:rPr dirty="0" sz="2400" spc="-7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noise</a:t>
            </a:r>
            <a:r>
              <a:rPr dirty="0" sz="2400" spc="-3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levels</a:t>
            </a:r>
            <a:r>
              <a:rPr dirty="0" sz="2400" spc="-3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light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pollution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from</a:t>
            </a:r>
            <a:r>
              <a:rPr dirty="0" sz="2400" spc="-8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tourism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facilities</a:t>
            </a:r>
            <a:r>
              <a:rPr dirty="0" sz="2400" spc="-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protect</a:t>
            </a:r>
            <a:r>
              <a:rPr dirty="0" sz="2400" spc="-9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residents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14141"/>
                </a:solidFill>
                <a:latin typeface="Calibri"/>
                <a:cs typeface="Calibri"/>
              </a:rPr>
              <a:t>wildlife.</a:t>
            </a:r>
            <a:endParaRPr sz="2400">
              <a:latin typeface="Calibri"/>
              <a:cs typeface="Calibri"/>
            </a:endParaRPr>
          </a:p>
          <a:p>
            <a:pPr lvl="2" marL="421640" marR="5080" indent="-287020">
              <a:lnSpc>
                <a:spcPct val="100000"/>
              </a:lnSpc>
              <a:spcBef>
                <a:spcPts val="2420"/>
              </a:spcBef>
              <a:buFont typeface="Arial"/>
              <a:buChar char="•"/>
              <a:tabLst>
                <a:tab pos="421640" algn="l"/>
              </a:tabLst>
            </a:pPr>
            <a:r>
              <a:rPr dirty="0" sz="1800" b="1">
                <a:solidFill>
                  <a:srgbClr val="00AFEF"/>
                </a:solidFill>
                <a:latin typeface="Calibri"/>
                <a:cs typeface="Calibri"/>
              </a:rPr>
              <a:t>Iceland:</a:t>
            </a:r>
            <a:r>
              <a:rPr dirty="0" sz="1800" spc="-75" b="1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The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OECD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Competition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Assessment</a:t>
            </a:r>
            <a:r>
              <a:rPr dirty="0" u="sng" sz="1800" spc="-7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Review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Iceland,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analyses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regulatory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barriers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to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competition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in</a:t>
            </a:r>
            <a:r>
              <a:rPr dirty="0" u="none" sz="1800" spc="-2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the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construction</a:t>
            </a:r>
            <a:r>
              <a:rPr dirty="0" u="sng" sz="1800" spc="-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an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d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touris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m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sectors.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424" y="5622178"/>
            <a:ext cx="725428" cy="72211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0029" y="0"/>
            <a:ext cx="2654935" cy="6705600"/>
            <a:chOff x="540029" y="0"/>
            <a:chExt cx="2654935" cy="6705600"/>
          </a:xfrm>
        </p:grpSpPr>
        <p:sp>
          <p:nvSpPr>
            <p:cNvPr id="3" name="object 3"/>
            <p:cNvSpPr/>
            <p:nvPr/>
          </p:nvSpPr>
          <p:spPr>
            <a:xfrm>
              <a:off x="543032" y="2521176"/>
              <a:ext cx="2651760" cy="4184015"/>
            </a:xfrm>
            <a:custGeom>
              <a:avLst/>
              <a:gdLst/>
              <a:ahLst/>
              <a:cxnLst/>
              <a:rect l="l" t="t" r="r" b="b"/>
              <a:pathLst>
                <a:path w="2651760" h="4184015">
                  <a:moveTo>
                    <a:pt x="2651696" y="0"/>
                  </a:moveTo>
                  <a:lnTo>
                    <a:pt x="0" y="0"/>
                  </a:lnTo>
                  <a:lnTo>
                    <a:pt x="0" y="2920720"/>
                  </a:lnTo>
                  <a:lnTo>
                    <a:pt x="2768" y="2920720"/>
                  </a:lnTo>
                  <a:lnTo>
                    <a:pt x="1168" y="2936514"/>
                  </a:lnTo>
                  <a:lnTo>
                    <a:pt x="346" y="2953481"/>
                  </a:lnTo>
                  <a:lnTo>
                    <a:pt x="43" y="2970917"/>
                  </a:lnTo>
                  <a:lnTo>
                    <a:pt x="0" y="2988119"/>
                  </a:lnTo>
                  <a:lnTo>
                    <a:pt x="955" y="3033894"/>
                  </a:lnTo>
                  <a:lnTo>
                    <a:pt x="3798" y="3079241"/>
                  </a:lnTo>
                  <a:lnTo>
                    <a:pt x="8496" y="3124128"/>
                  </a:lnTo>
                  <a:lnTo>
                    <a:pt x="15013" y="3168525"/>
                  </a:lnTo>
                  <a:lnTo>
                    <a:pt x="23317" y="3212400"/>
                  </a:lnTo>
                  <a:lnTo>
                    <a:pt x="33372" y="3255721"/>
                  </a:lnTo>
                  <a:lnTo>
                    <a:pt x="45146" y="3298458"/>
                  </a:lnTo>
                  <a:lnTo>
                    <a:pt x="58603" y="3340579"/>
                  </a:lnTo>
                  <a:lnTo>
                    <a:pt x="73709" y="3382053"/>
                  </a:lnTo>
                  <a:lnTo>
                    <a:pt x="90432" y="3422849"/>
                  </a:lnTo>
                  <a:lnTo>
                    <a:pt x="108736" y="3462935"/>
                  </a:lnTo>
                  <a:lnTo>
                    <a:pt x="128588" y="3502280"/>
                  </a:lnTo>
                  <a:lnTo>
                    <a:pt x="149953" y="3540853"/>
                  </a:lnTo>
                  <a:lnTo>
                    <a:pt x="172798" y="3578622"/>
                  </a:lnTo>
                  <a:lnTo>
                    <a:pt x="197089" y="3615557"/>
                  </a:lnTo>
                  <a:lnTo>
                    <a:pt x="222790" y="3651626"/>
                  </a:lnTo>
                  <a:lnTo>
                    <a:pt x="249869" y="3686797"/>
                  </a:lnTo>
                  <a:lnTo>
                    <a:pt x="278292" y="3721040"/>
                  </a:lnTo>
                  <a:lnTo>
                    <a:pt x="308024" y="3754323"/>
                  </a:lnTo>
                  <a:lnTo>
                    <a:pt x="339031" y="3786615"/>
                  </a:lnTo>
                  <a:lnTo>
                    <a:pt x="371279" y="3817885"/>
                  </a:lnTo>
                  <a:lnTo>
                    <a:pt x="404734" y="3848101"/>
                  </a:lnTo>
                  <a:lnTo>
                    <a:pt x="439362" y="3877232"/>
                  </a:lnTo>
                  <a:lnTo>
                    <a:pt x="475130" y="3905247"/>
                  </a:lnTo>
                  <a:lnTo>
                    <a:pt x="512002" y="3932114"/>
                  </a:lnTo>
                  <a:lnTo>
                    <a:pt x="549945" y="3957803"/>
                  </a:lnTo>
                  <a:lnTo>
                    <a:pt x="588925" y="3982281"/>
                  </a:lnTo>
                  <a:lnTo>
                    <a:pt x="628908" y="4005519"/>
                  </a:lnTo>
                  <a:lnTo>
                    <a:pt x="669860" y="4027484"/>
                  </a:lnTo>
                  <a:lnTo>
                    <a:pt x="711747" y="4048145"/>
                  </a:lnTo>
                  <a:lnTo>
                    <a:pt x="754534" y="4067471"/>
                  </a:lnTo>
                  <a:lnTo>
                    <a:pt x="798188" y="4085430"/>
                  </a:lnTo>
                  <a:lnTo>
                    <a:pt x="842674" y="4101992"/>
                  </a:lnTo>
                  <a:lnTo>
                    <a:pt x="887959" y="4117125"/>
                  </a:lnTo>
                  <a:lnTo>
                    <a:pt x="934009" y="4130798"/>
                  </a:lnTo>
                  <a:lnTo>
                    <a:pt x="980789" y="4142980"/>
                  </a:lnTo>
                  <a:lnTo>
                    <a:pt x="1028265" y="4153638"/>
                  </a:lnTo>
                  <a:lnTo>
                    <a:pt x="1076404" y="4162743"/>
                  </a:lnTo>
                  <a:lnTo>
                    <a:pt x="1125171" y="4170263"/>
                  </a:lnTo>
                  <a:lnTo>
                    <a:pt x="1174532" y="4176165"/>
                  </a:lnTo>
                  <a:lnTo>
                    <a:pt x="1224454" y="4180421"/>
                  </a:lnTo>
                  <a:lnTo>
                    <a:pt x="1274902" y="4182996"/>
                  </a:lnTo>
                  <a:lnTo>
                    <a:pt x="1325841" y="4183862"/>
                  </a:lnTo>
                  <a:lnTo>
                    <a:pt x="1376782" y="4183000"/>
                  </a:lnTo>
                  <a:lnTo>
                    <a:pt x="1427231" y="4180436"/>
                  </a:lnTo>
                  <a:lnTo>
                    <a:pt x="1477153" y="4176199"/>
                  </a:lnTo>
                  <a:lnTo>
                    <a:pt x="1526515" y="4170321"/>
                  </a:lnTo>
                  <a:lnTo>
                    <a:pt x="1575283" y="4162833"/>
                  </a:lnTo>
                  <a:lnTo>
                    <a:pt x="1623422" y="4153764"/>
                  </a:lnTo>
                  <a:lnTo>
                    <a:pt x="1670899" y="4143146"/>
                  </a:lnTo>
                  <a:lnTo>
                    <a:pt x="1717680" y="4131010"/>
                  </a:lnTo>
                  <a:lnTo>
                    <a:pt x="1763730" y="4117385"/>
                  </a:lnTo>
                  <a:lnTo>
                    <a:pt x="1809015" y="4102304"/>
                  </a:lnTo>
                  <a:lnTo>
                    <a:pt x="1853502" y="4085796"/>
                  </a:lnTo>
                  <a:lnTo>
                    <a:pt x="1897157" y="4067892"/>
                  </a:lnTo>
                  <a:lnTo>
                    <a:pt x="1939944" y="4048623"/>
                  </a:lnTo>
                  <a:lnTo>
                    <a:pt x="1981831" y="4028020"/>
                  </a:lnTo>
                  <a:lnTo>
                    <a:pt x="2022784" y="4006114"/>
                  </a:lnTo>
                  <a:lnTo>
                    <a:pt x="2062767" y="3982934"/>
                  </a:lnTo>
                  <a:lnTo>
                    <a:pt x="2101747" y="3958512"/>
                  </a:lnTo>
                  <a:lnTo>
                    <a:pt x="2139691" y="3932879"/>
                  </a:lnTo>
                  <a:lnTo>
                    <a:pt x="2176564" y="3906064"/>
                  </a:lnTo>
                  <a:lnTo>
                    <a:pt x="2212331" y="3878100"/>
                  </a:lnTo>
                  <a:lnTo>
                    <a:pt x="2246960" y="3849016"/>
                  </a:lnTo>
                  <a:lnTo>
                    <a:pt x="2280415" y="3818844"/>
                  </a:lnTo>
                  <a:lnTo>
                    <a:pt x="2312664" y="3787614"/>
                  </a:lnTo>
                  <a:lnTo>
                    <a:pt x="2343671" y="3755356"/>
                  </a:lnTo>
                  <a:lnTo>
                    <a:pt x="2373403" y="3722102"/>
                  </a:lnTo>
                  <a:lnTo>
                    <a:pt x="2401825" y="3687882"/>
                  </a:lnTo>
                  <a:lnTo>
                    <a:pt x="2428905" y="3652727"/>
                  </a:lnTo>
                  <a:lnTo>
                    <a:pt x="2454606" y="3616667"/>
                  </a:lnTo>
                  <a:lnTo>
                    <a:pt x="2478897" y="3579734"/>
                  </a:lnTo>
                  <a:lnTo>
                    <a:pt x="2501742" y="3541957"/>
                  </a:lnTo>
                  <a:lnTo>
                    <a:pt x="2523107" y="3503368"/>
                  </a:lnTo>
                  <a:lnTo>
                    <a:pt x="2542959" y="3463998"/>
                  </a:lnTo>
                  <a:lnTo>
                    <a:pt x="2561263" y="3423877"/>
                  </a:lnTo>
                  <a:lnTo>
                    <a:pt x="2577986" y="3383035"/>
                  </a:lnTo>
                  <a:lnTo>
                    <a:pt x="2593093" y="3341504"/>
                  </a:lnTo>
                  <a:lnTo>
                    <a:pt x="2606550" y="3299315"/>
                  </a:lnTo>
                  <a:lnTo>
                    <a:pt x="2618323" y="3256497"/>
                  </a:lnTo>
                  <a:lnTo>
                    <a:pt x="2628379" y="3213081"/>
                  </a:lnTo>
                  <a:lnTo>
                    <a:pt x="2636682" y="3169099"/>
                  </a:lnTo>
                  <a:lnTo>
                    <a:pt x="2643200" y="3124581"/>
                  </a:lnTo>
                  <a:lnTo>
                    <a:pt x="2647897" y="3079558"/>
                  </a:lnTo>
                  <a:lnTo>
                    <a:pt x="2650741" y="3034061"/>
                  </a:lnTo>
                  <a:lnTo>
                    <a:pt x="2651696" y="2988119"/>
                  </a:lnTo>
                  <a:lnTo>
                    <a:pt x="2651653" y="2971269"/>
                  </a:lnTo>
                  <a:lnTo>
                    <a:pt x="2651350" y="2954420"/>
                  </a:lnTo>
                  <a:lnTo>
                    <a:pt x="2650528" y="2937570"/>
                  </a:lnTo>
                  <a:lnTo>
                    <a:pt x="2648927" y="2920720"/>
                  </a:lnTo>
                  <a:lnTo>
                    <a:pt x="2651696" y="2920720"/>
                  </a:lnTo>
                  <a:lnTo>
                    <a:pt x="2651696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0029" y="0"/>
              <a:ext cx="2654935" cy="3352165"/>
            </a:xfrm>
            <a:custGeom>
              <a:avLst/>
              <a:gdLst/>
              <a:ahLst/>
              <a:cxnLst/>
              <a:rect l="l" t="t" r="r" b="b"/>
              <a:pathLst>
                <a:path w="2654935" h="3352165">
                  <a:moveTo>
                    <a:pt x="2654452" y="2978150"/>
                  </a:moveTo>
                  <a:lnTo>
                    <a:pt x="2425839" y="2978150"/>
                  </a:lnTo>
                  <a:lnTo>
                    <a:pt x="2425839" y="0"/>
                  </a:lnTo>
                  <a:lnTo>
                    <a:pt x="0" y="0"/>
                  </a:lnTo>
                  <a:lnTo>
                    <a:pt x="0" y="2978150"/>
                  </a:lnTo>
                  <a:lnTo>
                    <a:pt x="0" y="3351542"/>
                  </a:lnTo>
                  <a:lnTo>
                    <a:pt x="2654452" y="3351542"/>
                  </a:lnTo>
                  <a:lnTo>
                    <a:pt x="2654452" y="297815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A house with a glass doo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29" y="112915"/>
              <a:ext cx="2654452" cy="323814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6714" y="1107374"/>
            <a:ext cx="127000" cy="17760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>
              <a:lnSpc>
                <a:spcPts val="944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Credit: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Cave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People,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Iceland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5881" y="38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122594" y="2187475"/>
            <a:ext cx="152400" cy="7092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Credit: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156" y="3570729"/>
            <a:ext cx="2680970" cy="2924810"/>
          </a:xfrm>
          <a:prstGeom prst="rect">
            <a:avLst/>
          </a:prstGeom>
        </p:spPr>
        <p:txBody>
          <a:bodyPr wrap="square" lIns="0" tIns="139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00"/>
              </a:spcBef>
              <a:tabLst>
                <a:tab pos="770890" algn="l"/>
                <a:tab pos="2654935" algn="l"/>
              </a:tabLst>
            </a:pPr>
            <a:r>
              <a:rPr dirty="0" u="sng" baseline="1851" sz="4500" spc="434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baseline="1851" sz="4500" spc="-37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07</a:t>
            </a:r>
            <a:r>
              <a:rPr dirty="0" u="sng" baseline="1851" sz="45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r>
              <a:rPr dirty="0" u="sng" sz="28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Section</a:t>
            </a:r>
            <a:r>
              <a:rPr dirty="0" u="sng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2800">
              <a:latin typeface="Calibri"/>
              <a:cs typeface="Calibri"/>
            </a:endParaRPr>
          </a:p>
          <a:p>
            <a:pPr algn="ctr" marL="158115" marR="133985" indent="1270">
              <a:lnSpc>
                <a:spcPct val="100000"/>
              </a:lnSpc>
              <a:spcBef>
                <a:spcPts val="8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Picking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Wrong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Detrimental: 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Terrain,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Drainage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Buildability</a:t>
            </a:r>
            <a:endParaRPr sz="2400">
              <a:latin typeface="Calibri"/>
              <a:cs typeface="Calibri"/>
            </a:endParaRPr>
          </a:p>
          <a:p>
            <a:pPr algn="ctr" marL="16510">
              <a:lnSpc>
                <a:spcPct val="100000"/>
              </a:lnSpc>
              <a:spcBef>
                <a:spcPts val="625"/>
              </a:spcBef>
            </a:pPr>
            <a:r>
              <a:rPr dirty="0" sz="2000" i="1">
                <a:solidFill>
                  <a:srgbClr val="FFFFFF"/>
                </a:solidFill>
                <a:latin typeface="Calibri"/>
                <a:cs typeface="Calibri"/>
              </a:rPr>
              <a:t>(5</a:t>
            </a:r>
            <a:r>
              <a:rPr dirty="0" sz="20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i="1">
                <a:solidFill>
                  <a:srgbClr val="FFFFFF"/>
                </a:solidFill>
                <a:latin typeface="Calibri"/>
                <a:cs typeface="Calibri"/>
              </a:rPr>
              <a:t>Slides)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37318" y="2585494"/>
            <a:ext cx="863600" cy="3709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370"/>
              </a:lnSpc>
            </a:pPr>
            <a:r>
              <a:rPr dirty="0" sz="6600" spc="-10">
                <a:solidFill>
                  <a:srgbClr val="E96751"/>
                </a:solidFill>
                <a:latin typeface="Calibri"/>
                <a:cs typeface="Calibri"/>
              </a:rPr>
              <a:t>CONTENTS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75447"/>
            <a:ext cx="11628755" cy="1115695"/>
          </a:xfrm>
          <a:custGeom>
            <a:avLst/>
            <a:gdLst/>
            <a:ahLst/>
            <a:cxnLst/>
            <a:rect l="l" t="t" r="r" b="b"/>
            <a:pathLst>
              <a:path w="11628755" h="1115695">
                <a:moveTo>
                  <a:pt x="10517103" y="0"/>
                </a:moveTo>
                <a:lnTo>
                  <a:pt x="0" y="0"/>
                </a:lnTo>
                <a:lnTo>
                  <a:pt x="0" y="55265"/>
                </a:lnTo>
                <a:lnTo>
                  <a:pt x="8069" y="84010"/>
                </a:lnTo>
                <a:lnTo>
                  <a:pt x="13645" y="118136"/>
                </a:lnTo>
                <a:lnTo>
                  <a:pt x="17653" y="152501"/>
                </a:lnTo>
                <a:lnTo>
                  <a:pt x="20072" y="187094"/>
                </a:lnTo>
                <a:lnTo>
                  <a:pt x="20883" y="221907"/>
                </a:lnTo>
                <a:lnTo>
                  <a:pt x="20883" y="1115428"/>
                </a:lnTo>
                <a:lnTo>
                  <a:pt x="11628150" y="1115428"/>
                </a:lnTo>
                <a:lnTo>
                  <a:pt x="11628150" y="603554"/>
                </a:lnTo>
                <a:lnTo>
                  <a:pt x="11626500" y="570532"/>
                </a:lnTo>
                <a:lnTo>
                  <a:pt x="11613559" y="505898"/>
                </a:lnTo>
                <a:lnTo>
                  <a:pt x="11588335" y="443453"/>
                </a:lnTo>
                <a:lnTo>
                  <a:pt x="11551517" y="383572"/>
                </a:lnTo>
                <a:lnTo>
                  <a:pt x="11503791" y="326627"/>
                </a:lnTo>
                <a:lnTo>
                  <a:pt x="11476053" y="299373"/>
                </a:lnTo>
                <a:lnTo>
                  <a:pt x="11445846" y="272994"/>
                </a:lnTo>
                <a:lnTo>
                  <a:pt x="11413255" y="247535"/>
                </a:lnTo>
                <a:lnTo>
                  <a:pt x="11378368" y="223044"/>
                </a:lnTo>
                <a:lnTo>
                  <a:pt x="11341269" y="199567"/>
                </a:lnTo>
                <a:lnTo>
                  <a:pt x="11302046" y="177152"/>
                </a:lnTo>
                <a:lnTo>
                  <a:pt x="11260783" y="155844"/>
                </a:lnTo>
                <a:lnTo>
                  <a:pt x="11217566" y="135691"/>
                </a:lnTo>
                <a:lnTo>
                  <a:pt x="11172483" y="116739"/>
                </a:lnTo>
                <a:lnTo>
                  <a:pt x="11125617" y="99034"/>
                </a:lnTo>
                <a:lnTo>
                  <a:pt x="11077057" y="82625"/>
                </a:lnTo>
                <a:lnTo>
                  <a:pt x="11026886" y="67556"/>
                </a:lnTo>
                <a:lnTo>
                  <a:pt x="10975192" y="53876"/>
                </a:lnTo>
                <a:lnTo>
                  <a:pt x="10922061" y="41630"/>
                </a:lnTo>
                <a:lnTo>
                  <a:pt x="10867577" y="30865"/>
                </a:lnTo>
                <a:lnTo>
                  <a:pt x="10811828" y="21629"/>
                </a:lnTo>
                <a:lnTo>
                  <a:pt x="10754899" y="13967"/>
                </a:lnTo>
                <a:lnTo>
                  <a:pt x="10696876" y="7926"/>
                </a:lnTo>
                <a:lnTo>
                  <a:pt x="10637845" y="3554"/>
                </a:lnTo>
                <a:lnTo>
                  <a:pt x="10577892" y="896"/>
                </a:lnTo>
                <a:lnTo>
                  <a:pt x="10517103" y="0"/>
                </a:lnTo>
                <a:close/>
              </a:path>
            </a:pathLst>
          </a:custGeom>
          <a:solidFill>
            <a:srgbClr val="FAA6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527547" y="306866"/>
            <a:ext cx="102946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Module</a:t>
            </a:r>
            <a:r>
              <a:rPr dirty="0" sz="4000" spc="-9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6</a:t>
            </a:r>
            <a:r>
              <a:rPr dirty="0" sz="4000" spc="-100">
                <a:solidFill>
                  <a:srgbClr val="FFFFFF"/>
                </a:solidFill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Location,</a:t>
            </a:r>
            <a:r>
              <a:rPr dirty="0" spc="-6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pc="-5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pc="-7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pc="-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pc="-5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dirty="0" spc="-4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pc="-6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pc="-7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FFFFFF"/>
                </a:solidFill>
                <a:latin typeface="Calibri"/>
                <a:cs typeface="Calibri"/>
              </a:rPr>
              <a:t>Profitable</a:t>
            </a:r>
            <a:r>
              <a:rPr dirty="0" spc="-4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pc="-20" b="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dirty="0" sz="3200" spc="-35"/>
              <a:t>Tourism</a:t>
            </a:r>
            <a:r>
              <a:rPr dirty="0" sz="3200" spc="-125"/>
              <a:t> </a:t>
            </a:r>
            <a:r>
              <a:rPr dirty="0" sz="3200"/>
              <a:t>Destination</a:t>
            </a:r>
            <a:r>
              <a:rPr dirty="0" sz="3200" spc="-114"/>
              <a:t> </a:t>
            </a:r>
            <a:r>
              <a:rPr dirty="0" sz="3200" spc="-10"/>
              <a:t>Planning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39685" y="754742"/>
            <a:ext cx="10634345" cy="5949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25" i="1">
                <a:solidFill>
                  <a:srgbClr val="E96751"/>
                </a:solidFill>
                <a:latin typeface="Calibri"/>
                <a:cs typeface="Calibri"/>
              </a:rPr>
              <a:t>Tourism</a:t>
            </a:r>
            <a:r>
              <a:rPr dirty="0" sz="2600" spc="-9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i="1">
                <a:solidFill>
                  <a:srgbClr val="E96751"/>
                </a:solidFill>
                <a:latin typeface="Calibri"/>
                <a:cs typeface="Calibri"/>
              </a:rPr>
              <a:t>Zoning</a:t>
            </a:r>
            <a:r>
              <a:rPr dirty="0" sz="2600" spc="-105" i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600" spc="-10" i="1">
                <a:solidFill>
                  <a:srgbClr val="E96751"/>
                </a:solidFill>
                <a:latin typeface="Calibri"/>
                <a:cs typeface="Calibri"/>
              </a:rPr>
              <a:t>Regulations</a:t>
            </a: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310"/>
              </a:spcBef>
              <a:buAutoNum type="arabicPeriod" startAt="3"/>
              <a:tabLst>
                <a:tab pos="469265" algn="l"/>
              </a:tabLst>
            </a:pP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Supporting</a:t>
            </a:r>
            <a:r>
              <a:rPr dirty="0" sz="2600" spc="-5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Local</a:t>
            </a:r>
            <a:r>
              <a:rPr dirty="0" sz="2600" spc="-8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Businesses</a:t>
            </a:r>
            <a:r>
              <a:rPr dirty="0" sz="2600" spc="-7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B7B69"/>
                </a:solidFill>
                <a:latin typeface="Calibri"/>
                <a:cs typeface="Calibri"/>
              </a:rPr>
              <a:t>&amp;</a:t>
            </a:r>
            <a:r>
              <a:rPr dirty="0" sz="2600" spc="-7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EB7B69"/>
                </a:solidFill>
                <a:latin typeface="Calibri"/>
                <a:cs typeface="Calibri"/>
              </a:rPr>
              <a:t>Communities:</a:t>
            </a:r>
            <a:endParaRPr sz="2600">
              <a:latin typeface="Calibri"/>
              <a:cs typeface="Calibri"/>
            </a:endParaRPr>
          </a:p>
          <a:p>
            <a:pPr lvl="1" marL="355600" marR="45085" indent="-342900">
              <a:lnSpc>
                <a:spcPct val="100000"/>
              </a:lnSpc>
              <a:spcBef>
                <a:spcPts val="1614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Balancing</a:t>
            </a:r>
            <a:r>
              <a:rPr dirty="0" sz="2400" spc="-6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Accommodation</a:t>
            </a:r>
            <a:r>
              <a:rPr dirty="0" sz="2400" spc="-9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Types:</a:t>
            </a:r>
            <a:r>
              <a:rPr dirty="0" sz="2400" spc="-6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encourage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mix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types,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including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hotels,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resorts,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breakfasts,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vacation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rentals,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cater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 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different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visitor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budget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levels.</a:t>
            </a:r>
            <a:endParaRPr sz="2400">
              <a:latin typeface="Calibri"/>
              <a:cs typeface="Calibri"/>
            </a:endParaRPr>
          </a:p>
          <a:p>
            <a:pPr lvl="1" marL="355600" marR="311785" indent="-342900">
              <a:lnSpc>
                <a:spcPct val="100000"/>
              </a:lnSpc>
              <a:spcBef>
                <a:spcPts val="1395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Supporting</a:t>
            </a:r>
            <a:r>
              <a:rPr dirty="0" sz="2400" spc="-8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Local</a:t>
            </a:r>
            <a:r>
              <a:rPr dirty="0" sz="2400" spc="-9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Services:</a:t>
            </a:r>
            <a:r>
              <a:rPr dirty="0" sz="2400" spc="-8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require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developments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integrate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businesses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amenities,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such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restaurants,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shops,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recreational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facilities.</a:t>
            </a:r>
            <a:endParaRPr sz="2400">
              <a:latin typeface="Calibri"/>
              <a:cs typeface="Calibri"/>
            </a:endParaRPr>
          </a:p>
          <a:p>
            <a:pPr lvl="1" marL="355600" marR="5080" indent="-342900">
              <a:lnSpc>
                <a:spcPct val="100000"/>
              </a:lnSpc>
              <a:spcBef>
                <a:spcPts val="23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Balancing</a:t>
            </a:r>
            <a:r>
              <a:rPr dirty="0" sz="2400" spc="-6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459496"/>
                </a:solidFill>
                <a:latin typeface="Calibri"/>
                <a:cs typeface="Calibri"/>
              </a:rPr>
              <a:t>Tourist</a:t>
            </a:r>
            <a:r>
              <a:rPr dirty="0" sz="2400" spc="-7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and</a:t>
            </a:r>
            <a:r>
              <a:rPr dirty="0" sz="2400" spc="-5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Resident</a:t>
            </a:r>
            <a:r>
              <a:rPr dirty="0" sz="2400" spc="-5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59496"/>
                </a:solidFill>
                <a:latin typeface="Calibri"/>
                <a:cs typeface="Calibri"/>
              </a:rPr>
              <a:t>Needs:</a:t>
            </a:r>
            <a:r>
              <a:rPr dirty="0" sz="2400" spc="-5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help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balance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of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tourists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residents,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ensuring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STRs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negatively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impact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character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of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residential</a:t>
            </a:r>
            <a:r>
              <a:rPr dirty="0" sz="2400" spc="-1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neighbourhoods.</a:t>
            </a:r>
            <a:endParaRPr sz="2400">
              <a:latin typeface="Calibri"/>
              <a:cs typeface="Calibri"/>
            </a:endParaRPr>
          </a:p>
          <a:p>
            <a:pPr lvl="2" marL="412115" marR="167640" indent="-28702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412115" algn="l"/>
              </a:tabLst>
            </a:pPr>
            <a:r>
              <a:rPr dirty="0" sz="1800" b="1">
                <a:solidFill>
                  <a:srgbClr val="00AFEF"/>
                </a:solidFill>
                <a:latin typeface="Calibri"/>
                <a:cs typeface="Calibri"/>
              </a:rPr>
              <a:t>Italy:</a:t>
            </a:r>
            <a:r>
              <a:rPr dirty="0" sz="1800" spc="-65" b="1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Tourism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Digital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Hub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TD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H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Objectives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of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e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strategic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plan,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building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bridge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between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e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touris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and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the</a:t>
            </a:r>
            <a:r>
              <a:rPr dirty="0" u="none" sz="1800" spc="-2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ecosystem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of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e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touris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m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offer.</a:t>
            </a:r>
            <a:endParaRPr sz="1800">
              <a:latin typeface="Calibri"/>
              <a:cs typeface="Calibri"/>
            </a:endParaRPr>
          </a:p>
          <a:p>
            <a:pPr lvl="2" marL="411480" indent="-286385">
              <a:lnSpc>
                <a:spcPct val="100000"/>
              </a:lnSpc>
              <a:buFont typeface="Arial"/>
              <a:buChar char="•"/>
              <a:tabLst>
                <a:tab pos="411480" algn="l"/>
              </a:tabLst>
            </a:pPr>
            <a:r>
              <a:rPr dirty="0" sz="1800" b="1">
                <a:solidFill>
                  <a:srgbClr val="00AFEF"/>
                </a:solidFill>
                <a:latin typeface="Calibri"/>
                <a:cs typeface="Calibri"/>
              </a:rPr>
              <a:t>Slovenia:</a:t>
            </a:r>
            <a:r>
              <a:rPr dirty="0" sz="1800" spc="-75" b="1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Slovenia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Tourism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Development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Strategy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424" y="5622178"/>
            <a:ext cx="725428" cy="72211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605" y="25"/>
            <a:ext cx="11691620" cy="6513830"/>
            <a:chOff x="391605" y="25"/>
            <a:chExt cx="11691620" cy="6513830"/>
          </a:xfrm>
        </p:grpSpPr>
        <p:sp>
          <p:nvSpPr>
            <p:cNvPr id="3" name="object 3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65982" y="25"/>
              <a:ext cx="452755" cy="2675890"/>
            </a:xfrm>
            <a:custGeom>
              <a:avLst/>
              <a:gdLst/>
              <a:ahLst/>
              <a:cxnLst/>
              <a:rect l="l" t="t" r="r" b="b"/>
              <a:pathLst>
                <a:path w="452754" h="2675890">
                  <a:moveTo>
                    <a:pt x="0" y="2675420"/>
                  </a:moveTo>
                  <a:lnTo>
                    <a:pt x="452424" y="2675420"/>
                  </a:lnTo>
                  <a:lnTo>
                    <a:pt x="452424" y="0"/>
                  </a:lnTo>
                  <a:lnTo>
                    <a:pt x="0" y="0"/>
                  </a:lnTo>
                  <a:lnTo>
                    <a:pt x="0" y="267542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55777" y="3230133"/>
              <a:ext cx="3013710" cy="0"/>
            </a:xfrm>
            <a:custGeom>
              <a:avLst/>
              <a:gdLst/>
              <a:ahLst/>
              <a:cxnLst/>
              <a:rect l="l" t="t" r="r" b="b"/>
              <a:pathLst>
                <a:path w="3013710" h="0">
                  <a:moveTo>
                    <a:pt x="0" y="0"/>
                  </a:moveTo>
                  <a:lnTo>
                    <a:pt x="301321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6335" y="3252767"/>
            <a:ext cx="2313305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Tourism</a:t>
            </a:r>
            <a:r>
              <a:rPr dirty="0" sz="2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Zoning,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Regulations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56693" y="141339"/>
            <a:ext cx="7672705" cy="2036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Regulations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across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Europe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vary,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all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countries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require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some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form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planning,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zoning,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change-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of-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use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approval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tourism accommodations—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temporary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mobile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units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like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yurts,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pods,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tiny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cabins.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legal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requirements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just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bureaucratic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hurdles—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come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real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financial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need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factored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into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start-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up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budget.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036445" y="2112554"/>
            <a:ext cx="1742439" cy="10610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95"/>
              </a:spcBef>
            </a:pPr>
            <a:r>
              <a:rPr dirty="0" sz="3400" spc="-10">
                <a:solidFill>
                  <a:srgbClr val="FFFFFF"/>
                </a:solidFill>
              </a:rPr>
              <a:t>European Overview</a:t>
            </a:r>
            <a:endParaRPr sz="3400"/>
          </a:p>
        </p:txBody>
      </p:sp>
      <p:grpSp>
        <p:nvGrpSpPr>
          <p:cNvPr id="10" name="object 10"/>
          <p:cNvGrpSpPr/>
          <p:nvPr/>
        </p:nvGrpSpPr>
        <p:grpSpPr>
          <a:xfrm>
            <a:off x="3556294" y="2264408"/>
            <a:ext cx="8296275" cy="4512310"/>
            <a:chOff x="3556294" y="2264408"/>
            <a:chExt cx="8296275" cy="4512310"/>
          </a:xfrm>
        </p:grpSpPr>
        <p:sp>
          <p:nvSpPr>
            <p:cNvPr id="11" name="object 11"/>
            <p:cNvSpPr/>
            <p:nvPr/>
          </p:nvSpPr>
          <p:spPr>
            <a:xfrm>
              <a:off x="3568992" y="2277109"/>
              <a:ext cx="8270875" cy="398780"/>
            </a:xfrm>
            <a:custGeom>
              <a:avLst/>
              <a:gdLst/>
              <a:ahLst/>
              <a:cxnLst/>
              <a:rect l="l" t="t" r="r" b="b"/>
              <a:pathLst>
                <a:path w="8270875" h="398780">
                  <a:moveTo>
                    <a:pt x="8270583" y="0"/>
                  </a:moveTo>
                  <a:lnTo>
                    <a:pt x="1526882" y="0"/>
                  </a:lnTo>
                  <a:lnTo>
                    <a:pt x="0" y="0"/>
                  </a:lnTo>
                  <a:lnTo>
                    <a:pt x="0" y="398348"/>
                  </a:lnTo>
                  <a:lnTo>
                    <a:pt x="1526882" y="398348"/>
                  </a:lnTo>
                  <a:lnTo>
                    <a:pt x="8270583" y="398348"/>
                  </a:lnTo>
                  <a:lnTo>
                    <a:pt x="8270583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568992" y="2675445"/>
              <a:ext cx="1527175" cy="4088765"/>
            </a:xfrm>
            <a:custGeom>
              <a:avLst/>
              <a:gdLst/>
              <a:ahLst/>
              <a:cxnLst/>
              <a:rect l="l" t="t" r="r" b="b"/>
              <a:pathLst>
                <a:path w="1527175" h="4088765">
                  <a:moveTo>
                    <a:pt x="1526882" y="0"/>
                  </a:moveTo>
                  <a:lnTo>
                    <a:pt x="0" y="0"/>
                  </a:lnTo>
                  <a:lnTo>
                    <a:pt x="0" y="1891868"/>
                  </a:lnTo>
                  <a:lnTo>
                    <a:pt x="0" y="4088549"/>
                  </a:lnTo>
                  <a:lnTo>
                    <a:pt x="1526882" y="4088549"/>
                  </a:lnTo>
                  <a:lnTo>
                    <a:pt x="1526882" y="1891880"/>
                  </a:lnTo>
                  <a:lnTo>
                    <a:pt x="1526882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095874" y="2270758"/>
              <a:ext cx="0" cy="4499610"/>
            </a:xfrm>
            <a:custGeom>
              <a:avLst/>
              <a:gdLst/>
              <a:ahLst/>
              <a:cxnLst/>
              <a:rect l="l" t="t" r="r" b="b"/>
              <a:pathLst>
                <a:path w="0" h="4499609">
                  <a:moveTo>
                    <a:pt x="0" y="0"/>
                  </a:moveTo>
                  <a:lnTo>
                    <a:pt x="0" y="4499571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562644" y="2675450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562644" y="4567312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568994" y="2270758"/>
              <a:ext cx="0" cy="4499610"/>
            </a:xfrm>
            <a:custGeom>
              <a:avLst/>
              <a:gdLst/>
              <a:ahLst/>
              <a:cxnLst/>
              <a:rect l="l" t="t" r="r" b="b"/>
              <a:pathLst>
                <a:path w="0" h="4499609">
                  <a:moveTo>
                    <a:pt x="0" y="0"/>
                  </a:moveTo>
                  <a:lnTo>
                    <a:pt x="0" y="4499571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839576" y="2270758"/>
              <a:ext cx="0" cy="4499610"/>
            </a:xfrm>
            <a:custGeom>
              <a:avLst/>
              <a:gdLst/>
              <a:ahLst/>
              <a:cxnLst/>
              <a:rect l="l" t="t" r="r" b="b"/>
              <a:pathLst>
                <a:path w="0" h="4499609">
                  <a:moveTo>
                    <a:pt x="0" y="0"/>
                  </a:moveTo>
                  <a:lnTo>
                    <a:pt x="0" y="4499571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562644" y="2277108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562644" y="6763974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3568241" y="2277108"/>
          <a:ext cx="8201659" cy="4486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125"/>
                <a:gridCol w="6616700"/>
              </a:tblGrid>
              <a:tr h="398145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Country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3970"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Key</a:t>
                      </a:r>
                      <a:r>
                        <a:rPr dirty="0" sz="2200" spc="-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Requirements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3970">
                    <a:solidFill>
                      <a:srgbClr val="EB7B69"/>
                    </a:solidFill>
                  </a:tcPr>
                </a:tc>
              </a:tr>
              <a:tr h="1891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Ireland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1638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permission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required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glamping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sites,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even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private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land.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Teagasc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authorities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provide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guidance.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 marR="980440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Rural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zoning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site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landscaping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must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factored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in.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EIAs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sensitive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sites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add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€5,000–€10,000+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dirty="0" sz="2000" spc="-1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€5,000–€10,000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Approvals:</a:t>
                      </a:r>
                      <a:r>
                        <a:rPr dirty="0" sz="2000" spc="-7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8–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weeks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(can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extend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objections)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240"/>
                </a:tc>
              </a:tr>
              <a:tr h="2196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Netherlands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241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Must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comply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zoning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regulations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(“bestemmingsplan”)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obtain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environmental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permits.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Nature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permits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required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if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near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protected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areas.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Regulations</a:t>
                      </a:r>
                      <a:r>
                        <a:rPr dirty="0" sz="2000" spc="-6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must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comply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include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building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codes,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fire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safety,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sanitation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rules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each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locale.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(EIA)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€2,000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€10,000+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000" spc="-5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dirty="0" sz="2000" spc="-1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€4,000–€9,000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Approvals:</a:t>
                      </a:r>
                      <a:r>
                        <a:rPr dirty="0" sz="2000" spc="-7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12–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16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weeks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(includes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environmental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checks)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240"/>
                </a:tc>
              </a:tr>
            </a:tbl>
          </a:graphicData>
        </a:graphic>
      </p:graphicFrame>
      <p:grpSp>
        <p:nvGrpSpPr>
          <p:cNvPr id="21" name="object 21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22" name="object 22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A blue flag with yellow stars in the cent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1605" y="1650204"/>
            <a:ext cx="3423285" cy="3417570"/>
          </a:xfrm>
          <a:custGeom>
            <a:avLst/>
            <a:gdLst/>
            <a:ahLst/>
            <a:cxnLst/>
            <a:rect l="l" t="t" r="r" b="b"/>
            <a:pathLst>
              <a:path w="3423285" h="3417570">
                <a:moveTo>
                  <a:pt x="3423158" y="0"/>
                </a:moveTo>
                <a:lnTo>
                  <a:pt x="0" y="0"/>
                </a:lnTo>
                <a:lnTo>
                  <a:pt x="0" y="1959902"/>
                </a:lnTo>
                <a:lnTo>
                  <a:pt x="3568" y="1959902"/>
                </a:lnTo>
                <a:lnTo>
                  <a:pt x="1505" y="1978126"/>
                </a:lnTo>
                <a:lnTo>
                  <a:pt x="446" y="1997702"/>
                </a:lnTo>
                <a:lnTo>
                  <a:pt x="55" y="2017818"/>
                </a:lnTo>
                <a:lnTo>
                  <a:pt x="0" y="2037664"/>
                </a:lnTo>
                <a:lnTo>
                  <a:pt x="812" y="2080544"/>
                </a:lnTo>
                <a:lnTo>
                  <a:pt x="3235" y="2123104"/>
                </a:lnTo>
                <a:lnTo>
                  <a:pt x="7244" y="2165324"/>
                </a:lnTo>
                <a:lnTo>
                  <a:pt x="12816" y="2207184"/>
                </a:lnTo>
                <a:lnTo>
                  <a:pt x="19927" y="2248666"/>
                </a:lnTo>
                <a:lnTo>
                  <a:pt x="28554" y="2289751"/>
                </a:lnTo>
                <a:lnTo>
                  <a:pt x="38674" y="2330418"/>
                </a:lnTo>
                <a:lnTo>
                  <a:pt x="50263" y="2370649"/>
                </a:lnTo>
                <a:lnTo>
                  <a:pt x="63297" y="2410425"/>
                </a:lnTo>
                <a:lnTo>
                  <a:pt x="77754" y="2449725"/>
                </a:lnTo>
                <a:lnTo>
                  <a:pt x="93608" y="2488532"/>
                </a:lnTo>
                <a:lnTo>
                  <a:pt x="110839" y="2526825"/>
                </a:lnTo>
                <a:lnTo>
                  <a:pt x="129420" y="2564586"/>
                </a:lnTo>
                <a:lnTo>
                  <a:pt x="149330" y="2601795"/>
                </a:lnTo>
                <a:lnTo>
                  <a:pt x="170545" y="2638432"/>
                </a:lnTo>
                <a:lnTo>
                  <a:pt x="193041" y="2674480"/>
                </a:lnTo>
                <a:lnTo>
                  <a:pt x="216794" y="2709917"/>
                </a:lnTo>
                <a:lnTo>
                  <a:pt x="241782" y="2744726"/>
                </a:lnTo>
                <a:lnTo>
                  <a:pt x="267981" y="2778887"/>
                </a:lnTo>
                <a:lnTo>
                  <a:pt x="295367" y="2812380"/>
                </a:lnTo>
                <a:lnTo>
                  <a:pt x="323917" y="2845186"/>
                </a:lnTo>
                <a:lnTo>
                  <a:pt x="353607" y="2877286"/>
                </a:lnTo>
                <a:lnTo>
                  <a:pt x="384415" y="2908661"/>
                </a:lnTo>
                <a:lnTo>
                  <a:pt x="416315" y="2939292"/>
                </a:lnTo>
                <a:lnTo>
                  <a:pt x="449286" y="2969158"/>
                </a:lnTo>
                <a:lnTo>
                  <a:pt x="483303" y="2998242"/>
                </a:lnTo>
                <a:lnTo>
                  <a:pt x="518344" y="3026523"/>
                </a:lnTo>
                <a:lnTo>
                  <a:pt x="554383" y="3053983"/>
                </a:lnTo>
                <a:lnTo>
                  <a:pt x="591399" y="3080602"/>
                </a:lnTo>
                <a:lnTo>
                  <a:pt x="629368" y="3106360"/>
                </a:lnTo>
                <a:lnTo>
                  <a:pt x="668265" y="3131239"/>
                </a:lnTo>
                <a:lnTo>
                  <a:pt x="708069" y="3155220"/>
                </a:lnTo>
                <a:lnTo>
                  <a:pt x="748754" y="3178283"/>
                </a:lnTo>
                <a:lnTo>
                  <a:pt x="790298" y="3200408"/>
                </a:lnTo>
                <a:lnTo>
                  <a:pt x="832678" y="3221577"/>
                </a:lnTo>
                <a:lnTo>
                  <a:pt x="875869" y="3241770"/>
                </a:lnTo>
                <a:lnTo>
                  <a:pt x="919849" y="3260969"/>
                </a:lnTo>
                <a:lnTo>
                  <a:pt x="964593" y="3279153"/>
                </a:lnTo>
                <a:lnTo>
                  <a:pt x="1010079" y="3296303"/>
                </a:lnTo>
                <a:lnTo>
                  <a:pt x="1056283" y="3312401"/>
                </a:lnTo>
                <a:lnTo>
                  <a:pt x="1103181" y="3327426"/>
                </a:lnTo>
                <a:lnTo>
                  <a:pt x="1150750" y="3341361"/>
                </a:lnTo>
                <a:lnTo>
                  <a:pt x="1198966" y="3354184"/>
                </a:lnTo>
                <a:lnTo>
                  <a:pt x="1247807" y="3365878"/>
                </a:lnTo>
                <a:lnTo>
                  <a:pt x="1297248" y="3376423"/>
                </a:lnTo>
                <a:lnTo>
                  <a:pt x="1347266" y="3385799"/>
                </a:lnTo>
                <a:lnTo>
                  <a:pt x="1397838" y="3393988"/>
                </a:lnTo>
                <a:lnTo>
                  <a:pt x="1448939" y="3400969"/>
                </a:lnTo>
                <a:lnTo>
                  <a:pt x="1500548" y="3406725"/>
                </a:lnTo>
                <a:lnTo>
                  <a:pt x="1552639" y="3411235"/>
                </a:lnTo>
                <a:lnTo>
                  <a:pt x="1605191" y="3414480"/>
                </a:lnTo>
                <a:lnTo>
                  <a:pt x="1658178" y="3416442"/>
                </a:lnTo>
                <a:lnTo>
                  <a:pt x="1711579" y="3417100"/>
                </a:lnTo>
                <a:lnTo>
                  <a:pt x="1764979" y="3416445"/>
                </a:lnTo>
                <a:lnTo>
                  <a:pt x="1817966" y="3414492"/>
                </a:lnTo>
                <a:lnTo>
                  <a:pt x="1870518" y="3411261"/>
                </a:lnTo>
                <a:lnTo>
                  <a:pt x="1922609" y="3406770"/>
                </a:lnTo>
                <a:lnTo>
                  <a:pt x="1974218" y="3401039"/>
                </a:lnTo>
                <a:lnTo>
                  <a:pt x="2025319" y="3394086"/>
                </a:lnTo>
                <a:lnTo>
                  <a:pt x="2075891" y="3385930"/>
                </a:lnTo>
                <a:lnTo>
                  <a:pt x="2125909" y="3376590"/>
                </a:lnTo>
                <a:lnTo>
                  <a:pt x="2175350" y="3366085"/>
                </a:lnTo>
                <a:lnTo>
                  <a:pt x="2224191" y="3354434"/>
                </a:lnTo>
                <a:lnTo>
                  <a:pt x="2272407" y="3341656"/>
                </a:lnTo>
                <a:lnTo>
                  <a:pt x="2319976" y="3327769"/>
                </a:lnTo>
                <a:lnTo>
                  <a:pt x="2366874" y="3312793"/>
                </a:lnTo>
                <a:lnTo>
                  <a:pt x="2413078" y="3296747"/>
                </a:lnTo>
                <a:lnTo>
                  <a:pt x="2458564" y="3279649"/>
                </a:lnTo>
                <a:lnTo>
                  <a:pt x="2503308" y="3261519"/>
                </a:lnTo>
                <a:lnTo>
                  <a:pt x="2547288" y="3242375"/>
                </a:lnTo>
                <a:lnTo>
                  <a:pt x="2590479" y="3222236"/>
                </a:lnTo>
                <a:lnTo>
                  <a:pt x="2632859" y="3201121"/>
                </a:lnTo>
                <a:lnTo>
                  <a:pt x="2674403" y="3179050"/>
                </a:lnTo>
                <a:lnTo>
                  <a:pt x="2715088" y="3156040"/>
                </a:lnTo>
                <a:lnTo>
                  <a:pt x="2754892" y="3132111"/>
                </a:lnTo>
                <a:lnTo>
                  <a:pt x="2793789" y="3107282"/>
                </a:lnTo>
                <a:lnTo>
                  <a:pt x="2831758" y="3081572"/>
                </a:lnTo>
                <a:lnTo>
                  <a:pt x="2868774" y="3054999"/>
                </a:lnTo>
                <a:lnTo>
                  <a:pt x="2904813" y="3027583"/>
                </a:lnTo>
                <a:lnTo>
                  <a:pt x="2939854" y="2999343"/>
                </a:lnTo>
                <a:lnTo>
                  <a:pt x="2973871" y="2970297"/>
                </a:lnTo>
                <a:lnTo>
                  <a:pt x="3006842" y="2940464"/>
                </a:lnTo>
                <a:lnTo>
                  <a:pt x="3038742" y="2909864"/>
                </a:lnTo>
                <a:lnTo>
                  <a:pt x="3069550" y="2878514"/>
                </a:lnTo>
                <a:lnTo>
                  <a:pt x="3099240" y="2846435"/>
                </a:lnTo>
                <a:lnTo>
                  <a:pt x="3127790" y="2813645"/>
                </a:lnTo>
                <a:lnTo>
                  <a:pt x="3155176" y="2780163"/>
                </a:lnTo>
                <a:lnTo>
                  <a:pt x="3181375" y="2746007"/>
                </a:lnTo>
                <a:lnTo>
                  <a:pt x="3206363" y="2711197"/>
                </a:lnTo>
                <a:lnTo>
                  <a:pt x="3230116" y="2675752"/>
                </a:lnTo>
                <a:lnTo>
                  <a:pt x="3252612" y="2639691"/>
                </a:lnTo>
                <a:lnTo>
                  <a:pt x="3273827" y="2603032"/>
                </a:lnTo>
                <a:lnTo>
                  <a:pt x="3293737" y="2565794"/>
                </a:lnTo>
                <a:lnTo>
                  <a:pt x="3312318" y="2527997"/>
                </a:lnTo>
                <a:lnTo>
                  <a:pt x="3329549" y="2489659"/>
                </a:lnTo>
                <a:lnTo>
                  <a:pt x="3345403" y="2450799"/>
                </a:lnTo>
                <a:lnTo>
                  <a:pt x="3359860" y="2411437"/>
                </a:lnTo>
                <a:lnTo>
                  <a:pt x="3372894" y="2371590"/>
                </a:lnTo>
                <a:lnTo>
                  <a:pt x="3384483" y="2331278"/>
                </a:lnTo>
                <a:lnTo>
                  <a:pt x="3394603" y="2290521"/>
                </a:lnTo>
                <a:lnTo>
                  <a:pt x="3403230" y="2249335"/>
                </a:lnTo>
                <a:lnTo>
                  <a:pt x="3410341" y="2207742"/>
                </a:lnTo>
                <a:lnTo>
                  <a:pt x="3415913" y="2165759"/>
                </a:lnTo>
                <a:lnTo>
                  <a:pt x="3419922" y="2123406"/>
                </a:lnTo>
                <a:lnTo>
                  <a:pt x="3422345" y="2080701"/>
                </a:lnTo>
                <a:lnTo>
                  <a:pt x="3423158" y="2037664"/>
                </a:lnTo>
                <a:lnTo>
                  <a:pt x="3423102" y="2018223"/>
                </a:lnTo>
                <a:lnTo>
                  <a:pt x="3422711" y="1998783"/>
                </a:lnTo>
                <a:lnTo>
                  <a:pt x="3421652" y="1979342"/>
                </a:lnTo>
                <a:lnTo>
                  <a:pt x="3419589" y="1959902"/>
                </a:lnTo>
                <a:lnTo>
                  <a:pt x="3423158" y="1959902"/>
                </a:lnTo>
                <a:lnTo>
                  <a:pt x="3423158" y="0"/>
                </a:lnTo>
                <a:close/>
              </a:path>
            </a:pathLst>
          </a:custGeom>
          <a:solidFill>
            <a:srgbClr val="4594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65982" y="25"/>
            <a:ext cx="452755" cy="676910"/>
          </a:xfrm>
          <a:custGeom>
            <a:avLst/>
            <a:gdLst/>
            <a:ahLst/>
            <a:cxnLst/>
            <a:rect l="l" t="t" r="r" b="b"/>
            <a:pathLst>
              <a:path w="452754" h="676910">
                <a:moveTo>
                  <a:pt x="0" y="676846"/>
                </a:moveTo>
                <a:lnTo>
                  <a:pt x="452424" y="676846"/>
                </a:lnTo>
                <a:lnTo>
                  <a:pt x="452424" y="0"/>
                </a:lnTo>
                <a:lnTo>
                  <a:pt x="0" y="0"/>
                </a:lnTo>
                <a:lnTo>
                  <a:pt x="0" y="676846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35407" y="2284378"/>
            <a:ext cx="12700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>
              <a:lnSpc>
                <a:spcPts val="944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Savill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5407" y="1755886"/>
            <a:ext cx="127000" cy="5289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>
              <a:lnSpc>
                <a:spcPts val="944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Bell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Tent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49427" y="272176"/>
          <a:ext cx="11334115" cy="5767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3075"/>
                <a:gridCol w="1307464"/>
                <a:gridCol w="6923404"/>
              </a:tblGrid>
              <a:tr h="3981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05"/>
                        </a:spcBef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 marL="494665" marR="795655" indent="-1905">
                        <a:lnSpc>
                          <a:spcPct val="100000"/>
                        </a:lnSpc>
                      </a:pPr>
                      <a:r>
                        <a:rPr dirty="0" sz="3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European </a:t>
                      </a:r>
                      <a:r>
                        <a:rPr dirty="0" sz="3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Overview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076C6D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Country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Key</a:t>
                      </a:r>
                      <a:r>
                        <a:rPr dirty="0" sz="2200" spc="-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Requirements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</a:tr>
              <a:tr h="158686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12700">
                      <a:solidFill>
                        <a:srgbClr val="076C6D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Slovenia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58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Strong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support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eco-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tourism.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Glamping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considered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luxury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“above-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standard”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category,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requiring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alignment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strict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design, environmental,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hospitality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standards.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€3,000–€7,000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Approvals:</a:t>
                      </a:r>
                      <a:r>
                        <a:rPr dirty="0" sz="2000" spc="-5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8–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14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weeks,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depending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sensitivity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6583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12700">
                      <a:solidFill>
                        <a:srgbClr val="076C6D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dirty="0" sz="2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Italy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2865" marR="4749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Varies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region.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example,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Piedmont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regulates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"glamping"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only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within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registered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campgrounds.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Agriturismo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law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often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applies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rural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areas.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communes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manage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permissions.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€3,000–€7,000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 marR="870585" indent="-635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Legal/zoning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consultation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(if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complex)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€500</a:t>
                      </a:r>
                      <a:r>
                        <a:rPr dirty="0" sz="2000" spc="-6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2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€2,000 Approvals:</a:t>
                      </a:r>
                      <a:r>
                        <a:rPr dirty="0" sz="2000" spc="-6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Varies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region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weeks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common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25194">
                <a:tc rowSpan="2">
                  <a:txBody>
                    <a:bodyPr/>
                    <a:lstStyle/>
                    <a:p>
                      <a:pPr algn="ctr" marL="313055" marR="4044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8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Tourism</a:t>
                      </a:r>
                      <a:r>
                        <a:rPr dirty="0" sz="2800" spc="-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Zoning, </a:t>
                      </a:r>
                      <a:r>
                        <a:rPr dirty="0" sz="2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8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Regulations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R w="12700">
                      <a:solidFill>
                        <a:srgbClr val="076C6D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52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1891664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925">
                    <a:lnR w="12700">
                      <a:solidFill>
                        <a:srgbClr val="076C6D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Iceland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1212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Must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apply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Umhverfisstofnun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(Environment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Agency)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councils.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Projects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rural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sensitive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zones</a:t>
                      </a:r>
                      <a:r>
                        <a:rPr dirty="0" sz="2000" spc="-8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require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impact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screenings.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Eco-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conscious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design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must.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 marR="857250" indent="-635">
                        <a:lnSpc>
                          <a:spcPct val="100000"/>
                        </a:lnSpc>
                      </a:pPr>
                      <a:r>
                        <a:rPr dirty="0" sz="2000" spc="-2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Traffic/access</a:t>
                      </a:r>
                      <a:r>
                        <a:rPr dirty="0" sz="20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studies</a:t>
                      </a:r>
                      <a:r>
                        <a:rPr dirty="0" sz="2000" spc="-4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4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noise</a:t>
                      </a:r>
                      <a:r>
                        <a:rPr dirty="0" sz="2000" spc="-3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mitigation</a:t>
                      </a:r>
                      <a:r>
                        <a:rPr dirty="0" sz="2000" spc="-6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€1,000</a:t>
                      </a:r>
                      <a:r>
                        <a:rPr dirty="0" sz="2000" spc="-7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3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€3,000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000" spc="-4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€6,000–€12,000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Approvals:</a:t>
                      </a:r>
                      <a:r>
                        <a:rPr dirty="0" sz="2000" spc="-75" b="1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10–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16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weeks,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often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includes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ecological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review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A blue flag with yellow stars in the center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41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53542" y="163123"/>
            <a:ext cx="457581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0">
                <a:solidFill>
                  <a:srgbClr val="EB7B69"/>
                </a:solidFill>
                <a:latin typeface="Calibri"/>
                <a:cs typeface="Calibri"/>
              </a:rPr>
              <a:t>Permit</a:t>
            </a:r>
            <a:r>
              <a:rPr dirty="0" sz="3200" spc="-90" b="0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EB7B69"/>
                </a:solidFill>
                <a:latin typeface="Calibri"/>
                <a:cs typeface="Calibri"/>
              </a:rPr>
              <a:t>overview</a:t>
            </a:r>
            <a:r>
              <a:rPr dirty="0" sz="3200" spc="-95" b="0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3200" b="0">
                <a:solidFill>
                  <a:srgbClr val="EB7B69"/>
                </a:solidFill>
                <a:latin typeface="Calibri"/>
                <a:cs typeface="Calibri"/>
              </a:rPr>
              <a:t>by</a:t>
            </a:r>
            <a:r>
              <a:rPr dirty="0" sz="3200" spc="-85" b="0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3200" spc="-10" b="0">
                <a:solidFill>
                  <a:srgbClr val="EB7B69"/>
                </a:solidFill>
                <a:latin typeface="Calibri"/>
                <a:cs typeface="Calibri"/>
              </a:rPr>
              <a:t>country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71329" y="268583"/>
            <a:ext cx="58781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How</a:t>
            </a:r>
            <a:r>
              <a:rPr dirty="0" u="sng" sz="1800" spc="-3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 spc="-8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To</a:t>
            </a:r>
            <a:r>
              <a:rPr dirty="0" u="sng" sz="1800" spc="-25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Start,</a:t>
            </a:r>
            <a:r>
              <a:rPr dirty="0" u="sng" sz="1800" spc="-3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Set</a:t>
            </a:r>
            <a:r>
              <a:rPr dirty="0" u="sng" sz="1800" spc="-35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Up,</a:t>
            </a:r>
            <a:r>
              <a:rPr dirty="0" u="sng" sz="1800" spc="-3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And</a:t>
            </a:r>
            <a:r>
              <a:rPr dirty="0" u="sng" sz="1800" spc="-35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Build</a:t>
            </a:r>
            <a:r>
              <a:rPr dirty="0" u="sng" sz="1800" spc="-2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A</a:t>
            </a:r>
            <a:r>
              <a:rPr dirty="0" u="sng" sz="1800" spc="-35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 spc="-1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Profitable</a:t>
            </a:r>
            <a:r>
              <a:rPr dirty="0" u="sng" sz="1800" spc="-2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Glamping</a:t>
            </a:r>
            <a:r>
              <a:rPr dirty="0" u="sng" sz="1800" spc="-2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800" spc="-1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Business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36550" y="927460"/>
          <a:ext cx="11499850" cy="5208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800"/>
                <a:gridCol w="2790825"/>
                <a:gridCol w="4319905"/>
                <a:gridCol w="2853054"/>
              </a:tblGrid>
              <a:tr h="38544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Country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2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Permits</a:t>
                      </a:r>
                      <a:r>
                        <a:rPr dirty="0" sz="22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Legal</a:t>
                      </a:r>
                      <a:r>
                        <a:rPr dirty="0" sz="22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Notes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2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Tips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Italy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Agro-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</a:t>
                      </a:r>
                      <a:r>
                        <a:rPr dirty="0" sz="2000" spc="-9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friendly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1511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Permit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needed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unit;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zoning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must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allow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tourist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activity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(often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agriturismo)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€3,000</a:t>
                      </a:r>
                      <a:r>
                        <a:rPr dirty="0" sz="2000" spc="-5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5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€7,000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7410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agriturismo-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designated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streamline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approval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Ireland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115570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High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rural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demand,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LEADER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funding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12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18986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permission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required,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even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tents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pods;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tied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use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zoning.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€5,000</a:t>
                      </a:r>
                      <a:r>
                        <a:rPr dirty="0" sz="2000" spc="-65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25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€10,000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6540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application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County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Council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essential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Slovenia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222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19113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Strong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support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2000" spc="-7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green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28067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Tourism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must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allowed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zoning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plan;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Natura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2000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sites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heavily restricted.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€3,000</a:t>
                      </a:r>
                      <a:r>
                        <a:rPr dirty="0" sz="2000" spc="-6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2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€7,000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42799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Municipal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planners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key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allies—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build</a:t>
                      </a:r>
                      <a:r>
                        <a:rPr dirty="0" sz="2000" spc="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early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relationships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Netherlands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6604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dirty="0" sz="2000" spc="-5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Tech-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savvy,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eco-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conscious traveller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base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256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31242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Pods/cabins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need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municipal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approval;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gas-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free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builds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required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most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areas.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€4,000</a:t>
                      </a:r>
                      <a:r>
                        <a:rPr dirty="0" sz="2000" spc="-5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5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€9,000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3111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Focus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sustainability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-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circularity</a:t>
                      </a:r>
                      <a:r>
                        <a:rPr dirty="0" sz="2000" spc="-1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unlock subsidies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Iceland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110299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Unique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nature experience,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low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competition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787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Any</a:t>
                      </a:r>
                      <a:r>
                        <a:rPr dirty="0" sz="2000" spc="-8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</a:t>
                      </a:r>
                      <a:r>
                        <a:rPr dirty="0" sz="2000" spc="-7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development</a:t>
                      </a:r>
                      <a:r>
                        <a:rPr dirty="0" sz="2000" spc="-5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(even</a:t>
                      </a:r>
                      <a:r>
                        <a:rPr dirty="0" sz="2000" spc="-6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temporary)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needs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2000" spc="-4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authority</a:t>
                      </a:r>
                      <a:r>
                        <a:rPr dirty="0" sz="2000" spc="-6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approval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environmental</a:t>
                      </a:r>
                      <a:r>
                        <a:rPr dirty="0" sz="2000" spc="-3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checks.</a:t>
                      </a:r>
                      <a:r>
                        <a:rPr dirty="0" sz="2000" spc="-4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€6,000</a:t>
                      </a:r>
                      <a:r>
                        <a:rPr dirty="0" sz="2000" spc="-8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-4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€12,000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3511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200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low-impact structures;</a:t>
                      </a:r>
                      <a:r>
                        <a:rPr dirty="0" sz="2000" spc="-25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consider seasonal/portable</a:t>
                      </a:r>
                      <a:r>
                        <a:rPr dirty="0" sz="2000" spc="3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units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5965" y="1104708"/>
            <a:ext cx="9115425" cy="435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Each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country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differs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Building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Regulations,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general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rule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is…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2400">
              <a:latin typeface="Calibri"/>
              <a:cs typeface="Calibri"/>
            </a:endParaRPr>
          </a:p>
          <a:p>
            <a:pPr marL="354965" marR="160655" indent="-34290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 sz="2400" b="1">
                <a:solidFill>
                  <a:srgbClr val="EB7B69"/>
                </a:solidFill>
                <a:latin typeface="Calibri"/>
                <a:cs typeface="Calibri"/>
              </a:rPr>
              <a:t>Planning</a:t>
            </a:r>
            <a:r>
              <a:rPr dirty="0" sz="2400" spc="-6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B7B69"/>
                </a:solidFill>
                <a:latin typeface="Calibri"/>
                <a:cs typeface="Calibri"/>
              </a:rPr>
              <a:t>Authorities</a:t>
            </a:r>
            <a:r>
              <a:rPr dirty="0" sz="2400" spc="-5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have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legal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obligation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include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objectives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for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development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plans,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including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areas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travelers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other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tourism-related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accommodation.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Traveller</a:t>
            </a:r>
            <a:r>
              <a:rPr dirty="0" u="sng" sz="24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Accommodation</a:t>
            </a:r>
            <a:r>
              <a:rPr dirty="0" u="none" sz="2400" spc="-1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24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and</a:t>
            </a:r>
            <a:r>
              <a:rPr dirty="0" u="sng" sz="24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the</a:t>
            </a:r>
            <a:r>
              <a:rPr dirty="0" u="sng" sz="24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Local</a:t>
            </a:r>
            <a:r>
              <a:rPr dirty="0" u="sng" sz="24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Authority</a:t>
            </a:r>
            <a:r>
              <a:rPr dirty="0" u="sng" sz="24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Development</a:t>
            </a:r>
            <a:r>
              <a:rPr dirty="0" u="sng" sz="24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Plan</a:t>
            </a:r>
            <a:r>
              <a:rPr dirty="0" u="sng" sz="24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4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2021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EB7B69"/>
              </a:buClr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355600" marR="15494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u="sng" sz="24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2400" spc="-4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Office</a:t>
            </a:r>
            <a:r>
              <a:rPr dirty="0" u="sng" sz="2400" spc="-3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of</a:t>
            </a:r>
            <a:r>
              <a:rPr dirty="0" u="sng" sz="2400" spc="-6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2400" spc="-3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Planning</a:t>
            </a:r>
            <a:r>
              <a:rPr dirty="0" u="sng" sz="2400" spc="-3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 spc="-1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Regulator</a:t>
            </a:r>
            <a:r>
              <a:rPr dirty="0" u="none" sz="2400" spc="-5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has</a:t>
            </a:r>
            <a:r>
              <a:rPr dirty="0" u="none" sz="2400" spc="-4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emphasised</a:t>
            </a:r>
            <a:r>
              <a:rPr dirty="0" u="none" sz="2400" spc="-4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the</a:t>
            </a:r>
            <a:r>
              <a:rPr dirty="0" u="none" sz="2400" spc="-4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importance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of</a:t>
            </a:r>
            <a:r>
              <a:rPr dirty="0" u="none" sz="2400" spc="-6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</a:t>
            </a:r>
            <a:r>
              <a:rPr dirty="0" u="none" sz="2400" spc="-6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strong</a:t>
            </a:r>
            <a:r>
              <a:rPr dirty="0" u="none" sz="2400" spc="-7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evidence</a:t>
            </a:r>
            <a:r>
              <a:rPr dirty="0" u="none" sz="2400" spc="-6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base</a:t>
            </a:r>
            <a:r>
              <a:rPr dirty="0" u="none" sz="2400" spc="-6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for</a:t>
            </a:r>
            <a:r>
              <a:rPr dirty="0" u="none" sz="2400" spc="-5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development</a:t>
            </a:r>
            <a:r>
              <a:rPr dirty="0" u="none" sz="2400" spc="-5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plans</a:t>
            </a:r>
            <a:r>
              <a:rPr dirty="0" u="none" sz="2400" spc="-6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and</a:t>
            </a:r>
            <a:r>
              <a:rPr dirty="0" u="none" sz="2400" spc="-6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housing strategies.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9604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95"/>
              </a:spcBef>
            </a:pPr>
            <a:r>
              <a:rPr dirty="0"/>
              <a:t>Each</a:t>
            </a:r>
            <a:r>
              <a:rPr dirty="0" spc="-65"/>
              <a:t> </a:t>
            </a:r>
            <a:r>
              <a:rPr dirty="0"/>
              <a:t>Country</a:t>
            </a:r>
            <a:r>
              <a:rPr dirty="0" spc="-50"/>
              <a:t> </a:t>
            </a:r>
            <a:r>
              <a:rPr dirty="0"/>
              <a:t>has</a:t>
            </a:r>
            <a:r>
              <a:rPr dirty="0" spc="-50"/>
              <a:t> </a:t>
            </a:r>
            <a:r>
              <a:rPr dirty="0" spc="-10"/>
              <a:t>Different</a:t>
            </a:r>
            <a:r>
              <a:rPr dirty="0" spc="-40"/>
              <a:t> </a:t>
            </a:r>
            <a:r>
              <a:rPr dirty="0" spc="-25"/>
              <a:t>Tourism</a:t>
            </a:r>
            <a:r>
              <a:rPr dirty="0" spc="-60"/>
              <a:t> </a:t>
            </a:r>
            <a:r>
              <a:rPr dirty="0"/>
              <a:t>Building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60"/>
              <a:t> </a:t>
            </a:r>
            <a:r>
              <a:rPr dirty="0"/>
              <a:t>Planning</a:t>
            </a:r>
            <a:r>
              <a:rPr dirty="0" spc="-45"/>
              <a:t> </a:t>
            </a:r>
            <a:r>
              <a:rPr dirty="0" spc="-10"/>
              <a:t>Regulations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948932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 b="1">
                <a:latin typeface="Calibri"/>
                <a:cs typeface="Calibri"/>
              </a:rPr>
              <a:t>45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9604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95"/>
              </a:spcBef>
            </a:pPr>
            <a:r>
              <a:rPr dirty="0"/>
              <a:t>Each</a:t>
            </a:r>
            <a:r>
              <a:rPr dirty="0" spc="-65"/>
              <a:t> </a:t>
            </a:r>
            <a:r>
              <a:rPr dirty="0"/>
              <a:t>Country</a:t>
            </a:r>
            <a:r>
              <a:rPr dirty="0" spc="-50"/>
              <a:t> </a:t>
            </a:r>
            <a:r>
              <a:rPr dirty="0"/>
              <a:t>has</a:t>
            </a:r>
            <a:r>
              <a:rPr dirty="0" spc="-50"/>
              <a:t> </a:t>
            </a:r>
            <a:r>
              <a:rPr dirty="0" spc="-10"/>
              <a:t>Different</a:t>
            </a:r>
            <a:r>
              <a:rPr dirty="0" spc="-40"/>
              <a:t> </a:t>
            </a:r>
            <a:r>
              <a:rPr dirty="0" spc="-25"/>
              <a:t>Tourism</a:t>
            </a:r>
            <a:r>
              <a:rPr dirty="0" spc="-60"/>
              <a:t> </a:t>
            </a:r>
            <a:r>
              <a:rPr dirty="0"/>
              <a:t>Building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60"/>
              <a:t> </a:t>
            </a:r>
            <a:r>
              <a:rPr dirty="0"/>
              <a:t>Planning</a:t>
            </a:r>
            <a:r>
              <a:rPr dirty="0" spc="-45"/>
              <a:t> </a:t>
            </a:r>
            <a:r>
              <a:rPr dirty="0" spc="-10"/>
              <a:t>Regulations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948932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 h="0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47" y="5882246"/>
            <a:ext cx="723808" cy="72050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5965" y="1104708"/>
            <a:ext cx="8818245" cy="562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1496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u="sng" sz="2400" spc="-2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Tourism</a:t>
            </a:r>
            <a:r>
              <a:rPr dirty="0" u="sng" sz="2400" spc="-5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400" spc="-1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Development</a:t>
            </a:r>
            <a:r>
              <a:rPr dirty="0" u="sng" sz="2400" spc="-4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4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Plans</a:t>
            </a:r>
            <a:r>
              <a:rPr dirty="0" u="sng" sz="2400" spc="-4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should</a:t>
            </a:r>
            <a:r>
              <a:rPr dirty="0" u="none" sz="2400" spc="-3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also</a:t>
            </a:r>
            <a:r>
              <a:rPr dirty="0" u="none" sz="2400" spc="-3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consider</a:t>
            </a:r>
            <a:r>
              <a:rPr dirty="0" u="none" sz="2400" spc="-3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aspects</a:t>
            </a:r>
            <a:r>
              <a:rPr dirty="0" u="none" sz="2400" spc="-3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20">
                <a:solidFill>
                  <a:srgbClr val="001D35"/>
                </a:solidFill>
                <a:latin typeface="Calibri"/>
                <a:cs typeface="Calibri"/>
              </a:rPr>
              <a:t>like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attracting</a:t>
            </a:r>
            <a:r>
              <a:rPr dirty="0" u="none" sz="2400" spc="-10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tourists,</a:t>
            </a:r>
            <a:r>
              <a:rPr dirty="0" u="none" sz="2400" spc="-9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enhancing</a:t>
            </a:r>
            <a:r>
              <a:rPr dirty="0" u="none" sz="2400" spc="-9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amenities,</a:t>
            </a:r>
            <a:r>
              <a:rPr dirty="0" u="none" sz="2400" spc="-8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and</a:t>
            </a:r>
            <a:r>
              <a:rPr dirty="0" u="none" sz="2400" spc="-8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fostering</a:t>
            </a:r>
            <a:r>
              <a:rPr dirty="0" u="none" sz="2400" spc="-9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sustainable growth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EB7B69"/>
              </a:buClr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355600" marR="140335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u="sng" sz="2400" spc="-1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Failte</a:t>
            </a:r>
            <a:r>
              <a:rPr dirty="0" u="sng" sz="2400" spc="-75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2400" b="1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Ireland</a:t>
            </a:r>
            <a:r>
              <a:rPr dirty="0" u="none" sz="2400" spc="-6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provides</a:t>
            </a:r>
            <a:r>
              <a:rPr dirty="0" u="none" sz="2400" spc="-6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resources</a:t>
            </a:r>
            <a:r>
              <a:rPr dirty="0" u="none" sz="2400" spc="-6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and</a:t>
            </a:r>
            <a:r>
              <a:rPr dirty="0" u="none" sz="2400" spc="-6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support</a:t>
            </a:r>
            <a:r>
              <a:rPr dirty="0" u="none" sz="2400" spc="-6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for</a:t>
            </a:r>
            <a:r>
              <a:rPr dirty="0" u="none" sz="2400" spc="-6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tourism development,</a:t>
            </a:r>
            <a:r>
              <a:rPr dirty="0" u="none" sz="2400" spc="-7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including</a:t>
            </a:r>
            <a:r>
              <a:rPr dirty="0" u="none" sz="2400" spc="-6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investment</a:t>
            </a:r>
            <a:r>
              <a:rPr dirty="0" u="none" sz="2400" spc="-7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grants</a:t>
            </a:r>
            <a:r>
              <a:rPr dirty="0" u="none" sz="2400" spc="-8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and</a:t>
            </a:r>
            <a:r>
              <a:rPr dirty="0" u="none" sz="2400" spc="-75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sng" sz="24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fundin</a:t>
            </a:r>
            <a:r>
              <a:rPr dirty="0" u="sng" sz="24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24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001D35"/>
                </a:solidFill>
                <a:latin typeface="Calibri"/>
                <a:cs typeface="Calibri"/>
              </a:rPr>
              <a:t>schemes</a:t>
            </a:r>
            <a:r>
              <a:rPr dirty="0" u="none" sz="2400" spc="-80">
                <a:solidFill>
                  <a:srgbClr val="001D35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001D35"/>
                </a:solidFill>
                <a:latin typeface="Calibri"/>
                <a:cs typeface="Calibri"/>
              </a:rPr>
              <a:t>for </a:t>
            </a:r>
            <a:r>
              <a:rPr dirty="0" u="none" sz="2400" spc="-10">
                <a:solidFill>
                  <a:srgbClr val="001D35"/>
                </a:solidFill>
                <a:latin typeface="Calibri"/>
                <a:cs typeface="Calibri"/>
              </a:rPr>
              <a:t>project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short,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aren’t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bureaucratic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steps—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they’re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essential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tools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sustainable,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compliant,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successful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tourism venture.</a:t>
            </a:r>
            <a:endParaRPr sz="2400">
              <a:latin typeface="Calibri"/>
              <a:cs typeface="Calibri"/>
            </a:endParaRPr>
          </a:p>
          <a:p>
            <a:pPr marL="535940">
              <a:lnSpc>
                <a:spcPct val="100000"/>
              </a:lnSpc>
              <a:spcBef>
                <a:spcPts val="1185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535940" marR="4623435">
              <a:lnSpc>
                <a:spcPts val="2300"/>
              </a:lnSpc>
              <a:spcBef>
                <a:spcPts val="130"/>
              </a:spcBef>
            </a:pP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Obtaining</a:t>
            </a:r>
            <a:r>
              <a:rPr dirty="0" u="sng" sz="1600" spc="-7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Special</a:t>
            </a:r>
            <a:r>
              <a:rPr dirty="0" u="sng" sz="16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Permits</a:t>
            </a:r>
            <a:r>
              <a:rPr dirty="0" u="sng" sz="16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for</a:t>
            </a:r>
            <a:r>
              <a:rPr dirty="0" u="sng" sz="16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Glamping</a:t>
            </a:r>
            <a:r>
              <a:rPr dirty="0" u="sng" sz="1600" spc="-7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Sites</a:t>
            </a:r>
            <a:r>
              <a:rPr dirty="0" u="none" sz="1600" spc="-1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Teagasc</a:t>
            </a:r>
            <a:r>
              <a:rPr dirty="0" u="sng" sz="16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Planning</a:t>
            </a:r>
            <a:r>
              <a:rPr dirty="0" u="sng" sz="16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Permission</a:t>
            </a:r>
            <a:r>
              <a:rPr dirty="0" u="sng" sz="16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for</a:t>
            </a:r>
            <a:r>
              <a:rPr dirty="0" u="sng" sz="1600" spc="-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Glamping</a:t>
            </a:r>
            <a:endParaRPr sz="1600">
              <a:latin typeface="Calibri"/>
              <a:cs typeface="Calibri"/>
            </a:endParaRPr>
          </a:p>
          <a:p>
            <a:pPr marL="535940">
              <a:lnSpc>
                <a:spcPct val="100000"/>
              </a:lnSpc>
              <a:spcBef>
                <a:spcPts val="250"/>
              </a:spcBef>
            </a:pP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Do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you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need</a:t>
            </a:r>
            <a:r>
              <a:rPr dirty="0" u="sng" sz="16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planning</a:t>
            </a:r>
            <a:r>
              <a:rPr dirty="0" u="sng" sz="16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permission</a:t>
            </a:r>
            <a:r>
              <a:rPr dirty="0" u="sng" sz="16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for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glamping</a:t>
            </a:r>
            <a:r>
              <a:rPr dirty="0" u="sng" sz="16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site</a:t>
            </a:r>
            <a:r>
              <a:rPr dirty="0" u="sng" sz="16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and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what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kind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of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permission?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 b="1">
                <a:latin typeface="Calibri"/>
                <a:cs typeface="Calibri"/>
              </a:rPr>
              <a:t>45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188" y="0"/>
            <a:ext cx="3820795" cy="6578600"/>
            <a:chOff x="198188" y="0"/>
            <a:chExt cx="3820795" cy="65786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group of people working on a project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3472980" y="0"/>
                  </a:moveTo>
                  <a:lnTo>
                    <a:pt x="324294" y="0"/>
                  </a:lnTo>
                  <a:lnTo>
                    <a:pt x="276371" y="3516"/>
                  </a:lnTo>
                  <a:lnTo>
                    <a:pt x="230632" y="13729"/>
                  </a:lnTo>
                  <a:lnTo>
                    <a:pt x="187577" y="30139"/>
                  </a:lnTo>
                  <a:lnTo>
                    <a:pt x="147710" y="52244"/>
                  </a:lnTo>
                  <a:lnTo>
                    <a:pt x="111531" y="79542"/>
                  </a:lnTo>
                  <a:lnTo>
                    <a:pt x="79542" y="111531"/>
                  </a:lnTo>
                  <a:lnTo>
                    <a:pt x="52244" y="147710"/>
                  </a:lnTo>
                  <a:lnTo>
                    <a:pt x="30139" y="187577"/>
                  </a:lnTo>
                  <a:lnTo>
                    <a:pt x="13729" y="230632"/>
                  </a:lnTo>
                  <a:lnTo>
                    <a:pt x="3516" y="276371"/>
                  </a:lnTo>
                  <a:lnTo>
                    <a:pt x="0" y="324294"/>
                  </a:lnTo>
                  <a:lnTo>
                    <a:pt x="0" y="1621447"/>
                  </a:lnTo>
                  <a:lnTo>
                    <a:pt x="3516" y="1669370"/>
                  </a:lnTo>
                  <a:lnTo>
                    <a:pt x="13729" y="1715109"/>
                  </a:lnTo>
                  <a:lnTo>
                    <a:pt x="30139" y="1758163"/>
                  </a:lnTo>
                  <a:lnTo>
                    <a:pt x="52244" y="1798031"/>
                  </a:lnTo>
                  <a:lnTo>
                    <a:pt x="79542" y="1834210"/>
                  </a:lnTo>
                  <a:lnTo>
                    <a:pt x="111531" y="1866199"/>
                  </a:lnTo>
                  <a:lnTo>
                    <a:pt x="147710" y="1893497"/>
                  </a:lnTo>
                  <a:lnTo>
                    <a:pt x="187577" y="1915601"/>
                  </a:lnTo>
                  <a:lnTo>
                    <a:pt x="230632" y="1932011"/>
                  </a:lnTo>
                  <a:lnTo>
                    <a:pt x="276371" y="1942225"/>
                  </a:lnTo>
                  <a:lnTo>
                    <a:pt x="324294" y="1945741"/>
                  </a:lnTo>
                  <a:lnTo>
                    <a:pt x="3472980" y="1945741"/>
                  </a:lnTo>
                  <a:lnTo>
                    <a:pt x="3520903" y="1942225"/>
                  </a:lnTo>
                  <a:lnTo>
                    <a:pt x="3566643" y="1932011"/>
                  </a:lnTo>
                  <a:lnTo>
                    <a:pt x="3609699" y="1915601"/>
                  </a:lnTo>
                  <a:lnTo>
                    <a:pt x="3649567" y="1893497"/>
                  </a:lnTo>
                  <a:lnTo>
                    <a:pt x="3685748" y="1866199"/>
                  </a:lnTo>
                  <a:lnTo>
                    <a:pt x="3717739" y="1834210"/>
                  </a:lnTo>
                  <a:lnTo>
                    <a:pt x="3745038" y="1798031"/>
                  </a:lnTo>
                  <a:lnTo>
                    <a:pt x="3767145" y="1758163"/>
                  </a:lnTo>
                  <a:lnTo>
                    <a:pt x="3783556" y="1715109"/>
                  </a:lnTo>
                  <a:lnTo>
                    <a:pt x="3793770" y="1669370"/>
                  </a:lnTo>
                  <a:lnTo>
                    <a:pt x="3797287" y="1621447"/>
                  </a:lnTo>
                  <a:lnTo>
                    <a:pt x="3797287" y="324294"/>
                  </a:lnTo>
                  <a:lnTo>
                    <a:pt x="3793770" y="276371"/>
                  </a:lnTo>
                  <a:lnTo>
                    <a:pt x="3783556" y="230632"/>
                  </a:lnTo>
                  <a:lnTo>
                    <a:pt x="3767145" y="187577"/>
                  </a:lnTo>
                  <a:lnTo>
                    <a:pt x="3745038" y="147710"/>
                  </a:lnTo>
                  <a:lnTo>
                    <a:pt x="3717739" y="111531"/>
                  </a:lnTo>
                  <a:lnTo>
                    <a:pt x="3685748" y="79542"/>
                  </a:lnTo>
                  <a:lnTo>
                    <a:pt x="3649567" y="52244"/>
                  </a:lnTo>
                  <a:lnTo>
                    <a:pt x="3609699" y="30139"/>
                  </a:lnTo>
                  <a:lnTo>
                    <a:pt x="3566643" y="13729"/>
                  </a:lnTo>
                  <a:lnTo>
                    <a:pt x="3520903" y="3516"/>
                  </a:lnTo>
                  <a:lnTo>
                    <a:pt x="3472980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0" y="324294"/>
                  </a:moveTo>
                  <a:lnTo>
                    <a:pt x="3516" y="276371"/>
                  </a:lnTo>
                  <a:lnTo>
                    <a:pt x="13729" y="230632"/>
                  </a:lnTo>
                  <a:lnTo>
                    <a:pt x="30139" y="187577"/>
                  </a:lnTo>
                  <a:lnTo>
                    <a:pt x="52244" y="147710"/>
                  </a:lnTo>
                  <a:lnTo>
                    <a:pt x="79542" y="111531"/>
                  </a:lnTo>
                  <a:lnTo>
                    <a:pt x="111531" y="79542"/>
                  </a:lnTo>
                  <a:lnTo>
                    <a:pt x="147710" y="52244"/>
                  </a:lnTo>
                  <a:lnTo>
                    <a:pt x="187577" y="30139"/>
                  </a:lnTo>
                  <a:lnTo>
                    <a:pt x="230632" y="13729"/>
                  </a:lnTo>
                  <a:lnTo>
                    <a:pt x="276371" y="3516"/>
                  </a:lnTo>
                  <a:lnTo>
                    <a:pt x="324294" y="0"/>
                  </a:lnTo>
                  <a:lnTo>
                    <a:pt x="3472980" y="0"/>
                  </a:lnTo>
                  <a:lnTo>
                    <a:pt x="3520903" y="3516"/>
                  </a:lnTo>
                  <a:lnTo>
                    <a:pt x="3566643" y="13729"/>
                  </a:lnTo>
                  <a:lnTo>
                    <a:pt x="3609699" y="30139"/>
                  </a:lnTo>
                  <a:lnTo>
                    <a:pt x="3649567" y="52244"/>
                  </a:lnTo>
                  <a:lnTo>
                    <a:pt x="3685748" y="79542"/>
                  </a:lnTo>
                  <a:lnTo>
                    <a:pt x="3717739" y="111531"/>
                  </a:lnTo>
                  <a:lnTo>
                    <a:pt x="3745038" y="147710"/>
                  </a:lnTo>
                  <a:lnTo>
                    <a:pt x="3767145" y="187577"/>
                  </a:lnTo>
                  <a:lnTo>
                    <a:pt x="3783556" y="230632"/>
                  </a:lnTo>
                  <a:lnTo>
                    <a:pt x="3793770" y="276371"/>
                  </a:lnTo>
                  <a:lnTo>
                    <a:pt x="3797287" y="324294"/>
                  </a:lnTo>
                  <a:lnTo>
                    <a:pt x="3797287" y="1621447"/>
                  </a:lnTo>
                  <a:lnTo>
                    <a:pt x="3793770" y="1669370"/>
                  </a:lnTo>
                  <a:lnTo>
                    <a:pt x="3783556" y="1715109"/>
                  </a:lnTo>
                  <a:lnTo>
                    <a:pt x="3767145" y="1758163"/>
                  </a:lnTo>
                  <a:lnTo>
                    <a:pt x="3745038" y="1798031"/>
                  </a:lnTo>
                  <a:lnTo>
                    <a:pt x="3717739" y="1834210"/>
                  </a:lnTo>
                  <a:lnTo>
                    <a:pt x="3685748" y="1866199"/>
                  </a:lnTo>
                  <a:lnTo>
                    <a:pt x="3649567" y="1893497"/>
                  </a:lnTo>
                  <a:lnTo>
                    <a:pt x="3609699" y="1915601"/>
                  </a:lnTo>
                  <a:lnTo>
                    <a:pt x="3566643" y="1932011"/>
                  </a:lnTo>
                  <a:lnTo>
                    <a:pt x="3520903" y="1942225"/>
                  </a:lnTo>
                  <a:lnTo>
                    <a:pt x="3472980" y="1945741"/>
                  </a:lnTo>
                  <a:lnTo>
                    <a:pt x="324294" y="1945741"/>
                  </a:lnTo>
                  <a:lnTo>
                    <a:pt x="276371" y="1942225"/>
                  </a:lnTo>
                  <a:lnTo>
                    <a:pt x="230632" y="1932011"/>
                  </a:lnTo>
                  <a:lnTo>
                    <a:pt x="187577" y="1915601"/>
                  </a:lnTo>
                  <a:lnTo>
                    <a:pt x="147710" y="1893497"/>
                  </a:lnTo>
                  <a:lnTo>
                    <a:pt x="111531" y="1866199"/>
                  </a:lnTo>
                  <a:lnTo>
                    <a:pt x="79542" y="1834210"/>
                  </a:lnTo>
                  <a:lnTo>
                    <a:pt x="52244" y="1798031"/>
                  </a:lnTo>
                  <a:lnTo>
                    <a:pt x="30139" y="1758163"/>
                  </a:lnTo>
                  <a:lnTo>
                    <a:pt x="13729" y="1715109"/>
                  </a:lnTo>
                  <a:lnTo>
                    <a:pt x="3516" y="1669370"/>
                  </a:lnTo>
                  <a:lnTo>
                    <a:pt x="0" y="1621447"/>
                  </a:lnTo>
                  <a:lnTo>
                    <a:pt x="0" y="324294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39353" y="3331734"/>
            <a:ext cx="3328035" cy="31883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345440" marR="416559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Practical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26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Won’t</a:t>
            </a:r>
            <a:r>
              <a:rPr dirty="0" sz="26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Cost </a:t>
            </a:r>
            <a:r>
              <a:rPr dirty="0" sz="2600" spc="-45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Earth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660"/>
              </a:spcBef>
            </a:pP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Ensure</a:t>
            </a:r>
            <a:r>
              <a:rPr dirty="0" sz="27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dirty="0" sz="27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dirty="0" sz="27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Calibri"/>
                <a:cs typeface="Calibri"/>
              </a:rPr>
              <a:t>(Electricity, </a:t>
            </a:r>
            <a:r>
              <a:rPr dirty="0" sz="2700" spc="-60">
                <a:solidFill>
                  <a:srgbClr val="FFFFFF"/>
                </a:solidFill>
                <a:latin typeface="Calibri"/>
                <a:cs typeface="Calibri"/>
              </a:rPr>
              <a:t>Water,</a:t>
            </a:r>
            <a:r>
              <a:rPr dirty="0" sz="27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Internet,</a:t>
            </a:r>
            <a:r>
              <a:rPr dirty="0" sz="27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Calibri"/>
                <a:cs typeface="Calibri"/>
              </a:rPr>
              <a:t>Roads).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3393" y="209364"/>
            <a:ext cx="581215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E96751"/>
                </a:solidFill>
                <a:latin typeface="Calibri"/>
                <a:cs typeface="Calibri"/>
              </a:rPr>
              <a:t>Off-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grid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solutions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cost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more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up</a:t>
            </a:r>
            <a:r>
              <a:rPr dirty="0" sz="2400" spc="-2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front—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budget realistically</a:t>
            </a:r>
            <a:r>
              <a:rPr dirty="0" sz="24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for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infrastructure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or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utility workarounds.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3393" y="1977204"/>
            <a:ext cx="608139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Picking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right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plot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critical.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Ideally,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want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scenic,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tranquil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(such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forest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edge, lakeshore,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hillside)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offer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"lost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nature" experience.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23393" y="4110804"/>
            <a:ext cx="588772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At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same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time,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practical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essential.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Select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good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nearby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utilities;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otherwise,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increase significantly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quickly.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9496" y="2209859"/>
            <a:ext cx="277749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Selecting</a:t>
            </a:r>
            <a:r>
              <a:rPr dirty="0" sz="28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Calibri"/>
                <a:cs typeface="Calibri"/>
              </a:rPr>
              <a:t>Right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dirty="0" sz="28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8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188" y="0"/>
            <a:ext cx="3820795" cy="6578600"/>
            <a:chOff x="198188" y="0"/>
            <a:chExt cx="3820795" cy="65786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group of people working on a project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3472980" y="0"/>
                  </a:moveTo>
                  <a:lnTo>
                    <a:pt x="324294" y="0"/>
                  </a:lnTo>
                  <a:lnTo>
                    <a:pt x="276371" y="3516"/>
                  </a:lnTo>
                  <a:lnTo>
                    <a:pt x="230632" y="13729"/>
                  </a:lnTo>
                  <a:lnTo>
                    <a:pt x="187577" y="30139"/>
                  </a:lnTo>
                  <a:lnTo>
                    <a:pt x="147710" y="52244"/>
                  </a:lnTo>
                  <a:lnTo>
                    <a:pt x="111531" y="79542"/>
                  </a:lnTo>
                  <a:lnTo>
                    <a:pt x="79542" y="111531"/>
                  </a:lnTo>
                  <a:lnTo>
                    <a:pt x="52244" y="147710"/>
                  </a:lnTo>
                  <a:lnTo>
                    <a:pt x="30139" y="187577"/>
                  </a:lnTo>
                  <a:lnTo>
                    <a:pt x="13729" y="230632"/>
                  </a:lnTo>
                  <a:lnTo>
                    <a:pt x="3516" y="276371"/>
                  </a:lnTo>
                  <a:lnTo>
                    <a:pt x="0" y="324294"/>
                  </a:lnTo>
                  <a:lnTo>
                    <a:pt x="0" y="1621447"/>
                  </a:lnTo>
                  <a:lnTo>
                    <a:pt x="3516" y="1669370"/>
                  </a:lnTo>
                  <a:lnTo>
                    <a:pt x="13729" y="1715109"/>
                  </a:lnTo>
                  <a:lnTo>
                    <a:pt x="30139" y="1758163"/>
                  </a:lnTo>
                  <a:lnTo>
                    <a:pt x="52244" y="1798031"/>
                  </a:lnTo>
                  <a:lnTo>
                    <a:pt x="79542" y="1834210"/>
                  </a:lnTo>
                  <a:lnTo>
                    <a:pt x="111531" y="1866199"/>
                  </a:lnTo>
                  <a:lnTo>
                    <a:pt x="147710" y="1893497"/>
                  </a:lnTo>
                  <a:lnTo>
                    <a:pt x="187577" y="1915601"/>
                  </a:lnTo>
                  <a:lnTo>
                    <a:pt x="230632" y="1932011"/>
                  </a:lnTo>
                  <a:lnTo>
                    <a:pt x="276371" y="1942225"/>
                  </a:lnTo>
                  <a:lnTo>
                    <a:pt x="324294" y="1945741"/>
                  </a:lnTo>
                  <a:lnTo>
                    <a:pt x="3472980" y="1945741"/>
                  </a:lnTo>
                  <a:lnTo>
                    <a:pt x="3520903" y="1942225"/>
                  </a:lnTo>
                  <a:lnTo>
                    <a:pt x="3566643" y="1932011"/>
                  </a:lnTo>
                  <a:lnTo>
                    <a:pt x="3609699" y="1915601"/>
                  </a:lnTo>
                  <a:lnTo>
                    <a:pt x="3649567" y="1893497"/>
                  </a:lnTo>
                  <a:lnTo>
                    <a:pt x="3685748" y="1866199"/>
                  </a:lnTo>
                  <a:lnTo>
                    <a:pt x="3717739" y="1834210"/>
                  </a:lnTo>
                  <a:lnTo>
                    <a:pt x="3745038" y="1798031"/>
                  </a:lnTo>
                  <a:lnTo>
                    <a:pt x="3767145" y="1758163"/>
                  </a:lnTo>
                  <a:lnTo>
                    <a:pt x="3783556" y="1715109"/>
                  </a:lnTo>
                  <a:lnTo>
                    <a:pt x="3793770" y="1669370"/>
                  </a:lnTo>
                  <a:lnTo>
                    <a:pt x="3797287" y="1621447"/>
                  </a:lnTo>
                  <a:lnTo>
                    <a:pt x="3797287" y="324294"/>
                  </a:lnTo>
                  <a:lnTo>
                    <a:pt x="3793770" y="276371"/>
                  </a:lnTo>
                  <a:lnTo>
                    <a:pt x="3783556" y="230632"/>
                  </a:lnTo>
                  <a:lnTo>
                    <a:pt x="3767145" y="187577"/>
                  </a:lnTo>
                  <a:lnTo>
                    <a:pt x="3745038" y="147710"/>
                  </a:lnTo>
                  <a:lnTo>
                    <a:pt x="3717739" y="111531"/>
                  </a:lnTo>
                  <a:lnTo>
                    <a:pt x="3685748" y="79542"/>
                  </a:lnTo>
                  <a:lnTo>
                    <a:pt x="3649567" y="52244"/>
                  </a:lnTo>
                  <a:lnTo>
                    <a:pt x="3609699" y="30139"/>
                  </a:lnTo>
                  <a:lnTo>
                    <a:pt x="3566643" y="13729"/>
                  </a:lnTo>
                  <a:lnTo>
                    <a:pt x="3520903" y="3516"/>
                  </a:lnTo>
                  <a:lnTo>
                    <a:pt x="3472980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0" y="324294"/>
                  </a:moveTo>
                  <a:lnTo>
                    <a:pt x="3516" y="276371"/>
                  </a:lnTo>
                  <a:lnTo>
                    <a:pt x="13729" y="230632"/>
                  </a:lnTo>
                  <a:lnTo>
                    <a:pt x="30139" y="187577"/>
                  </a:lnTo>
                  <a:lnTo>
                    <a:pt x="52244" y="147710"/>
                  </a:lnTo>
                  <a:lnTo>
                    <a:pt x="79542" y="111531"/>
                  </a:lnTo>
                  <a:lnTo>
                    <a:pt x="111531" y="79542"/>
                  </a:lnTo>
                  <a:lnTo>
                    <a:pt x="147710" y="52244"/>
                  </a:lnTo>
                  <a:lnTo>
                    <a:pt x="187577" y="30139"/>
                  </a:lnTo>
                  <a:lnTo>
                    <a:pt x="230632" y="13729"/>
                  </a:lnTo>
                  <a:lnTo>
                    <a:pt x="276371" y="3516"/>
                  </a:lnTo>
                  <a:lnTo>
                    <a:pt x="324294" y="0"/>
                  </a:lnTo>
                  <a:lnTo>
                    <a:pt x="3472980" y="0"/>
                  </a:lnTo>
                  <a:lnTo>
                    <a:pt x="3520903" y="3516"/>
                  </a:lnTo>
                  <a:lnTo>
                    <a:pt x="3566643" y="13729"/>
                  </a:lnTo>
                  <a:lnTo>
                    <a:pt x="3609699" y="30139"/>
                  </a:lnTo>
                  <a:lnTo>
                    <a:pt x="3649567" y="52244"/>
                  </a:lnTo>
                  <a:lnTo>
                    <a:pt x="3685748" y="79542"/>
                  </a:lnTo>
                  <a:lnTo>
                    <a:pt x="3717739" y="111531"/>
                  </a:lnTo>
                  <a:lnTo>
                    <a:pt x="3745038" y="147710"/>
                  </a:lnTo>
                  <a:lnTo>
                    <a:pt x="3767145" y="187577"/>
                  </a:lnTo>
                  <a:lnTo>
                    <a:pt x="3783556" y="230632"/>
                  </a:lnTo>
                  <a:lnTo>
                    <a:pt x="3793770" y="276371"/>
                  </a:lnTo>
                  <a:lnTo>
                    <a:pt x="3797287" y="324294"/>
                  </a:lnTo>
                  <a:lnTo>
                    <a:pt x="3797287" y="1621447"/>
                  </a:lnTo>
                  <a:lnTo>
                    <a:pt x="3793770" y="1669370"/>
                  </a:lnTo>
                  <a:lnTo>
                    <a:pt x="3783556" y="1715109"/>
                  </a:lnTo>
                  <a:lnTo>
                    <a:pt x="3767145" y="1758163"/>
                  </a:lnTo>
                  <a:lnTo>
                    <a:pt x="3745038" y="1798031"/>
                  </a:lnTo>
                  <a:lnTo>
                    <a:pt x="3717739" y="1834210"/>
                  </a:lnTo>
                  <a:lnTo>
                    <a:pt x="3685748" y="1866199"/>
                  </a:lnTo>
                  <a:lnTo>
                    <a:pt x="3649567" y="1893497"/>
                  </a:lnTo>
                  <a:lnTo>
                    <a:pt x="3609699" y="1915601"/>
                  </a:lnTo>
                  <a:lnTo>
                    <a:pt x="3566643" y="1932011"/>
                  </a:lnTo>
                  <a:lnTo>
                    <a:pt x="3520903" y="1942225"/>
                  </a:lnTo>
                  <a:lnTo>
                    <a:pt x="3472980" y="1945741"/>
                  </a:lnTo>
                  <a:lnTo>
                    <a:pt x="324294" y="1945741"/>
                  </a:lnTo>
                  <a:lnTo>
                    <a:pt x="276371" y="1942225"/>
                  </a:lnTo>
                  <a:lnTo>
                    <a:pt x="230632" y="1932011"/>
                  </a:lnTo>
                  <a:lnTo>
                    <a:pt x="187577" y="1915601"/>
                  </a:lnTo>
                  <a:lnTo>
                    <a:pt x="147710" y="1893497"/>
                  </a:lnTo>
                  <a:lnTo>
                    <a:pt x="111531" y="1866199"/>
                  </a:lnTo>
                  <a:lnTo>
                    <a:pt x="79542" y="1834210"/>
                  </a:lnTo>
                  <a:lnTo>
                    <a:pt x="52244" y="1798031"/>
                  </a:lnTo>
                  <a:lnTo>
                    <a:pt x="30139" y="1758163"/>
                  </a:lnTo>
                  <a:lnTo>
                    <a:pt x="13729" y="1715109"/>
                  </a:lnTo>
                  <a:lnTo>
                    <a:pt x="3516" y="1669370"/>
                  </a:lnTo>
                  <a:lnTo>
                    <a:pt x="0" y="1621447"/>
                  </a:lnTo>
                  <a:lnTo>
                    <a:pt x="0" y="324294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39353" y="3331734"/>
            <a:ext cx="3328035" cy="31883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345440" marR="416559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Practical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26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Won’t</a:t>
            </a:r>
            <a:r>
              <a:rPr dirty="0" sz="26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Cost </a:t>
            </a:r>
            <a:r>
              <a:rPr dirty="0" sz="2600" spc="-45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Earth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660"/>
              </a:spcBef>
            </a:pP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Ensure</a:t>
            </a:r>
            <a:r>
              <a:rPr dirty="0" sz="27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dirty="0" sz="27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dirty="0" sz="27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Calibri"/>
                <a:cs typeface="Calibri"/>
              </a:rPr>
              <a:t>(Electricity, </a:t>
            </a:r>
            <a:r>
              <a:rPr dirty="0" sz="2700" spc="-60">
                <a:solidFill>
                  <a:srgbClr val="FFFFFF"/>
                </a:solidFill>
                <a:latin typeface="Calibri"/>
                <a:cs typeface="Calibri"/>
              </a:rPr>
              <a:t>Water,</a:t>
            </a:r>
            <a:r>
              <a:rPr dirty="0" sz="27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Internet,</a:t>
            </a:r>
            <a:r>
              <a:rPr dirty="0" sz="27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Calibri"/>
                <a:cs typeface="Calibri"/>
              </a:rPr>
              <a:t>Roads).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3393" y="209364"/>
            <a:ext cx="6319520" cy="5161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Example: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all-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weather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track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can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reach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each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unit,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has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mains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electricity,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supply,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has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sewage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connections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within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feasible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distance</a:t>
            </a:r>
            <a:r>
              <a:rPr dirty="0" sz="2400" spc="-10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save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thousands.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(Discussed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further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Module)</a:t>
            </a:r>
            <a:endParaRPr sz="2400">
              <a:latin typeface="Calibri"/>
              <a:cs typeface="Calibri"/>
            </a:endParaRPr>
          </a:p>
          <a:p>
            <a:pPr marL="355600" marR="161290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Legal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Use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: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Check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if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tourism/agritourism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permitted.</a:t>
            </a:r>
            <a:endParaRPr sz="2400">
              <a:latin typeface="Calibri"/>
              <a:cs typeface="Calibri"/>
            </a:endParaRPr>
          </a:p>
          <a:p>
            <a:pPr marL="355600" marR="525780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Utilities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: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Electricity,</a:t>
            </a:r>
            <a:r>
              <a:rPr dirty="0" sz="24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(well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mains),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sewage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(septic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dry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toilet).</a:t>
            </a:r>
            <a:endParaRPr sz="2400">
              <a:latin typeface="Calibri"/>
              <a:cs typeface="Calibri"/>
            </a:endParaRPr>
          </a:p>
          <a:p>
            <a:pPr marL="355600" marR="2222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Topography</a:t>
            </a:r>
            <a:r>
              <a:rPr dirty="0" sz="2400" spc="-9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Safety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: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Avoid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flood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zones,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steep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slopes,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ecologically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sensitive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habitats.</a:t>
            </a:r>
            <a:endParaRPr sz="2400">
              <a:latin typeface="Calibri"/>
              <a:cs typeface="Calibri"/>
            </a:endParaRPr>
          </a:p>
          <a:p>
            <a:pPr marL="355600" marR="53149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Proximity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: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services,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attractions,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emergency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access.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9496" y="2209859"/>
            <a:ext cx="277749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Selecting</a:t>
            </a:r>
            <a:r>
              <a:rPr dirty="0" sz="28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Calibri"/>
                <a:cs typeface="Calibri"/>
              </a:rPr>
              <a:t>Right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dirty="0" sz="28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8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72358" y="3331734"/>
            <a:ext cx="2582545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Practical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26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Won’t</a:t>
            </a:r>
            <a:r>
              <a:rPr dirty="0" sz="26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Cost </a:t>
            </a:r>
            <a:r>
              <a:rPr dirty="0" sz="2600" spc="-45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Earth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733463" y="2176187"/>
            <a:ext cx="2562225" cy="1001394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</a:rPr>
              <a:t>Location</a:t>
            </a:r>
            <a:r>
              <a:rPr dirty="0" sz="3200" spc="-9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&amp;</a:t>
            </a:r>
            <a:r>
              <a:rPr dirty="0" sz="3200" spc="-50">
                <a:solidFill>
                  <a:srgbClr val="FFFFFF"/>
                </a:solidFill>
              </a:rPr>
              <a:t> </a:t>
            </a:r>
            <a:r>
              <a:rPr dirty="0" sz="3200" spc="-20">
                <a:solidFill>
                  <a:srgbClr val="FFFFFF"/>
                </a:solidFill>
              </a:rPr>
              <a:t>Site </a:t>
            </a:r>
            <a:r>
              <a:rPr dirty="0" sz="3200" spc="-10">
                <a:solidFill>
                  <a:srgbClr val="FFFFFF"/>
                </a:solidFill>
              </a:rPr>
              <a:t>Selection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4481798" y="215019"/>
            <a:ext cx="6440170" cy="2585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Limits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: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Especially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relevant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Slovenia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due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Natura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2000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landscape regulations.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Note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tourism accommodations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typically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require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higher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safety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amenity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standards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(such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fire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safety,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disabled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wastewater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treatment)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than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private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home.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81798" y="3293499"/>
            <a:ext cx="6440170" cy="2585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Note: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lease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vet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thoroughly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were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buying.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You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conduct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feasibility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study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perform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same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due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diligence,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including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checking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development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plans,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regulations,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existing accommodations,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demand,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planning precedents.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2" name="object 12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A person writing on a whiteboard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54956" y="5482374"/>
            <a:ext cx="3218180" cy="930275"/>
          </a:xfrm>
          <a:prstGeom prst="rect">
            <a:avLst/>
          </a:prstGeom>
        </p:spPr>
        <p:txBody>
          <a:bodyPr wrap="square" lIns="0" tIns="990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85"/>
              </a:spcBef>
            </a:pP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Launching</a:t>
            </a:r>
            <a:r>
              <a:rPr dirty="0" u="sng" sz="16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Your</a:t>
            </a:r>
            <a:r>
              <a:rPr dirty="0" u="sng" sz="16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Glamping</a:t>
            </a:r>
            <a:r>
              <a:rPr dirty="0" u="sng" sz="16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Business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:</a:t>
            </a:r>
            <a:r>
              <a:rPr dirty="0" u="none" sz="1600" spc="-1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Tips</a:t>
            </a:r>
            <a:r>
              <a:rPr dirty="0" u="sng" sz="16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And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Insights</a:t>
            </a:r>
            <a:r>
              <a:rPr dirty="0" u="sng" sz="16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For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A</a:t>
            </a:r>
            <a:r>
              <a:rPr dirty="0" u="sng" sz="16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Successful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Start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59469" y="3311522"/>
            <a:ext cx="240982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Zoning,</a:t>
            </a:r>
            <a:r>
              <a:rPr dirty="0"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Planning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Regulations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0303" y="580839"/>
            <a:ext cx="7128509" cy="5605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965" marR="5080" indent="-342900">
              <a:lnSpc>
                <a:spcPct val="100099"/>
              </a:lnSpc>
              <a:spcBef>
                <a:spcPts val="95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9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6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Research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laws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200" spc="-1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planning</a:t>
            </a:r>
            <a:r>
              <a:rPr dirty="0" u="none" sz="2200" spc="-1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sng" sz="220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permissio</a:t>
            </a:r>
            <a:r>
              <a:rPr dirty="0" u="sng" sz="220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n</a:t>
            </a:r>
            <a:r>
              <a:rPr dirty="0" u="sng" sz="2200" spc="-50" b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early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some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areas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prohibit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commercial accommodations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limit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structure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types.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See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what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2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factors</a:t>
            </a:r>
            <a:r>
              <a:rPr dirty="0" u="none" sz="2200" spc="-1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to</a:t>
            </a:r>
            <a:r>
              <a:rPr dirty="0" u="sng" sz="2200" spc="-3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consider</a:t>
            </a:r>
            <a:r>
              <a:rPr dirty="0" u="sng" sz="2200" spc="-4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in</a:t>
            </a:r>
            <a:r>
              <a:rPr dirty="0" u="sng" sz="2200" spc="-5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2200" spc="-3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context</a:t>
            </a:r>
            <a:r>
              <a:rPr dirty="0" u="sng" sz="2200" spc="-2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of</a:t>
            </a:r>
            <a:r>
              <a:rPr dirty="0" u="sng" sz="2200" spc="-4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2200" spc="-5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hotel</a:t>
            </a:r>
            <a:r>
              <a:rPr dirty="0" u="sng" sz="2200" spc="-4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site</a:t>
            </a:r>
            <a:r>
              <a:rPr dirty="0" u="sng" sz="2200" spc="-3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selection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Choose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where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legally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allowed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(verify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zoning regulations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permissions),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avoid disappointments,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delays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refusals.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Check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2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loca</a:t>
            </a:r>
            <a:r>
              <a:rPr dirty="0" u="sng" sz="22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l</a:t>
            </a:r>
            <a:r>
              <a:rPr dirty="0" u="none" sz="2200" spc="-1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authority's</a:t>
            </a:r>
            <a:r>
              <a:rPr dirty="0" u="sng" sz="2200" spc="-2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22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development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pla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n</a:t>
            </a:r>
            <a:r>
              <a:rPr dirty="0" u="sng" sz="2200" spc="-4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help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determine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what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allowed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area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strengthen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case.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0">
                <a:solidFill>
                  <a:srgbClr val="484848"/>
                </a:solidFill>
                <a:latin typeface="Calibri"/>
                <a:cs typeface="Calibri"/>
              </a:rPr>
              <a:t>Each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Authority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has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checklist</a:t>
            </a:r>
            <a:r>
              <a:rPr dirty="0" u="none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 b="1">
                <a:solidFill>
                  <a:srgbClr val="484848"/>
                </a:solidFill>
                <a:latin typeface="Calibri"/>
                <a:cs typeface="Calibri"/>
              </a:rPr>
              <a:t>download.</a:t>
            </a:r>
            <a:endParaRPr sz="2200">
              <a:latin typeface="Calibri"/>
              <a:cs typeface="Calibri"/>
            </a:endParaRPr>
          </a:p>
          <a:p>
            <a:pPr marL="354330" marR="5080" indent="-342265">
              <a:lnSpc>
                <a:spcPct val="100099"/>
              </a:lnSpc>
              <a:spcBef>
                <a:spcPts val="11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6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4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Make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sure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business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low 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 risk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i.e.,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has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low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impact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environment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voids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ecological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damage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protected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areas,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peatlands,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sensitive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biodiversity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zones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save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thousands.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Check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European</a:t>
            </a:r>
            <a:r>
              <a:rPr dirty="0" u="sng" sz="2200" spc="-6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22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Environment</a:t>
            </a:r>
            <a:r>
              <a:rPr dirty="0" u="sng" sz="2200" spc="-6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Agenc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y</a:t>
            </a:r>
            <a:r>
              <a:rPr dirty="0" u="sng" sz="2200" spc="-3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–</a:t>
            </a:r>
            <a:r>
              <a:rPr dirty="0" u="sng" sz="2200" spc="-6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Natura</a:t>
            </a:r>
            <a:r>
              <a:rPr dirty="0" u="sng" sz="2200" spc="-5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22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2000</a:t>
            </a:r>
            <a:r>
              <a:rPr dirty="0" u="sng" sz="2200" spc="-6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22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5"/>
              </a:rPr>
              <a:t>Viewer</a:t>
            </a:r>
            <a:r>
              <a:rPr dirty="0" u="none" sz="2200" spc="-1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E96751"/>
                </a:solidFill>
                <a:latin typeface="Calibri"/>
                <a:cs typeface="Calibri"/>
              </a:rPr>
              <a:t>	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protected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areas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near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site.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A person pointing at a blueprint  AI-generated content may be incorrect.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929730" y="2540783"/>
            <a:ext cx="2432050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>
                <a:solidFill>
                  <a:srgbClr val="FFFFFF"/>
                </a:solidFill>
              </a:rPr>
              <a:t>Financial</a:t>
            </a:r>
            <a:r>
              <a:rPr dirty="0" sz="3400" spc="-145">
                <a:solidFill>
                  <a:srgbClr val="FFFFFF"/>
                </a:solidFill>
              </a:rPr>
              <a:t> </a:t>
            </a:r>
            <a:r>
              <a:rPr dirty="0" sz="3400" spc="-20">
                <a:solidFill>
                  <a:srgbClr val="FFFFFF"/>
                </a:solidFill>
              </a:rPr>
              <a:t>Tips</a:t>
            </a:r>
            <a:endParaRPr sz="3400"/>
          </a:p>
        </p:txBody>
      </p:sp>
      <p:grpSp>
        <p:nvGrpSpPr>
          <p:cNvPr id="13" name="object 13"/>
          <p:cNvGrpSpPr/>
          <p:nvPr/>
        </p:nvGrpSpPr>
        <p:grpSpPr>
          <a:xfrm>
            <a:off x="4098108" y="1046189"/>
            <a:ext cx="736600" cy="736600"/>
            <a:chOff x="4098108" y="1046189"/>
            <a:chExt cx="736600" cy="736600"/>
          </a:xfrm>
        </p:grpSpPr>
        <p:sp>
          <p:nvSpPr>
            <p:cNvPr id="14" name="object 14"/>
            <p:cNvSpPr/>
            <p:nvPr/>
          </p:nvSpPr>
          <p:spPr>
            <a:xfrm>
              <a:off x="4512392" y="1265398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502353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502353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57848" y="1468114"/>
              <a:ext cx="111507" cy="1277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06357" y="126539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225975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225975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64521" y="1468113"/>
              <a:ext cx="111507" cy="1277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274751" y="1176185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315386" y="12129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315386" y="12129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61721" y="1046189"/>
              <a:ext cx="345142" cy="1612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44422" y="1258205"/>
              <a:ext cx="191728" cy="180225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101763" y="4545371"/>
            <a:ext cx="736600" cy="736600"/>
            <a:chOff x="4101763" y="4545371"/>
            <a:chExt cx="736600" cy="736600"/>
          </a:xfrm>
        </p:grpSpPr>
        <p:sp>
          <p:nvSpPr>
            <p:cNvPr id="28" name="object 28"/>
            <p:cNvSpPr/>
            <p:nvPr/>
          </p:nvSpPr>
          <p:spPr>
            <a:xfrm>
              <a:off x="4516047" y="4764580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4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4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50601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50601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1503" y="4967297"/>
              <a:ext cx="111507" cy="1277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110012" y="476457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22962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22962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68176" y="4967296"/>
              <a:ext cx="111507" cy="1277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278406" y="4675367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319040" y="471210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319040" y="471210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65376" y="4545371"/>
              <a:ext cx="345142" cy="16127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48077" y="4757388"/>
              <a:ext cx="191726" cy="180225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1107357" y="5551336"/>
            <a:ext cx="2626995" cy="90043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2300"/>
              </a:lnSpc>
              <a:spcBef>
                <a:spcPts val="95"/>
              </a:spcBef>
            </a:pP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All</a:t>
            </a:r>
            <a:r>
              <a:rPr dirty="0" u="sng" sz="16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about</a:t>
            </a:r>
            <a:r>
              <a:rPr dirty="0" u="sng" sz="16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Setting</a:t>
            </a:r>
            <a:r>
              <a:rPr dirty="0" u="sng" sz="16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up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 </a:t>
            </a:r>
            <a:r>
              <a:rPr dirty="0" u="sng" sz="16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a</a:t>
            </a:r>
            <a:r>
              <a:rPr dirty="0" u="sng" sz="16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Glamping</a:t>
            </a:r>
            <a:r>
              <a:rPr dirty="0" u="none" sz="1600" spc="-1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6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Tourism</a:t>
            </a:r>
            <a:r>
              <a:rPr dirty="0" u="sng" sz="16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 </a:t>
            </a:r>
            <a:r>
              <a:rPr dirty="0" u="sng" sz="16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3"/>
              </a:rPr>
              <a:t>Accommodation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49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 h="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439637" y="1864236"/>
            <a:ext cx="3025775" cy="19761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L="12700" marR="5080" indent="112395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dirty="0" sz="32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(and</a:t>
            </a:r>
            <a:r>
              <a:rPr dirty="0" sz="32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Permit)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2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32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alibri"/>
                <a:cs typeface="Calibri"/>
              </a:rPr>
              <a:t>Place: </a:t>
            </a: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Zoning</a:t>
            </a:r>
            <a:r>
              <a:rPr dirty="0" sz="32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endParaRPr sz="3200">
              <a:latin typeface="Calibri"/>
              <a:cs typeface="Calibri"/>
            </a:endParaRPr>
          </a:p>
          <a:p>
            <a:pPr algn="r" marR="5080">
              <a:lnSpc>
                <a:spcPts val="3835"/>
              </a:lnSpc>
            </a:pPr>
            <a:r>
              <a:rPr dirty="0" sz="3200" spc="-1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0513441" y="623440"/>
            <a:ext cx="95313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5">
                <a:solidFill>
                  <a:srgbClr val="FFFFFF"/>
                </a:solidFill>
              </a:rPr>
              <a:t>04</a:t>
            </a:r>
            <a:endParaRPr sz="7200"/>
          </a:p>
        </p:txBody>
      </p:sp>
      <p:sp>
        <p:nvSpPr>
          <p:cNvPr id="9" name="object 9"/>
          <p:cNvSpPr txBox="1"/>
          <p:nvPr/>
        </p:nvSpPr>
        <p:spPr>
          <a:xfrm>
            <a:off x="409013" y="4325344"/>
            <a:ext cx="1089279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Before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anything,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understand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zoning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laws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permissions.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topic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breaks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down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regulations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impact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timeline,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budget,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ability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open.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You’ll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learn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what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questions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ask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local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authority,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what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documents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prepare,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avoid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common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permit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pitfalls.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early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save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months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delay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thousands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rework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legal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fees.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33065" y="3311522"/>
            <a:ext cx="240982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Zoning,</a:t>
            </a:r>
            <a:r>
              <a:rPr dirty="0"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Planning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Regulations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40651" y="566975"/>
            <a:ext cx="6451600" cy="5605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965" marR="114935" indent="-342900">
              <a:lnSpc>
                <a:spcPct val="100099"/>
              </a:lnSpc>
              <a:spcBef>
                <a:spcPts val="95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10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7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Budget</a:t>
            </a:r>
            <a:r>
              <a:rPr dirty="0" sz="22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regulatory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(e.g.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application</a:t>
            </a:r>
            <a:r>
              <a:rPr dirty="0" sz="22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fees,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impact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assessments)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set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aside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time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approval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process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–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incomplete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paperwork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delays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permits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stall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project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lead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lost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revenue.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Engaging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a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consultant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help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navigate requirements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avoid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costly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missteps.</a:t>
            </a:r>
            <a:endParaRPr sz="2200">
              <a:latin typeface="Calibri"/>
              <a:cs typeface="Calibri"/>
            </a:endParaRPr>
          </a:p>
          <a:p>
            <a:pPr marL="355600" marR="283845" indent="-342900">
              <a:lnSpc>
                <a:spcPct val="100200"/>
              </a:lnSpc>
              <a:spcBef>
                <a:spcPts val="11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7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4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Engage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early</a:t>
            </a:r>
            <a:r>
              <a:rPr dirty="0" sz="2200" spc="-1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consultations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with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planning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authorities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most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countries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offer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u="sng" sz="2200" spc="-1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pre</a:t>
            </a:r>
            <a:r>
              <a:rPr dirty="0" u="sng" sz="2200" spc="-1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-</a:t>
            </a:r>
            <a:r>
              <a:rPr dirty="0" u="sng" sz="22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application</a:t>
            </a:r>
            <a:r>
              <a:rPr dirty="0" u="sng" sz="2200" spc="-65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22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meetin</a:t>
            </a:r>
            <a:r>
              <a:rPr dirty="0" u="sng" sz="220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2200" spc="-40" i="1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flag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any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issues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e.g.,</a:t>
            </a:r>
            <a:r>
              <a:rPr dirty="0" u="none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0">
                <a:solidFill>
                  <a:srgbClr val="484848"/>
                </a:solidFill>
                <a:latin typeface="Calibri"/>
                <a:cs typeface="Calibri"/>
              </a:rPr>
              <a:t>site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boundaries,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fire</a:t>
            </a:r>
            <a:r>
              <a:rPr dirty="0" u="none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regulations,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u="none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20">
                <a:solidFill>
                  <a:srgbClr val="484848"/>
                </a:solidFill>
                <a:latin typeface="Calibri"/>
                <a:cs typeface="Calibri"/>
              </a:rPr>
              <a:t>supply,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drainage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sanitation.</a:t>
            </a:r>
            <a:r>
              <a:rPr dirty="0" u="none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u="none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save</a:t>
            </a:r>
            <a:r>
              <a:rPr dirty="0" u="none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money</a:t>
            </a:r>
            <a:r>
              <a:rPr dirty="0" u="none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u="none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200" spc="-10">
                <a:solidFill>
                  <a:srgbClr val="484848"/>
                </a:solidFill>
                <a:latin typeface="Calibri"/>
                <a:cs typeface="Calibri"/>
              </a:rPr>
              <a:t>uncovering</a:t>
            </a:r>
            <a:endParaRPr sz="22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deal-breakers</a:t>
            </a:r>
            <a:r>
              <a:rPr dirty="0" sz="22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before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2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invest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heavily.</a:t>
            </a:r>
            <a:r>
              <a:rPr dirty="0" sz="22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Also,</a:t>
            </a:r>
            <a:r>
              <a:rPr dirty="0" sz="22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factor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time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(often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6–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12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months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approval)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have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contingency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funds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any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unexpected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requirements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(like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extra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traffic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studies).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A close-up of hands holding a piece of paper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38"/>
              <a:ext cx="3174390" cy="1945709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929730" y="2540783"/>
            <a:ext cx="2432050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>
                <a:solidFill>
                  <a:srgbClr val="FFFFFF"/>
                </a:solidFill>
              </a:rPr>
              <a:t>Financial</a:t>
            </a:r>
            <a:r>
              <a:rPr dirty="0" sz="3400" spc="-145">
                <a:solidFill>
                  <a:srgbClr val="FFFFFF"/>
                </a:solidFill>
              </a:rPr>
              <a:t> </a:t>
            </a:r>
            <a:r>
              <a:rPr dirty="0" sz="3400" spc="-20">
                <a:solidFill>
                  <a:srgbClr val="FFFFFF"/>
                </a:solidFill>
              </a:rPr>
              <a:t>Tips</a:t>
            </a:r>
            <a:endParaRPr sz="3400"/>
          </a:p>
        </p:txBody>
      </p:sp>
      <p:grpSp>
        <p:nvGrpSpPr>
          <p:cNvPr id="13" name="object 13"/>
          <p:cNvGrpSpPr/>
          <p:nvPr/>
        </p:nvGrpSpPr>
        <p:grpSpPr>
          <a:xfrm>
            <a:off x="4555078" y="1046189"/>
            <a:ext cx="736600" cy="736600"/>
            <a:chOff x="4555078" y="1046189"/>
            <a:chExt cx="736600" cy="736600"/>
          </a:xfrm>
        </p:grpSpPr>
        <p:sp>
          <p:nvSpPr>
            <p:cNvPr id="14" name="object 14"/>
            <p:cNvSpPr/>
            <p:nvPr/>
          </p:nvSpPr>
          <p:spPr>
            <a:xfrm>
              <a:off x="4969362" y="126539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59324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959324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4818" y="1468113"/>
              <a:ext cx="111507" cy="1277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563327" y="126539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682947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682947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1491" y="1468112"/>
              <a:ext cx="111507" cy="1277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731721" y="117618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772355" y="12129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772355" y="12129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8691" y="1046189"/>
              <a:ext cx="345142" cy="1612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1392" y="1258205"/>
              <a:ext cx="191726" cy="180225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555078" y="3623638"/>
            <a:ext cx="736600" cy="736600"/>
            <a:chOff x="4555078" y="3623638"/>
            <a:chExt cx="736600" cy="736600"/>
          </a:xfrm>
        </p:grpSpPr>
        <p:sp>
          <p:nvSpPr>
            <p:cNvPr id="28" name="object 28"/>
            <p:cNvSpPr/>
            <p:nvPr/>
          </p:nvSpPr>
          <p:spPr>
            <a:xfrm>
              <a:off x="4969362" y="3842848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959324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959324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4818" y="4045563"/>
              <a:ext cx="111507" cy="1277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563327" y="3842844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682947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682947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1491" y="4045563"/>
              <a:ext cx="111507" cy="1277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731721" y="3753634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772355" y="379037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772355" y="379037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8691" y="3623638"/>
              <a:ext cx="345142" cy="16127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1392" y="3835655"/>
              <a:ext cx="191726" cy="180225"/>
            </a:xfrm>
            <a:prstGeom prst="rect">
              <a:avLst/>
            </a:prstGeom>
          </p:spPr>
        </p:pic>
      </p:grpSp>
      <p:sp>
        <p:nvSpPr>
          <p:cNvPr id="41" name="object 4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49</a:t>
            </a:fld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 h="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265211" y="1865760"/>
            <a:ext cx="366776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63955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Plug</a:t>
            </a:r>
            <a:r>
              <a:rPr dirty="0" sz="30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30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Without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Burning</a:t>
            </a:r>
            <a:r>
              <a:rPr dirty="0" sz="30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Funds:</a:t>
            </a:r>
            <a:r>
              <a:rPr dirty="0" sz="30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Utilities</a:t>
            </a:r>
            <a:endParaRPr sz="3000">
              <a:latin typeface="Calibri"/>
              <a:cs typeface="Calibri"/>
            </a:endParaRPr>
          </a:p>
          <a:p>
            <a:pPr marL="1177925">
              <a:lnSpc>
                <a:spcPct val="100000"/>
              </a:lnSpc>
            </a:pP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0789666" y="623440"/>
            <a:ext cx="95313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5">
                <a:solidFill>
                  <a:srgbClr val="FFFFFF"/>
                </a:solidFill>
              </a:rPr>
              <a:t>05</a:t>
            </a:r>
            <a:endParaRPr sz="7200"/>
          </a:p>
        </p:txBody>
      </p:sp>
      <p:sp>
        <p:nvSpPr>
          <p:cNvPr id="9" name="object 9"/>
          <p:cNvSpPr txBox="1"/>
          <p:nvPr/>
        </p:nvSpPr>
        <p:spPr>
          <a:xfrm>
            <a:off x="409013" y="4007228"/>
            <a:ext cx="10915650" cy="2435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84505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Factor</a:t>
            </a:r>
            <a:r>
              <a:rPr dirty="0" sz="2400" spc="-9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in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the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real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costs</a:t>
            </a:r>
            <a:r>
              <a:rPr dirty="0" sz="2400" spc="-7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and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find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savings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when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connecting</a:t>
            </a:r>
            <a:r>
              <a:rPr dirty="0" sz="2400" spc="-7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power,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35" b="1">
                <a:solidFill>
                  <a:srgbClr val="E96751"/>
                </a:solidFill>
                <a:latin typeface="Calibri"/>
                <a:cs typeface="Calibri"/>
              </a:rPr>
              <a:t>water,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waste,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and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internet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—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or</a:t>
            </a:r>
            <a:r>
              <a:rPr dirty="0" sz="2400" spc="-7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prepare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to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budget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for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off-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grid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solutions.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Power,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water,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drainage,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broadband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don’t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appear.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dream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remote,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expect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significant</a:t>
            </a:r>
            <a:r>
              <a:rPr dirty="0" sz="22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up-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front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connect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create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systems.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5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solar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septic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systems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€10,000–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€30,000,</a:t>
            </a:r>
            <a:r>
              <a:rPr dirty="0" sz="22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depending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site's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complexity.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on-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grid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properties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require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groundwork,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upgrades,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approvals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from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provider.</a:t>
            </a:r>
            <a:r>
              <a:rPr dirty="0" sz="22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Accurately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assessing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infrastructure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feasibility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avoids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cash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flow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shocks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down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line.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close-up of hands holding a piece of pap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745990" y="209364"/>
            <a:ext cx="6576695" cy="3027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0979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Considerations: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Assess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provide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water, 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power,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waste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management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communications on-site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Remote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undeveloped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locations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lack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town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village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hookups,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meaning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you’ll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drill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wells,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install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septic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systems,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generate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power.</a:t>
            </a:r>
            <a:endParaRPr sz="2400">
              <a:latin typeface="Calibri"/>
              <a:cs typeface="Calibri"/>
            </a:endParaRPr>
          </a:p>
          <a:p>
            <a:pPr marL="12700" marR="200660">
              <a:lnSpc>
                <a:spcPct val="100000"/>
              </a:lnSpc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infrastructure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investments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significant,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example: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53</a:t>
            </a:fld>
          </a:p>
        </p:txBody>
      </p:sp>
      <p:sp>
        <p:nvSpPr>
          <p:cNvPr id="10" name="object 10"/>
          <p:cNvSpPr txBox="1"/>
          <p:nvPr/>
        </p:nvSpPr>
        <p:spPr>
          <a:xfrm>
            <a:off x="4745990" y="3729803"/>
            <a:ext cx="6590665" cy="2585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Providing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basic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services</a:t>
            </a:r>
            <a:r>
              <a:rPr dirty="0" sz="2400" spc="-8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water,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waste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disposal,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power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non-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negotiable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comfort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compliance.</a:t>
            </a:r>
            <a:r>
              <a:rPr dirty="0" sz="2400" spc="-10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Determine</a:t>
            </a:r>
            <a:r>
              <a:rPr dirty="0" sz="24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how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supply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fresh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(mains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connection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well),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manage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sewage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(septic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tank,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biodigester,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hookup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municipal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sewer),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supply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electricity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(grid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connection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vs.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solar/off-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systems).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8198" y="3402185"/>
            <a:ext cx="252095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Accurately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assess infrastructure feasibility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dirty="0" sz="3400" b="1">
                <a:solidFill>
                  <a:srgbClr val="FFFFFF"/>
                </a:solidFill>
                <a:latin typeface="Calibri"/>
                <a:cs typeface="Calibri"/>
              </a:rPr>
              <a:t>Untilities</a:t>
            </a:r>
            <a:r>
              <a:rPr dirty="0" sz="3400" spc="-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50" b="1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3400" spc="-25" b="1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close-up of hands holding a piece of pap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745990" y="209364"/>
            <a:ext cx="668020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Many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European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jurisdictions</a:t>
            </a:r>
            <a:r>
              <a:rPr dirty="0" sz="2400" spc="-11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require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demonstrated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solutions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sewage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graywater</a:t>
            </a:r>
            <a:r>
              <a:rPr dirty="0" sz="2400" spc="-10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when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approving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new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accommodation.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5990" y="1824804"/>
            <a:ext cx="6673215" cy="2585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For</a:t>
            </a:r>
            <a:r>
              <a:rPr dirty="0" sz="2400" spc="-11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example,</a:t>
            </a:r>
            <a:r>
              <a:rPr dirty="0" sz="2400" spc="-9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mains</a:t>
            </a:r>
            <a:r>
              <a:rPr dirty="0" sz="2400" spc="-8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sz="2400" spc="-8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supply,</a:t>
            </a:r>
            <a:r>
              <a:rPr dirty="0" sz="2400" spc="-8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proper</a:t>
            </a:r>
            <a:r>
              <a:rPr dirty="0" sz="2400" spc="-10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sewage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(foul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drainage)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electricity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were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deemed “essential”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viable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glamping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enterprise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Savills</a:t>
            </a:r>
            <a:r>
              <a:rPr dirty="0" u="none" sz="2400" spc="-1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I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relan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d</a:t>
            </a:r>
            <a:r>
              <a:rPr dirty="0" u="sng" sz="2400" spc="-4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analysis.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u="none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u="none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u="none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(as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u="none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common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3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parts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u="none" sz="2400" spc="-20">
                <a:solidFill>
                  <a:srgbClr val="484848"/>
                </a:solidFill>
                <a:latin typeface="Calibri"/>
                <a:cs typeface="Calibri"/>
              </a:rPr>
              <a:t> Slovenia’s</a:t>
            </a:r>
            <a:r>
              <a:rPr dirty="0" u="none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mountains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0">
                <a:solidFill>
                  <a:srgbClr val="484848"/>
                </a:solidFill>
                <a:latin typeface="Calibri"/>
                <a:cs typeface="Calibri"/>
              </a:rPr>
              <a:t>Iceland’s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highlands),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plan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renewable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energy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composting</a:t>
            </a:r>
            <a:r>
              <a:rPr dirty="0" u="none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toilets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meet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standards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(and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possibly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obtain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special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permits).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8198" y="3402185"/>
            <a:ext cx="252095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Accurately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assess infrastructure feasibility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dirty="0" sz="3400" b="1">
                <a:solidFill>
                  <a:srgbClr val="FFFFFF"/>
                </a:solidFill>
                <a:latin typeface="Calibri"/>
                <a:cs typeface="Calibri"/>
              </a:rPr>
              <a:t>Untilities</a:t>
            </a:r>
            <a:r>
              <a:rPr dirty="0" sz="3400" spc="-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50" b="1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3400" spc="-25" b="1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9463" y="5506916"/>
            <a:ext cx="708152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Recommended</a:t>
            </a:r>
            <a:r>
              <a:rPr dirty="0" sz="1800" spc="-2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Reading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Fáilte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Ireland's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Climate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Action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Programm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e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00AFEF"/>
                </a:solidFill>
                <a:latin typeface="Calibri"/>
                <a:cs typeface="Calibri"/>
              </a:rPr>
              <a:t>helps</a:t>
            </a:r>
            <a:r>
              <a:rPr dirty="0" u="none" sz="1800" spc="-7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00AFEF"/>
                </a:solidFill>
                <a:latin typeface="Calibri"/>
                <a:cs typeface="Calibri"/>
              </a:rPr>
              <a:t>businesses</a:t>
            </a:r>
            <a:r>
              <a:rPr dirty="0" u="none" sz="1800" spc="-7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00AFEF"/>
                </a:solidFill>
                <a:latin typeface="Calibri"/>
                <a:cs typeface="Calibri"/>
              </a:rPr>
              <a:t>reduce</a:t>
            </a:r>
            <a:r>
              <a:rPr dirty="0" u="none" sz="1800" spc="-6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00AFEF"/>
                </a:solidFill>
                <a:latin typeface="Calibri"/>
                <a:cs typeface="Calibri"/>
              </a:rPr>
              <a:t>costs, </a:t>
            </a:r>
            <a:r>
              <a:rPr dirty="0" u="none" sz="1800">
                <a:solidFill>
                  <a:srgbClr val="00AFEF"/>
                </a:solidFill>
                <a:latin typeface="Calibri"/>
                <a:cs typeface="Calibri"/>
              </a:rPr>
              <a:t>improve</a:t>
            </a:r>
            <a:r>
              <a:rPr dirty="0" u="none" sz="1800" spc="-3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 spc="-20">
                <a:solidFill>
                  <a:srgbClr val="00AFEF"/>
                </a:solidFill>
                <a:latin typeface="Calibri"/>
                <a:cs typeface="Calibri"/>
              </a:rPr>
              <a:t>efficiency, </a:t>
            </a:r>
            <a:r>
              <a:rPr dirty="0" u="none" sz="1800">
                <a:solidFill>
                  <a:srgbClr val="00AFEF"/>
                </a:solidFill>
                <a:latin typeface="Calibri"/>
                <a:cs typeface="Calibri"/>
              </a:rPr>
              <a:t>and</a:t>
            </a:r>
            <a:r>
              <a:rPr dirty="0" u="none" sz="1800" spc="-3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00AFEF"/>
                </a:solidFill>
                <a:latin typeface="Calibri"/>
                <a:cs typeface="Calibri"/>
              </a:rPr>
              <a:t>meet</a:t>
            </a:r>
            <a:r>
              <a:rPr dirty="0" u="none" sz="1800" spc="-3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00AFEF"/>
                </a:solidFill>
                <a:latin typeface="Calibri"/>
                <a:cs typeface="Calibri"/>
              </a:rPr>
              <a:t>sustainability</a:t>
            </a:r>
            <a:r>
              <a:rPr dirty="0" u="none" sz="1800" spc="-2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00AFEF"/>
                </a:solidFill>
                <a:latin typeface="Calibri"/>
                <a:cs typeface="Calibri"/>
              </a:rPr>
              <a:t>goals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New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8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VAT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Rules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for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Small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Businesses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|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EU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7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VAT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SME</a:t>
            </a:r>
            <a:r>
              <a:rPr dirty="0" u="sng" sz="1800" spc="-2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Scheme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0026" y="5588804"/>
            <a:ext cx="850581" cy="84670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53</a:t>
            </a:fld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close-up of a plumbing and tool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05599" y="209364"/>
            <a:ext cx="6116320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  <a:tab pos="1248410" algn="l"/>
              </a:tabLst>
            </a:pP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Costs: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	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Utility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hookup</a:t>
            </a:r>
            <a:r>
              <a:rPr dirty="0" sz="2400" spc="-8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depend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on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proximity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networks.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Connecting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site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electrical</a:t>
            </a:r>
            <a:r>
              <a:rPr dirty="0" u="sng" sz="2400" spc="-7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grid</a:t>
            </a:r>
            <a:r>
              <a:rPr dirty="0" u="sng" sz="2400" spc="-6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in</a:t>
            </a:r>
            <a:r>
              <a:rPr dirty="0" u="sng" sz="2400" spc="-5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Ireland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instance,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around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b="1">
                <a:solidFill>
                  <a:srgbClr val="484848"/>
                </a:solidFill>
                <a:latin typeface="Calibri"/>
                <a:cs typeface="Calibri"/>
              </a:rPr>
              <a:t>€1,800–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€2,500</a:t>
            </a:r>
            <a:r>
              <a:rPr dirty="0" u="none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single-phase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supply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(higher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new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transformer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poles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needed).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5599" y="2922083"/>
            <a:ext cx="616902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Drilling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well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installing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pump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range</a:t>
            </a:r>
            <a:endParaRPr sz="2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€5,000–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€10,000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whereas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mains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tap-in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might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few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thousand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euros.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05599" y="4537523"/>
            <a:ext cx="610806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septic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system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bio-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treatment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unit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typically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€4,000–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€15,000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installed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(ensure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meets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regulations).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going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grid,</a:t>
            </a:r>
            <a:r>
              <a:rPr dirty="0" sz="2400" spc="-1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solar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power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setups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battery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storage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8499" y="6000563"/>
            <a:ext cx="51860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€10,000–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€30,000,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depending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capacity.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9109" y="3277082"/>
            <a:ext cx="2771775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really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costs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connected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off-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grid!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026" y="5588804"/>
            <a:ext cx="850581" cy="84670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89463" y="5558904"/>
            <a:ext cx="3298825" cy="7899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Netherlands</a:t>
            </a:r>
            <a:r>
              <a:rPr dirty="0" u="sng" sz="1800" spc="-6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VAMIL</a:t>
            </a:r>
            <a:r>
              <a:rPr dirty="0" u="sng" sz="1800" spc="-7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Program</a:t>
            </a:r>
            <a:r>
              <a:rPr dirty="0" u="none" sz="1800" spc="-1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600" spc="-10">
                <a:solidFill>
                  <a:srgbClr val="484848"/>
                </a:solidFill>
                <a:latin typeface="Calibri"/>
                <a:cs typeface="Calibri"/>
              </a:rPr>
              <a:t>Investment</a:t>
            </a:r>
            <a:r>
              <a:rPr dirty="0" u="none" sz="16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484848"/>
                </a:solidFill>
                <a:latin typeface="Calibri"/>
                <a:cs typeface="Calibri"/>
              </a:rPr>
              <a:t>Options</a:t>
            </a:r>
            <a:r>
              <a:rPr dirty="0" u="none" sz="16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16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484848"/>
                </a:solidFill>
                <a:latin typeface="Calibri"/>
                <a:cs typeface="Calibri"/>
              </a:rPr>
              <a:t>EV</a:t>
            </a:r>
            <a:r>
              <a:rPr dirty="0" u="none" sz="16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600" spc="-10">
                <a:solidFill>
                  <a:srgbClr val="484848"/>
                </a:solidFill>
                <a:latin typeface="Calibri"/>
                <a:cs typeface="Calibri"/>
              </a:rPr>
              <a:t>Charging Infrastructure.</a:t>
            </a:r>
            <a:r>
              <a:rPr dirty="0" u="none" sz="16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484848"/>
                </a:solidFill>
                <a:latin typeface="Calibri"/>
                <a:cs typeface="Calibri"/>
              </a:rPr>
              <a:t>NL</a:t>
            </a:r>
            <a:r>
              <a:rPr dirty="0" u="none" sz="16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484848"/>
                </a:solidFill>
                <a:latin typeface="Calibri"/>
                <a:cs typeface="Calibri"/>
              </a:rPr>
              <a:t>government</a:t>
            </a:r>
            <a:r>
              <a:rPr dirty="0" u="none" sz="16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600" spc="-10">
                <a:solidFill>
                  <a:srgbClr val="484848"/>
                </a:solidFill>
                <a:latin typeface="Calibri"/>
                <a:cs typeface="Calibri"/>
              </a:rPr>
              <a:t>supports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80547" y="6646462"/>
            <a:ext cx="129539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65"/>
              </a:lnSpc>
            </a:pPr>
            <a:r>
              <a:rPr dirty="0" sz="800" spc="-25">
                <a:solidFill>
                  <a:srgbClr val="459496"/>
                </a:solidFill>
                <a:latin typeface="Calibri"/>
                <a:cs typeface="Calibri"/>
              </a:rPr>
              <a:t>54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9463" y="6323949"/>
            <a:ext cx="36061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484848"/>
                </a:solidFill>
                <a:latin typeface="Calibri"/>
                <a:cs typeface="Calibri"/>
              </a:rPr>
              <a:t>businesses</a:t>
            </a:r>
            <a:r>
              <a:rPr dirty="0" sz="16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84848"/>
                </a:solidFill>
                <a:latin typeface="Calibri"/>
                <a:cs typeface="Calibri"/>
              </a:rPr>
              <a:t>achieving</a:t>
            </a:r>
            <a:r>
              <a:rPr dirty="0" sz="16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84848"/>
                </a:solidFill>
                <a:latin typeface="Calibri"/>
                <a:cs typeface="Calibri"/>
              </a:rPr>
              <a:t>climate</a:t>
            </a:r>
            <a:r>
              <a:rPr dirty="0" sz="16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84848"/>
                </a:solidFill>
                <a:latin typeface="Calibri"/>
                <a:cs typeface="Calibri"/>
              </a:rPr>
              <a:t>action</a:t>
            </a:r>
            <a:r>
              <a:rPr dirty="0" sz="16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84848"/>
                </a:solidFill>
                <a:latin typeface="Calibri"/>
                <a:cs typeface="Calibri"/>
              </a:rPr>
              <a:t>targets.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754797" y="2096128"/>
            <a:ext cx="2493645" cy="10610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dirty="0" sz="3400">
                <a:solidFill>
                  <a:srgbClr val="FFFFFF"/>
                </a:solidFill>
              </a:rPr>
              <a:t>Untilities</a:t>
            </a:r>
            <a:r>
              <a:rPr dirty="0" sz="3400" spc="-130">
                <a:solidFill>
                  <a:srgbClr val="FFFFFF"/>
                </a:solidFill>
              </a:rPr>
              <a:t> </a:t>
            </a:r>
            <a:r>
              <a:rPr dirty="0" sz="3400" spc="-50">
                <a:solidFill>
                  <a:srgbClr val="FFFFFF"/>
                </a:solidFill>
              </a:rPr>
              <a:t>&amp; </a:t>
            </a:r>
            <a:r>
              <a:rPr dirty="0" sz="3400" spc="-25">
                <a:solidFill>
                  <a:srgbClr val="FFFFFF"/>
                </a:solidFill>
              </a:rPr>
              <a:t>Infrastructure</a:t>
            </a:r>
            <a:endParaRPr sz="3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626136" y="430660"/>
            <a:ext cx="6992620" cy="2738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9209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Don’t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forget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internet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connectivity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promise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(satellite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internet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remote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areas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might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few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hundred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couple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thousand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dollars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setup).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These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upfront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investments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significant: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report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notes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combined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infrastructure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(utilities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access)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small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four-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unit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glamping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commonly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runs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€58k–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€116k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(savills.ie).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6136" y="3600580"/>
            <a:ext cx="6967855" cy="2923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330" marR="102235" indent="-342265">
              <a:lnSpc>
                <a:spcPct val="100200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8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5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Include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healthy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infrastructure</a:t>
            </a:r>
            <a:r>
              <a:rPr dirty="0" sz="2200" spc="-1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budget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financial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plan.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Also,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contingency</a:t>
            </a:r>
            <a:r>
              <a:rPr dirty="0" sz="2200" spc="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for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unexpected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(e.g.,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drilling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hitting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deeper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rock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needing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larger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generator)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avoid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cash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flow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crunches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during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construction.</a:t>
            </a:r>
            <a:endParaRPr sz="2200">
              <a:latin typeface="Calibri"/>
              <a:cs typeface="Calibri"/>
            </a:endParaRPr>
          </a:p>
          <a:p>
            <a:pPr marL="354965" marR="5080" indent="-342900">
              <a:lnSpc>
                <a:spcPct val="100400"/>
              </a:lnSpc>
              <a:spcBef>
                <a:spcPts val="1165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6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3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Wherever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possible,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use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sustainable systems</a:t>
            </a:r>
            <a:r>
              <a:rPr dirty="0" sz="22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(solar,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rainwater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harvesting)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have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higher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upfront</a:t>
            </a:r>
            <a:r>
              <a:rPr dirty="0" sz="22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2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lower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operating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expenses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over</a:t>
            </a:r>
            <a:r>
              <a:rPr dirty="0" sz="22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time.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1603" y="0"/>
            <a:ext cx="4367530" cy="4619625"/>
            <a:chOff x="391603" y="0"/>
            <a:chExt cx="4367530" cy="461962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A blue paper and a credit card with gold coins falling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0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36329" y="4101825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426293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426293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785" y="4304541"/>
              <a:ext cx="111507" cy="1277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30294" y="4101821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149902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149902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8458" y="4304541"/>
              <a:ext cx="111507" cy="1277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98688" y="401261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239322" y="404935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239322" y="404935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5658" y="3882617"/>
              <a:ext cx="345142" cy="1612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8358" y="4094633"/>
              <a:ext cx="191728" cy="18022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1799865" y="6164034"/>
            <a:ext cx="29146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8130" algn="l"/>
              </a:tabLst>
            </a:pPr>
            <a:r>
              <a:rPr dirty="0" u="sng" sz="2200">
                <a:solidFill>
                  <a:srgbClr val="484848"/>
                </a:solidFill>
                <a:uFill>
                  <a:solidFill>
                    <a:srgbClr val="FAA63C"/>
                  </a:solidFill>
                </a:uFill>
                <a:latin typeface="Calibri"/>
                <a:cs typeface="Calibri"/>
              </a:rPr>
              <a:t>	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022045" y="5381167"/>
            <a:ext cx="736600" cy="736600"/>
            <a:chOff x="4022045" y="5381167"/>
            <a:chExt cx="736600" cy="736600"/>
          </a:xfrm>
        </p:grpSpPr>
        <p:sp>
          <p:nvSpPr>
            <p:cNvPr id="27" name="object 27"/>
            <p:cNvSpPr/>
            <p:nvPr/>
          </p:nvSpPr>
          <p:spPr>
            <a:xfrm>
              <a:off x="4436329" y="560037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4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4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42629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42629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785" y="5803092"/>
              <a:ext cx="111507" cy="1277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030294" y="560037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14990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14990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8458" y="5803090"/>
              <a:ext cx="111507" cy="12774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98688" y="5511162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239322" y="554790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239322" y="554790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85658" y="5381167"/>
              <a:ext cx="345142" cy="1612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68358" y="5593184"/>
              <a:ext cx="191728" cy="180225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689109" y="3277082"/>
            <a:ext cx="2771775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really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costs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connected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off-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grid!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41" name="object 41"/>
          <p:cNvSpPr txBox="1"/>
          <p:nvPr/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dirty="0" sz="3400" b="1">
                <a:solidFill>
                  <a:srgbClr val="FFFFFF"/>
                </a:solidFill>
                <a:latin typeface="Calibri"/>
                <a:cs typeface="Calibri"/>
              </a:rPr>
              <a:t>Untilities</a:t>
            </a:r>
            <a:r>
              <a:rPr dirty="0" sz="3400" spc="-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50" b="1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3400" spc="-25" b="1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person putting a coin into a piggy bank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74590" y="430660"/>
            <a:ext cx="6553200" cy="54533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330" marR="5080" indent="-342265">
              <a:lnSpc>
                <a:spcPct val="100200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  <a:tab pos="4459605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7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5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Explore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cost-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saving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options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like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phased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utility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upgrades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hybrid</a:t>
            </a:r>
            <a:r>
              <a:rPr dirty="0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systems.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 b="1">
                <a:solidFill>
                  <a:srgbClr val="3A7E81"/>
                </a:solidFill>
                <a:latin typeface="Calibri"/>
                <a:cs typeface="Calibri"/>
              </a:rPr>
              <a:t>For</a:t>
            </a:r>
            <a:r>
              <a:rPr dirty="0" sz="2200" spc="-5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3A7E81"/>
                </a:solidFill>
                <a:latin typeface="Calibri"/>
                <a:cs typeface="Calibri"/>
              </a:rPr>
              <a:t>example,</a:t>
            </a:r>
            <a:r>
              <a:rPr dirty="0" sz="2200" spc="-4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start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smaller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solar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array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expand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revenue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grows,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use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on-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demand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gas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heaters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instead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of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complete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electrical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system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reduce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load.</a:t>
            </a:r>
            <a:endParaRPr sz="2200">
              <a:latin typeface="Calibri"/>
              <a:cs typeface="Calibri"/>
            </a:endParaRPr>
          </a:p>
          <a:p>
            <a:pPr marL="354965" marR="154305" indent="-342900">
              <a:lnSpc>
                <a:spcPct val="100099"/>
              </a:lnSpc>
              <a:spcBef>
                <a:spcPts val="1175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8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5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Investigate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incentive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programs</a:t>
            </a:r>
            <a:r>
              <a:rPr dirty="0" sz="2200" spc="-2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–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some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countries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offer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grants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renewable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energy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water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services.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E96751"/>
                </a:solidFill>
                <a:latin typeface="Calibri"/>
                <a:cs typeface="Calibri"/>
              </a:rPr>
              <a:t>Netherlands</a:t>
            </a:r>
            <a:r>
              <a:rPr dirty="0" sz="2200" spc="-3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(VAMIL program)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E96751"/>
                </a:solidFill>
                <a:latin typeface="Calibri"/>
                <a:cs typeface="Calibri"/>
              </a:rPr>
              <a:t>Ireland</a:t>
            </a:r>
            <a:r>
              <a:rPr dirty="0" sz="22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(Climate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Action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Programme),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new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businesses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sometimes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receive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support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installing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eco-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friendly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utilities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be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eligible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reclaim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95">
                <a:solidFill>
                  <a:srgbClr val="484848"/>
                </a:solidFill>
                <a:latin typeface="Calibri"/>
                <a:cs typeface="Calibri"/>
              </a:rPr>
              <a:t>VAT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capital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equipment.</a:t>
            </a:r>
            <a:endParaRPr sz="2200">
              <a:latin typeface="Calibri"/>
              <a:cs typeface="Calibri"/>
            </a:endParaRPr>
          </a:p>
          <a:p>
            <a:pPr marL="354330" marR="177165" indent="-342265">
              <a:lnSpc>
                <a:spcPct val="100400"/>
              </a:lnSpc>
              <a:spcBef>
                <a:spcPts val="11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6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4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Crucially,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never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cut</a:t>
            </a:r>
            <a:r>
              <a:rPr dirty="0" sz="22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corners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2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waste: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invest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proper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sewage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treatment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upfront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avoid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fines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damage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later.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382046" y="932623"/>
            <a:ext cx="736600" cy="736600"/>
            <a:chOff x="4382046" y="932623"/>
            <a:chExt cx="736600" cy="736600"/>
          </a:xfrm>
        </p:grpSpPr>
        <p:sp>
          <p:nvSpPr>
            <p:cNvPr id="11" name="object 11"/>
            <p:cNvSpPr/>
            <p:nvPr/>
          </p:nvSpPr>
          <p:spPr>
            <a:xfrm>
              <a:off x="4796330" y="1151831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8629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8629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1784" y="1354547"/>
              <a:ext cx="111507" cy="1277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90294" y="115182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50990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50990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457" y="1354546"/>
              <a:ext cx="111507" cy="12774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558687" y="1062617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599322" y="109935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599322" y="109935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5657" y="932623"/>
              <a:ext cx="345142" cy="1612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358" y="1144639"/>
              <a:ext cx="191728" cy="180225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427808" y="2828387"/>
            <a:ext cx="736600" cy="736600"/>
            <a:chOff x="4427808" y="2828387"/>
            <a:chExt cx="736600" cy="736600"/>
          </a:xfrm>
        </p:grpSpPr>
        <p:sp>
          <p:nvSpPr>
            <p:cNvPr id="25" name="object 25"/>
            <p:cNvSpPr/>
            <p:nvPr/>
          </p:nvSpPr>
          <p:spPr>
            <a:xfrm>
              <a:off x="4842092" y="304759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83205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83205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7547" y="3250313"/>
              <a:ext cx="111507" cy="1277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436056" y="304759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55566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55566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4220" y="3250312"/>
              <a:ext cx="111507" cy="12774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604451" y="295838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645085" y="29951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645085" y="29951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91420" y="2828387"/>
              <a:ext cx="345142" cy="16127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4121" y="3040405"/>
              <a:ext cx="191728" cy="18022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4418045" y="5322616"/>
            <a:ext cx="736600" cy="736600"/>
            <a:chOff x="4418045" y="5322616"/>
            <a:chExt cx="736600" cy="736600"/>
          </a:xfrm>
        </p:grpSpPr>
        <p:sp>
          <p:nvSpPr>
            <p:cNvPr id="39" name="object 39"/>
            <p:cNvSpPr/>
            <p:nvPr/>
          </p:nvSpPr>
          <p:spPr>
            <a:xfrm>
              <a:off x="4832329" y="554182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822291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822291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7785" y="5744542"/>
              <a:ext cx="111507" cy="12774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426294" y="554182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545901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545914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4458" y="5744541"/>
              <a:ext cx="111507" cy="12774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594688" y="5452612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635323" y="548935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635323" y="548935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81658" y="5322616"/>
              <a:ext cx="345142" cy="16127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64359" y="5534633"/>
              <a:ext cx="191726" cy="180225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820173" y="3270986"/>
            <a:ext cx="25101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dirty="0" sz="3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0">
                <a:solidFill>
                  <a:srgbClr val="FFFFFF"/>
                </a:solidFill>
                <a:latin typeface="Calibri"/>
                <a:cs typeface="Calibri"/>
              </a:rPr>
              <a:t>Tips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53" name="object 53" descr="$PPTXTitle"/>
          <p:cNvSpPr txBox="1">
            <a:spLocks noGrp="1"/>
          </p:cNvSpPr>
          <p:nvPr>
            <p:ph type="title"/>
          </p:nvPr>
        </p:nvSpPr>
        <p:spPr>
          <a:xfrm>
            <a:off x="754797" y="2096128"/>
            <a:ext cx="2493645" cy="10610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dirty="0" sz="3400">
                <a:solidFill>
                  <a:srgbClr val="FFFFFF"/>
                </a:solidFill>
              </a:rPr>
              <a:t>Untilities</a:t>
            </a:r>
            <a:r>
              <a:rPr dirty="0" sz="3400" spc="-130">
                <a:solidFill>
                  <a:srgbClr val="FFFFFF"/>
                </a:solidFill>
              </a:rPr>
              <a:t> </a:t>
            </a:r>
            <a:r>
              <a:rPr dirty="0" sz="3400" spc="-50">
                <a:solidFill>
                  <a:srgbClr val="FFFFFF"/>
                </a:solidFill>
              </a:rPr>
              <a:t>&amp; </a:t>
            </a:r>
            <a:r>
              <a:rPr dirty="0" sz="3400" spc="-25">
                <a:solidFill>
                  <a:srgbClr val="FFFFFF"/>
                </a:solidFill>
              </a:rPr>
              <a:t>Infrastructure</a:t>
            </a:r>
            <a:endParaRPr sz="3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 h="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451139" y="1865760"/>
            <a:ext cx="348043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46482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dirty="0" sz="300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Sure</a:t>
            </a:r>
            <a:r>
              <a:rPr dirty="0" sz="300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55" b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30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5" b="1">
                <a:solidFill>
                  <a:srgbClr val="FFFFFF"/>
                </a:solidFill>
                <a:latin typeface="Calibri"/>
                <a:cs typeface="Calibri"/>
              </a:rPr>
              <a:t>Get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Them</a:t>
            </a:r>
            <a:r>
              <a:rPr dirty="0" sz="30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There:</a:t>
            </a:r>
            <a:r>
              <a:rPr dirty="0" sz="30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dirty="0" sz="30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5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endParaRPr sz="3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3000" spc="-25">
                <a:solidFill>
                  <a:srgbClr val="FFFFFF"/>
                </a:solidFill>
                <a:latin typeface="Calibri"/>
                <a:cs typeface="Calibri"/>
              </a:rPr>
              <a:t>Transport</a:t>
            </a:r>
            <a:r>
              <a:rPr dirty="0" sz="30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0789666" y="623440"/>
            <a:ext cx="95313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5">
                <a:solidFill>
                  <a:srgbClr val="FFFFFF"/>
                </a:solidFill>
              </a:rPr>
              <a:t>06</a:t>
            </a:r>
            <a:endParaRPr sz="7200"/>
          </a:p>
        </p:txBody>
      </p:sp>
      <p:sp>
        <p:nvSpPr>
          <p:cNvPr id="9" name="object 9"/>
          <p:cNvSpPr txBox="1"/>
          <p:nvPr/>
        </p:nvSpPr>
        <p:spPr>
          <a:xfrm>
            <a:off x="408734" y="4007228"/>
            <a:ext cx="10942320" cy="2435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508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Ensure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your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guests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(and</a:t>
            </a:r>
            <a:r>
              <a:rPr dirty="0" sz="24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service</a:t>
            </a:r>
            <a:r>
              <a:rPr dirty="0" sz="2400" spc="-7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vehicles)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can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reach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you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safely,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affordably,</a:t>
            </a:r>
            <a:r>
              <a:rPr dirty="0" sz="24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and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without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detours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—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or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risk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losing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bookings.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guests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can’t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reach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easily,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won’t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book.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Good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includes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safe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roads,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clear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signage,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adequate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vehicle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parking,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sometimes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pathway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lighting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shuttle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services.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Poor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=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bad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reviews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lower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occupancy.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level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land,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driveways,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apply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right-</a:t>
            </a:r>
            <a:r>
              <a:rPr dirty="0" sz="2200" spc="-20" b="1">
                <a:solidFill>
                  <a:srgbClr val="484848"/>
                </a:solidFill>
                <a:latin typeface="Calibri"/>
                <a:cs typeface="Calibri"/>
              </a:rPr>
              <a:t>of-</a:t>
            </a:r>
            <a:r>
              <a:rPr dirty="0" sz="2200" spc="-35" b="1">
                <a:solidFill>
                  <a:srgbClr val="484848"/>
                </a:solidFill>
                <a:latin typeface="Calibri"/>
                <a:cs typeface="Calibri"/>
              </a:rPr>
              <a:t>way,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which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from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few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hundred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euros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€20,000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more,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depending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terrain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permissions.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Ensuring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non-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negotiable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operational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success.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75535" y="3356111"/>
            <a:ext cx="2455545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Ensuring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smooth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arrival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guests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logistics.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4541" y="209364"/>
            <a:ext cx="6684009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Considerations: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Consider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emergency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services)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reach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site.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vital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for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construction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maintenance.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Many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Europe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down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narrow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lanes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unpaved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roads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–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check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upgrades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needed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year-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round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access.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4541" y="2342964"/>
            <a:ext cx="6521450" cy="2585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Evaluate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road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access,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entryways,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parking.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good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road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clear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signage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enhances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convenience,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whereas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remote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require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building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upgrading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private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roads.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should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easily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reachable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car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parking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even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regular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tour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buses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popular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areas)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have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safe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entry/exit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points.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4541" y="5421443"/>
            <a:ext cx="656590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Consider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accessibility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standards: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welcoming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site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provides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disabled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least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ability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navigate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luggage.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2" name="object 12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A building next to a body of wat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477137" y="2112554"/>
            <a:ext cx="2858770" cy="10610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dirty="0" sz="3400" b="0">
                <a:solidFill>
                  <a:srgbClr val="FFFFFF"/>
                </a:solidFill>
                <a:latin typeface="Calibri"/>
                <a:cs typeface="Calibri"/>
              </a:rPr>
              <a:t>Access,</a:t>
            </a:r>
            <a:r>
              <a:rPr dirty="0" sz="3400" spc="-7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 b="0">
                <a:solidFill>
                  <a:srgbClr val="FFFFFF"/>
                </a:solidFill>
                <a:latin typeface="Calibri"/>
                <a:cs typeface="Calibri"/>
              </a:rPr>
              <a:t>Mobility </a:t>
            </a:r>
            <a:r>
              <a:rPr dirty="0" sz="3400" b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4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 b="0">
                <a:solidFill>
                  <a:srgbClr val="FFFFFF"/>
                </a:solidFill>
                <a:latin typeface="Calibri"/>
                <a:cs typeface="Calibri"/>
              </a:rPr>
              <a:t>Transport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58</a:t>
            </a:fld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75535" y="3356111"/>
            <a:ext cx="2455545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Ensuring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smooth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arrival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guests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logistics.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4541" y="209364"/>
            <a:ext cx="6210300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remote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Iceland</a:t>
            </a:r>
            <a:r>
              <a:rPr dirty="0" sz="24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mountainous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Italy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winter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(snow,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heavy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rain)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might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issue;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Netherlands,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consider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proximity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main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public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transport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guests.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Difficult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access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routes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only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deter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raise construction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(bringing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materials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in).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4541" y="2845885"/>
            <a:ext cx="6118225" cy="273812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Costs:</a:t>
            </a:r>
            <a:r>
              <a:rPr dirty="0" sz="2400" spc="-8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Improving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site’s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range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widely.</a:t>
            </a:r>
            <a:endParaRPr sz="24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Laying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basic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gravel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 spc="-1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driveway</a:t>
            </a:r>
            <a:r>
              <a:rPr dirty="0" u="none" sz="2400" spc="-55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(100m)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might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b="1">
                <a:solidFill>
                  <a:srgbClr val="484848"/>
                </a:solidFill>
                <a:latin typeface="Calibri"/>
                <a:cs typeface="Calibri"/>
              </a:rPr>
              <a:t>€5,000–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€15,000</a:t>
            </a:r>
            <a:r>
              <a:rPr dirty="0" u="none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depending</a:t>
            </a:r>
            <a:r>
              <a:rPr dirty="0" u="none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terrain,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so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factor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into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budget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off</a:t>
            </a:r>
            <a:r>
              <a:rPr dirty="0" u="none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beaten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path.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Building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small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bridge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reinforcing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steep</a:t>
            </a:r>
            <a:r>
              <a:rPr dirty="0" u="none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slope</a:t>
            </a:r>
            <a:r>
              <a:rPr dirty="0" u="none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could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u="none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b="1">
                <a:solidFill>
                  <a:srgbClr val="484848"/>
                </a:solidFill>
                <a:latin typeface="Calibri"/>
                <a:cs typeface="Calibri"/>
              </a:rPr>
              <a:t>tens</a:t>
            </a:r>
            <a:r>
              <a:rPr dirty="0" u="none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5" b="1">
                <a:solidFill>
                  <a:srgbClr val="484848"/>
                </a:solidFill>
                <a:latin typeface="Calibri"/>
                <a:cs typeface="Calibri"/>
              </a:rPr>
              <a:t>of </a:t>
            </a:r>
            <a:r>
              <a:rPr dirty="0" u="none" sz="2400" spc="-10" b="1">
                <a:solidFill>
                  <a:srgbClr val="484848"/>
                </a:solidFill>
                <a:latin typeface="Calibri"/>
                <a:cs typeface="Calibri"/>
              </a:rPr>
              <a:t>thousands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1" name="object 11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A building next to a body of water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477137" y="2112554"/>
            <a:ext cx="2858770" cy="10610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dirty="0" sz="3400" b="0">
                <a:solidFill>
                  <a:srgbClr val="FFFFFF"/>
                </a:solidFill>
                <a:latin typeface="Calibri"/>
                <a:cs typeface="Calibri"/>
              </a:rPr>
              <a:t>Access,</a:t>
            </a:r>
            <a:r>
              <a:rPr dirty="0" sz="3400" spc="-7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 b="0">
                <a:solidFill>
                  <a:srgbClr val="FFFFFF"/>
                </a:solidFill>
                <a:latin typeface="Calibri"/>
                <a:cs typeface="Calibri"/>
              </a:rPr>
              <a:t>Mobility </a:t>
            </a:r>
            <a:r>
              <a:rPr dirty="0" sz="3400" b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4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 b="0">
                <a:solidFill>
                  <a:srgbClr val="FFFFFF"/>
                </a:solidFill>
                <a:latin typeface="Calibri"/>
                <a:cs typeface="Calibri"/>
              </a:rPr>
              <a:t>Transport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58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955395" y="3264301"/>
            <a:ext cx="211455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74930" marR="5080" indent="-6286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Heart</a:t>
            </a:r>
            <a:r>
              <a:rPr dirty="0" sz="2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dirty="0" sz="2800" spc="-160">
                <a:solidFill>
                  <a:srgbClr val="FFFFFF"/>
                </a:solidFill>
                <a:latin typeface="Calibri"/>
                <a:cs typeface="Calibri"/>
              </a:rPr>
              <a:t>ATA</a:t>
            </a:r>
            <a:r>
              <a:rPr dirty="0" sz="2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Business!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470" y="2177710"/>
            <a:ext cx="270192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05155" marR="5080" indent="-59309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30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Matters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5441" y="0"/>
            <a:ext cx="3810000" cy="6544945"/>
            <a:chOff x="225441" y="0"/>
            <a:chExt cx="3810000" cy="654494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A red camper parked in front of a building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3521252" y="0"/>
                  </a:moveTo>
                  <a:lnTo>
                    <a:pt x="276021" y="0"/>
                  </a:lnTo>
                  <a:lnTo>
                    <a:pt x="226407" y="4446"/>
                  </a:lnTo>
                  <a:lnTo>
                    <a:pt x="179710" y="17267"/>
                  </a:lnTo>
                  <a:lnTo>
                    <a:pt x="136710" y="37683"/>
                  </a:lnTo>
                  <a:lnTo>
                    <a:pt x="98186" y="64914"/>
                  </a:lnTo>
                  <a:lnTo>
                    <a:pt x="64918" y="98181"/>
                  </a:lnTo>
                  <a:lnTo>
                    <a:pt x="37686" y="136704"/>
                  </a:lnTo>
                  <a:lnTo>
                    <a:pt x="17269" y="179705"/>
                  </a:lnTo>
                  <a:lnTo>
                    <a:pt x="4447" y="226404"/>
                  </a:lnTo>
                  <a:lnTo>
                    <a:pt x="0" y="276021"/>
                  </a:lnTo>
                  <a:lnTo>
                    <a:pt x="0" y="1380083"/>
                  </a:lnTo>
                  <a:lnTo>
                    <a:pt x="4447" y="1429701"/>
                  </a:lnTo>
                  <a:lnTo>
                    <a:pt x="17269" y="1476401"/>
                  </a:lnTo>
                  <a:lnTo>
                    <a:pt x="37686" y="1519404"/>
                  </a:lnTo>
                  <a:lnTo>
                    <a:pt x="64918" y="1557929"/>
                  </a:lnTo>
                  <a:lnTo>
                    <a:pt x="98186" y="1591198"/>
                  </a:lnTo>
                  <a:lnTo>
                    <a:pt x="136710" y="1618431"/>
                  </a:lnTo>
                  <a:lnTo>
                    <a:pt x="179710" y="1638848"/>
                  </a:lnTo>
                  <a:lnTo>
                    <a:pt x="226407" y="1651670"/>
                  </a:lnTo>
                  <a:lnTo>
                    <a:pt x="276021" y="1656118"/>
                  </a:lnTo>
                  <a:lnTo>
                    <a:pt x="3521252" y="1656118"/>
                  </a:lnTo>
                  <a:lnTo>
                    <a:pt x="3570870" y="1651670"/>
                  </a:lnTo>
                  <a:lnTo>
                    <a:pt x="3617570" y="1638848"/>
                  </a:lnTo>
                  <a:lnTo>
                    <a:pt x="3660573" y="1618431"/>
                  </a:lnTo>
                  <a:lnTo>
                    <a:pt x="3699098" y="1591198"/>
                  </a:lnTo>
                  <a:lnTo>
                    <a:pt x="3732367" y="1557929"/>
                  </a:lnTo>
                  <a:lnTo>
                    <a:pt x="3759600" y="1519404"/>
                  </a:lnTo>
                  <a:lnTo>
                    <a:pt x="3780018" y="1476401"/>
                  </a:lnTo>
                  <a:lnTo>
                    <a:pt x="3792840" y="1429701"/>
                  </a:lnTo>
                  <a:lnTo>
                    <a:pt x="3797287" y="1380083"/>
                  </a:lnTo>
                  <a:lnTo>
                    <a:pt x="3797287" y="276021"/>
                  </a:lnTo>
                  <a:lnTo>
                    <a:pt x="3792840" y="226404"/>
                  </a:lnTo>
                  <a:lnTo>
                    <a:pt x="3780018" y="179705"/>
                  </a:lnTo>
                  <a:lnTo>
                    <a:pt x="3759600" y="136704"/>
                  </a:lnTo>
                  <a:lnTo>
                    <a:pt x="3732367" y="98181"/>
                  </a:lnTo>
                  <a:lnTo>
                    <a:pt x="3699098" y="64914"/>
                  </a:lnTo>
                  <a:lnTo>
                    <a:pt x="3660573" y="37683"/>
                  </a:lnTo>
                  <a:lnTo>
                    <a:pt x="3617570" y="17267"/>
                  </a:lnTo>
                  <a:lnTo>
                    <a:pt x="3570870" y="4446"/>
                  </a:lnTo>
                  <a:lnTo>
                    <a:pt x="3521252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0" y="276021"/>
                  </a:moveTo>
                  <a:lnTo>
                    <a:pt x="4447" y="226404"/>
                  </a:lnTo>
                  <a:lnTo>
                    <a:pt x="17269" y="179705"/>
                  </a:lnTo>
                  <a:lnTo>
                    <a:pt x="37686" y="136704"/>
                  </a:lnTo>
                  <a:lnTo>
                    <a:pt x="64918" y="98181"/>
                  </a:lnTo>
                  <a:lnTo>
                    <a:pt x="98186" y="64914"/>
                  </a:lnTo>
                  <a:lnTo>
                    <a:pt x="136710" y="37683"/>
                  </a:lnTo>
                  <a:lnTo>
                    <a:pt x="179710" y="17267"/>
                  </a:lnTo>
                  <a:lnTo>
                    <a:pt x="226407" y="4446"/>
                  </a:lnTo>
                  <a:lnTo>
                    <a:pt x="276021" y="0"/>
                  </a:lnTo>
                  <a:lnTo>
                    <a:pt x="3521252" y="0"/>
                  </a:lnTo>
                  <a:lnTo>
                    <a:pt x="3570870" y="4446"/>
                  </a:lnTo>
                  <a:lnTo>
                    <a:pt x="3617570" y="17267"/>
                  </a:lnTo>
                  <a:lnTo>
                    <a:pt x="3660573" y="37683"/>
                  </a:lnTo>
                  <a:lnTo>
                    <a:pt x="3699098" y="64914"/>
                  </a:lnTo>
                  <a:lnTo>
                    <a:pt x="3732367" y="98181"/>
                  </a:lnTo>
                  <a:lnTo>
                    <a:pt x="3759600" y="136704"/>
                  </a:lnTo>
                  <a:lnTo>
                    <a:pt x="3780018" y="179705"/>
                  </a:lnTo>
                  <a:lnTo>
                    <a:pt x="3792840" y="226404"/>
                  </a:lnTo>
                  <a:lnTo>
                    <a:pt x="3797287" y="276021"/>
                  </a:lnTo>
                  <a:lnTo>
                    <a:pt x="3797287" y="1380083"/>
                  </a:lnTo>
                  <a:lnTo>
                    <a:pt x="3792840" y="1429701"/>
                  </a:lnTo>
                  <a:lnTo>
                    <a:pt x="3780018" y="1476401"/>
                  </a:lnTo>
                  <a:lnTo>
                    <a:pt x="3759600" y="1519404"/>
                  </a:lnTo>
                  <a:lnTo>
                    <a:pt x="3732367" y="1557929"/>
                  </a:lnTo>
                  <a:lnTo>
                    <a:pt x="3699098" y="1591198"/>
                  </a:lnTo>
                  <a:lnTo>
                    <a:pt x="3660573" y="1618431"/>
                  </a:lnTo>
                  <a:lnTo>
                    <a:pt x="3617570" y="1638848"/>
                  </a:lnTo>
                  <a:lnTo>
                    <a:pt x="3570870" y="1651670"/>
                  </a:lnTo>
                  <a:lnTo>
                    <a:pt x="3521252" y="1656118"/>
                  </a:lnTo>
                  <a:lnTo>
                    <a:pt x="276021" y="1656118"/>
                  </a:lnTo>
                  <a:lnTo>
                    <a:pt x="226407" y="1651670"/>
                  </a:lnTo>
                  <a:lnTo>
                    <a:pt x="179710" y="1638848"/>
                  </a:lnTo>
                  <a:lnTo>
                    <a:pt x="136710" y="1618431"/>
                  </a:lnTo>
                  <a:lnTo>
                    <a:pt x="98186" y="1591198"/>
                  </a:lnTo>
                  <a:lnTo>
                    <a:pt x="64918" y="1557929"/>
                  </a:lnTo>
                  <a:lnTo>
                    <a:pt x="37686" y="1519404"/>
                  </a:lnTo>
                  <a:lnTo>
                    <a:pt x="17269" y="1476401"/>
                  </a:lnTo>
                  <a:lnTo>
                    <a:pt x="4447" y="1429701"/>
                  </a:lnTo>
                  <a:lnTo>
                    <a:pt x="0" y="1380083"/>
                  </a:lnTo>
                  <a:lnTo>
                    <a:pt x="0" y="276021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352404" y="209364"/>
            <a:ext cx="631063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Location</a:t>
            </a:r>
            <a:r>
              <a:rPr dirty="0" sz="2400" spc="-10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influences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nightly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rates,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access</a:t>
            </a:r>
            <a:r>
              <a:rPr dirty="0" sz="2400" spc="-9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to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grants,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and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marketing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power.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52404" y="1459044"/>
            <a:ext cx="634873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Are</a:t>
            </a:r>
            <a:r>
              <a:rPr dirty="0" sz="2400" spc="-4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you</a:t>
            </a:r>
            <a:r>
              <a:rPr dirty="0" sz="2400" spc="-4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thinking</a:t>
            </a:r>
            <a:r>
              <a:rPr dirty="0" sz="2400" spc="-2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of</a:t>
            </a:r>
            <a:r>
              <a:rPr dirty="0" sz="2400" spc="-4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setting</a:t>
            </a:r>
            <a:r>
              <a:rPr dirty="0" sz="2400" spc="-3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up</a:t>
            </a:r>
            <a:r>
              <a:rPr dirty="0" sz="2400" spc="-3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your</a:t>
            </a:r>
            <a:r>
              <a:rPr dirty="0" sz="2400" spc="-4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10" b="1" i="1">
                <a:solidFill>
                  <a:srgbClr val="459496"/>
                </a:solidFill>
                <a:latin typeface="Calibri"/>
                <a:cs typeface="Calibri"/>
              </a:rPr>
              <a:t>Alternative</a:t>
            </a:r>
            <a:r>
              <a:rPr dirty="0" sz="2400" spc="-1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20" b="1" i="1">
                <a:solidFill>
                  <a:srgbClr val="459496"/>
                </a:solidFill>
                <a:latin typeface="Calibri"/>
                <a:cs typeface="Calibri"/>
              </a:rPr>
              <a:t>Tourism</a:t>
            </a:r>
            <a:r>
              <a:rPr dirty="0" sz="2400" spc="-7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Accommodation</a:t>
            </a:r>
            <a:r>
              <a:rPr dirty="0" sz="2400" spc="-8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70" b="1" i="1">
                <a:solidFill>
                  <a:srgbClr val="459496"/>
                </a:solidFill>
                <a:latin typeface="Calibri"/>
                <a:cs typeface="Calibri"/>
              </a:rPr>
              <a:t>(ATA)</a:t>
            </a:r>
            <a:r>
              <a:rPr dirty="0" sz="2400" spc="-6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10" b="1" i="1">
                <a:solidFill>
                  <a:srgbClr val="459496"/>
                </a:solidFill>
                <a:latin typeface="Calibri"/>
                <a:cs typeface="Calibri"/>
              </a:rPr>
              <a:t>locally,</a:t>
            </a:r>
            <a:r>
              <a:rPr dirty="0" sz="2400" spc="-6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beside</a:t>
            </a:r>
            <a:r>
              <a:rPr dirty="0" sz="2400" spc="-9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20" b="1" i="1">
                <a:solidFill>
                  <a:srgbClr val="459496"/>
                </a:solidFill>
                <a:latin typeface="Calibri"/>
                <a:cs typeface="Calibri"/>
              </a:rPr>
              <a:t>your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home</a:t>
            </a:r>
            <a:r>
              <a:rPr dirty="0" sz="2400" spc="-2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or</a:t>
            </a:r>
            <a:r>
              <a:rPr dirty="0" sz="2400" spc="-2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dreaming</a:t>
            </a:r>
            <a:r>
              <a:rPr dirty="0" sz="2400" spc="-4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about</a:t>
            </a:r>
            <a:r>
              <a:rPr dirty="0" sz="2400" spc="-2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a</a:t>
            </a:r>
            <a:r>
              <a:rPr dirty="0" sz="2400" spc="-2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spot</a:t>
            </a:r>
            <a:r>
              <a:rPr dirty="0" sz="2400" spc="-2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near</a:t>
            </a:r>
            <a:r>
              <a:rPr dirty="0" sz="2400" spc="-2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a</a:t>
            </a:r>
            <a:r>
              <a:rPr dirty="0" sz="2400" spc="-25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beach</a:t>
            </a:r>
            <a:r>
              <a:rPr dirty="0" sz="2400" spc="-5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25" b="1" i="1">
                <a:solidFill>
                  <a:srgbClr val="459496"/>
                </a:solidFill>
                <a:latin typeface="Calibri"/>
                <a:cs typeface="Calibri"/>
              </a:rPr>
              <a:t>or </a:t>
            </a:r>
            <a:r>
              <a:rPr dirty="0" sz="2400" b="1" i="1">
                <a:solidFill>
                  <a:srgbClr val="459496"/>
                </a:solidFill>
                <a:latin typeface="Calibri"/>
                <a:cs typeface="Calibri"/>
              </a:rPr>
              <a:t>unique</a:t>
            </a:r>
            <a:r>
              <a:rPr dirty="0" sz="2400" spc="-40" b="1" i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400" spc="-10" b="1" i="1">
                <a:solidFill>
                  <a:srgbClr val="459496"/>
                </a:solidFill>
                <a:latin typeface="Calibri"/>
                <a:cs typeface="Calibri"/>
              </a:rPr>
              <a:t>location?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52404" y="3440244"/>
            <a:ext cx="654621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Before</a:t>
            </a:r>
            <a:r>
              <a:rPr dirty="0" sz="2400" spc="-3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make</a:t>
            </a:r>
            <a:r>
              <a:rPr dirty="0" sz="2400" spc="-6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4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decision,</a:t>
            </a:r>
            <a:r>
              <a:rPr dirty="0" sz="2400" spc="-3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make</a:t>
            </a:r>
            <a:r>
              <a:rPr dirty="0" sz="2400" spc="-7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sure</a:t>
            </a:r>
            <a:r>
              <a:rPr dirty="0" sz="2400" spc="-3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3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4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right</a:t>
            </a:r>
            <a:r>
              <a:rPr dirty="0" sz="2400" spc="-3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3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sz="2400" spc="-3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400" spc="-2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3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heart</a:t>
            </a:r>
            <a:r>
              <a:rPr dirty="0" sz="2400" spc="-4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3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40" b="1" i="1">
                <a:solidFill>
                  <a:srgbClr val="484848"/>
                </a:solidFill>
                <a:latin typeface="Calibri"/>
                <a:cs typeface="Calibri"/>
              </a:rPr>
              <a:t>ATA </a:t>
            </a:r>
            <a:r>
              <a:rPr dirty="0" sz="2400" spc="-10" b="1" i="1">
                <a:solidFill>
                  <a:srgbClr val="484848"/>
                </a:solidFill>
                <a:latin typeface="Calibri"/>
                <a:cs typeface="Calibri"/>
              </a:rPr>
              <a:t>business.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2404" y="5208084"/>
            <a:ext cx="650240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Choosing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right</a:t>
            </a: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most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important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early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decisions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when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developing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an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alternative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accommodation</a:t>
            </a:r>
            <a:r>
              <a:rPr dirty="0" sz="2400" spc="-11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(ATA)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business.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5534" y="4779171"/>
            <a:ext cx="3191510" cy="171831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374650" indent="39370">
              <a:lnSpc>
                <a:spcPct val="100000"/>
              </a:lnSpc>
              <a:spcBef>
                <a:spcPts val="80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700" marR="5080" indent="361950">
              <a:lnSpc>
                <a:spcPct val="100000"/>
              </a:lnSpc>
              <a:spcBef>
                <a:spcPts val="63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dirty="0" sz="3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32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Calibri"/>
                <a:cs typeface="Calibri"/>
              </a:rPr>
              <a:t>practical </a:t>
            </a: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appealing</a:t>
            </a:r>
            <a:r>
              <a:rPr dirty="0" sz="32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Calibri"/>
                <a:cs typeface="Calibri"/>
              </a:rPr>
              <a:t>location!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house in the wood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05599" y="262644"/>
            <a:ext cx="6525259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6195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Infrastructure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small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glamping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(e.g.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roads,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paths,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utilities)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often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total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€60,000–</a:t>
            </a:r>
            <a:endParaRPr sz="2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€120,000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2400">
                <a:solidFill>
                  <a:srgbClr val="86A66D"/>
                </a:solidFill>
                <a:uFill>
                  <a:solidFill>
                    <a:srgbClr val="86A66D"/>
                  </a:solidFill>
                </a:uFill>
                <a:latin typeface="Calibri"/>
                <a:cs typeface="Calibri"/>
                <a:hlinkClick r:id="rId3"/>
              </a:rPr>
              <a:t>fe</a:t>
            </a:r>
            <a:r>
              <a:rPr dirty="0" u="sng" sz="2400">
                <a:solidFill>
                  <a:srgbClr val="86A66D"/>
                </a:solidFill>
                <a:uFill>
                  <a:solidFill>
                    <a:srgbClr val="86A66D"/>
                  </a:solidFill>
                </a:uFill>
                <a:latin typeface="Calibri"/>
                <a:cs typeface="Calibri"/>
              </a:rPr>
              <a:t>w</a:t>
            </a:r>
            <a:r>
              <a:rPr dirty="0" u="sng" sz="2400" spc="-50">
                <a:solidFill>
                  <a:srgbClr val="86A66D"/>
                </a:solidFill>
                <a:uFill>
                  <a:solidFill>
                    <a:srgbClr val="86A66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units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especially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i="1">
                <a:solidFill>
                  <a:srgbClr val="484848"/>
                </a:solidFill>
                <a:latin typeface="Calibri"/>
                <a:cs typeface="Calibri"/>
              </a:rPr>
              <a:t>“depending</a:t>
            </a:r>
            <a:r>
              <a:rPr dirty="0" u="none" sz="2400" spc="-1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u="none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u="none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availability</a:t>
            </a:r>
            <a:r>
              <a:rPr dirty="0" u="none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u="none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i="1">
                <a:solidFill>
                  <a:srgbClr val="484848"/>
                </a:solidFill>
                <a:latin typeface="Calibri"/>
                <a:cs typeface="Calibri"/>
              </a:rPr>
              <a:t>existing</a:t>
            </a:r>
            <a:r>
              <a:rPr dirty="0" u="none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services</a:t>
            </a:r>
            <a:r>
              <a:rPr dirty="0" u="none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 i="1">
                <a:solidFill>
                  <a:srgbClr val="484848"/>
                </a:solidFill>
                <a:latin typeface="Calibri"/>
                <a:cs typeface="Calibri"/>
              </a:rPr>
              <a:t>access.”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5599" y="2030484"/>
            <a:ext cx="644207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3A7E81"/>
                </a:solidFill>
                <a:latin typeface="Calibri"/>
                <a:cs typeface="Calibri"/>
              </a:rPr>
              <a:t>For</a:t>
            </a:r>
            <a:r>
              <a:rPr dirty="0" sz="2400" spc="-8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3A7E81"/>
                </a:solidFill>
                <a:latin typeface="Calibri"/>
                <a:cs typeface="Calibri"/>
              </a:rPr>
              <a:t>example</a:t>
            </a:r>
            <a:r>
              <a:rPr dirty="0" sz="2400">
                <a:solidFill>
                  <a:srgbClr val="3A7E81"/>
                </a:solidFill>
                <a:latin typeface="Calibri"/>
                <a:cs typeface="Calibri"/>
              </a:rPr>
              <a:t>,</a:t>
            </a:r>
            <a:r>
              <a:rPr dirty="0" sz="2400" spc="-65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existing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farm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present,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low;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must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cut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new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road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widen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(common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Ireland’s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countryside),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expect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higher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expenses.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05599" y="4011684"/>
            <a:ext cx="651002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evaluate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proximity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transportation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hubs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attractions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being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reasonably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close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airports, highways,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popular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tourist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sites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widen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your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market.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026" y="5855512"/>
            <a:ext cx="850581" cy="84670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00603" y="5842597"/>
            <a:ext cx="3361690" cy="57594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How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7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To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Set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Up</a:t>
            </a:r>
            <a:r>
              <a:rPr dirty="0" u="sng" sz="1800" spc="-1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Glamping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Business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58</a:t>
            </a:fld>
          </a:p>
        </p:txBody>
      </p:sp>
      <p:sp>
        <p:nvSpPr>
          <p:cNvPr id="14" name="object 14"/>
          <p:cNvSpPr txBox="1"/>
          <p:nvPr/>
        </p:nvSpPr>
        <p:spPr>
          <a:xfrm>
            <a:off x="704969" y="3228419"/>
            <a:ext cx="279527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Spend</a:t>
            </a:r>
            <a:r>
              <a:rPr dirty="0" sz="28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Smart:</a:t>
            </a:r>
            <a:r>
              <a:rPr dirty="0" sz="28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True</a:t>
            </a:r>
            <a:r>
              <a:rPr dirty="0"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Access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3938" y="2112554"/>
            <a:ext cx="2858770" cy="1061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dirty="0" sz="3400">
                <a:solidFill>
                  <a:srgbClr val="FFFFFF"/>
                </a:solidFill>
                <a:latin typeface="Calibri"/>
                <a:cs typeface="Calibri"/>
              </a:rPr>
              <a:t>Access,</a:t>
            </a:r>
            <a:r>
              <a:rPr dirty="0" sz="3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>
                <a:solidFill>
                  <a:srgbClr val="FFFFFF"/>
                </a:solidFill>
                <a:latin typeface="Calibri"/>
                <a:cs typeface="Calibri"/>
              </a:rPr>
              <a:t>Mobility </a:t>
            </a:r>
            <a:r>
              <a:rPr dirty="0" sz="34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>
                <a:solidFill>
                  <a:srgbClr val="FFFFFF"/>
                </a:solidFill>
                <a:latin typeface="Calibri"/>
                <a:cs typeface="Calibri"/>
              </a:rPr>
              <a:t>Transport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triangular shaped house with a triangular roof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61510" y="651522"/>
            <a:ext cx="6753859" cy="2834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330" marR="5080" indent="-342265">
              <a:lnSpc>
                <a:spcPct val="100200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9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7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484848"/>
                </a:solidFill>
                <a:latin typeface="Calibri"/>
                <a:cs typeface="Calibri"/>
              </a:rPr>
              <a:t>Leverage</a:t>
            </a:r>
            <a:r>
              <a:rPr dirty="0" sz="20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existing</a:t>
            </a:r>
            <a:r>
              <a:rPr dirty="0" sz="20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484848"/>
                </a:solidFill>
                <a:latin typeface="Calibri"/>
                <a:cs typeface="Calibri"/>
              </a:rPr>
              <a:t>infrastructure</a:t>
            </a:r>
            <a:r>
              <a:rPr dirty="0" sz="20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whenever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possible.</a:t>
            </a:r>
            <a:r>
              <a:rPr dirty="0" sz="20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Choosing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plot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0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already</a:t>
            </a:r>
            <a:r>
              <a:rPr dirty="0" sz="20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has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0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lane,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 	an</a:t>
            </a:r>
            <a:r>
              <a:rPr dirty="0" sz="20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existing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farm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track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0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save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significant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amount</a:t>
            </a:r>
            <a:r>
              <a:rPr dirty="0" sz="20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0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money.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new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access,</a:t>
            </a:r>
            <a:r>
              <a:rPr dirty="0" sz="20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consult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authorities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about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grants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0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cost-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sharing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options.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Some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regions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(like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parts</a:t>
            </a:r>
            <a:r>
              <a:rPr dirty="0" sz="20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484848"/>
                </a:solidFill>
                <a:latin typeface="Calibri"/>
                <a:cs typeface="Calibri"/>
              </a:rPr>
              <a:t>of </a:t>
            </a:r>
            <a:r>
              <a:rPr dirty="0" sz="2000" spc="-25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Ireland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Slovenia)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have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development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funds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improve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tourist</a:t>
            </a:r>
            <a:r>
              <a:rPr dirty="0" sz="20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infrastructure.</a:t>
            </a:r>
            <a:r>
              <a:rPr dirty="0" sz="20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Additionally,</a:t>
            </a:r>
            <a:r>
              <a:rPr dirty="0" sz="20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consider</a:t>
            </a:r>
            <a:r>
              <a:rPr dirty="0" sz="20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installing</a:t>
            </a:r>
            <a:r>
              <a:rPr dirty="0" sz="20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signage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along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main</a:t>
            </a:r>
            <a:r>
              <a:rPr dirty="0" sz="20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roads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(at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modest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0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€200–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€500)</a:t>
            </a:r>
            <a:r>
              <a:rPr dirty="0" sz="20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help 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guests</a:t>
            </a:r>
            <a:r>
              <a:rPr dirty="0" sz="20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easily</a:t>
            </a:r>
            <a:r>
              <a:rPr dirty="0" sz="20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safely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locate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site.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1510" y="3912882"/>
            <a:ext cx="6410960" cy="16148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54330" marR="5080" indent="-342265">
              <a:lnSpc>
                <a:spcPct val="100299"/>
              </a:lnSpc>
              <a:spcBef>
                <a:spcPts val="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5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2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Plan</a:t>
            </a:r>
            <a:r>
              <a:rPr dirty="0" sz="20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0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ongoing</a:t>
            </a:r>
            <a:r>
              <a:rPr dirty="0" sz="20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484848"/>
                </a:solidFill>
                <a:latin typeface="Calibri"/>
                <a:cs typeface="Calibri"/>
              </a:rPr>
              <a:t>maintenance</a:t>
            </a:r>
            <a:r>
              <a:rPr dirty="0" sz="20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000" spc="-1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access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routes</a:t>
            </a:r>
            <a:r>
              <a:rPr dirty="0" sz="20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(snow</a:t>
            </a:r>
            <a:r>
              <a:rPr dirty="0" sz="20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clearing,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grading,</a:t>
            </a:r>
            <a:r>
              <a:rPr dirty="0" sz="20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signage)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consider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transport</a:t>
            </a:r>
            <a:r>
              <a:rPr dirty="0" sz="20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solutions</a:t>
            </a:r>
            <a:r>
              <a:rPr dirty="0" sz="20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(like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shuttle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services)</a:t>
            </a:r>
            <a:r>
              <a:rPr dirty="0" sz="20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very 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remote.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Investing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0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reliable</a:t>
            </a:r>
            <a:r>
              <a:rPr dirty="0" sz="20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0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upfront</a:t>
            </a:r>
            <a:r>
              <a:rPr dirty="0" sz="20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prevents</a:t>
            </a:r>
            <a:r>
              <a:rPr dirty="0" sz="20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guest 	dissatisfaction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costly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484848"/>
                </a:solidFill>
                <a:latin typeface="Calibri"/>
                <a:cs typeface="Calibri"/>
              </a:rPr>
              <a:t>last-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minute</a:t>
            </a:r>
            <a:r>
              <a:rPr dirty="0" sz="20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484848"/>
                </a:solidFill>
                <a:latin typeface="Calibri"/>
                <a:cs typeface="Calibri"/>
              </a:rPr>
              <a:t>fixes</a:t>
            </a:r>
            <a:r>
              <a:rPr dirty="0" sz="20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484848"/>
                </a:solidFill>
                <a:latin typeface="Calibri"/>
                <a:cs typeface="Calibri"/>
              </a:rPr>
              <a:t>later.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03700" y="1127005"/>
            <a:ext cx="736600" cy="736600"/>
            <a:chOff x="4403700" y="1127005"/>
            <a:chExt cx="736600" cy="736600"/>
          </a:xfrm>
        </p:grpSpPr>
        <p:sp>
          <p:nvSpPr>
            <p:cNvPr id="12" name="object 12"/>
            <p:cNvSpPr/>
            <p:nvPr/>
          </p:nvSpPr>
          <p:spPr>
            <a:xfrm>
              <a:off x="4817985" y="134621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80795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80795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3440" y="1548930"/>
              <a:ext cx="111507" cy="1277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411949" y="1346210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53156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53156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0112" y="1548928"/>
              <a:ext cx="111507" cy="1277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580342" y="1257000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620977" y="1293741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620977" y="1293741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7313" y="1127005"/>
              <a:ext cx="345142" cy="1612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0013" y="1339021"/>
              <a:ext cx="191728" cy="18022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83707" y="3353062"/>
            <a:ext cx="223901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dirty="0" sz="32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Calibri"/>
                <a:cs typeface="Calibri"/>
              </a:rPr>
              <a:t>Tips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13287" y="4125149"/>
            <a:ext cx="736600" cy="736600"/>
            <a:chOff x="4413287" y="4125149"/>
            <a:chExt cx="736600" cy="736600"/>
          </a:xfrm>
        </p:grpSpPr>
        <p:sp>
          <p:nvSpPr>
            <p:cNvPr id="27" name="object 27"/>
            <p:cNvSpPr/>
            <p:nvPr/>
          </p:nvSpPr>
          <p:spPr>
            <a:xfrm>
              <a:off x="4827572" y="434435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81754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81754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3027" y="4547075"/>
              <a:ext cx="111507" cy="1277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421536" y="434435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54115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54115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9700" y="4547073"/>
              <a:ext cx="111507" cy="12774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589931" y="4255145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630564" y="4291885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630564" y="4291885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6900" y="4125149"/>
              <a:ext cx="345142" cy="1612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9601" y="4337165"/>
              <a:ext cx="191728" cy="180225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2041" y="5490848"/>
            <a:ext cx="850582" cy="846705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132613" y="5477940"/>
            <a:ext cx="3697604" cy="85026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Recommended</a:t>
            </a:r>
            <a:r>
              <a:rPr dirty="0" sz="1600" spc="10" b="1" i="1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414141"/>
                </a:solidFill>
                <a:latin typeface="Calibri"/>
                <a:cs typeface="Calibri"/>
              </a:rPr>
              <a:t>Reading</a:t>
            </a:r>
            <a:endParaRPr sz="160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  <a:spcBef>
                <a:spcPts val="135"/>
              </a:spcBef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Glamping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Startup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Cost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2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-</a:t>
            </a:r>
            <a:r>
              <a:rPr dirty="0" u="none" sz="1800" spc="-5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Groundworks,</a:t>
            </a:r>
            <a:r>
              <a:rPr dirty="0" u="sng" sz="18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Landscaping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and</a:t>
            </a:r>
            <a:r>
              <a:rPr dirty="0" u="sng" sz="1800" spc="-4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Utilities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58</a:t>
            </a:fld>
          </a:p>
        </p:txBody>
      </p:sp>
      <p:sp>
        <p:nvSpPr>
          <p:cNvPr id="42" name="object 42" descr="$PPTXTitle"/>
          <p:cNvSpPr txBox="1">
            <a:spLocks noGrp="1"/>
          </p:cNvSpPr>
          <p:nvPr>
            <p:ph type="title"/>
          </p:nvPr>
        </p:nvSpPr>
        <p:spPr>
          <a:xfrm>
            <a:off x="477137" y="2112554"/>
            <a:ext cx="2858770" cy="10610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dirty="0" sz="3400" b="0">
                <a:solidFill>
                  <a:srgbClr val="FFFFFF"/>
                </a:solidFill>
                <a:latin typeface="Calibri"/>
                <a:cs typeface="Calibri"/>
              </a:rPr>
              <a:t>Access,</a:t>
            </a:r>
            <a:r>
              <a:rPr dirty="0" sz="3400" spc="-7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 b="0">
                <a:solidFill>
                  <a:srgbClr val="FFFFFF"/>
                </a:solidFill>
                <a:latin typeface="Calibri"/>
                <a:cs typeface="Calibri"/>
              </a:rPr>
              <a:t>Mobility </a:t>
            </a:r>
            <a:r>
              <a:rPr dirty="0" sz="3400" b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4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400" spc="-10" b="0">
                <a:solidFill>
                  <a:srgbClr val="FFFFFF"/>
                </a:solidFill>
                <a:latin typeface="Calibri"/>
                <a:cs typeface="Calibri"/>
              </a:rPr>
              <a:t>Transport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 h="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0789666" y="623440"/>
            <a:ext cx="95313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5">
                <a:solidFill>
                  <a:srgbClr val="FFFFFF"/>
                </a:solidFill>
              </a:rPr>
              <a:t>07</a:t>
            </a:r>
            <a:endParaRPr sz="7200"/>
          </a:p>
        </p:txBody>
      </p:sp>
      <p:sp>
        <p:nvSpPr>
          <p:cNvPr id="8" name="object 8"/>
          <p:cNvSpPr txBox="1"/>
          <p:nvPr/>
        </p:nvSpPr>
        <p:spPr>
          <a:xfrm>
            <a:off x="409013" y="1770510"/>
            <a:ext cx="11333480" cy="5038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Picking</a:t>
            </a:r>
            <a:r>
              <a:rPr dirty="0" sz="30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Wrong</a:t>
            </a:r>
            <a:endParaRPr sz="3000">
              <a:latin typeface="Calibri"/>
              <a:cs typeface="Calibri"/>
            </a:endParaRPr>
          </a:p>
          <a:p>
            <a:pPr algn="r" marL="7783830" marR="5080" indent="1661160">
              <a:lnSpc>
                <a:spcPct val="100000"/>
              </a:lnSpc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30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30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5" b="1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Detrimental:</a:t>
            </a:r>
            <a:r>
              <a:rPr dirty="0" sz="30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Terrain,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Drainage</a:t>
            </a:r>
            <a:r>
              <a:rPr dirty="0" sz="30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0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Buildability</a:t>
            </a:r>
            <a:endParaRPr sz="3000">
              <a:latin typeface="Calibri"/>
              <a:cs typeface="Calibri"/>
            </a:endParaRPr>
          </a:p>
          <a:p>
            <a:pPr marL="12700" marR="556260">
              <a:lnSpc>
                <a:spcPct val="100000"/>
              </a:lnSpc>
              <a:spcBef>
                <a:spcPts val="321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Choose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build-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ready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land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to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avoid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costly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surprises,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such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as</a:t>
            </a:r>
            <a:r>
              <a:rPr dirty="0" sz="2400" spc="-5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drainage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issues,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structural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groundwork,</a:t>
            </a:r>
            <a:r>
              <a:rPr dirty="0" sz="2400" spc="-8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or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site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regrading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—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always</a:t>
            </a:r>
            <a:r>
              <a:rPr dirty="0" sz="2400" spc="-7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assess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the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slope,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soil,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and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surface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before</a:t>
            </a:r>
            <a:r>
              <a:rPr dirty="0" sz="2400" spc="-6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E96751"/>
                </a:solidFill>
                <a:latin typeface="Calibri"/>
                <a:cs typeface="Calibri"/>
              </a:rPr>
              <a:t>you </a:t>
            </a:r>
            <a:r>
              <a:rPr dirty="0" sz="2400" spc="-10" b="1">
                <a:solidFill>
                  <a:srgbClr val="E96751"/>
                </a:solidFill>
                <a:latin typeface="Calibri"/>
                <a:cs typeface="Calibri"/>
              </a:rPr>
              <a:t>invest.</a:t>
            </a:r>
            <a:endParaRPr sz="2400">
              <a:latin typeface="Calibri"/>
              <a:cs typeface="Calibri"/>
            </a:endParaRPr>
          </a:p>
          <a:p>
            <a:pPr marL="12700" marR="33020" indent="-635">
              <a:lnSpc>
                <a:spcPct val="100000"/>
              </a:lnSpc>
              <a:spcBef>
                <a:spcPts val="20"/>
              </a:spcBef>
            </a:pP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Topography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ground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conditions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have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significant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impact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r>
              <a:rPr dirty="0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Steep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slopes,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poor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drainage,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unstable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soil,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flood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risk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turn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dream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into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financial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drain.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surveys, geotechnical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reports,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groundworks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between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€2,000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€15,000,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depending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their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complexity.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Choose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needs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minimal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intervention,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understand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much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you’ll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spend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make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usable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before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commit.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stone building with a pool in the middle of a rocky landscap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10467" y="563364"/>
            <a:ext cx="7213600" cy="1564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927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Bad</a:t>
            </a:r>
            <a:r>
              <a:rPr dirty="0" sz="2400" spc="-4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land</a:t>
            </a:r>
            <a:r>
              <a:rPr dirty="0" sz="2400" spc="-5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=</a:t>
            </a:r>
            <a:r>
              <a:rPr dirty="0" sz="2400" spc="-4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extra</a:t>
            </a:r>
            <a:r>
              <a:rPr dirty="0" sz="2400" spc="-7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costs</a:t>
            </a:r>
            <a:r>
              <a:rPr dirty="0" sz="2400" spc="-6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E96751"/>
                </a:solidFill>
                <a:latin typeface="Calibri"/>
                <a:cs typeface="Calibri"/>
              </a:rPr>
              <a:t>(groundworks,</a:t>
            </a:r>
            <a:r>
              <a:rPr dirty="0" sz="2400" spc="-6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E96751"/>
                </a:solidFill>
                <a:latin typeface="Calibri"/>
                <a:cs typeface="Calibri"/>
              </a:rPr>
              <a:t>regrading);</a:t>
            </a:r>
            <a:r>
              <a:rPr dirty="0" sz="2400" spc="-65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E96751"/>
                </a:solidFill>
                <a:latin typeface="Calibri"/>
                <a:cs typeface="Calibri"/>
              </a:rPr>
              <a:t>good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land</a:t>
            </a:r>
            <a:r>
              <a:rPr dirty="0" sz="2400" spc="-80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reduces</a:t>
            </a:r>
            <a:r>
              <a:rPr dirty="0" sz="2400" spc="-85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96751"/>
                </a:solidFill>
                <a:latin typeface="Calibri"/>
                <a:cs typeface="Calibri"/>
              </a:rPr>
              <a:t>capital</a:t>
            </a:r>
            <a:r>
              <a:rPr dirty="0" sz="2400" spc="-105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E96751"/>
                </a:solidFill>
                <a:latin typeface="Calibri"/>
                <a:cs typeface="Calibri"/>
              </a:rPr>
              <a:t>outlay.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land’s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natural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features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shape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will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heavily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influence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development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safety/experience.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0467" y="2620764"/>
            <a:ext cx="696785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Quality:</a:t>
            </a:r>
            <a:r>
              <a:rPr dirty="0" sz="24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Poor-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quality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lead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extra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expenses,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such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extensive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groundwork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regrading,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while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good-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quality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minimise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capital</a:t>
            </a:r>
            <a:r>
              <a:rPr dirty="0" sz="2400" spc="-1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expenditure.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0467" y="4601963"/>
            <a:ext cx="670369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Natural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Features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Shape: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land's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natural features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topography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crucial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role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in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determining</a:t>
            </a:r>
            <a:r>
              <a:rPr dirty="0" sz="2400" spc="-11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development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ensuring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guest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safety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enjoyment.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332" y="3326409"/>
            <a:ext cx="315658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21080" marR="5080" indent="-100901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Ability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387" y="2115601"/>
            <a:ext cx="271526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Terrain,</a:t>
            </a:r>
            <a:r>
              <a:rPr dirty="0" sz="30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Drainage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 Buildability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8766" y="4501645"/>
            <a:ext cx="3810000" cy="2101850"/>
            <a:chOff x="158766" y="4501645"/>
            <a:chExt cx="3810000" cy="2101850"/>
          </a:xfrm>
        </p:grpSpPr>
        <p:sp>
          <p:nvSpPr>
            <p:cNvPr id="15" name="object 15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15246" y="4415720"/>
            <a:ext cx="3100705" cy="212344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algn="ctr" marL="12700" marR="5080" indent="-4445">
              <a:lnSpc>
                <a:spcPct val="104900"/>
              </a:lnSpc>
              <a:spcBef>
                <a:spcPts val="65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3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Ensure</a:t>
            </a:r>
            <a:r>
              <a:rPr dirty="0" sz="3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3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buildable</a:t>
            </a:r>
            <a:r>
              <a:rPr dirty="0" sz="3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(drainage,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soil,</a:t>
            </a:r>
            <a:r>
              <a:rPr dirty="0" sz="3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access,</a:t>
            </a:r>
            <a:r>
              <a:rPr dirty="0" sz="30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slope)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65</a:t>
            </a:fld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stone building with a pool in the middle of a rocky landscap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10467" y="563364"/>
            <a:ext cx="6680834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Topography</a:t>
            </a:r>
            <a:r>
              <a:rPr dirty="0" sz="24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Considerations: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Factors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such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slope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steepness,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soil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stability,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drainage,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exposure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are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vital.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B7A69"/>
                </a:solidFill>
                <a:latin typeface="Calibri"/>
                <a:cs typeface="Calibri"/>
              </a:rPr>
              <a:t>For</a:t>
            </a:r>
            <a:r>
              <a:rPr dirty="0" sz="2400" spc="-55">
                <a:solidFill>
                  <a:srgbClr val="EB7A69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B7A69"/>
                </a:solidFill>
                <a:latin typeface="Calibri"/>
                <a:cs typeface="Calibri"/>
              </a:rPr>
              <a:t>example,</a:t>
            </a:r>
            <a:r>
              <a:rPr dirty="0" sz="2400" spc="-65">
                <a:solidFill>
                  <a:srgbClr val="EB7A69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scenic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hilltop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offer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beautiful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views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could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windy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require terraced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platforms,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while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riverside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meadow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might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seem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ideal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until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flooding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occurs.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0467" y="3276084"/>
            <a:ext cx="667512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400" spc="-9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Safety:</a:t>
            </a:r>
            <a:r>
              <a:rPr dirty="0" sz="2400" spc="-9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Europe,</a:t>
            </a:r>
            <a:r>
              <a:rPr dirty="0" sz="24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planners</a:t>
            </a:r>
            <a:r>
              <a:rPr dirty="0" sz="2400" spc="-9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must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assess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environmental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hazards.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B7A69"/>
                </a:solidFill>
                <a:latin typeface="Calibri"/>
                <a:cs typeface="Calibri"/>
              </a:rPr>
              <a:t>For</a:t>
            </a:r>
            <a:r>
              <a:rPr dirty="0" sz="2400" spc="-75">
                <a:solidFill>
                  <a:srgbClr val="EB7A69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EB7A69"/>
                </a:solidFill>
                <a:latin typeface="Calibri"/>
                <a:cs typeface="Calibri"/>
              </a:rPr>
              <a:t>instance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dirty="0" u="sng" sz="2400" spc="-2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I</a:t>
            </a:r>
            <a:r>
              <a:rPr dirty="0" u="sng" sz="2400" spc="-2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reland’s</a:t>
            </a:r>
            <a:r>
              <a:rPr dirty="0" u="sng" sz="2400" spc="-55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guideline</a:t>
            </a:r>
            <a:r>
              <a:rPr dirty="0" u="sng" sz="240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s</a:t>
            </a:r>
            <a:r>
              <a:rPr dirty="0" u="sng" sz="2400" spc="-6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recommend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selecting</a:t>
            </a:r>
            <a:r>
              <a:rPr dirty="0" u="none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sites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0">
                <a:solidFill>
                  <a:srgbClr val="484848"/>
                </a:solidFill>
                <a:latin typeface="Calibri"/>
                <a:cs typeface="Calibri"/>
              </a:rPr>
              <a:t>that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free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from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risks</a:t>
            </a:r>
            <a:r>
              <a:rPr dirty="0" u="none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such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as</a:t>
            </a:r>
            <a:r>
              <a:rPr dirty="0" u="none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flooding,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falling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20">
                <a:solidFill>
                  <a:srgbClr val="484848"/>
                </a:solidFill>
                <a:latin typeface="Calibri"/>
                <a:cs typeface="Calibri"/>
              </a:rPr>
              <a:t>tree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limbs,</a:t>
            </a:r>
            <a:r>
              <a:rPr dirty="0" u="none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loose</a:t>
            </a:r>
            <a:r>
              <a:rPr dirty="0" u="none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rocks</a:t>
            </a:r>
            <a:r>
              <a:rPr dirty="0" u="none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u="none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2400" spc="-10">
                <a:solidFill>
                  <a:srgbClr val="484848"/>
                </a:solidFill>
                <a:latin typeface="Calibri"/>
                <a:cs typeface="Calibri"/>
              </a:rPr>
              <a:t>cliffs.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332" y="3326409"/>
            <a:ext cx="315658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21080" marR="5080" indent="-100901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Ability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643387" y="2115601"/>
            <a:ext cx="271526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dirty="0" sz="3000" spc="-35">
                <a:solidFill>
                  <a:srgbClr val="FFFFFF"/>
                </a:solidFill>
              </a:rPr>
              <a:t>Terrain,</a:t>
            </a:r>
            <a:r>
              <a:rPr dirty="0" sz="3000" spc="-100">
                <a:solidFill>
                  <a:srgbClr val="FFFFFF"/>
                </a:solidFill>
              </a:rPr>
              <a:t> </a:t>
            </a:r>
            <a:r>
              <a:rPr dirty="0" sz="3000" spc="-10">
                <a:solidFill>
                  <a:srgbClr val="FFFFFF"/>
                </a:solidFill>
              </a:rPr>
              <a:t>Drainage </a:t>
            </a:r>
            <a:r>
              <a:rPr dirty="0" sz="3000">
                <a:solidFill>
                  <a:srgbClr val="FFFFFF"/>
                </a:solidFill>
              </a:rPr>
              <a:t>&amp;</a:t>
            </a:r>
            <a:r>
              <a:rPr dirty="0" sz="3000" spc="-10">
                <a:solidFill>
                  <a:srgbClr val="FFFFFF"/>
                </a:solidFill>
              </a:rPr>
              <a:t> Buildability</a:t>
            </a:r>
            <a:endParaRPr sz="3000"/>
          </a:p>
        </p:txBody>
      </p:sp>
      <p:grpSp>
        <p:nvGrpSpPr>
          <p:cNvPr id="13" name="object 13"/>
          <p:cNvGrpSpPr/>
          <p:nvPr/>
        </p:nvGrpSpPr>
        <p:grpSpPr>
          <a:xfrm>
            <a:off x="158766" y="4501645"/>
            <a:ext cx="3810000" cy="2101850"/>
            <a:chOff x="158766" y="4501645"/>
            <a:chExt cx="3810000" cy="2101850"/>
          </a:xfrm>
        </p:grpSpPr>
        <p:sp>
          <p:nvSpPr>
            <p:cNvPr id="14" name="object 14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15246" y="4415720"/>
            <a:ext cx="3100705" cy="212344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algn="ctr" marL="12700" marR="5080" indent="-4445">
              <a:lnSpc>
                <a:spcPct val="104900"/>
              </a:lnSpc>
              <a:spcBef>
                <a:spcPts val="65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3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Ensure</a:t>
            </a:r>
            <a:r>
              <a:rPr dirty="0" sz="3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3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buildable</a:t>
            </a:r>
            <a:r>
              <a:rPr dirty="0" sz="3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(drainage,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soil,</a:t>
            </a:r>
            <a:r>
              <a:rPr dirty="0" sz="3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access,</a:t>
            </a:r>
            <a:r>
              <a:rPr dirty="0" sz="30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slope)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65</a:t>
            </a:fld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stone building with a pool in the middle of a rocky landscap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39922" y="209364"/>
            <a:ext cx="656907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Soil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Conditions: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It's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important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examine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soil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conditions.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Soft,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boggy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ground,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common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areas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like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Ireland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Slovenia,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require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reinforcement,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while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rocky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terrain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might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require expensive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excavation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work.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b="1">
                <a:latin typeface="Calibri"/>
                <a:cs typeface="Calibri"/>
              </a:rPr>
              <a:t>Sun</a:t>
            </a:r>
            <a:r>
              <a:rPr dirty="0" spc="-6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and</a:t>
            </a:r>
            <a:r>
              <a:rPr dirty="0" spc="-55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Wind</a:t>
            </a:r>
            <a:r>
              <a:rPr dirty="0" spc="-4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Exposure:</a:t>
            </a:r>
            <a:r>
              <a:rPr dirty="0" spc="-60" b="1">
                <a:latin typeface="Calibri"/>
                <a:cs typeface="Calibri"/>
              </a:rPr>
              <a:t> </a:t>
            </a:r>
            <a:r>
              <a:rPr dirty="0" spc="-25"/>
              <a:t>Lastly,</a:t>
            </a:r>
            <a:r>
              <a:rPr dirty="0" spc="-60"/>
              <a:t> </a:t>
            </a:r>
            <a:r>
              <a:rPr dirty="0"/>
              <a:t>consider</a:t>
            </a:r>
            <a:r>
              <a:rPr dirty="0" spc="-45"/>
              <a:t> </a:t>
            </a:r>
            <a:r>
              <a:rPr dirty="0" spc="-25"/>
              <a:t>the </a:t>
            </a:r>
            <a:r>
              <a:rPr dirty="0" spc="-10"/>
              <a:t>effects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30"/>
              <a:t> </a:t>
            </a:r>
            <a:r>
              <a:rPr dirty="0"/>
              <a:t>sun</a:t>
            </a:r>
            <a:r>
              <a:rPr dirty="0" spc="-35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wind.</a:t>
            </a:r>
            <a:r>
              <a:rPr dirty="0" spc="-40"/>
              <a:t> </a:t>
            </a:r>
            <a:r>
              <a:rPr dirty="0"/>
              <a:t>In</a:t>
            </a:r>
            <a:r>
              <a:rPr dirty="0" spc="-40"/>
              <a:t> </a:t>
            </a:r>
            <a:r>
              <a:rPr dirty="0"/>
              <a:t>Iceland,</a:t>
            </a:r>
            <a:r>
              <a:rPr dirty="0" spc="-45"/>
              <a:t> </a:t>
            </a:r>
            <a:r>
              <a:rPr dirty="0"/>
              <a:t>a</a:t>
            </a:r>
            <a:r>
              <a:rPr dirty="0" spc="-35"/>
              <a:t> </a:t>
            </a:r>
            <a:r>
              <a:rPr dirty="0" spc="-10"/>
              <a:t>valley </a:t>
            </a:r>
            <a:r>
              <a:rPr dirty="0"/>
              <a:t>sheltered</a:t>
            </a:r>
            <a:r>
              <a:rPr dirty="0" spc="-80"/>
              <a:t> </a:t>
            </a:r>
            <a:r>
              <a:rPr dirty="0"/>
              <a:t>from</a:t>
            </a:r>
            <a:r>
              <a:rPr dirty="0" spc="-90"/>
              <a:t> </a:t>
            </a:r>
            <a:r>
              <a:rPr dirty="0"/>
              <a:t>wind</a:t>
            </a:r>
            <a:r>
              <a:rPr dirty="0" spc="-75"/>
              <a:t> </a:t>
            </a:r>
            <a:r>
              <a:rPr dirty="0"/>
              <a:t>could</a:t>
            </a:r>
            <a:r>
              <a:rPr dirty="0" spc="-80"/>
              <a:t> </a:t>
            </a:r>
            <a:r>
              <a:rPr dirty="0"/>
              <a:t>extend</a:t>
            </a:r>
            <a:r>
              <a:rPr dirty="0" spc="-95"/>
              <a:t> </a:t>
            </a:r>
            <a:r>
              <a:rPr dirty="0"/>
              <a:t>your</a:t>
            </a:r>
            <a:r>
              <a:rPr dirty="0" spc="-85"/>
              <a:t> </a:t>
            </a:r>
            <a:r>
              <a:rPr dirty="0" spc="-10"/>
              <a:t>operating </a:t>
            </a:r>
            <a:r>
              <a:rPr dirty="0"/>
              <a:t>season,</a:t>
            </a:r>
            <a:r>
              <a:rPr dirty="0" spc="-65"/>
              <a:t> </a:t>
            </a:r>
            <a:r>
              <a:rPr dirty="0"/>
              <a:t>whereas</a:t>
            </a:r>
            <a:r>
              <a:rPr dirty="0" spc="-70"/>
              <a:t> </a:t>
            </a:r>
            <a:r>
              <a:rPr dirty="0"/>
              <a:t>in</a:t>
            </a:r>
            <a:r>
              <a:rPr dirty="0" spc="-65"/>
              <a:t> </a:t>
            </a:r>
            <a:r>
              <a:rPr dirty="0"/>
              <a:t>countries</a:t>
            </a:r>
            <a:r>
              <a:rPr dirty="0" spc="-70"/>
              <a:t> </a:t>
            </a:r>
            <a:r>
              <a:rPr dirty="0"/>
              <a:t>like</a:t>
            </a:r>
            <a:r>
              <a:rPr dirty="0" spc="-85"/>
              <a:t> </a:t>
            </a:r>
            <a:r>
              <a:rPr dirty="0"/>
              <a:t>Italy</a:t>
            </a:r>
            <a:r>
              <a:rPr dirty="0" spc="-65"/>
              <a:t> </a:t>
            </a:r>
            <a:r>
              <a:rPr dirty="0"/>
              <a:t>or</a:t>
            </a:r>
            <a:r>
              <a:rPr dirty="0" spc="-75"/>
              <a:t> </a:t>
            </a:r>
            <a:r>
              <a:rPr dirty="0" spc="-10"/>
              <a:t>Slovenia, </a:t>
            </a:r>
            <a:r>
              <a:rPr dirty="0"/>
              <a:t>providing</a:t>
            </a:r>
            <a:r>
              <a:rPr dirty="0" spc="-60"/>
              <a:t> </a:t>
            </a:r>
            <a:r>
              <a:rPr dirty="0"/>
              <a:t>shade</a:t>
            </a:r>
            <a:r>
              <a:rPr dirty="0" spc="-35"/>
              <a:t> </a:t>
            </a:r>
            <a:r>
              <a:rPr dirty="0"/>
              <a:t>or</a:t>
            </a:r>
            <a:r>
              <a:rPr dirty="0" spc="-65"/>
              <a:t> </a:t>
            </a:r>
            <a:r>
              <a:rPr dirty="0"/>
              <a:t>a</a:t>
            </a:r>
            <a:r>
              <a:rPr dirty="0" spc="-55"/>
              <a:t> </a:t>
            </a:r>
            <a:r>
              <a:rPr dirty="0"/>
              <a:t>cool</a:t>
            </a:r>
            <a:r>
              <a:rPr dirty="0" spc="-55"/>
              <a:t> </a:t>
            </a:r>
            <a:r>
              <a:rPr dirty="0" spc="-10"/>
              <a:t>breeze</a:t>
            </a:r>
            <a:r>
              <a:rPr dirty="0" spc="-50"/>
              <a:t> </a:t>
            </a:r>
            <a:r>
              <a:rPr dirty="0"/>
              <a:t>on</a:t>
            </a:r>
            <a:r>
              <a:rPr dirty="0" spc="-60"/>
              <a:t> </a:t>
            </a:r>
            <a:r>
              <a:rPr dirty="0" spc="-10"/>
              <a:t>south-facing </a:t>
            </a:r>
            <a:r>
              <a:rPr dirty="0"/>
              <a:t>slopes</a:t>
            </a:r>
            <a:r>
              <a:rPr dirty="0" spc="-70"/>
              <a:t> </a:t>
            </a:r>
            <a:r>
              <a:rPr dirty="0"/>
              <a:t>can</a:t>
            </a:r>
            <a:r>
              <a:rPr dirty="0" spc="-60"/>
              <a:t> </a:t>
            </a:r>
            <a:r>
              <a:rPr dirty="0"/>
              <a:t>enhance</a:t>
            </a:r>
            <a:r>
              <a:rPr dirty="0" spc="-70"/>
              <a:t> </a:t>
            </a:r>
            <a:r>
              <a:rPr dirty="0"/>
              <a:t>comfort</a:t>
            </a:r>
            <a:r>
              <a:rPr dirty="0" spc="-70"/>
              <a:t> </a:t>
            </a:r>
            <a:r>
              <a:rPr dirty="0"/>
              <a:t>for</a:t>
            </a:r>
            <a:r>
              <a:rPr dirty="0" spc="-60"/>
              <a:t> </a:t>
            </a:r>
            <a:r>
              <a:rPr dirty="0"/>
              <a:t>summer</a:t>
            </a:r>
            <a:r>
              <a:rPr dirty="0" spc="-70"/>
              <a:t> </a:t>
            </a:r>
            <a:r>
              <a:rPr dirty="0" spc="-10"/>
              <a:t>guests.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439922" y="4842323"/>
            <a:ext cx="644588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400" b="1">
                <a:solidFill>
                  <a:srgbClr val="E96751"/>
                </a:solidFill>
                <a:latin typeface="Calibri"/>
                <a:cs typeface="Calibri"/>
              </a:rPr>
              <a:t>Costs:</a:t>
            </a:r>
            <a:r>
              <a:rPr dirty="0" sz="2400" spc="-60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Land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preparation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hidden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budget 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eater.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Simple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grading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clearing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few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tent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platforms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might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€2,000–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€5,000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extensive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earthworks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(cutting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into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slope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building retaining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walls)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easily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exceed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€20,000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332" y="3326409"/>
            <a:ext cx="315658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21080" marR="5080" indent="-100901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Ability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643387" y="2115601"/>
            <a:ext cx="271526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dirty="0" sz="3000" spc="-35">
                <a:solidFill>
                  <a:srgbClr val="FFFFFF"/>
                </a:solidFill>
              </a:rPr>
              <a:t>Terrain,</a:t>
            </a:r>
            <a:r>
              <a:rPr dirty="0" sz="3000" spc="-100">
                <a:solidFill>
                  <a:srgbClr val="FFFFFF"/>
                </a:solidFill>
              </a:rPr>
              <a:t> </a:t>
            </a:r>
            <a:r>
              <a:rPr dirty="0" sz="3000" spc="-10">
                <a:solidFill>
                  <a:srgbClr val="FFFFFF"/>
                </a:solidFill>
              </a:rPr>
              <a:t>Drainage </a:t>
            </a:r>
            <a:r>
              <a:rPr dirty="0" sz="3000">
                <a:solidFill>
                  <a:srgbClr val="FFFFFF"/>
                </a:solidFill>
              </a:rPr>
              <a:t>&amp;</a:t>
            </a:r>
            <a:r>
              <a:rPr dirty="0" sz="3000" spc="-10">
                <a:solidFill>
                  <a:srgbClr val="FFFFFF"/>
                </a:solidFill>
              </a:rPr>
              <a:t> Buildability</a:t>
            </a:r>
            <a:endParaRPr sz="3000"/>
          </a:p>
        </p:txBody>
      </p:sp>
      <p:grpSp>
        <p:nvGrpSpPr>
          <p:cNvPr id="14" name="object 14"/>
          <p:cNvGrpSpPr/>
          <p:nvPr/>
        </p:nvGrpSpPr>
        <p:grpSpPr>
          <a:xfrm>
            <a:off x="158766" y="4501645"/>
            <a:ext cx="3810000" cy="2101850"/>
            <a:chOff x="158766" y="4501645"/>
            <a:chExt cx="3810000" cy="2101850"/>
          </a:xfrm>
        </p:grpSpPr>
        <p:sp>
          <p:nvSpPr>
            <p:cNvPr id="15" name="object 15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15246" y="4415720"/>
            <a:ext cx="3100705" cy="212344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algn="ctr" marL="12700" marR="5080" indent="-4445">
              <a:lnSpc>
                <a:spcPct val="104900"/>
              </a:lnSpc>
              <a:spcBef>
                <a:spcPts val="65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3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Ensure</a:t>
            </a:r>
            <a:r>
              <a:rPr dirty="0" sz="3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3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buildable</a:t>
            </a:r>
            <a:r>
              <a:rPr dirty="0" sz="3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(drainage,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soil,</a:t>
            </a:r>
            <a:r>
              <a:rPr dirty="0" sz="3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>
                <a:solidFill>
                  <a:srgbClr val="FFFFFF"/>
                </a:solidFill>
                <a:latin typeface="Calibri"/>
                <a:cs typeface="Calibri"/>
              </a:rPr>
              <a:t>access,</a:t>
            </a:r>
            <a:r>
              <a:rPr dirty="0" sz="30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Calibri"/>
                <a:cs typeface="Calibri"/>
              </a:rPr>
              <a:t>slope)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65</a:t>
            </a:fld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close-up of gras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07929" y="205494"/>
            <a:ext cx="6142355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If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need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elevate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structures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above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flood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level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(e.g.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building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decks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stilts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floodplain),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each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unit’s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platform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could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add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€5k–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€10k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Don’t forget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drainage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solutions</a:t>
            </a:r>
            <a:r>
              <a:rPr dirty="0" sz="24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ditching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culverts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channel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runoff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may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few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thousand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euros,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they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vital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sloped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sites.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061" y="3365636"/>
            <a:ext cx="216281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Development Costs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8192" y="2918214"/>
            <a:ext cx="6609080" cy="1972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7183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Budget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driveways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484848"/>
                </a:solidFill>
                <a:latin typeface="Calibri"/>
                <a:cs typeface="Calibri"/>
              </a:rPr>
              <a:t>pathways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suited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the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terrain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(gravel</a:t>
            </a:r>
            <a:r>
              <a:rPr dirty="0" sz="2400" spc="-9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paths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flat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ground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are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cheap;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steps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boardwalks</a:t>
            </a:r>
            <a:r>
              <a:rPr dirty="0" sz="2400" spc="-7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steep</a:t>
            </a:r>
            <a:r>
              <a:rPr dirty="0" sz="24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marshy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ground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more).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Recommended</a:t>
            </a:r>
            <a:r>
              <a:rPr dirty="0" sz="1800" spc="-5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spc="-20" b="1" i="1">
                <a:solidFill>
                  <a:srgbClr val="484848"/>
                </a:solidFill>
                <a:latin typeface="Calibri"/>
                <a:cs typeface="Calibri"/>
              </a:rPr>
              <a:t>Tools</a:t>
            </a:r>
            <a:r>
              <a:rPr dirty="0" sz="1800" spc="-6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1800" spc="-3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484848"/>
                </a:solidFill>
                <a:latin typeface="Calibri"/>
                <a:cs typeface="Calibri"/>
              </a:rPr>
              <a:t>Assessing</a:t>
            </a:r>
            <a:r>
              <a:rPr dirty="0" sz="18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spc="-20" b="1" i="1">
                <a:solidFill>
                  <a:srgbClr val="484848"/>
                </a:solidFill>
                <a:latin typeface="Calibri"/>
                <a:cs typeface="Calibri"/>
              </a:rPr>
              <a:t>Typography,</a:t>
            </a:r>
            <a:r>
              <a:rPr dirty="0" sz="18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484848"/>
                </a:solidFill>
                <a:latin typeface="Calibri"/>
                <a:cs typeface="Calibri"/>
              </a:rPr>
              <a:t>drainage,</a:t>
            </a:r>
            <a:r>
              <a:rPr dirty="0" sz="1800" spc="-5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484848"/>
                </a:solidFill>
                <a:latin typeface="Calibri"/>
                <a:cs typeface="Calibri"/>
              </a:rPr>
              <a:t>flood</a:t>
            </a:r>
            <a:r>
              <a:rPr dirty="0" sz="18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risks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48192" y="4865241"/>
            <a:ext cx="777176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28956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Floodinfo.i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e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Ireland’s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highly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detailed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flood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mapping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interactive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data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 spc="-25">
                <a:solidFill>
                  <a:srgbClr val="484848"/>
                </a:solidFill>
                <a:latin typeface="Calibri"/>
                <a:cs typeface="Calibri"/>
              </a:rPr>
              <a:t>and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predictive</a:t>
            </a:r>
            <a:r>
              <a:rPr dirty="0" u="none" sz="18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models</a:t>
            </a:r>
            <a:r>
              <a:rPr dirty="0" u="none" sz="18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—</a:t>
            </a:r>
            <a:r>
              <a:rPr dirty="0" u="none" sz="18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essential</a:t>
            </a:r>
            <a:r>
              <a:rPr dirty="0" u="none" sz="18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18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rural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18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riverside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tourism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484848"/>
                </a:solidFill>
                <a:latin typeface="Calibri"/>
                <a:cs typeface="Calibri"/>
              </a:rPr>
              <a:t>sites.</a:t>
            </a:r>
            <a:endParaRPr sz="1800">
              <a:latin typeface="Calibri"/>
              <a:cs typeface="Calibri"/>
            </a:endParaRPr>
          </a:p>
          <a:p>
            <a:pPr marL="299085" marR="240029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FloodMap.ne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assessing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elevation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flood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risk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across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Europe.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Combine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 spc="-20">
                <a:solidFill>
                  <a:srgbClr val="484848"/>
                </a:solidFill>
                <a:latin typeface="Calibri"/>
                <a:cs typeface="Calibri"/>
              </a:rPr>
              <a:t>with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Google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Earth</a:t>
            </a:r>
            <a:r>
              <a:rPr dirty="0" u="none" sz="18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GIS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data</a:t>
            </a:r>
            <a:r>
              <a:rPr dirty="0" u="none" sz="18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richer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terrain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484848"/>
                </a:solidFill>
                <a:latin typeface="Calibri"/>
                <a:cs typeface="Calibri"/>
              </a:rPr>
              <a:t>analysis.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LWIS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(Integrated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Land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&amp;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Water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Information</a:t>
            </a:r>
            <a:r>
              <a:rPr dirty="0" u="sng" sz="1800" spc="-5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System)</a:t>
            </a:r>
            <a:r>
              <a:rPr dirty="0" u="none" sz="1800" spc="-4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an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advanced</a:t>
            </a:r>
            <a:r>
              <a:rPr dirty="0" u="none" sz="18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tool</a:t>
            </a:r>
            <a:r>
              <a:rPr dirty="0" u="none" sz="18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484848"/>
                </a:solidFill>
                <a:latin typeface="Calibri"/>
                <a:cs typeface="Calibri"/>
              </a:rPr>
              <a:t>especially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valuable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u="none" sz="18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complex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sites</a:t>
            </a:r>
            <a:r>
              <a:rPr dirty="0" u="none" sz="18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u="none" sz="18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off</a:t>
            </a:r>
            <a:r>
              <a:rPr dirty="0" u="none" sz="18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>
                <a:solidFill>
                  <a:srgbClr val="484848"/>
                </a:solidFill>
                <a:latin typeface="Calibri"/>
                <a:cs typeface="Calibri"/>
              </a:rPr>
              <a:t>grid</a:t>
            </a:r>
            <a:r>
              <a:rPr dirty="0" u="none" sz="18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none" sz="1800" spc="-10">
                <a:solidFill>
                  <a:srgbClr val="484848"/>
                </a:solidFill>
                <a:latin typeface="Calibri"/>
                <a:cs typeface="Calibri"/>
              </a:rPr>
              <a:t>builds.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31858" y="5391073"/>
            <a:ext cx="850585" cy="846705"/>
          </a:xfrm>
          <a:prstGeom prst="rect">
            <a:avLst/>
          </a:prstGeom>
        </p:spPr>
      </p:pic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643387" y="2115601"/>
            <a:ext cx="271526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dirty="0" sz="3000" spc="-35">
                <a:solidFill>
                  <a:srgbClr val="FFFFFF"/>
                </a:solidFill>
              </a:rPr>
              <a:t>Terrain,</a:t>
            </a:r>
            <a:r>
              <a:rPr dirty="0" sz="3000" spc="-100">
                <a:solidFill>
                  <a:srgbClr val="FFFFFF"/>
                </a:solidFill>
              </a:rPr>
              <a:t> </a:t>
            </a:r>
            <a:r>
              <a:rPr dirty="0" sz="3000" spc="-10">
                <a:solidFill>
                  <a:srgbClr val="FFFFFF"/>
                </a:solidFill>
              </a:rPr>
              <a:t>Drainage </a:t>
            </a:r>
            <a:r>
              <a:rPr dirty="0" sz="3000">
                <a:solidFill>
                  <a:srgbClr val="FFFFFF"/>
                </a:solidFill>
              </a:rPr>
              <a:t>&amp;</a:t>
            </a:r>
            <a:r>
              <a:rPr dirty="0" sz="3000" spc="-10">
                <a:solidFill>
                  <a:srgbClr val="FFFFFF"/>
                </a:solidFill>
              </a:rPr>
              <a:t> Buildability</a:t>
            </a:r>
            <a:endParaRPr sz="3000"/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65</a:t>
            </a:fld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house with a lawn and tree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626136" y="735460"/>
            <a:ext cx="6961505" cy="508762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4965" marR="811530" indent="-342900">
              <a:lnSpc>
                <a:spcPct val="100699"/>
              </a:lnSpc>
              <a:spcBef>
                <a:spcPts val="80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90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6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Match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design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terrain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minimize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heavy</a:t>
            </a:r>
            <a:r>
              <a:rPr dirty="0" sz="2200" spc="-10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engineering.</a:t>
            </a:r>
            <a:endParaRPr sz="2200">
              <a:latin typeface="Calibri"/>
              <a:cs typeface="Calibri"/>
            </a:endParaRPr>
          </a:p>
          <a:p>
            <a:pPr marL="354330" marR="248920" indent="-342265">
              <a:lnSpc>
                <a:spcPct val="100000"/>
              </a:lnSpc>
              <a:spcBef>
                <a:spcPts val="11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200" b="1">
                <a:solidFill>
                  <a:srgbClr val="3A7E81"/>
                </a:solidFill>
                <a:latin typeface="Calibri"/>
                <a:cs typeface="Calibri"/>
              </a:rPr>
              <a:t>For</a:t>
            </a:r>
            <a:r>
              <a:rPr dirty="0" sz="2200" spc="-5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3A7E81"/>
                </a:solidFill>
                <a:latin typeface="Calibri"/>
                <a:cs typeface="Calibri"/>
              </a:rPr>
              <a:t>instance,</a:t>
            </a:r>
            <a:r>
              <a:rPr dirty="0" sz="2200" spc="-45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use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light-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weight,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semi-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permanent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units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on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uneven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ground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(yurts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pods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sit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adjustable 	pedestals)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instead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trying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level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entire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site.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This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approach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only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preserves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natural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appeal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but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also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	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cuts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costs.</a:t>
            </a:r>
            <a:endParaRPr sz="2200">
              <a:latin typeface="Calibri"/>
              <a:cs typeface="Calibri"/>
            </a:endParaRPr>
          </a:p>
          <a:p>
            <a:pPr marL="354965" marR="5080" indent="-342900">
              <a:lnSpc>
                <a:spcPct val="100099"/>
              </a:lnSpc>
              <a:spcBef>
                <a:spcPts val="1180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Financial</a:t>
            </a:r>
            <a:r>
              <a:rPr dirty="0" sz="2400" spc="-6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3A7E81"/>
                </a:solidFill>
                <a:latin typeface="Calibri"/>
                <a:cs typeface="Calibri"/>
              </a:rPr>
              <a:t>Tip:</a:t>
            </a:r>
            <a:r>
              <a:rPr dirty="0" sz="2400" spc="-35" b="1" i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It’s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wise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conduct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soil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drainage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survey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(often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€500–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€1,500)</a:t>
            </a:r>
            <a:r>
              <a:rPr dirty="0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before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finalising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site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layout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–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pinpoint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any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problem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areas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extra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costs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early.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many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European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regions,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contractors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have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experience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with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terrain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(e.g.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draining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peatland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building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alpine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slopes),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so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seek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their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input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avoid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costly</a:t>
            </a:r>
            <a:r>
              <a:rPr dirty="0" sz="22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mistakes.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1662" y="3402185"/>
            <a:ext cx="1955164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dirty="0" sz="2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Tips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13942" y="2108387"/>
            <a:ext cx="736600" cy="736600"/>
            <a:chOff x="4113942" y="2108387"/>
            <a:chExt cx="736600" cy="736600"/>
          </a:xfrm>
        </p:grpSpPr>
        <p:sp>
          <p:nvSpPr>
            <p:cNvPr id="12" name="object 12"/>
            <p:cNvSpPr/>
            <p:nvPr/>
          </p:nvSpPr>
          <p:spPr>
            <a:xfrm>
              <a:off x="4528226" y="232759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518190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18190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3682" y="2530313"/>
              <a:ext cx="111507" cy="1277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122191" y="232759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241799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241799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0355" y="2530312"/>
              <a:ext cx="111507" cy="1277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290585" y="223838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331219" y="22751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331219" y="22751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7555" y="2108387"/>
              <a:ext cx="345142" cy="1612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0255" y="2320405"/>
              <a:ext cx="191728" cy="18022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079104" y="3984004"/>
            <a:ext cx="736600" cy="736600"/>
            <a:chOff x="4079104" y="3984004"/>
            <a:chExt cx="736600" cy="736600"/>
          </a:xfrm>
        </p:grpSpPr>
        <p:sp>
          <p:nvSpPr>
            <p:cNvPr id="26" name="object 26"/>
            <p:cNvSpPr/>
            <p:nvPr/>
          </p:nvSpPr>
          <p:spPr>
            <a:xfrm>
              <a:off x="4493386" y="420321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483354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483354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8843" y="4405929"/>
              <a:ext cx="111507" cy="12774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087352" y="4203209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206963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206963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5515" y="4405928"/>
              <a:ext cx="111507" cy="12774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255745" y="4114000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296380" y="4150739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296380" y="4150739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2715" y="3984004"/>
              <a:ext cx="345142" cy="16127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5416" y="4196021"/>
              <a:ext cx="191728" cy="180225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43387" y="2115601"/>
            <a:ext cx="271526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Terrain,</a:t>
            </a:r>
            <a:r>
              <a:rPr dirty="0" sz="30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Drainage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 Buildability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dirty="0" spc="-25"/>
              <a:t>65</a:t>
            </a:fld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4266" y="4678334"/>
            <a:ext cx="76200" cy="17024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>
              <a:lnSpc>
                <a:spcPts val="5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87544" y="3908971"/>
            <a:ext cx="452755" cy="2949575"/>
          </a:xfrm>
          <a:custGeom>
            <a:avLst/>
            <a:gdLst/>
            <a:ahLst/>
            <a:cxnLst/>
            <a:rect l="l" t="t" r="r" b="b"/>
            <a:pathLst>
              <a:path w="452754" h="2949575">
                <a:moveTo>
                  <a:pt x="452424" y="0"/>
                </a:moveTo>
                <a:lnTo>
                  <a:pt x="0" y="0"/>
                </a:lnTo>
                <a:lnTo>
                  <a:pt x="0" y="2949028"/>
                </a:lnTo>
                <a:lnTo>
                  <a:pt x="452424" y="2949028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527904" y="0"/>
            <a:ext cx="654685" cy="2776220"/>
          </a:xfrm>
          <a:custGeom>
            <a:avLst/>
            <a:gdLst/>
            <a:ahLst/>
            <a:cxnLst/>
            <a:rect l="l" t="t" r="r" b="b"/>
            <a:pathLst>
              <a:path w="654684" h="2776220">
                <a:moveTo>
                  <a:pt x="654342" y="0"/>
                </a:moveTo>
                <a:lnTo>
                  <a:pt x="0" y="0"/>
                </a:lnTo>
                <a:lnTo>
                  <a:pt x="0" y="2775851"/>
                </a:lnTo>
                <a:lnTo>
                  <a:pt x="654342" y="2775851"/>
                </a:lnTo>
                <a:lnTo>
                  <a:pt x="654342" y="0"/>
                </a:lnTo>
                <a:close/>
              </a:path>
            </a:pathLst>
          </a:custGeom>
          <a:solidFill>
            <a:srgbClr val="4594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731625" y="4082148"/>
            <a:ext cx="460375" cy="2776220"/>
          </a:xfrm>
          <a:custGeom>
            <a:avLst/>
            <a:gdLst/>
            <a:ahLst/>
            <a:cxnLst/>
            <a:rect l="l" t="t" r="r" b="b"/>
            <a:pathLst>
              <a:path w="460375" h="2776220">
                <a:moveTo>
                  <a:pt x="460375" y="0"/>
                </a:moveTo>
                <a:lnTo>
                  <a:pt x="0" y="0"/>
                </a:lnTo>
                <a:lnTo>
                  <a:pt x="0" y="2775851"/>
                </a:lnTo>
                <a:lnTo>
                  <a:pt x="460375" y="2775851"/>
                </a:lnTo>
                <a:lnTo>
                  <a:pt x="460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837370" y="3238962"/>
            <a:ext cx="356235" cy="32893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575"/>
              </a:lnSpc>
            </a:pPr>
            <a:r>
              <a:rPr dirty="0" sz="2600" b="1">
                <a:solidFill>
                  <a:srgbClr val="3A7E81"/>
                </a:solidFill>
                <a:latin typeface="Calibri"/>
                <a:cs typeface="Calibri"/>
              </a:rPr>
              <a:t>Nature</a:t>
            </a:r>
            <a:r>
              <a:rPr dirty="0" sz="2600" spc="-6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3A7E81"/>
                </a:solidFill>
                <a:latin typeface="Calibri"/>
                <a:cs typeface="Calibri"/>
              </a:rPr>
              <a:t>&amp;</a:t>
            </a:r>
            <a:r>
              <a:rPr dirty="0" sz="2600" spc="-60" b="1">
                <a:solidFill>
                  <a:srgbClr val="3A7E81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3A7E81"/>
                </a:solidFill>
                <a:latin typeface="Calibri"/>
                <a:cs typeface="Calibri"/>
              </a:rPr>
              <a:t>Environement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75683" y="4154192"/>
            <a:ext cx="289560" cy="26358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985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Credit: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European</a:t>
            </a:r>
            <a:r>
              <a:rPr dirty="0" sz="1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Examples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Locations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40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Epic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Stays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Website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94222" cy="33420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2767" y="0"/>
            <a:ext cx="5694222" cy="217898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526967"/>
            <a:ext cx="5694222" cy="33310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2767" y="4688738"/>
            <a:ext cx="5454789" cy="2169261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832762" y="2344364"/>
            <a:ext cx="5694680" cy="2179320"/>
            <a:chOff x="5832762" y="2344364"/>
            <a:chExt cx="5694680" cy="2179320"/>
          </a:xfrm>
        </p:grpSpPr>
        <p:sp>
          <p:nvSpPr>
            <p:cNvPr id="13" name="object 13"/>
            <p:cNvSpPr/>
            <p:nvPr/>
          </p:nvSpPr>
          <p:spPr>
            <a:xfrm>
              <a:off x="5832762" y="3909004"/>
              <a:ext cx="5455285" cy="614680"/>
            </a:xfrm>
            <a:custGeom>
              <a:avLst/>
              <a:gdLst/>
              <a:ahLst/>
              <a:cxnLst/>
              <a:rect l="l" t="t" r="r" b="b"/>
              <a:pathLst>
                <a:path w="5455284" h="614679">
                  <a:moveTo>
                    <a:pt x="0" y="614680"/>
                  </a:moveTo>
                  <a:lnTo>
                    <a:pt x="5454777" y="614680"/>
                  </a:lnTo>
                  <a:lnTo>
                    <a:pt x="5454777" y="0"/>
                  </a:lnTo>
                  <a:lnTo>
                    <a:pt x="0" y="0"/>
                  </a:lnTo>
                  <a:lnTo>
                    <a:pt x="0" y="61468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2762" y="2344364"/>
              <a:ext cx="5694222" cy="21789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9312" y="6174181"/>
            <a:ext cx="1530817" cy="3197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58148" y="6131379"/>
            <a:ext cx="4073525" cy="3695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Funded by</a:t>
            </a:r>
            <a:r>
              <a:rPr dirty="0" sz="750" spc="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the European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Union.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Views</a:t>
            </a:r>
            <a:r>
              <a:rPr dirty="0" sz="750" spc="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opinions</a:t>
            </a:r>
            <a:r>
              <a:rPr dirty="0" sz="750" spc="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expressed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are however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those of the author(s)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 spc="-20">
                <a:solidFill>
                  <a:srgbClr val="414141"/>
                </a:solidFill>
                <a:latin typeface="Calibri"/>
                <a:cs typeface="Calibri"/>
              </a:rPr>
              <a:t>only</a:t>
            </a:r>
            <a:r>
              <a:rPr dirty="0" sz="750" spc="5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750" spc="1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do</a:t>
            </a:r>
            <a:r>
              <a:rPr dirty="0" sz="750" spc="1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not</a:t>
            </a:r>
            <a:r>
              <a:rPr dirty="0" sz="750" spc="1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necessarily</a:t>
            </a:r>
            <a:r>
              <a:rPr dirty="0" sz="750" spc="1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reflect</a:t>
            </a:r>
            <a:r>
              <a:rPr dirty="0" sz="750" spc="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those</a:t>
            </a:r>
            <a:r>
              <a:rPr dirty="0" sz="750" spc="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of</a:t>
            </a:r>
            <a:r>
              <a:rPr dirty="0" sz="750" spc="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750" spc="8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European</a:t>
            </a:r>
            <a:r>
              <a:rPr dirty="0" sz="750" spc="9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Union</a:t>
            </a:r>
            <a:r>
              <a:rPr dirty="0" sz="750" spc="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or</a:t>
            </a:r>
            <a:r>
              <a:rPr dirty="0" sz="750" spc="1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750" spc="10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European</a:t>
            </a:r>
            <a:r>
              <a:rPr dirty="0" sz="750" spc="9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Education</a:t>
            </a:r>
            <a:r>
              <a:rPr dirty="0" sz="750" spc="1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and</a:t>
            </a:r>
            <a:r>
              <a:rPr dirty="0" sz="750" spc="10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Culture</a:t>
            </a:r>
            <a:r>
              <a:rPr dirty="0" sz="750" spc="50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Executive</a:t>
            </a:r>
            <a:r>
              <a:rPr dirty="0" sz="750" spc="-2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Agency</a:t>
            </a:r>
            <a:r>
              <a:rPr dirty="0" sz="750" spc="-2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(EACEA).</a:t>
            </a:r>
            <a:r>
              <a:rPr dirty="0" sz="750" spc="-3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Neither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the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European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Union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nor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EACEA</a:t>
            </a:r>
            <a:r>
              <a:rPr dirty="0" sz="750" spc="-2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can</a:t>
            </a:r>
            <a:r>
              <a:rPr dirty="0" sz="750" spc="-2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be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held</a:t>
            </a:r>
            <a:r>
              <a:rPr dirty="0" sz="750" spc="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responsible</a:t>
            </a:r>
            <a:r>
              <a:rPr dirty="0" sz="750" spc="-1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414141"/>
                </a:solidFill>
                <a:latin typeface="Calibri"/>
                <a:cs typeface="Calibri"/>
              </a:rPr>
              <a:t>for</a:t>
            </a:r>
            <a:r>
              <a:rPr dirty="0" sz="750" spc="-5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dirty="0" sz="750" spc="-10">
                <a:solidFill>
                  <a:srgbClr val="414141"/>
                </a:solidFill>
                <a:latin typeface="Calibri"/>
                <a:cs typeface="Calibri"/>
              </a:rPr>
              <a:t>them.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592" y="5718581"/>
            <a:ext cx="1016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0" b="0">
                <a:solidFill>
                  <a:srgbClr val="414141"/>
                </a:solidFill>
                <a:latin typeface="Calibri Light"/>
                <a:cs typeface="Calibri Light"/>
              </a:rPr>
              <a:t>EPIC</a:t>
            </a:r>
            <a:r>
              <a:rPr dirty="0" sz="900" spc="-30" b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dirty="0" sz="900" spc="-10" b="0">
                <a:solidFill>
                  <a:srgbClr val="414141"/>
                </a:solidFill>
                <a:latin typeface="Calibri Light"/>
                <a:cs typeface="Calibri Light"/>
              </a:rPr>
              <a:t>STAYS</a:t>
            </a:r>
            <a:r>
              <a:rPr dirty="0" sz="900" spc="-40" b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dirty="0" sz="900" b="0">
                <a:solidFill>
                  <a:srgbClr val="414141"/>
                </a:solidFill>
                <a:latin typeface="Calibri Light"/>
                <a:cs typeface="Calibri Light"/>
              </a:rPr>
              <a:t>is</a:t>
            </a:r>
            <a:r>
              <a:rPr dirty="0" sz="900" spc="-10" b="0">
                <a:solidFill>
                  <a:srgbClr val="414141"/>
                </a:solidFill>
                <a:latin typeface="Calibri Light"/>
                <a:cs typeface="Calibri Light"/>
              </a:rPr>
              <a:t> licensed</a:t>
            </a:r>
            <a:r>
              <a:rPr dirty="0" sz="900" spc="500" b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dirty="0" sz="900" b="0">
                <a:solidFill>
                  <a:srgbClr val="414141"/>
                </a:solidFill>
                <a:latin typeface="Calibri Light"/>
                <a:cs typeface="Calibri Light"/>
              </a:rPr>
              <a:t>under</a:t>
            </a:r>
            <a:r>
              <a:rPr dirty="0" sz="900" spc="-30" b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dirty="0" u="sng" sz="900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C</a:t>
            </a:r>
            <a:r>
              <a:rPr dirty="0" u="sng" sz="900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</a:rPr>
              <a:t>C</a:t>
            </a:r>
            <a:r>
              <a:rPr dirty="0" u="sng" sz="900" spc="-25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900" spc="-10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BY</a:t>
            </a:r>
            <a:r>
              <a:rPr dirty="0" u="sng" sz="900" spc="-10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-</a:t>
            </a:r>
            <a:r>
              <a:rPr dirty="0" u="sng" sz="900" spc="-10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SA</a:t>
            </a:r>
            <a:r>
              <a:rPr dirty="0" u="sng" sz="900" spc="-55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900" spc="-25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4</a:t>
            </a:r>
            <a:r>
              <a:rPr dirty="0" u="sng" sz="900" spc="-25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.</a:t>
            </a:r>
            <a:r>
              <a:rPr dirty="0" u="sng" sz="900" spc="-25" b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0</a:t>
            </a:r>
            <a:endParaRPr sz="900">
              <a:latin typeface="Calibri Light"/>
              <a:cs typeface="Calibri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5" y="705334"/>
            <a:ext cx="12204700" cy="5728335"/>
            <a:chOff x="1755" y="705334"/>
            <a:chExt cx="12204700" cy="57283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058" y="6074196"/>
              <a:ext cx="1022221" cy="3593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42" y="719621"/>
              <a:ext cx="12176125" cy="5411470"/>
            </a:xfrm>
            <a:custGeom>
              <a:avLst/>
              <a:gdLst/>
              <a:ahLst/>
              <a:cxnLst/>
              <a:rect l="l" t="t" r="r" b="b"/>
              <a:pathLst>
                <a:path w="12176125" h="5411470">
                  <a:moveTo>
                    <a:pt x="0" y="2515"/>
                  </a:moveTo>
                  <a:lnTo>
                    <a:pt x="2336889" y="0"/>
                  </a:lnTo>
                  <a:lnTo>
                    <a:pt x="3783206" y="299003"/>
                  </a:lnTo>
                  <a:lnTo>
                    <a:pt x="4939567" y="1169382"/>
                  </a:lnTo>
                  <a:lnTo>
                    <a:pt x="6406591" y="2880995"/>
                  </a:lnTo>
                  <a:lnTo>
                    <a:pt x="8209005" y="4356838"/>
                  </a:lnTo>
                  <a:lnTo>
                    <a:pt x="10125571" y="5108445"/>
                  </a:lnTo>
                  <a:lnTo>
                    <a:pt x="11648148" y="5380197"/>
                  </a:lnTo>
                  <a:lnTo>
                    <a:pt x="12175957" y="5411058"/>
                  </a:lnTo>
                </a:path>
              </a:pathLst>
            </a:custGeom>
            <a:ln w="28575">
              <a:solidFill>
                <a:srgbClr val="414141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99757" y="2895951"/>
            <a:ext cx="4483735" cy="1933575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algn="ctr" marL="373380" marR="364490">
              <a:lnSpc>
                <a:spcPts val="3300"/>
              </a:lnSpc>
              <a:spcBef>
                <a:spcPts val="665"/>
              </a:spcBef>
            </a:pPr>
            <a:r>
              <a:rPr dirty="0" sz="3200" spc="-60" b="1">
                <a:solidFill>
                  <a:srgbClr val="459496"/>
                </a:solidFill>
                <a:latin typeface="Calibri"/>
                <a:cs typeface="Calibri"/>
              </a:rPr>
              <a:t>You</a:t>
            </a:r>
            <a:r>
              <a:rPr dirty="0" sz="3200" spc="-10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459496"/>
                </a:solidFill>
                <a:latin typeface="Calibri"/>
                <a:cs typeface="Calibri"/>
              </a:rPr>
              <a:t>have</a:t>
            </a:r>
            <a:r>
              <a:rPr dirty="0" sz="3200" spc="-1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459496"/>
                </a:solidFill>
                <a:latin typeface="Calibri"/>
                <a:cs typeface="Calibri"/>
              </a:rPr>
              <a:t>Completed… </a:t>
            </a:r>
            <a:r>
              <a:rPr dirty="0" sz="3200" b="1">
                <a:solidFill>
                  <a:srgbClr val="459496"/>
                </a:solidFill>
                <a:latin typeface="Calibri"/>
                <a:cs typeface="Calibri"/>
              </a:rPr>
              <a:t>Module</a:t>
            </a:r>
            <a:r>
              <a:rPr dirty="0" sz="3200" spc="-6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459496"/>
                </a:solidFill>
                <a:latin typeface="Calibri"/>
                <a:cs typeface="Calibri"/>
              </a:rPr>
              <a:t>6</a:t>
            </a:r>
            <a:r>
              <a:rPr dirty="0" sz="3200" spc="-4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459496"/>
                </a:solidFill>
                <a:latin typeface="Calibri"/>
                <a:cs typeface="Calibri"/>
              </a:rPr>
              <a:t>(Part</a:t>
            </a:r>
            <a:r>
              <a:rPr dirty="0" sz="3200" spc="-6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3200" spc="-25" b="1">
                <a:solidFill>
                  <a:srgbClr val="459496"/>
                </a:solidFill>
                <a:latin typeface="Calibri"/>
                <a:cs typeface="Calibri"/>
              </a:rPr>
              <a:t>3)</a:t>
            </a:r>
            <a:endParaRPr sz="32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2100"/>
              </a:spcBef>
            </a:pPr>
            <a:r>
              <a:rPr dirty="0" sz="2400" b="1">
                <a:solidFill>
                  <a:srgbClr val="5A5A5A"/>
                </a:solidFill>
                <a:latin typeface="Calibri"/>
                <a:cs typeface="Calibri"/>
              </a:rPr>
              <a:t>Location,</a:t>
            </a:r>
            <a:r>
              <a:rPr dirty="0" sz="2400" spc="-70" b="1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A5A5A"/>
                </a:solidFill>
                <a:latin typeface="Calibri"/>
                <a:cs typeface="Calibri"/>
              </a:rPr>
              <a:t>Land</a:t>
            </a:r>
            <a:r>
              <a:rPr dirty="0" sz="2400" spc="-55" b="1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A5A5A"/>
                </a:solidFill>
                <a:latin typeface="Calibri"/>
                <a:cs typeface="Calibri"/>
              </a:rPr>
              <a:t>&amp;</a:t>
            </a:r>
            <a:r>
              <a:rPr dirty="0" sz="2400" spc="-55" b="1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A5A5A"/>
                </a:solidFill>
                <a:latin typeface="Calibri"/>
                <a:cs typeface="Calibri"/>
              </a:rPr>
              <a:t>Logistics:</a:t>
            </a:r>
            <a:r>
              <a:rPr dirty="0" sz="2400" spc="-60" b="1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5A5A5A"/>
                </a:solidFill>
                <a:latin typeface="Calibri"/>
                <a:cs typeface="Calibri"/>
              </a:rPr>
              <a:t>Planning </a:t>
            </a:r>
            <a:r>
              <a:rPr dirty="0" sz="2400">
                <a:solidFill>
                  <a:srgbClr val="5A5A5A"/>
                </a:solidFill>
                <a:latin typeface="Calibri"/>
                <a:cs typeface="Calibri"/>
              </a:rPr>
              <a:t>for</a:t>
            </a:r>
            <a:r>
              <a:rPr dirty="0" sz="2400" spc="-45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5A5A5A"/>
                </a:solidFill>
                <a:latin typeface="Calibri"/>
                <a:cs typeface="Calibri"/>
              </a:rPr>
              <a:t>a</a:t>
            </a:r>
            <a:r>
              <a:rPr dirty="0" sz="2400" spc="-5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5A5A5A"/>
                </a:solidFill>
                <a:latin typeface="Calibri"/>
                <a:cs typeface="Calibri"/>
              </a:rPr>
              <a:t>Profitable</a:t>
            </a:r>
            <a:r>
              <a:rPr dirty="0" sz="2400" spc="-5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5A5A5A"/>
                </a:solidFill>
                <a:latin typeface="Calibri"/>
                <a:cs typeface="Calibri"/>
              </a:rPr>
              <a:t>Site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94577" y="1540197"/>
            <a:ext cx="3684270" cy="14624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572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EB7B69"/>
                </a:solidFill>
                <a:latin typeface="Calibri"/>
                <a:cs typeface="Calibri"/>
              </a:rPr>
              <a:t>Module</a:t>
            </a:r>
            <a:r>
              <a:rPr dirty="0" sz="3200" spc="-60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EB7B69"/>
                </a:solidFill>
                <a:latin typeface="Calibri"/>
                <a:cs typeface="Calibri"/>
              </a:rPr>
              <a:t>6</a:t>
            </a:r>
            <a:r>
              <a:rPr dirty="0" sz="3200" spc="-4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EB7B69"/>
                </a:solidFill>
                <a:latin typeface="Calibri"/>
                <a:cs typeface="Calibri"/>
              </a:rPr>
              <a:t>(Part</a:t>
            </a:r>
            <a:r>
              <a:rPr dirty="0" sz="3200" spc="-65" b="1">
                <a:solidFill>
                  <a:srgbClr val="EB7B69"/>
                </a:solidFill>
                <a:latin typeface="Calibri"/>
                <a:cs typeface="Calibri"/>
              </a:rPr>
              <a:t> </a:t>
            </a:r>
            <a:r>
              <a:rPr dirty="0" sz="3200" spc="-25" b="1">
                <a:solidFill>
                  <a:srgbClr val="EB7B69"/>
                </a:solidFill>
                <a:latin typeface="Calibri"/>
                <a:cs typeface="Calibri"/>
              </a:rPr>
              <a:t>4)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705"/>
              </a:spcBef>
            </a:pPr>
            <a:r>
              <a:rPr dirty="0" sz="2400" spc="-20">
                <a:solidFill>
                  <a:srgbClr val="5A5A5A"/>
                </a:solidFill>
                <a:latin typeface="Calibri"/>
                <a:cs typeface="Calibri"/>
              </a:rPr>
              <a:t>Sustainability,</a:t>
            </a:r>
            <a:r>
              <a:rPr dirty="0" sz="2400" spc="-7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5A5A5A"/>
                </a:solidFill>
                <a:latin typeface="Calibri"/>
                <a:cs typeface="Calibri"/>
              </a:rPr>
              <a:t>Investing</a:t>
            </a:r>
            <a:r>
              <a:rPr dirty="0" sz="2400" spc="-4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5A5A5A"/>
                </a:solidFill>
                <a:latin typeface="Calibri"/>
                <a:cs typeface="Calibri"/>
              </a:rPr>
              <a:t>in</a:t>
            </a:r>
            <a:r>
              <a:rPr dirty="0" sz="2400" spc="-35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5A5A5A"/>
                </a:solidFill>
                <a:latin typeface="Calibri"/>
                <a:cs typeface="Calibri"/>
              </a:rPr>
              <a:t>the </a:t>
            </a:r>
            <a:r>
              <a:rPr dirty="0" sz="2400">
                <a:solidFill>
                  <a:srgbClr val="5A5A5A"/>
                </a:solidFill>
                <a:latin typeface="Calibri"/>
                <a:cs typeface="Calibri"/>
              </a:rPr>
              <a:t>WOW</a:t>
            </a:r>
            <a:r>
              <a:rPr dirty="0" sz="2400" spc="-75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5A5A5A"/>
                </a:solidFill>
                <a:latin typeface="Calibri"/>
                <a:cs typeface="Calibri"/>
              </a:rPr>
              <a:t>Factor</a:t>
            </a:r>
            <a:r>
              <a:rPr dirty="0" sz="2400" spc="-9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5A5A5A"/>
                </a:solidFill>
                <a:latin typeface="Calibri"/>
                <a:cs typeface="Calibri"/>
              </a:rPr>
              <a:t>&amp;</a:t>
            </a:r>
            <a:r>
              <a:rPr dirty="0" sz="2400" spc="-8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5A5A5A"/>
                </a:solidFill>
                <a:latin typeface="Calibri"/>
                <a:cs typeface="Calibri"/>
              </a:rPr>
              <a:t>Support</a:t>
            </a:r>
            <a:r>
              <a:rPr dirty="0" sz="2400" spc="-7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5A5A5A"/>
                </a:solidFill>
                <a:latin typeface="Calibri"/>
                <a:cs typeface="Calibri"/>
              </a:rPr>
              <a:t>Tools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0186" y="239687"/>
            <a:ext cx="11031855" cy="5862955"/>
            <a:chOff x="580186" y="239687"/>
            <a:chExt cx="11031855" cy="5862955"/>
          </a:xfrm>
        </p:grpSpPr>
        <p:sp>
          <p:nvSpPr>
            <p:cNvPr id="11" name="object 11"/>
            <p:cNvSpPr/>
            <p:nvPr/>
          </p:nvSpPr>
          <p:spPr>
            <a:xfrm>
              <a:off x="580186" y="721893"/>
              <a:ext cx="2294890" cy="855980"/>
            </a:xfrm>
            <a:custGeom>
              <a:avLst/>
              <a:gdLst/>
              <a:ahLst/>
              <a:cxnLst/>
              <a:rect l="l" t="t" r="r" b="b"/>
              <a:pathLst>
                <a:path w="2294890" h="855980">
                  <a:moveTo>
                    <a:pt x="2294737" y="0"/>
                  </a:moveTo>
                  <a:lnTo>
                    <a:pt x="0" y="0"/>
                  </a:lnTo>
                  <a:lnTo>
                    <a:pt x="0" y="855497"/>
                  </a:lnTo>
                  <a:lnTo>
                    <a:pt x="2294737" y="855497"/>
                  </a:lnTo>
                  <a:lnTo>
                    <a:pt x="22947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186" y="239687"/>
              <a:ext cx="2399463" cy="148684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97262" y="4406315"/>
              <a:ext cx="1017269" cy="511175"/>
            </a:xfrm>
            <a:custGeom>
              <a:avLst/>
              <a:gdLst/>
              <a:ahLst/>
              <a:cxnLst/>
              <a:rect l="l" t="t" r="r" b="b"/>
              <a:pathLst>
                <a:path w="1017270" h="511175">
                  <a:moveTo>
                    <a:pt x="1017143" y="0"/>
                  </a:moveTo>
                  <a:lnTo>
                    <a:pt x="0" y="0"/>
                  </a:lnTo>
                  <a:lnTo>
                    <a:pt x="0" y="511035"/>
                  </a:lnTo>
                  <a:lnTo>
                    <a:pt x="1017143" y="511035"/>
                  </a:lnTo>
                  <a:lnTo>
                    <a:pt x="10171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820693" y="4517537"/>
              <a:ext cx="1791335" cy="1584960"/>
            </a:xfrm>
            <a:custGeom>
              <a:avLst/>
              <a:gdLst/>
              <a:ahLst/>
              <a:cxnLst/>
              <a:rect l="l" t="t" r="r" b="b"/>
              <a:pathLst>
                <a:path w="1791334" h="1584960">
                  <a:moveTo>
                    <a:pt x="485976" y="0"/>
                  </a:moveTo>
                  <a:lnTo>
                    <a:pt x="501991" y="469912"/>
                  </a:lnTo>
                  <a:lnTo>
                    <a:pt x="445492" y="489700"/>
                  </a:lnTo>
                  <a:lnTo>
                    <a:pt x="391811" y="511849"/>
                  </a:lnTo>
                  <a:lnTo>
                    <a:pt x="341061" y="536228"/>
                  </a:lnTo>
                  <a:lnTo>
                    <a:pt x="293357" y="562710"/>
                  </a:lnTo>
                  <a:lnTo>
                    <a:pt x="248813" y="591162"/>
                  </a:lnTo>
                  <a:lnTo>
                    <a:pt x="207543" y="621456"/>
                  </a:lnTo>
                  <a:lnTo>
                    <a:pt x="169660" y="653461"/>
                  </a:lnTo>
                  <a:lnTo>
                    <a:pt x="135280" y="687048"/>
                  </a:lnTo>
                  <a:lnTo>
                    <a:pt x="104515" y="722086"/>
                  </a:lnTo>
                  <a:lnTo>
                    <a:pt x="77481" y="758446"/>
                  </a:lnTo>
                  <a:lnTo>
                    <a:pt x="54291" y="795997"/>
                  </a:lnTo>
                  <a:lnTo>
                    <a:pt x="35060" y="834610"/>
                  </a:lnTo>
                  <a:lnTo>
                    <a:pt x="19901" y="874155"/>
                  </a:lnTo>
                  <a:lnTo>
                    <a:pt x="8928" y="914501"/>
                  </a:lnTo>
                  <a:lnTo>
                    <a:pt x="2257" y="955519"/>
                  </a:lnTo>
                  <a:lnTo>
                    <a:pt x="0" y="997078"/>
                  </a:lnTo>
                  <a:lnTo>
                    <a:pt x="2271" y="1039050"/>
                  </a:lnTo>
                  <a:lnTo>
                    <a:pt x="17207" y="1112199"/>
                  </a:lnTo>
                  <a:lnTo>
                    <a:pt x="45208" y="1182000"/>
                  </a:lnTo>
                  <a:lnTo>
                    <a:pt x="63828" y="1215487"/>
                  </a:lnTo>
                  <a:lnTo>
                    <a:pt x="85379" y="1247945"/>
                  </a:lnTo>
                  <a:lnTo>
                    <a:pt x="109748" y="1279312"/>
                  </a:lnTo>
                  <a:lnTo>
                    <a:pt x="136823" y="1309523"/>
                  </a:lnTo>
                  <a:lnTo>
                    <a:pt x="166491" y="1338515"/>
                  </a:lnTo>
                  <a:lnTo>
                    <a:pt x="198642" y="1366224"/>
                  </a:lnTo>
                  <a:lnTo>
                    <a:pt x="233163" y="1392586"/>
                  </a:lnTo>
                  <a:lnTo>
                    <a:pt x="269941" y="1417538"/>
                  </a:lnTo>
                  <a:lnTo>
                    <a:pt x="308865" y="1441016"/>
                  </a:lnTo>
                  <a:lnTo>
                    <a:pt x="349823" y="1462956"/>
                  </a:lnTo>
                  <a:lnTo>
                    <a:pt x="392702" y="1483295"/>
                  </a:lnTo>
                  <a:lnTo>
                    <a:pt x="437391" y="1501968"/>
                  </a:lnTo>
                  <a:lnTo>
                    <a:pt x="483777" y="1518913"/>
                  </a:lnTo>
                  <a:lnTo>
                    <a:pt x="531748" y="1534064"/>
                  </a:lnTo>
                  <a:lnTo>
                    <a:pt x="581193" y="1547360"/>
                  </a:lnTo>
                  <a:lnTo>
                    <a:pt x="631999" y="1558735"/>
                  </a:lnTo>
                  <a:lnTo>
                    <a:pt x="684053" y="1568126"/>
                  </a:lnTo>
                  <a:lnTo>
                    <a:pt x="737245" y="1575469"/>
                  </a:lnTo>
                  <a:lnTo>
                    <a:pt x="791462" y="1580701"/>
                  </a:lnTo>
                  <a:lnTo>
                    <a:pt x="846591" y="1583759"/>
                  </a:lnTo>
                  <a:lnTo>
                    <a:pt x="902521" y="1584577"/>
                  </a:lnTo>
                  <a:lnTo>
                    <a:pt x="959140" y="1583093"/>
                  </a:lnTo>
                  <a:lnTo>
                    <a:pt x="1017740" y="1579106"/>
                  </a:lnTo>
                  <a:lnTo>
                    <a:pt x="1075060" y="1572726"/>
                  </a:lnTo>
                  <a:lnTo>
                    <a:pt x="1130991" y="1564035"/>
                  </a:lnTo>
                  <a:lnTo>
                    <a:pt x="1185425" y="1553118"/>
                  </a:lnTo>
                  <a:lnTo>
                    <a:pt x="1238251" y="1540055"/>
                  </a:lnTo>
                  <a:lnTo>
                    <a:pt x="1289360" y="1524930"/>
                  </a:lnTo>
                  <a:lnTo>
                    <a:pt x="1338644" y="1507826"/>
                  </a:lnTo>
                  <a:lnTo>
                    <a:pt x="1385992" y="1488824"/>
                  </a:lnTo>
                  <a:lnTo>
                    <a:pt x="1431295" y="1468009"/>
                  </a:lnTo>
                  <a:lnTo>
                    <a:pt x="1474445" y="1445462"/>
                  </a:lnTo>
                  <a:lnTo>
                    <a:pt x="1515331" y="1421266"/>
                  </a:lnTo>
                  <a:lnTo>
                    <a:pt x="1553844" y="1395504"/>
                  </a:lnTo>
                  <a:lnTo>
                    <a:pt x="1589876" y="1368258"/>
                  </a:lnTo>
                  <a:lnTo>
                    <a:pt x="1623316" y="1339611"/>
                  </a:lnTo>
                  <a:lnTo>
                    <a:pt x="1654056" y="1309647"/>
                  </a:lnTo>
                  <a:lnTo>
                    <a:pt x="1681986" y="1278447"/>
                  </a:lnTo>
                  <a:lnTo>
                    <a:pt x="1706996" y="1246093"/>
                  </a:lnTo>
                  <a:lnTo>
                    <a:pt x="1728978" y="1212670"/>
                  </a:lnTo>
                  <a:lnTo>
                    <a:pt x="1747822" y="1178259"/>
                  </a:lnTo>
                  <a:lnTo>
                    <a:pt x="1763419" y="1142944"/>
                  </a:lnTo>
                  <a:lnTo>
                    <a:pt x="1775659" y="1106806"/>
                  </a:lnTo>
                  <a:lnTo>
                    <a:pt x="1789633" y="1032395"/>
                  </a:lnTo>
                  <a:lnTo>
                    <a:pt x="1791148" y="994287"/>
                  </a:lnTo>
                  <a:lnTo>
                    <a:pt x="1788869" y="955687"/>
                  </a:lnTo>
                  <a:lnTo>
                    <a:pt x="1773934" y="882538"/>
                  </a:lnTo>
                  <a:lnTo>
                    <a:pt x="1745931" y="812737"/>
                  </a:lnTo>
                  <a:lnTo>
                    <a:pt x="1727311" y="779250"/>
                  </a:lnTo>
                  <a:lnTo>
                    <a:pt x="1705760" y="746792"/>
                  </a:lnTo>
                  <a:lnTo>
                    <a:pt x="1681391" y="715426"/>
                  </a:lnTo>
                  <a:lnTo>
                    <a:pt x="1654315" y="685214"/>
                  </a:lnTo>
                  <a:lnTo>
                    <a:pt x="1624646" y="656223"/>
                  </a:lnTo>
                  <a:lnTo>
                    <a:pt x="1592494" y="628514"/>
                  </a:lnTo>
                  <a:lnTo>
                    <a:pt x="1557973" y="602151"/>
                  </a:lnTo>
                  <a:lnTo>
                    <a:pt x="1521194" y="577199"/>
                  </a:lnTo>
                  <a:lnTo>
                    <a:pt x="1482269" y="553721"/>
                  </a:lnTo>
                  <a:lnTo>
                    <a:pt x="1441311" y="531781"/>
                  </a:lnTo>
                  <a:lnTo>
                    <a:pt x="1398431" y="511442"/>
                  </a:lnTo>
                  <a:lnTo>
                    <a:pt x="1353741" y="492769"/>
                  </a:lnTo>
                  <a:lnTo>
                    <a:pt x="1307354" y="475825"/>
                  </a:lnTo>
                  <a:lnTo>
                    <a:pt x="1259382" y="460673"/>
                  </a:lnTo>
                  <a:lnTo>
                    <a:pt x="1209937" y="447378"/>
                  </a:lnTo>
                  <a:lnTo>
                    <a:pt x="1159131" y="436003"/>
                  </a:lnTo>
                  <a:lnTo>
                    <a:pt x="1107076" y="426611"/>
                  </a:lnTo>
                  <a:lnTo>
                    <a:pt x="1053884" y="419268"/>
                  </a:lnTo>
                  <a:lnTo>
                    <a:pt x="999667" y="414036"/>
                  </a:lnTo>
                  <a:lnTo>
                    <a:pt x="944537" y="410979"/>
                  </a:lnTo>
                  <a:lnTo>
                    <a:pt x="888607" y="410160"/>
                  </a:lnTo>
                  <a:lnTo>
                    <a:pt x="831988" y="411645"/>
                  </a:lnTo>
                  <a:lnTo>
                    <a:pt x="485976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9983344" y="5163540"/>
            <a:ext cx="146685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r>
              <a:rPr dirty="0" sz="32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25" b="1">
                <a:solidFill>
                  <a:srgbClr val="FFFFFF"/>
                </a:solidFill>
                <a:latin typeface="Calibri"/>
                <a:cs typeface="Calibri"/>
              </a:rPr>
              <a:t>is…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15524" y="891033"/>
            <a:ext cx="8025130" cy="5177155"/>
            <a:chOff x="3515524" y="891033"/>
            <a:chExt cx="8025130" cy="5177155"/>
          </a:xfrm>
        </p:grpSpPr>
        <p:sp>
          <p:nvSpPr>
            <p:cNvPr id="17" name="object 17"/>
            <p:cNvSpPr/>
            <p:nvPr/>
          </p:nvSpPr>
          <p:spPr>
            <a:xfrm>
              <a:off x="9739805" y="4473841"/>
              <a:ext cx="1791335" cy="1584960"/>
            </a:xfrm>
            <a:custGeom>
              <a:avLst/>
              <a:gdLst/>
              <a:ahLst/>
              <a:cxnLst/>
              <a:rect l="l" t="t" r="r" b="b"/>
              <a:pathLst>
                <a:path w="1791334" h="1584960">
                  <a:moveTo>
                    <a:pt x="485976" y="0"/>
                  </a:moveTo>
                  <a:lnTo>
                    <a:pt x="831988" y="411645"/>
                  </a:lnTo>
                  <a:lnTo>
                    <a:pt x="888607" y="410160"/>
                  </a:lnTo>
                  <a:lnTo>
                    <a:pt x="944537" y="410979"/>
                  </a:lnTo>
                  <a:lnTo>
                    <a:pt x="999667" y="414036"/>
                  </a:lnTo>
                  <a:lnTo>
                    <a:pt x="1053884" y="419268"/>
                  </a:lnTo>
                  <a:lnTo>
                    <a:pt x="1107076" y="426611"/>
                  </a:lnTo>
                  <a:lnTo>
                    <a:pt x="1159131" y="436003"/>
                  </a:lnTo>
                  <a:lnTo>
                    <a:pt x="1209937" y="447378"/>
                  </a:lnTo>
                  <a:lnTo>
                    <a:pt x="1259382" y="460673"/>
                  </a:lnTo>
                  <a:lnTo>
                    <a:pt x="1307354" y="475825"/>
                  </a:lnTo>
                  <a:lnTo>
                    <a:pt x="1353741" y="492769"/>
                  </a:lnTo>
                  <a:lnTo>
                    <a:pt x="1398431" y="511442"/>
                  </a:lnTo>
                  <a:lnTo>
                    <a:pt x="1441311" y="531781"/>
                  </a:lnTo>
                  <a:lnTo>
                    <a:pt x="1482269" y="553721"/>
                  </a:lnTo>
                  <a:lnTo>
                    <a:pt x="1521194" y="577199"/>
                  </a:lnTo>
                  <a:lnTo>
                    <a:pt x="1557973" y="602151"/>
                  </a:lnTo>
                  <a:lnTo>
                    <a:pt x="1592494" y="628514"/>
                  </a:lnTo>
                  <a:lnTo>
                    <a:pt x="1624646" y="656223"/>
                  </a:lnTo>
                  <a:lnTo>
                    <a:pt x="1654315" y="685214"/>
                  </a:lnTo>
                  <a:lnTo>
                    <a:pt x="1681391" y="715426"/>
                  </a:lnTo>
                  <a:lnTo>
                    <a:pt x="1705760" y="746792"/>
                  </a:lnTo>
                  <a:lnTo>
                    <a:pt x="1727311" y="779250"/>
                  </a:lnTo>
                  <a:lnTo>
                    <a:pt x="1745931" y="812737"/>
                  </a:lnTo>
                  <a:lnTo>
                    <a:pt x="1773934" y="882538"/>
                  </a:lnTo>
                  <a:lnTo>
                    <a:pt x="1788869" y="955687"/>
                  </a:lnTo>
                  <a:lnTo>
                    <a:pt x="1791148" y="994287"/>
                  </a:lnTo>
                  <a:lnTo>
                    <a:pt x="1789633" y="1032395"/>
                  </a:lnTo>
                  <a:lnTo>
                    <a:pt x="1775659" y="1106806"/>
                  </a:lnTo>
                  <a:lnTo>
                    <a:pt x="1763419" y="1142944"/>
                  </a:lnTo>
                  <a:lnTo>
                    <a:pt x="1747822" y="1178259"/>
                  </a:lnTo>
                  <a:lnTo>
                    <a:pt x="1728978" y="1212670"/>
                  </a:lnTo>
                  <a:lnTo>
                    <a:pt x="1706996" y="1246093"/>
                  </a:lnTo>
                  <a:lnTo>
                    <a:pt x="1681986" y="1278447"/>
                  </a:lnTo>
                  <a:lnTo>
                    <a:pt x="1654056" y="1309647"/>
                  </a:lnTo>
                  <a:lnTo>
                    <a:pt x="1623316" y="1339611"/>
                  </a:lnTo>
                  <a:lnTo>
                    <a:pt x="1589876" y="1368258"/>
                  </a:lnTo>
                  <a:lnTo>
                    <a:pt x="1553844" y="1395504"/>
                  </a:lnTo>
                  <a:lnTo>
                    <a:pt x="1515331" y="1421266"/>
                  </a:lnTo>
                  <a:lnTo>
                    <a:pt x="1474445" y="1445462"/>
                  </a:lnTo>
                  <a:lnTo>
                    <a:pt x="1431295" y="1468009"/>
                  </a:lnTo>
                  <a:lnTo>
                    <a:pt x="1385992" y="1488824"/>
                  </a:lnTo>
                  <a:lnTo>
                    <a:pt x="1338644" y="1507826"/>
                  </a:lnTo>
                  <a:lnTo>
                    <a:pt x="1289360" y="1524930"/>
                  </a:lnTo>
                  <a:lnTo>
                    <a:pt x="1238251" y="1540055"/>
                  </a:lnTo>
                  <a:lnTo>
                    <a:pt x="1185425" y="1553118"/>
                  </a:lnTo>
                  <a:lnTo>
                    <a:pt x="1130991" y="1564035"/>
                  </a:lnTo>
                  <a:lnTo>
                    <a:pt x="1075060" y="1572726"/>
                  </a:lnTo>
                  <a:lnTo>
                    <a:pt x="1017740" y="1579106"/>
                  </a:lnTo>
                  <a:lnTo>
                    <a:pt x="959140" y="1583093"/>
                  </a:lnTo>
                  <a:lnTo>
                    <a:pt x="902521" y="1584577"/>
                  </a:lnTo>
                  <a:lnTo>
                    <a:pt x="846591" y="1583759"/>
                  </a:lnTo>
                  <a:lnTo>
                    <a:pt x="791462" y="1580701"/>
                  </a:lnTo>
                  <a:lnTo>
                    <a:pt x="737245" y="1575469"/>
                  </a:lnTo>
                  <a:lnTo>
                    <a:pt x="684053" y="1568126"/>
                  </a:lnTo>
                  <a:lnTo>
                    <a:pt x="631999" y="1558735"/>
                  </a:lnTo>
                  <a:lnTo>
                    <a:pt x="581193" y="1547360"/>
                  </a:lnTo>
                  <a:lnTo>
                    <a:pt x="531748" y="1534064"/>
                  </a:lnTo>
                  <a:lnTo>
                    <a:pt x="483777" y="1518913"/>
                  </a:lnTo>
                  <a:lnTo>
                    <a:pt x="437391" y="1501968"/>
                  </a:lnTo>
                  <a:lnTo>
                    <a:pt x="392702" y="1483295"/>
                  </a:lnTo>
                  <a:lnTo>
                    <a:pt x="349823" y="1462956"/>
                  </a:lnTo>
                  <a:lnTo>
                    <a:pt x="308865" y="1441016"/>
                  </a:lnTo>
                  <a:lnTo>
                    <a:pt x="269941" y="1417538"/>
                  </a:lnTo>
                  <a:lnTo>
                    <a:pt x="233163" y="1392586"/>
                  </a:lnTo>
                  <a:lnTo>
                    <a:pt x="198642" y="1366224"/>
                  </a:lnTo>
                  <a:lnTo>
                    <a:pt x="166491" y="1338515"/>
                  </a:lnTo>
                  <a:lnTo>
                    <a:pt x="136823" y="1309523"/>
                  </a:lnTo>
                  <a:lnTo>
                    <a:pt x="109748" y="1279312"/>
                  </a:lnTo>
                  <a:lnTo>
                    <a:pt x="85379" y="1247945"/>
                  </a:lnTo>
                  <a:lnTo>
                    <a:pt x="63828" y="1215487"/>
                  </a:lnTo>
                  <a:lnTo>
                    <a:pt x="45208" y="1182000"/>
                  </a:lnTo>
                  <a:lnTo>
                    <a:pt x="17207" y="1112199"/>
                  </a:lnTo>
                  <a:lnTo>
                    <a:pt x="2271" y="1039050"/>
                  </a:lnTo>
                  <a:lnTo>
                    <a:pt x="0" y="997078"/>
                  </a:lnTo>
                  <a:lnTo>
                    <a:pt x="2257" y="955519"/>
                  </a:lnTo>
                  <a:lnTo>
                    <a:pt x="8928" y="914501"/>
                  </a:lnTo>
                  <a:lnTo>
                    <a:pt x="19901" y="874155"/>
                  </a:lnTo>
                  <a:lnTo>
                    <a:pt x="35060" y="834610"/>
                  </a:lnTo>
                  <a:lnTo>
                    <a:pt x="54291" y="795997"/>
                  </a:lnTo>
                  <a:lnTo>
                    <a:pt x="77481" y="758446"/>
                  </a:lnTo>
                  <a:lnTo>
                    <a:pt x="104515" y="722086"/>
                  </a:lnTo>
                  <a:lnTo>
                    <a:pt x="135280" y="687048"/>
                  </a:lnTo>
                  <a:lnTo>
                    <a:pt x="169660" y="653461"/>
                  </a:lnTo>
                  <a:lnTo>
                    <a:pt x="207543" y="621456"/>
                  </a:lnTo>
                  <a:lnTo>
                    <a:pt x="248813" y="591162"/>
                  </a:lnTo>
                  <a:lnTo>
                    <a:pt x="293357" y="562710"/>
                  </a:lnTo>
                  <a:lnTo>
                    <a:pt x="341061" y="536228"/>
                  </a:lnTo>
                  <a:lnTo>
                    <a:pt x="391811" y="511849"/>
                  </a:lnTo>
                  <a:lnTo>
                    <a:pt x="445492" y="489700"/>
                  </a:lnTo>
                  <a:lnTo>
                    <a:pt x="501991" y="469912"/>
                  </a:lnTo>
                  <a:lnTo>
                    <a:pt x="485976" y="0"/>
                  </a:lnTo>
                  <a:close/>
                </a:path>
              </a:pathLst>
            </a:custGeom>
            <a:ln w="19050">
              <a:solidFill>
                <a:srgbClr val="4141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515524" y="948918"/>
              <a:ext cx="2207260" cy="1833245"/>
            </a:xfrm>
            <a:custGeom>
              <a:avLst/>
              <a:gdLst/>
              <a:ahLst/>
              <a:cxnLst/>
              <a:rect l="l" t="t" r="r" b="b"/>
              <a:pathLst>
                <a:path w="2207260" h="1833245">
                  <a:moveTo>
                    <a:pt x="2206688" y="0"/>
                  </a:moveTo>
                  <a:lnTo>
                    <a:pt x="0" y="0"/>
                  </a:lnTo>
                  <a:lnTo>
                    <a:pt x="0" y="1833219"/>
                  </a:lnTo>
                  <a:lnTo>
                    <a:pt x="2206688" y="1833219"/>
                  </a:lnTo>
                  <a:lnTo>
                    <a:pt x="2206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5235" y="891033"/>
              <a:ext cx="2248393" cy="1917700"/>
            </a:xfrm>
            <a:prstGeom prst="rect">
              <a:avLst/>
            </a:prstGeom>
          </p:spPr>
        </p:pic>
      </p:grpSp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4303203" y="1046806"/>
            <a:ext cx="923290" cy="93281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 indent="68580">
              <a:lnSpc>
                <a:spcPts val="3300"/>
              </a:lnSpc>
              <a:spcBef>
                <a:spcPts val="665"/>
              </a:spcBef>
            </a:pPr>
            <a:r>
              <a:rPr dirty="0" sz="3200" spc="-20">
                <a:solidFill>
                  <a:srgbClr val="FFFFFF"/>
                </a:solidFill>
              </a:rPr>
              <a:t>Well Done</a:t>
            </a:r>
            <a:endParaRPr sz="3200"/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13247" y="3600113"/>
            <a:ext cx="2583826" cy="19850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955395" y="3264301"/>
            <a:ext cx="211455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74930" marR="5080" indent="-6286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Heart</a:t>
            </a:r>
            <a:r>
              <a:rPr dirty="0" sz="2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dirty="0" sz="2800" spc="-160">
                <a:solidFill>
                  <a:srgbClr val="FFFFFF"/>
                </a:solidFill>
                <a:latin typeface="Calibri"/>
                <a:cs typeface="Calibri"/>
              </a:rPr>
              <a:t>ATA</a:t>
            </a:r>
            <a:r>
              <a:rPr dirty="0" sz="2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Business!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470" y="2177710"/>
            <a:ext cx="270192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05155" marR="5080" indent="-59309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30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Matters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5441" y="0"/>
            <a:ext cx="3810000" cy="6544945"/>
            <a:chOff x="225441" y="0"/>
            <a:chExt cx="3810000" cy="654494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A red camper parked in front of a building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3521252" y="0"/>
                  </a:moveTo>
                  <a:lnTo>
                    <a:pt x="276021" y="0"/>
                  </a:lnTo>
                  <a:lnTo>
                    <a:pt x="226407" y="4446"/>
                  </a:lnTo>
                  <a:lnTo>
                    <a:pt x="179710" y="17267"/>
                  </a:lnTo>
                  <a:lnTo>
                    <a:pt x="136710" y="37683"/>
                  </a:lnTo>
                  <a:lnTo>
                    <a:pt x="98186" y="64914"/>
                  </a:lnTo>
                  <a:lnTo>
                    <a:pt x="64918" y="98181"/>
                  </a:lnTo>
                  <a:lnTo>
                    <a:pt x="37686" y="136704"/>
                  </a:lnTo>
                  <a:lnTo>
                    <a:pt x="17269" y="179705"/>
                  </a:lnTo>
                  <a:lnTo>
                    <a:pt x="4447" y="226404"/>
                  </a:lnTo>
                  <a:lnTo>
                    <a:pt x="0" y="276021"/>
                  </a:lnTo>
                  <a:lnTo>
                    <a:pt x="0" y="1380083"/>
                  </a:lnTo>
                  <a:lnTo>
                    <a:pt x="4447" y="1429701"/>
                  </a:lnTo>
                  <a:lnTo>
                    <a:pt x="17269" y="1476401"/>
                  </a:lnTo>
                  <a:lnTo>
                    <a:pt x="37686" y="1519404"/>
                  </a:lnTo>
                  <a:lnTo>
                    <a:pt x="64918" y="1557929"/>
                  </a:lnTo>
                  <a:lnTo>
                    <a:pt x="98186" y="1591198"/>
                  </a:lnTo>
                  <a:lnTo>
                    <a:pt x="136710" y="1618431"/>
                  </a:lnTo>
                  <a:lnTo>
                    <a:pt x="179710" y="1638848"/>
                  </a:lnTo>
                  <a:lnTo>
                    <a:pt x="226407" y="1651670"/>
                  </a:lnTo>
                  <a:lnTo>
                    <a:pt x="276021" y="1656118"/>
                  </a:lnTo>
                  <a:lnTo>
                    <a:pt x="3521252" y="1656118"/>
                  </a:lnTo>
                  <a:lnTo>
                    <a:pt x="3570870" y="1651670"/>
                  </a:lnTo>
                  <a:lnTo>
                    <a:pt x="3617570" y="1638848"/>
                  </a:lnTo>
                  <a:lnTo>
                    <a:pt x="3660573" y="1618431"/>
                  </a:lnTo>
                  <a:lnTo>
                    <a:pt x="3699098" y="1591198"/>
                  </a:lnTo>
                  <a:lnTo>
                    <a:pt x="3732367" y="1557929"/>
                  </a:lnTo>
                  <a:lnTo>
                    <a:pt x="3759600" y="1519404"/>
                  </a:lnTo>
                  <a:lnTo>
                    <a:pt x="3780018" y="1476401"/>
                  </a:lnTo>
                  <a:lnTo>
                    <a:pt x="3792840" y="1429701"/>
                  </a:lnTo>
                  <a:lnTo>
                    <a:pt x="3797287" y="1380083"/>
                  </a:lnTo>
                  <a:lnTo>
                    <a:pt x="3797287" y="276021"/>
                  </a:lnTo>
                  <a:lnTo>
                    <a:pt x="3792840" y="226404"/>
                  </a:lnTo>
                  <a:lnTo>
                    <a:pt x="3780018" y="179705"/>
                  </a:lnTo>
                  <a:lnTo>
                    <a:pt x="3759600" y="136704"/>
                  </a:lnTo>
                  <a:lnTo>
                    <a:pt x="3732367" y="98181"/>
                  </a:lnTo>
                  <a:lnTo>
                    <a:pt x="3699098" y="64914"/>
                  </a:lnTo>
                  <a:lnTo>
                    <a:pt x="3660573" y="37683"/>
                  </a:lnTo>
                  <a:lnTo>
                    <a:pt x="3617570" y="17267"/>
                  </a:lnTo>
                  <a:lnTo>
                    <a:pt x="3570870" y="4446"/>
                  </a:lnTo>
                  <a:lnTo>
                    <a:pt x="3521252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0" y="276021"/>
                  </a:moveTo>
                  <a:lnTo>
                    <a:pt x="4447" y="226404"/>
                  </a:lnTo>
                  <a:lnTo>
                    <a:pt x="17269" y="179705"/>
                  </a:lnTo>
                  <a:lnTo>
                    <a:pt x="37686" y="136704"/>
                  </a:lnTo>
                  <a:lnTo>
                    <a:pt x="64918" y="98181"/>
                  </a:lnTo>
                  <a:lnTo>
                    <a:pt x="98186" y="64914"/>
                  </a:lnTo>
                  <a:lnTo>
                    <a:pt x="136710" y="37683"/>
                  </a:lnTo>
                  <a:lnTo>
                    <a:pt x="179710" y="17267"/>
                  </a:lnTo>
                  <a:lnTo>
                    <a:pt x="226407" y="4446"/>
                  </a:lnTo>
                  <a:lnTo>
                    <a:pt x="276021" y="0"/>
                  </a:lnTo>
                  <a:lnTo>
                    <a:pt x="3521252" y="0"/>
                  </a:lnTo>
                  <a:lnTo>
                    <a:pt x="3570870" y="4446"/>
                  </a:lnTo>
                  <a:lnTo>
                    <a:pt x="3617570" y="17267"/>
                  </a:lnTo>
                  <a:lnTo>
                    <a:pt x="3660573" y="37683"/>
                  </a:lnTo>
                  <a:lnTo>
                    <a:pt x="3699098" y="64914"/>
                  </a:lnTo>
                  <a:lnTo>
                    <a:pt x="3732367" y="98181"/>
                  </a:lnTo>
                  <a:lnTo>
                    <a:pt x="3759600" y="136704"/>
                  </a:lnTo>
                  <a:lnTo>
                    <a:pt x="3780018" y="179705"/>
                  </a:lnTo>
                  <a:lnTo>
                    <a:pt x="3792840" y="226404"/>
                  </a:lnTo>
                  <a:lnTo>
                    <a:pt x="3797287" y="276021"/>
                  </a:lnTo>
                  <a:lnTo>
                    <a:pt x="3797287" y="1380083"/>
                  </a:lnTo>
                  <a:lnTo>
                    <a:pt x="3792840" y="1429701"/>
                  </a:lnTo>
                  <a:lnTo>
                    <a:pt x="3780018" y="1476401"/>
                  </a:lnTo>
                  <a:lnTo>
                    <a:pt x="3759600" y="1519404"/>
                  </a:lnTo>
                  <a:lnTo>
                    <a:pt x="3732367" y="1557929"/>
                  </a:lnTo>
                  <a:lnTo>
                    <a:pt x="3699098" y="1591198"/>
                  </a:lnTo>
                  <a:lnTo>
                    <a:pt x="3660573" y="1618431"/>
                  </a:lnTo>
                  <a:lnTo>
                    <a:pt x="3617570" y="1638848"/>
                  </a:lnTo>
                  <a:lnTo>
                    <a:pt x="3570870" y="1651670"/>
                  </a:lnTo>
                  <a:lnTo>
                    <a:pt x="3521252" y="1656118"/>
                  </a:lnTo>
                  <a:lnTo>
                    <a:pt x="276021" y="1656118"/>
                  </a:lnTo>
                  <a:lnTo>
                    <a:pt x="226407" y="1651670"/>
                  </a:lnTo>
                  <a:lnTo>
                    <a:pt x="179710" y="1638848"/>
                  </a:lnTo>
                  <a:lnTo>
                    <a:pt x="136710" y="1618431"/>
                  </a:lnTo>
                  <a:lnTo>
                    <a:pt x="98186" y="1591198"/>
                  </a:lnTo>
                  <a:lnTo>
                    <a:pt x="64918" y="1557929"/>
                  </a:lnTo>
                  <a:lnTo>
                    <a:pt x="37686" y="1519404"/>
                  </a:lnTo>
                  <a:lnTo>
                    <a:pt x="17269" y="1476401"/>
                  </a:lnTo>
                  <a:lnTo>
                    <a:pt x="4447" y="1429701"/>
                  </a:lnTo>
                  <a:lnTo>
                    <a:pt x="0" y="1380083"/>
                  </a:lnTo>
                  <a:lnTo>
                    <a:pt x="0" y="276021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616496" y="813517"/>
            <a:ext cx="6111875" cy="3622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7239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choose</a:t>
            </a:r>
            <a:r>
              <a:rPr dirty="0" sz="24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isn’t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about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scenery—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it’s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foundation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business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model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your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bottom</a:t>
            </a:r>
            <a:r>
              <a:rPr dirty="0" sz="2400" spc="-11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484848"/>
                </a:solidFill>
                <a:latin typeface="Calibri"/>
                <a:cs typeface="Calibri"/>
              </a:rPr>
              <a:t>line.</a:t>
            </a:r>
            <a:endParaRPr sz="2400">
              <a:latin typeface="Calibri"/>
              <a:cs typeface="Calibri"/>
            </a:endParaRPr>
          </a:p>
          <a:p>
            <a:pPr marL="12700" marR="50292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shapes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4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experience,</a:t>
            </a:r>
            <a:r>
              <a:rPr dirty="0" sz="24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operational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costs,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service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offering,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pricing</a:t>
            </a:r>
            <a:r>
              <a:rPr dirty="0" sz="24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potential.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strategically</a:t>
            </a:r>
            <a:r>
              <a:rPr dirty="0" sz="2400" spc="-8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selected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significantly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reduce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start-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up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costs,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increase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guest satisfaction,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boost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long-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term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revenue.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Here’s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how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smart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location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delivers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real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financial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value: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534" y="4779171"/>
            <a:ext cx="3191510" cy="171831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374650" indent="39370">
              <a:lnSpc>
                <a:spcPct val="100000"/>
              </a:lnSpc>
              <a:spcBef>
                <a:spcPts val="80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Priority</a:t>
            </a:r>
            <a:r>
              <a:rPr dirty="0" sz="3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700" marR="5080" indent="361950">
              <a:lnSpc>
                <a:spcPct val="100000"/>
              </a:lnSpc>
              <a:spcBef>
                <a:spcPts val="63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dirty="0" sz="3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32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Calibri"/>
                <a:cs typeface="Calibri"/>
              </a:rPr>
              <a:t>practical </a:t>
            </a: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appealing</a:t>
            </a:r>
            <a:r>
              <a:rPr dirty="0" sz="32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Calibri"/>
                <a:cs typeface="Calibri"/>
              </a:rPr>
              <a:t>location!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90835" y="3337034"/>
            <a:ext cx="2446020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77165" marR="5080" indent="-16510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Choosing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2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dirty="0" sz="2600" spc="-50">
                <a:solidFill>
                  <a:srgbClr val="FFFFFF"/>
                </a:solidFill>
                <a:latin typeface="Calibri"/>
                <a:cs typeface="Calibri"/>
              </a:rPr>
              <a:t> &amp;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Balancing</a:t>
            </a:r>
            <a:r>
              <a:rPr dirty="0" sz="2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9198" rIns="0" bIns="0" rtlCol="0" vert="horz">
            <a:spAutoFit/>
          </a:bodyPr>
          <a:lstStyle/>
          <a:p>
            <a:pPr marL="4011929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96751"/>
                </a:solidFill>
              </a:rPr>
              <a:t>A</a:t>
            </a:r>
            <a:r>
              <a:rPr dirty="0" spc="-10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Suitable</a:t>
            </a:r>
            <a:r>
              <a:rPr dirty="0" spc="-90">
                <a:solidFill>
                  <a:srgbClr val="E96751"/>
                </a:solidFill>
              </a:rPr>
              <a:t> </a:t>
            </a:r>
            <a:r>
              <a:rPr dirty="0" spc="-45">
                <a:solidFill>
                  <a:srgbClr val="E96751"/>
                </a:solidFill>
              </a:rPr>
              <a:t>Target</a:t>
            </a:r>
            <a:r>
              <a:rPr dirty="0" spc="-7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Market</a:t>
            </a:r>
            <a:r>
              <a:rPr dirty="0" spc="-75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Site</a:t>
            </a:r>
            <a:r>
              <a:rPr dirty="0" spc="-90">
                <a:solidFill>
                  <a:srgbClr val="E96751"/>
                </a:solidFill>
              </a:rPr>
              <a:t> </a:t>
            </a:r>
            <a:r>
              <a:rPr dirty="0" spc="-10">
                <a:solidFill>
                  <a:srgbClr val="E96751"/>
                </a:solidFill>
              </a:rPr>
              <a:t>Selection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92889" y="715331"/>
            <a:ext cx="6997065" cy="57931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Enhance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guest</a:t>
            </a:r>
            <a:r>
              <a:rPr dirty="0" sz="2200" spc="-7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experience,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enabling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premium</a:t>
            </a:r>
            <a:r>
              <a:rPr dirty="0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pricing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scenic,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tranquil,</a:t>
            </a:r>
            <a:r>
              <a:rPr dirty="0" sz="2200" spc="-8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immersive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cultural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stays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Reduce</a:t>
            </a:r>
            <a:r>
              <a:rPr dirty="0" sz="2200" spc="-6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infrastructure</a:t>
            </a:r>
            <a:r>
              <a:rPr dirty="0" sz="2200" spc="-2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5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→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Cuts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expenses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water,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power,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sewage,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road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(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savings</a:t>
            </a:r>
            <a:r>
              <a:rPr dirty="0" sz="22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2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€10,000–</a:t>
            </a:r>
            <a:endParaRPr sz="22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€50,000+)</a:t>
            </a:r>
            <a:endParaRPr sz="2200">
              <a:latin typeface="Calibri"/>
              <a:cs typeface="Calibri"/>
            </a:endParaRPr>
          </a:p>
          <a:p>
            <a:pPr marL="355600" marR="73469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Boost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occupancy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being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near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attractions,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trails,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484848"/>
                </a:solidFill>
                <a:latin typeface="Calibri"/>
                <a:cs typeface="Calibri"/>
              </a:rPr>
              <a:t>or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transport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links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increases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year-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round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bookings</a:t>
            </a:r>
            <a:endParaRPr sz="2200">
              <a:latin typeface="Calibri"/>
              <a:cs typeface="Calibri"/>
            </a:endParaRPr>
          </a:p>
          <a:p>
            <a:pPr marL="355600" marR="214629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Enable</a:t>
            </a:r>
            <a:r>
              <a:rPr dirty="0" sz="2200" spc="-3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unique</a:t>
            </a:r>
            <a:r>
              <a:rPr dirty="0" sz="22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experiences</a:t>
            </a:r>
            <a:r>
              <a:rPr dirty="0" sz="2200" spc="-1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allow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sell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add-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ons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like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forest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bathing,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stargazing,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local</a:t>
            </a:r>
            <a:r>
              <a:rPr dirty="0" sz="22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workshops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extra income</a:t>
            </a:r>
            <a:endParaRPr sz="2200">
              <a:latin typeface="Calibri"/>
              <a:cs typeface="Calibri"/>
            </a:endParaRPr>
          </a:p>
          <a:p>
            <a:pPr marL="355600" marR="15938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Support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sustainability</a:t>
            </a:r>
            <a:r>
              <a:rPr dirty="0" sz="2200" spc="-4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484848"/>
                </a:solidFill>
                <a:latin typeface="Calibri"/>
                <a:cs typeface="Calibri"/>
              </a:rPr>
              <a:t>goals,</a:t>
            </a:r>
            <a:r>
              <a:rPr dirty="0" sz="2200" spc="-3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access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to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sun,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wind,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or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local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food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systems,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reduces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running</a:t>
            </a:r>
            <a:r>
              <a:rPr dirty="0" sz="22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attracts funding/grants</a:t>
            </a:r>
            <a:endParaRPr sz="2200">
              <a:latin typeface="Calibri"/>
              <a:cs typeface="Calibri"/>
            </a:endParaRPr>
          </a:p>
          <a:p>
            <a:pPr marL="354965" marR="5080" indent="-342900">
              <a:lnSpc>
                <a:spcPct val="103400"/>
              </a:lnSpc>
              <a:spcBef>
                <a:spcPts val="509"/>
              </a:spcBef>
              <a:buFont typeface="Wingdings"/>
              <a:buChar char=""/>
              <a:tabLst>
                <a:tab pos="354965" algn="l"/>
              </a:tabLst>
            </a:pPr>
            <a:r>
              <a:rPr dirty="0" sz="2200" b="1">
                <a:solidFill>
                  <a:srgbClr val="E96751"/>
                </a:solidFill>
                <a:latin typeface="Calibri"/>
                <a:cs typeface="Calibri"/>
              </a:rPr>
              <a:t>Bottom</a:t>
            </a:r>
            <a:r>
              <a:rPr dirty="0" sz="2200" spc="-1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E96751"/>
                </a:solidFill>
                <a:latin typeface="Calibri"/>
                <a:cs typeface="Calibri"/>
              </a:rPr>
              <a:t>line:</a:t>
            </a:r>
            <a:r>
              <a:rPr dirty="0" sz="2200" spc="-35" b="1">
                <a:solidFill>
                  <a:srgbClr val="E96751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Choosing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right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site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one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few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early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decisions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that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can</a:t>
            </a:r>
            <a:r>
              <a:rPr dirty="0" sz="22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both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lower</a:t>
            </a:r>
            <a:r>
              <a:rPr dirty="0" sz="22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2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costs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raise</a:t>
            </a:r>
            <a:r>
              <a:rPr dirty="0" sz="22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484848"/>
                </a:solidFill>
                <a:latin typeface="Calibri"/>
                <a:cs typeface="Calibri"/>
              </a:rPr>
              <a:t>your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revenue.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It's</a:t>
            </a:r>
            <a:r>
              <a:rPr dirty="0" sz="2200" spc="-3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not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2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where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484848"/>
                </a:solidFill>
                <a:latin typeface="Calibri"/>
                <a:cs typeface="Calibri"/>
              </a:rPr>
              <a:t>you</a:t>
            </a:r>
            <a:r>
              <a:rPr dirty="0" sz="22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484848"/>
                </a:solidFill>
                <a:latin typeface="Calibri"/>
                <a:cs typeface="Calibri"/>
              </a:rPr>
              <a:t>build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112" y="0"/>
            <a:ext cx="3165817" cy="180022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62470" y="2177710"/>
            <a:ext cx="270192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05155" marR="5080" indent="-59309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30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alibri"/>
                <a:cs typeface="Calibri"/>
              </a:rPr>
              <a:t>Matters </a:t>
            </a:r>
            <a:r>
              <a:rPr dirty="0" sz="30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113" y="5506249"/>
            <a:ext cx="850581" cy="8467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20096" y="5301053"/>
            <a:ext cx="239903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98425">
              <a:lnSpc>
                <a:spcPct val="100000"/>
              </a:lnSpc>
              <a:spcBef>
                <a:spcPts val="100"/>
              </a:spcBef>
            </a:pP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Recommended</a:t>
            </a:r>
            <a:r>
              <a:rPr dirty="0" sz="1800" spc="-2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Reading</a:t>
            </a:r>
            <a:r>
              <a:rPr dirty="0" sz="1800" spc="-1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Survey</a:t>
            </a:r>
            <a:r>
              <a:rPr dirty="0" u="sng" sz="1800" spc="-4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o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</a:t>
            </a:r>
            <a:r>
              <a:rPr dirty="0" u="sng" sz="1800" spc="-35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traveller</a:t>
            </a:r>
            <a:r>
              <a:rPr dirty="0" u="sng" sz="1800" spc="-1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s</a:t>
            </a:r>
            <a:r>
              <a:rPr dirty="0" u="sng" sz="1800" spc="-3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finds</a:t>
            </a:r>
            <a:r>
              <a:rPr dirty="0" u="none" sz="1800" spc="-2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76%</a:t>
            </a:r>
            <a:r>
              <a:rPr dirty="0" u="sng" sz="1800" spc="-5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want</a:t>
            </a:r>
            <a:r>
              <a:rPr dirty="0" u="sng" sz="1800" spc="-6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 spc="-2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more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sustainable</a:t>
            </a:r>
            <a:r>
              <a:rPr dirty="0" u="sng" sz="1800" spc="-8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80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options</a:t>
            </a:r>
            <a:r>
              <a:rPr dirty="0" u="none" sz="1800">
                <a:solidFill>
                  <a:srgbClr val="00AFEF"/>
                </a:solidFill>
                <a:latin typeface="Calibri"/>
                <a:cs typeface="Calibri"/>
              </a:rPr>
              <a:t>,</a:t>
            </a:r>
            <a:r>
              <a:rPr dirty="0" u="none" sz="1800" spc="-8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u="none" sz="1800" spc="-20">
                <a:solidFill>
                  <a:srgbClr val="00AFEF"/>
                </a:solidFill>
                <a:latin typeface="Calibri"/>
                <a:cs typeface="Calibri"/>
              </a:rPr>
              <a:t>2023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EPIC</a:t>
            </a:r>
            <a:r>
              <a:rPr dirty="0" sz="600" spc="1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r>
              <a:rPr dirty="0" sz="600" spc="2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b="1">
                <a:solidFill>
                  <a:srgbClr val="FAA63A"/>
                </a:solidFill>
                <a:latin typeface="Calibri"/>
                <a:cs typeface="Calibri"/>
              </a:rPr>
              <a:t>|</a:t>
            </a:r>
            <a:r>
              <a:rPr dirty="0" sz="600" spc="10" b="1">
                <a:solidFill>
                  <a:srgbClr val="FAA63A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DESIGNING</a:t>
            </a:r>
            <a:r>
              <a:rPr dirty="0" sz="600" spc="-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INNOVATIVE</a:t>
            </a:r>
            <a:r>
              <a:rPr dirty="0" sz="600">
                <a:solidFill>
                  <a:srgbClr val="459496"/>
                </a:solidFill>
                <a:latin typeface="Calibri"/>
                <a:cs typeface="Calibri"/>
              </a:rPr>
              <a:t> TOURISM</a:t>
            </a:r>
            <a:r>
              <a:rPr dirty="0" sz="600" spc="25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600" spc="-10">
                <a:solidFill>
                  <a:srgbClr val="459496"/>
                </a:solidFill>
                <a:latin typeface="Calibri"/>
                <a:cs typeface="Calibri"/>
              </a:rPr>
              <a:t>STAYS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 h="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A group of people on bicycle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604368" y="301566"/>
            <a:ext cx="4898390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E96751"/>
                </a:solidFill>
              </a:rPr>
              <a:t>Understanding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Guest</a:t>
            </a:r>
            <a:r>
              <a:rPr dirty="0" spc="-60">
                <a:solidFill>
                  <a:srgbClr val="E96751"/>
                </a:solidFill>
              </a:rPr>
              <a:t> </a:t>
            </a:r>
            <a:r>
              <a:rPr dirty="0">
                <a:solidFill>
                  <a:srgbClr val="E96751"/>
                </a:solidFill>
              </a:rPr>
              <a:t>Appeal</a:t>
            </a:r>
            <a:r>
              <a:rPr dirty="0" spc="-65">
                <a:solidFill>
                  <a:srgbClr val="E96751"/>
                </a:solidFill>
              </a:rPr>
              <a:t> </a:t>
            </a:r>
            <a:r>
              <a:rPr dirty="0" spc="-25">
                <a:solidFill>
                  <a:srgbClr val="E96751"/>
                </a:solidFill>
              </a:rPr>
              <a:t>and </a:t>
            </a:r>
            <a:r>
              <a:rPr dirty="0" spc="-10">
                <a:solidFill>
                  <a:srgbClr val="E96751"/>
                </a:solidFill>
              </a:rPr>
              <a:t>Experiences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604368" y="1125894"/>
            <a:ext cx="6018530" cy="4751705"/>
          </a:xfrm>
          <a:prstGeom prst="rect">
            <a:avLst/>
          </a:prstGeom>
        </p:spPr>
        <p:txBody>
          <a:bodyPr wrap="square" lIns="0" tIns="1936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2800" spc="-10" b="1">
                <a:solidFill>
                  <a:srgbClr val="459496"/>
                </a:solidFill>
                <a:latin typeface="Calibri"/>
                <a:cs typeface="Calibri"/>
              </a:rPr>
              <a:t>Proximity</a:t>
            </a:r>
            <a:r>
              <a:rPr dirty="0" sz="2800" spc="-6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59496"/>
                </a:solidFill>
                <a:latin typeface="Calibri"/>
                <a:cs typeface="Calibri"/>
              </a:rPr>
              <a:t>to</a:t>
            </a:r>
            <a:r>
              <a:rPr dirty="0" sz="2800" spc="-7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59496"/>
                </a:solidFill>
                <a:latin typeface="Calibri"/>
                <a:cs typeface="Calibri"/>
              </a:rPr>
              <a:t>Activities</a:t>
            </a:r>
            <a:r>
              <a:rPr dirty="0" sz="2800" spc="-40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59496"/>
                </a:solidFill>
                <a:latin typeface="Calibri"/>
                <a:cs typeface="Calibri"/>
              </a:rPr>
              <a:t>and</a:t>
            </a:r>
            <a:r>
              <a:rPr dirty="0" sz="2800" spc="-65" b="1">
                <a:solidFill>
                  <a:srgbClr val="459496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59496"/>
                </a:solidFill>
                <a:latin typeface="Calibri"/>
                <a:cs typeface="Calibri"/>
              </a:rPr>
              <a:t>Themes</a:t>
            </a:r>
            <a:endParaRPr sz="2800">
              <a:latin typeface="Calibri"/>
              <a:cs typeface="Calibri"/>
            </a:endParaRPr>
          </a:p>
          <a:p>
            <a:pPr marL="12700" marR="31115">
              <a:lnSpc>
                <a:spcPct val="100000"/>
              </a:lnSpc>
              <a:spcBef>
                <a:spcPts val="1225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While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remoteness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appealing,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accessibility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meaningful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activities</a:t>
            </a:r>
            <a:r>
              <a:rPr dirty="0" sz="2400" spc="-6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also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60">
                <a:solidFill>
                  <a:srgbClr val="484848"/>
                </a:solidFill>
                <a:latin typeface="Calibri"/>
                <a:cs typeface="Calibri"/>
              </a:rPr>
              <a:t>key.</a:t>
            </a:r>
            <a:r>
              <a:rPr dirty="0" sz="2400" spc="-7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Tourists</a:t>
            </a:r>
            <a:r>
              <a:rPr dirty="0" sz="2400" spc="-5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want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to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“do</a:t>
            </a:r>
            <a:r>
              <a:rPr dirty="0" sz="2400" spc="-5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something”</a:t>
            </a:r>
            <a:r>
              <a:rPr dirty="0" sz="2400" spc="-4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while</a:t>
            </a:r>
            <a:r>
              <a:rPr dirty="0" sz="2400" spc="-3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staying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484848"/>
                </a:solidFill>
                <a:latin typeface="Calibri"/>
                <a:cs typeface="Calibri"/>
              </a:rPr>
              <a:t>off-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grid.</a:t>
            </a:r>
            <a:endParaRPr sz="2400">
              <a:latin typeface="Calibri"/>
              <a:cs typeface="Calibri"/>
            </a:endParaRPr>
          </a:p>
          <a:p>
            <a:pPr marL="12700" marR="365125">
              <a:lnSpc>
                <a:spcPct val="100000"/>
              </a:lnSpc>
              <a:spcBef>
                <a:spcPts val="1200"/>
              </a:spcBef>
            </a:pP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‘72%</a:t>
            </a:r>
            <a:r>
              <a:rPr dirty="0" sz="2400" spc="-4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4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travellers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say</a:t>
            </a:r>
            <a:r>
              <a:rPr dirty="0" sz="2400" spc="-3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their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choice</a:t>
            </a:r>
            <a:r>
              <a:rPr dirty="0" sz="24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2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accommodation</a:t>
            </a:r>
            <a:r>
              <a:rPr dirty="0" sz="2400" spc="-80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5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influenced</a:t>
            </a:r>
            <a:r>
              <a:rPr dirty="0" sz="2400" spc="-4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by</a:t>
            </a:r>
            <a:r>
              <a:rPr dirty="0" sz="2400" spc="-65" b="1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 i="1">
                <a:solidFill>
                  <a:srgbClr val="484848"/>
                </a:solidFill>
                <a:latin typeface="Calibri"/>
                <a:cs typeface="Calibri"/>
              </a:rPr>
              <a:t>nearby </a:t>
            </a:r>
            <a:r>
              <a:rPr dirty="0" sz="2400" b="1" i="1">
                <a:solidFill>
                  <a:srgbClr val="484848"/>
                </a:solidFill>
                <a:latin typeface="Calibri"/>
                <a:cs typeface="Calibri"/>
              </a:rPr>
              <a:t>activities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especially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for</a:t>
            </a:r>
            <a:r>
              <a:rPr dirty="0" sz="2400" spc="-6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nature-</a:t>
            </a:r>
            <a:r>
              <a:rPr dirty="0" sz="2400" spc="-8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and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wellness-</a:t>
            </a:r>
            <a:r>
              <a:rPr dirty="0" sz="2400" i="1">
                <a:solidFill>
                  <a:srgbClr val="484848"/>
                </a:solidFill>
                <a:latin typeface="Calibri"/>
                <a:cs typeface="Calibri"/>
              </a:rPr>
              <a:t>based</a:t>
            </a:r>
            <a:r>
              <a:rPr dirty="0" sz="2400" spc="-5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experiences</a:t>
            </a:r>
            <a:r>
              <a:rPr dirty="0" sz="2400" spc="-5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(Booking.com</a:t>
            </a:r>
            <a:r>
              <a:rPr dirty="0" sz="2400" spc="-6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20" i="1">
                <a:solidFill>
                  <a:srgbClr val="484848"/>
                </a:solidFill>
                <a:latin typeface="Calibri"/>
                <a:cs typeface="Calibri"/>
              </a:rPr>
              <a:t>2023</a:t>
            </a:r>
            <a:r>
              <a:rPr dirty="0" sz="2400" spc="-20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Sustainable</a:t>
            </a:r>
            <a:r>
              <a:rPr dirty="0" sz="2400" spc="-9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Travel</a:t>
            </a:r>
            <a:r>
              <a:rPr dirty="0" sz="2400" spc="-75" i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484848"/>
                </a:solidFill>
                <a:latin typeface="Calibri"/>
                <a:cs typeface="Calibri"/>
              </a:rPr>
              <a:t>Report).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This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means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one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of</a:t>
            </a:r>
            <a:r>
              <a:rPr dirty="0" sz="2400" spc="-45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7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greatest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assets</a:t>
            </a:r>
            <a:r>
              <a:rPr dirty="0" sz="2400" spc="-4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is</a:t>
            </a:r>
            <a:r>
              <a:rPr dirty="0" sz="2400" spc="-5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what’s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just</a:t>
            </a:r>
            <a:r>
              <a:rPr dirty="0" sz="2400" spc="-6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beyond</a:t>
            </a:r>
            <a:r>
              <a:rPr dirty="0" sz="2400" spc="-80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84848"/>
                </a:solidFill>
                <a:latin typeface="Calibri"/>
                <a:cs typeface="Calibri"/>
              </a:rPr>
              <a:t>your</a:t>
            </a:r>
            <a:r>
              <a:rPr dirty="0" sz="2400" spc="-95" b="1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84848"/>
                </a:solidFill>
                <a:latin typeface="Calibri"/>
                <a:cs typeface="Calibri"/>
              </a:rPr>
              <a:t>doorstep</a:t>
            </a:r>
            <a:r>
              <a:rPr dirty="0" sz="2400" spc="-1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781" y="3286347"/>
            <a:ext cx="2510790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2540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Priority: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Ensure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Bookings</a:t>
            </a:r>
            <a:r>
              <a:rPr dirty="0" sz="2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3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260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6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Calibri"/>
                <a:cs typeface="Calibri"/>
              </a:rPr>
              <a:t>Proximity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8418" y="1940365"/>
            <a:ext cx="2152015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14604">
              <a:lnSpc>
                <a:spcPct val="100000"/>
              </a:lnSpc>
              <a:spcBef>
                <a:spcPts val="10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dirty="0" sz="2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Sells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Choose</a:t>
            </a:r>
            <a:r>
              <a:rPr dirty="0" sz="2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Like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Guest</a:t>
            </a:r>
            <a:r>
              <a:rPr dirty="0" sz="26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 b="1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Gillian Keane</dc:creator>
  <dc:title>PowerPoint Presentation</dc:title>
  <dcterms:created xsi:type="dcterms:W3CDTF">2026-01-12T15:18:10Z</dcterms:created>
  <dcterms:modified xsi:type="dcterms:W3CDTF">2026-01-12T15:18:10Z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2026-01-12T00:00:00Z</vt:filetime>
  </property>
  <property fmtid="{D5CDD505-2E9C-101B-9397-08002B2CF9AE}" pid="3" name="Creator">
    <vt:lpwstr>Acrobat PDFMaker 25 for PowerPoint</vt:lpwstr>
  </property>
  <property fmtid="{D5CDD505-2E9C-101B-9397-08002B2CF9AE}" pid="4" name="LastSaved">
    <vt:filetime>2026-01-12T00:00:00Z</vt:filetime>
  </property>
  <property fmtid="{D5CDD505-2E9C-101B-9397-08002B2CF9AE}" pid="5" name="Producer">
    <vt:lpwstr>Adobe PDF Library 25.1.5</vt:lpwstr>
  </property>
</Properties>
</file>