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5"/>
  </p:notesMasterIdLst>
  <p:handoutMasterIdLst>
    <p:handoutMasterId r:id="rId66"/>
  </p:handoutMasterIdLst>
  <p:sldIdLst>
    <p:sldId id="7764" r:id="rId2"/>
    <p:sldId id="7696" r:id="rId3"/>
    <p:sldId id="4324" r:id="rId4"/>
    <p:sldId id="7732" r:id="rId5"/>
    <p:sldId id="7733" r:id="rId6"/>
    <p:sldId id="7788" r:id="rId7"/>
    <p:sldId id="7789" r:id="rId8"/>
    <p:sldId id="7790" r:id="rId9"/>
    <p:sldId id="7802" r:id="rId10"/>
    <p:sldId id="7870" r:id="rId11"/>
    <p:sldId id="7804" r:id="rId12"/>
    <p:sldId id="7805" r:id="rId13"/>
    <p:sldId id="7803" r:id="rId14"/>
    <p:sldId id="7806" r:id="rId15"/>
    <p:sldId id="7807" r:id="rId16"/>
    <p:sldId id="7808" r:id="rId17"/>
    <p:sldId id="7809" r:id="rId18"/>
    <p:sldId id="7765" r:id="rId19"/>
    <p:sldId id="7812" r:id="rId20"/>
    <p:sldId id="7813" r:id="rId21"/>
    <p:sldId id="7814" r:id="rId22"/>
    <p:sldId id="4337" r:id="rId23"/>
    <p:sldId id="7815" r:id="rId24"/>
    <p:sldId id="7826" r:id="rId25"/>
    <p:sldId id="7827" r:id="rId26"/>
    <p:sldId id="7828" r:id="rId27"/>
    <p:sldId id="7829" r:id="rId28"/>
    <p:sldId id="7830" r:id="rId29"/>
    <p:sldId id="7831" r:id="rId30"/>
    <p:sldId id="7832" r:id="rId31"/>
    <p:sldId id="7833" r:id="rId32"/>
    <p:sldId id="7834" r:id="rId33"/>
    <p:sldId id="7872" r:id="rId34"/>
    <p:sldId id="7835" r:id="rId35"/>
    <p:sldId id="7837" r:id="rId36"/>
    <p:sldId id="7838" r:id="rId37"/>
    <p:sldId id="7836" r:id="rId38"/>
    <p:sldId id="7839" r:id="rId39"/>
    <p:sldId id="7873" r:id="rId40"/>
    <p:sldId id="7840" r:id="rId41"/>
    <p:sldId id="7841" r:id="rId42"/>
    <p:sldId id="7842" r:id="rId43"/>
    <p:sldId id="7844" r:id="rId44"/>
    <p:sldId id="7843" r:id="rId45"/>
    <p:sldId id="7845" r:id="rId46"/>
    <p:sldId id="7846" r:id="rId47"/>
    <p:sldId id="7847" r:id="rId48"/>
    <p:sldId id="7849" r:id="rId49"/>
    <p:sldId id="7848" r:id="rId50"/>
    <p:sldId id="7850" r:id="rId51"/>
    <p:sldId id="7851" r:id="rId52"/>
    <p:sldId id="7852" r:id="rId53"/>
    <p:sldId id="7816" r:id="rId54"/>
    <p:sldId id="7817" r:id="rId55"/>
    <p:sldId id="7818" r:id="rId56"/>
    <p:sldId id="7820" r:id="rId57"/>
    <p:sldId id="7819" r:id="rId58"/>
    <p:sldId id="7821" r:id="rId59"/>
    <p:sldId id="7822" r:id="rId60"/>
    <p:sldId id="7823" r:id="rId61"/>
    <p:sldId id="7824" r:id="rId62"/>
    <p:sldId id="7825" r:id="rId63"/>
    <p:sldId id="788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494949"/>
    <a:srgbClr val="EC7C69"/>
    <a:srgbClr val="459597"/>
    <a:srgbClr val="FBA63B"/>
    <a:srgbClr val="414141"/>
    <a:srgbClr val="ECECEC"/>
    <a:srgbClr val="E96751"/>
    <a:srgbClr val="3B7F81"/>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29" autoAdjust="0"/>
    <p:restoredTop sz="94963"/>
  </p:normalViewPr>
  <p:slideViewPr>
    <p:cSldViewPr snapToGrid="0" snapToObjects="1">
      <p:cViewPr varScale="1">
        <p:scale>
          <a:sx n="107" d="100"/>
          <a:sy n="107" d="100"/>
        </p:scale>
        <p:origin x="408"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1" d="100"/>
        <a:sy n="51"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09/01/2026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3B27CC-E251-C463-3FBB-C4F07E52C535}"/>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1B99A274-F707-10C9-9E84-6F781F5C5AC1}"/>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B3CA82C6-6627-7BC7-B7E4-D1ABC487E001}"/>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FAD74044-CDEC-2B10-CA3C-B4BA67A7F58B}"/>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8569DE0-63DD-151D-BA34-D5995FD5FBD5}"/>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2E9DC701-54FF-0696-25C3-6499102B7D7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6" name="Picture Placeholder 5">
            <a:extLst>
              <a:ext uri="{FF2B5EF4-FFF2-40B4-BE49-F238E27FC236}">
                <a16:creationId xmlns:a16="http://schemas.microsoft.com/office/drawing/2014/main" id="{E54A686E-5C2D-F25D-9D17-4A87246A70F5}"/>
              </a:ext>
            </a:extLst>
          </p:cNvPr>
          <p:cNvSpPr>
            <a:spLocks noGrp="1"/>
          </p:cNvSpPr>
          <p:nvPr>
            <p:ph type="pic" sz="quarter" idx="19"/>
          </p:nvPr>
        </p:nvSpPr>
        <p:spPr>
          <a:xfrm>
            <a:off x="5725016" y="1795230"/>
            <a:ext cx="6455044" cy="4540273"/>
          </a:xfrm>
          <a:custGeom>
            <a:avLst/>
            <a:gdLst>
              <a:gd name="connsiteX0" fmla="*/ 3943697 w 6660541"/>
              <a:gd name="connsiteY0" fmla="*/ 0 h 4684813"/>
              <a:gd name="connsiteX1" fmla="*/ 3943798 w 6660541"/>
              <a:gd name="connsiteY1" fmla="*/ 0 h 4684813"/>
              <a:gd name="connsiteX2" fmla="*/ 4075766 w 6660541"/>
              <a:gd name="connsiteY2" fmla="*/ 0 h 4684813"/>
              <a:gd name="connsiteX3" fmla="*/ 4075766 w 6660541"/>
              <a:gd name="connsiteY3" fmla="*/ 0 h 4684813"/>
              <a:gd name="connsiteX4" fmla="*/ 6660541 w 6660541"/>
              <a:gd name="connsiteY4" fmla="*/ 0 h 4684813"/>
              <a:gd name="connsiteX5" fmla="*/ 6660541 w 6660541"/>
              <a:gd name="connsiteY5" fmla="*/ 4684812 h 4684813"/>
              <a:gd name="connsiteX6" fmla="*/ 5059821 w 6660541"/>
              <a:gd name="connsiteY6" fmla="*/ 4684812 h 4684813"/>
              <a:gd name="connsiteX7" fmla="*/ 5059821 w 6660541"/>
              <a:gd name="connsiteY7" fmla="*/ 4684813 h 4684813"/>
              <a:gd name="connsiteX8" fmla="*/ 2475046 w 6660541"/>
              <a:gd name="connsiteY8" fmla="*/ 4684813 h 4684813"/>
              <a:gd name="connsiteX9" fmla="*/ 2475046 w 6660541"/>
              <a:gd name="connsiteY9" fmla="*/ 4679925 h 4684813"/>
              <a:gd name="connsiteX10" fmla="*/ 2342978 w 6660541"/>
              <a:gd name="connsiteY10" fmla="*/ 4684813 h 4684813"/>
              <a:gd name="connsiteX11" fmla="*/ 0 w 6660541"/>
              <a:gd name="connsiteY11" fmla="*/ 2342407 h 4684813"/>
              <a:gd name="connsiteX12" fmla="*/ 2342978 w 6660541"/>
              <a:gd name="connsiteY12" fmla="*/ 0 h 4684813"/>
              <a:gd name="connsiteX13" fmla="*/ 2475046 w 6660541"/>
              <a:gd name="connsiteY13" fmla="*/ 4890 h 4684813"/>
              <a:gd name="connsiteX14" fmla="*/ 2475046 w 6660541"/>
              <a:gd name="connsiteY14" fmla="*/ 0 h 4684813"/>
              <a:gd name="connsiteX15" fmla="*/ 3943679 w 6660541"/>
              <a:gd name="connsiteY15" fmla="*/ 0 h 468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0541" h="4684813">
                <a:moveTo>
                  <a:pt x="3943697" y="0"/>
                </a:moveTo>
                <a:lnTo>
                  <a:pt x="3943798" y="0"/>
                </a:lnTo>
                <a:lnTo>
                  <a:pt x="4075766" y="0"/>
                </a:lnTo>
                <a:lnTo>
                  <a:pt x="4075766" y="0"/>
                </a:lnTo>
                <a:lnTo>
                  <a:pt x="6660541" y="0"/>
                </a:lnTo>
                <a:lnTo>
                  <a:pt x="6660541" y="4684812"/>
                </a:lnTo>
                <a:lnTo>
                  <a:pt x="5059821" y="4684812"/>
                </a:lnTo>
                <a:lnTo>
                  <a:pt x="5059821" y="4684813"/>
                </a:lnTo>
                <a:lnTo>
                  <a:pt x="2475046" y="4684813"/>
                </a:lnTo>
                <a:lnTo>
                  <a:pt x="2475046" y="4679925"/>
                </a:lnTo>
                <a:cubicBezTo>
                  <a:pt x="2431023" y="4684813"/>
                  <a:pt x="2386999" y="4684813"/>
                  <a:pt x="2342978" y="4684813"/>
                </a:cubicBezTo>
                <a:cubicBezTo>
                  <a:pt x="1046756" y="4684813"/>
                  <a:pt x="0" y="3638311"/>
                  <a:pt x="0" y="2342407"/>
                </a:cubicBezTo>
                <a:cubicBezTo>
                  <a:pt x="0" y="1046504"/>
                  <a:pt x="1051651" y="0"/>
                  <a:pt x="2342978" y="0"/>
                </a:cubicBezTo>
                <a:cubicBezTo>
                  <a:pt x="2386999" y="0"/>
                  <a:pt x="2435915" y="0"/>
                  <a:pt x="2475046" y="4890"/>
                </a:cubicBezTo>
                <a:lnTo>
                  <a:pt x="2475046" y="0"/>
                </a:lnTo>
                <a:lnTo>
                  <a:pt x="3943679" y="0"/>
                </a:ln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EB7BEF0-FA94-5115-FA25-42C165F78608}"/>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6A302A67-654B-7AC2-9C64-4510E667B6DA}"/>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91D11006-8889-5EC8-DEC2-F21EE24ECE46}"/>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41F265C6-CB12-C229-E7A9-04CCAF942DF5}"/>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127551CF-E1D6-B8A8-859C-DA21788C436F}"/>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A4C741C7-BC25-F095-214E-626E7ED5BAE3}"/>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17C99E55-31E9-61C5-1267-020BFD12619A}"/>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64D7438-5DBC-93FB-05BE-D902A63FF53D}"/>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Picture Placeholder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277598"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F850265-4D38-0D9F-4AC2-90E998EA2EB0}"/>
              </a:ext>
            </a:extLst>
          </p:cNvPr>
          <p:cNvSpPr/>
          <p:nvPr userDrawn="1"/>
        </p:nvSpPr>
        <p:spPr>
          <a:xfrm rot="16200000">
            <a:off x="5054547" y="128261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664597B8-8B75-6618-4F2C-C6DBD668D76B}"/>
              </a:ext>
            </a:extLst>
          </p:cNvPr>
          <p:cNvSpPr/>
          <p:nvPr userDrawn="1"/>
        </p:nvSpPr>
        <p:spPr>
          <a:xfrm>
            <a:off x="4214886" y="2517395"/>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0B935CD4-5A25-39F8-A013-F1CF1D4A86E5}"/>
              </a:ext>
            </a:extLst>
          </p:cNvPr>
          <p:cNvSpPr>
            <a:spLocks noGrp="1"/>
          </p:cNvSpPr>
          <p:nvPr>
            <p:ph type="pic" sz="quarter" idx="67"/>
          </p:nvPr>
        </p:nvSpPr>
        <p:spPr>
          <a:xfrm>
            <a:off x="4214886" y="-3775"/>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EBBCF701-2E93-4A52-53A9-C308ABEA2E91}"/>
              </a:ext>
            </a:extLst>
          </p:cNvPr>
          <p:cNvSpPr>
            <a:spLocks noGrp="1"/>
          </p:cNvSpPr>
          <p:nvPr>
            <p:ph type="body" sz="quarter" idx="18" hasCustomPrompt="1"/>
          </p:nvPr>
        </p:nvSpPr>
        <p:spPr>
          <a:xfrm>
            <a:off x="4314004" y="4379702"/>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A3AE5DF3-E508-A79E-FC19-B5A341DA97F3}"/>
              </a:ext>
            </a:extLst>
          </p:cNvPr>
          <p:cNvSpPr>
            <a:spLocks noGrp="1"/>
          </p:cNvSpPr>
          <p:nvPr>
            <p:ph type="body" sz="quarter" idx="19" hasCustomPrompt="1"/>
          </p:nvPr>
        </p:nvSpPr>
        <p:spPr>
          <a:xfrm>
            <a:off x="4256379" y="3501620"/>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1ADE3756-3F36-B74B-3278-C3112CCBCE8F}"/>
              </a:ext>
            </a:extLst>
          </p:cNvPr>
          <p:cNvSpPr>
            <a:spLocks noGrp="1"/>
          </p:cNvSpPr>
          <p:nvPr>
            <p:ph type="body" sz="quarter" idx="20" hasCustomPrompt="1"/>
          </p:nvPr>
        </p:nvSpPr>
        <p:spPr>
          <a:xfrm>
            <a:off x="5291594" y="3913544"/>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23" name="Text Placeholder 23">
            <a:extLst>
              <a:ext uri="{FF2B5EF4-FFF2-40B4-BE49-F238E27FC236}">
                <a16:creationId xmlns:a16="http://schemas.microsoft.com/office/drawing/2014/main" id="{81535683-02A9-FB84-F1E1-097F0D4999E2}"/>
              </a:ext>
            </a:extLst>
          </p:cNvPr>
          <p:cNvSpPr>
            <a:spLocks noGrp="1"/>
          </p:cNvSpPr>
          <p:nvPr>
            <p:ph type="body" sz="quarter" idx="66" hasCustomPrompt="1"/>
          </p:nvPr>
        </p:nvSpPr>
        <p:spPr>
          <a:xfrm rot="16200000">
            <a:off x="5066646" y="1296010"/>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8" name="Straight Connector 27">
            <a:extLst>
              <a:ext uri="{FF2B5EF4-FFF2-40B4-BE49-F238E27FC236}">
                <a16:creationId xmlns:a16="http://schemas.microsoft.com/office/drawing/2014/main" id="{53E37450-F11B-9870-F66E-A910DAC1689E}"/>
              </a:ext>
            </a:extLst>
          </p:cNvPr>
          <p:cNvCxnSpPr>
            <a:cxnSpLocks/>
          </p:cNvCxnSpPr>
          <p:nvPr userDrawn="1"/>
        </p:nvCxnSpPr>
        <p:spPr>
          <a:xfrm flipV="1">
            <a:off x="4217889" y="4136541"/>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C110313C-1EEA-FA8E-232D-51F8416E82F8}"/>
              </a:ext>
            </a:extLst>
          </p:cNvPr>
          <p:cNvSpPr/>
          <p:nvPr userDrawn="1"/>
        </p:nvSpPr>
        <p:spPr>
          <a:xfrm rot="10800000">
            <a:off x="6870094" y="309363"/>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0492FBBC-78A0-7458-A89C-4C86142C5E9F}"/>
              </a:ext>
            </a:extLst>
          </p:cNvPr>
          <p:cNvSpPr/>
          <p:nvPr userDrawn="1"/>
        </p:nvSpPr>
        <p:spPr>
          <a:xfrm rot="5400000">
            <a:off x="7711887" y="516646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781B90E7-3814-5805-EFF0-F9CE57638F61}"/>
              </a:ext>
            </a:extLst>
          </p:cNvPr>
          <p:cNvSpPr>
            <a:spLocks noGrp="1"/>
          </p:cNvSpPr>
          <p:nvPr>
            <p:ph type="pic" sz="quarter" idx="85"/>
          </p:nvPr>
        </p:nvSpPr>
        <p:spPr>
          <a:xfrm>
            <a:off x="6867666" y="3503003"/>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38" name="Text Placeholder 32">
            <a:extLst>
              <a:ext uri="{FF2B5EF4-FFF2-40B4-BE49-F238E27FC236}">
                <a16:creationId xmlns:a16="http://schemas.microsoft.com/office/drawing/2014/main" id="{9C922EBA-0C15-91F4-DA57-20C8B3EE1C77}"/>
              </a:ext>
            </a:extLst>
          </p:cNvPr>
          <p:cNvSpPr>
            <a:spLocks noGrp="1"/>
          </p:cNvSpPr>
          <p:nvPr>
            <p:ph type="body" sz="quarter" idx="86" hasCustomPrompt="1"/>
          </p:nvPr>
        </p:nvSpPr>
        <p:spPr>
          <a:xfrm>
            <a:off x="6974493" y="179741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BDADA95E-1B78-6FDB-6315-7380B92DE865}"/>
              </a:ext>
            </a:extLst>
          </p:cNvPr>
          <p:cNvSpPr>
            <a:spLocks noGrp="1"/>
          </p:cNvSpPr>
          <p:nvPr>
            <p:ph type="body" sz="quarter" idx="87" hasCustomPrompt="1"/>
          </p:nvPr>
        </p:nvSpPr>
        <p:spPr>
          <a:xfrm>
            <a:off x="6916868" y="91933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A7CF21B5-42A0-AD84-A15E-D307EC6CD6B0}"/>
              </a:ext>
            </a:extLst>
          </p:cNvPr>
          <p:cNvSpPr>
            <a:spLocks noGrp="1"/>
          </p:cNvSpPr>
          <p:nvPr>
            <p:ph type="body" sz="quarter" idx="88" hasCustomPrompt="1"/>
          </p:nvPr>
        </p:nvSpPr>
        <p:spPr>
          <a:xfrm>
            <a:off x="7952083" y="133125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0D60B0ED-9E30-C0A3-A225-F39EB410E86D}"/>
              </a:ext>
            </a:extLst>
          </p:cNvPr>
          <p:cNvCxnSpPr>
            <a:cxnSpLocks/>
          </p:cNvCxnSpPr>
          <p:nvPr userDrawn="1"/>
        </p:nvCxnSpPr>
        <p:spPr>
          <a:xfrm flipV="1">
            <a:off x="6878378" y="155425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 Placeholder 23">
            <a:extLst>
              <a:ext uri="{FF2B5EF4-FFF2-40B4-BE49-F238E27FC236}">
                <a16:creationId xmlns:a16="http://schemas.microsoft.com/office/drawing/2014/main" id="{28BB3BC0-F643-6C4F-6672-7CA33DF5268D}"/>
              </a:ext>
            </a:extLst>
          </p:cNvPr>
          <p:cNvSpPr>
            <a:spLocks noGrp="1"/>
          </p:cNvSpPr>
          <p:nvPr>
            <p:ph type="body" sz="quarter" idx="98" hasCustomPrompt="1"/>
          </p:nvPr>
        </p:nvSpPr>
        <p:spPr>
          <a:xfrm rot="16200000">
            <a:off x="7717895" y="5139128"/>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6405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Contents Slide 02">
    <p:spTree>
      <p:nvGrpSpPr>
        <p:cNvPr id="1" name=""/>
        <p:cNvGrpSpPr/>
        <p:nvPr/>
      </p:nvGrpSpPr>
      <p:grpSpPr>
        <a:xfrm>
          <a:off x="0" y="0"/>
          <a:ext cx="0" cy="0"/>
          <a:chOff x="0" y="0"/>
          <a:chExt cx="0" cy="0"/>
        </a:xfrm>
      </p:grpSpPr>
      <p:sp>
        <p:nvSpPr>
          <p:cNvPr id="42" name="object 3">
            <a:extLst>
              <a:ext uri="{FF2B5EF4-FFF2-40B4-BE49-F238E27FC236}">
                <a16:creationId xmlns:a16="http://schemas.microsoft.com/office/drawing/2014/main" id="{CE71875B-0621-A53D-1ADD-0F8875DCBA41}"/>
              </a:ext>
            </a:extLst>
          </p:cNvPr>
          <p:cNvSpPr/>
          <p:nvPr userDrawn="1"/>
        </p:nvSpPr>
        <p:spPr>
          <a:xfrm rot="16200000">
            <a:off x="10379583" y="128639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43" name="Freeform 42">
            <a:extLst>
              <a:ext uri="{FF2B5EF4-FFF2-40B4-BE49-F238E27FC236}">
                <a16:creationId xmlns:a16="http://schemas.microsoft.com/office/drawing/2014/main" id="{17944735-5817-61CF-ABC3-AE38609ABB4D}"/>
              </a:ext>
            </a:extLst>
          </p:cNvPr>
          <p:cNvSpPr/>
          <p:nvPr userDrawn="1"/>
        </p:nvSpPr>
        <p:spPr>
          <a:xfrm>
            <a:off x="9539922" y="2521170"/>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B0C71FA6-0C00-BA68-0E70-D3CE31E78745}"/>
              </a:ext>
            </a:extLst>
          </p:cNvPr>
          <p:cNvSpPr>
            <a:spLocks noGrp="1"/>
          </p:cNvSpPr>
          <p:nvPr>
            <p:ph type="pic" sz="quarter" idx="89"/>
          </p:nvPr>
        </p:nvSpPr>
        <p:spPr>
          <a:xfrm>
            <a:off x="9539922" y="0"/>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BB898A30-90C4-FDC7-707E-A21EE8AE8F08}"/>
              </a:ext>
            </a:extLst>
          </p:cNvPr>
          <p:cNvSpPr>
            <a:spLocks noGrp="1"/>
          </p:cNvSpPr>
          <p:nvPr>
            <p:ph type="body" sz="quarter" idx="90" hasCustomPrompt="1"/>
          </p:nvPr>
        </p:nvSpPr>
        <p:spPr>
          <a:xfrm>
            <a:off x="9639040" y="438347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E3376CA6-1F5A-2B2E-F9D5-9B5493D94AB9}"/>
              </a:ext>
            </a:extLst>
          </p:cNvPr>
          <p:cNvSpPr>
            <a:spLocks noGrp="1"/>
          </p:cNvSpPr>
          <p:nvPr>
            <p:ph type="body" sz="quarter" idx="91" hasCustomPrompt="1"/>
          </p:nvPr>
        </p:nvSpPr>
        <p:spPr>
          <a:xfrm>
            <a:off x="9581415" y="350539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0F28EBB4-EE7D-0C65-6E62-FBC896577FE0}"/>
              </a:ext>
            </a:extLst>
          </p:cNvPr>
          <p:cNvSpPr>
            <a:spLocks noGrp="1"/>
          </p:cNvSpPr>
          <p:nvPr>
            <p:ph type="body" sz="quarter" idx="92" hasCustomPrompt="1"/>
          </p:nvPr>
        </p:nvSpPr>
        <p:spPr>
          <a:xfrm>
            <a:off x="10616630" y="391731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BB5D5B20-3121-0F0F-2E4C-3D9B554CEB7A}"/>
              </a:ext>
            </a:extLst>
          </p:cNvPr>
          <p:cNvSpPr>
            <a:spLocks noGrp="1"/>
          </p:cNvSpPr>
          <p:nvPr>
            <p:ph type="body" sz="quarter" idx="93" hasCustomPrompt="1"/>
          </p:nvPr>
        </p:nvSpPr>
        <p:spPr>
          <a:xfrm rot="16200000">
            <a:off x="10391682" y="1299785"/>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6916D2A9-8858-7FC7-7432-BF37A909CC8C}"/>
              </a:ext>
            </a:extLst>
          </p:cNvPr>
          <p:cNvCxnSpPr>
            <a:cxnSpLocks/>
          </p:cNvCxnSpPr>
          <p:nvPr userDrawn="1"/>
        </p:nvCxnSpPr>
        <p:spPr>
          <a:xfrm flipV="1">
            <a:off x="9542925"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163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Cover Slide ">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4BDF266-AD07-951C-0FC5-D2A80F4FB6EA}"/>
              </a:ext>
            </a:extLst>
          </p:cNvPr>
          <p:cNvSpPr/>
          <p:nvPr userDrawn="1"/>
        </p:nvSpPr>
        <p:spPr>
          <a:xfrm>
            <a:off x="0" y="323082"/>
            <a:ext cx="7397280" cy="4704736"/>
          </a:xfrm>
          <a:custGeom>
            <a:avLst/>
            <a:gdLst>
              <a:gd name="connsiteX0" fmla="*/ 3 w 7397280"/>
              <a:gd name="connsiteY0" fmla="*/ 0 h 4704736"/>
              <a:gd name="connsiteX1" fmla="*/ 5047027 w 7397280"/>
              <a:gd name="connsiteY1" fmla="*/ 0 h 4704736"/>
              <a:gd name="connsiteX2" fmla="*/ 5047027 w 7397280"/>
              <a:gd name="connsiteY2" fmla="*/ 112 h 4704736"/>
              <a:gd name="connsiteX3" fmla="*/ 5285737 w 7397280"/>
              <a:gd name="connsiteY3" fmla="*/ 12122 h 4704736"/>
              <a:gd name="connsiteX4" fmla="*/ 7397280 w 7397280"/>
              <a:gd name="connsiteY4" fmla="*/ 2352370 h 4704736"/>
              <a:gd name="connsiteX5" fmla="*/ 5284928 w 7397280"/>
              <a:gd name="connsiteY5" fmla="*/ 4692617 h 4704736"/>
              <a:gd name="connsiteX6" fmla="*/ 5047027 w 7397280"/>
              <a:gd name="connsiteY6" fmla="*/ 4704626 h 4704736"/>
              <a:gd name="connsiteX7" fmla="*/ 5047027 w 7397280"/>
              <a:gd name="connsiteY7" fmla="*/ 4704732 h 4704736"/>
              <a:gd name="connsiteX8" fmla="*/ 5044930 w 7397280"/>
              <a:gd name="connsiteY8" fmla="*/ 4704732 h 4704736"/>
              <a:gd name="connsiteX9" fmla="*/ 5044846 w 7397280"/>
              <a:gd name="connsiteY9" fmla="*/ 4704736 h 4704736"/>
              <a:gd name="connsiteX10" fmla="*/ 5044730 w 7397280"/>
              <a:gd name="connsiteY10" fmla="*/ 4704732 h 4704736"/>
              <a:gd name="connsiteX11" fmla="*/ 4912245 w 7397280"/>
              <a:gd name="connsiteY11" fmla="*/ 4704732 h 4704736"/>
              <a:gd name="connsiteX12" fmla="*/ 4912245 w 7397280"/>
              <a:gd name="connsiteY12" fmla="*/ 4704736 h 4704736"/>
              <a:gd name="connsiteX13" fmla="*/ 2317036 w 7397280"/>
              <a:gd name="connsiteY13" fmla="*/ 4704736 h 4704736"/>
              <a:gd name="connsiteX14" fmla="*/ 2317036 w 7397280"/>
              <a:gd name="connsiteY14" fmla="*/ 4704732 h 4704736"/>
              <a:gd name="connsiteX15" fmla="*/ 0 w 7397280"/>
              <a:gd name="connsiteY15" fmla="*/ 4704732 h 4704736"/>
              <a:gd name="connsiteX16" fmla="*/ 0 w 7397280"/>
              <a:gd name="connsiteY16" fmla="*/ 1655235 h 4704736"/>
              <a:gd name="connsiteX17" fmla="*/ 3 w 7397280"/>
              <a:gd name="connsiteY17" fmla="*/ 1655235 h 470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97280" h="4704736">
                <a:moveTo>
                  <a:pt x="3" y="0"/>
                </a:moveTo>
                <a:lnTo>
                  <a:pt x="5047027" y="0"/>
                </a:lnTo>
                <a:lnTo>
                  <a:pt x="5047027" y="112"/>
                </a:lnTo>
                <a:lnTo>
                  <a:pt x="5285737" y="12122"/>
                </a:lnTo>
                <a:cubicBezTo>
                  <a:pt x="6473566" y="132349"/>
                  <a:pt x="7397280" y="1132293"/>
                  <a:pt x="7397280" y="2352370"/>
                </a:cubicBezTo>
                <a:cubicBezTo>
                  <a:pt x="7397280" y="3572444"/>
                  <a:pt x="6469247" y="4572389"/>
                  <a:pt x="5284928" y="4692617"/>
                </a:cubicBezTo>
                <a:lnTo>
                  <a:pt x="5047027" y="4704626"/>
                </a:lnTo>
                <a:lnTo>
                  <a:pt x="5047027" y="4704732"/>
                </a:lnTo>
                <a:lnTo>
                  <a:pt x="5044930" y="4704732"/>
                </a:lnTo>
                <a:lnTo>
                  <a:pt x="5044846" y="4704736"/>
                </a:lnTo>
                <a:lnTo>
                  <a:pt x="5044730" y="4704732"/>
                </a:lnTo>
                <a:lnTo>
                  <a:pt x="4912245" y="4704732"/>
                </a:lnTo>
                <a:lnTo>
                  <a:pt x="4912245" y="4704736"/>
                </a:lnTo>
                <a:lnTo>
                  <a:pt x="2317036" y="4704736"/>
                </a:lnTo>
                <a:lnTo>
                  <a:pt x="2317036" y="4704732"/>
                </a:lnTo>
                <a:lnTo>
                  <a:pt x="0" y="4704732"/>
                </a:lnTo>
                <a:lnTo>
                  <a:pt x="0" y="1655235"/>
                </a:lnTo>
                <a:lnTo>
                  <a:pt x="3" y="1655235"/>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41D050F8-31AB-9FE2-1F96-1C312E675290}"/>
              </a:ext>
            </a:extLst>
          </p:cNvPr>
          <p:cNvSpPr/>
          <p:nvPr userDrawn="1"/>
        </p:nvSpPr>
        <p:spPr>
          <a:xfrm rot="10800000">
            <a:off x="5815699" y="2780706"/>
            <a:ext cx="6376301" cy="30148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DD21705C-7FA8-BA02-3A02-4AEB6B8A6FA5}"/>
              </a:ext>
            </a:extLst>
          </p:cNvPr>
          <p:cNvSpPr/>
          <p:nvPr userDrawn="1"/>
        </p:nvSpPr>
        <p:spPr>
          <a:xfrm>
            <a:off x="0" y="4748524"/>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23">
            <a:extLst>
              <a:ext uri="{FF2B5EF4-FFF2-40B4-BE49-F238E27FC236}">
                <a16:creationId xmlns:a16="http://schemas.microsoft.com/office/drawing/2014/main" id="{DB9C673F-75B9-3C64-B354-B97F6B5B3B7D}"/>
              </a:ext>
            </a:extLst>
          </p:cNvPr>
          <p:cNvSpPr>
            <a:spLocks noGrp="1"/>
          </p:cNvSpPr>
          <p:nvPr>
            <p:ph type="body" sz="quarter" idx="15" hasCustomPrompt="1"/>
          </p:nvPr>
        </p:nvSpPr>
        <p:spPr>
          <a:xfrm>
            <a:off x="553654" y="340343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35" name="Text Placeholder 23">
            <a:extLst>
              <a:ext uri="{FF2B5EF4-FFF2-40B4-BE49-F238E27FC236}">
                <a16:creationId xmlns:a16="http://schemas.microsoft.com/office/drawing/2014/main" id="{B6B55F79-6219-8770-AA75-46A8FCA7993C}"/>
              </a:ext>
            </a:extLst>
          </p:cNvPr>
          <p:cNvSpPr>
            <a:spLocks noGrp="1"/>
          </p:cNvSpPr>
          <p:nvPr>
            <p:ph type="body" sz="quarter" idx="16" hasCustomPrompt="1"/>
          </p:nvPr>
        </p:nvSpPr>
        <p:spPr>
          <a:xfrm>
            <a:off x="553654" y="278070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46" name="Text Placeholder 23">
            <a:extLst>
              <a:ext uri="{FF2B5EF4-FFF2-40B4-BE49-F238E27FC236}">
                <a16:creationId xmlns:a16="http://schemas.microsoft.com/office/drawing/2014/main" id="{20689DDF-9FE1-3230-DCC6-2F50B15342A4}"/>
              </a:ext>
            </a:extLst>
          </p:cNvPr>
          <p:cNvSpPr>
            <a:spLocks noGrp="1"/>
          </p:cNvSpPr>
          <p:nvPr>
            <p:ph type="body" sz="quarter" idx="17" hasCustomPrompt="1"/>
          </p:nvPr>
        </p:nvSpPr>
        <p:spPr>
          <a:xfrm>
            <a:off x="0" y="4782197"/>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grpSp>
        <p:nvGrpSpPr>
          <p:cNvPr id="7" name="Group 6">
            <a:extLst>
              <a:ext uri="{FF2B5EF4-FFF2-40B4-BE49-F238E27FC236}">
                <a16:creationId xmlns:a16="http://schemas.microsoft.com/office/drawing/2014/main" id="{5D593706-4C85-5920-F70F-0CE6F883ED35}"/>
              </a:ext>
            </a:extLst>
          </p:cNvPr>
          <p:cNvGrpSpPr/>
          <p:nvPr userDrawn="1"/>
        </p:nvGrpSpPr>
        <p:grpSpPr>
          <a:xfrm>
            <a:off x="494660" y="5658757"/>
            <a:ext cx="6932341" cy="851642"/>
            <a:chOff x="441852" y="5691396"/>
            <a:chExt cx="6932341" cy="851642"/>
          </a:xfrm>
        </p:grpSpPr>
        <p:pic>
          <p:nvPicPr>
            <p:cNvPr id="8" name="Picture 7" descr="Co-funded by the European Union logo in png for web usage">
              <a:extLst>
                <a:ext uri="{FF2B5EF4-FFF2-40B4-BE49-F238E27FC236}">
                  <a16:creationId xmlns:a16="http://schemas.microsoft.com/office/drawing/2014/main" id="{F3C18A2F-CC39-28BC-FB5E-6EE3BED856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5DA2DED4-8C74-4729-B1AC-D8D3B61225E9}"/>
                </a:ext>
              </a:extLst>
            </p:cNvPr>
            <p:cNvSpPr/>
            <p:nvPr userDrawn="1"/>
          </p:nvSpPr>
          <p:spPr>
            <a:xfrm>
              <a:off x="3179504" y="6104456"/>
              <a:ext cx="4194689"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93D0D581-B07B-F3E7-2386-BE30D2C37512}"/>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99B1BE01-0A0D-D523-D299-F20147CC3628}"/>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0A7BFF38-7E2B-C318-5B01-3FD416F80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pic>
        <p:nvPicPr>
          <p:cNvPr id="13" name="Picture 12">
            <a:extLst>
              <a:ext uri="{FF2B5EF4-FFF2-40B4-BE49-F238E27FC236}">
                <a16:creationId xmlns:a16="http://schemas.microsoft.com/office/drawing/2014/main" id="{60C7197D-FB01-0C61-00CF-88F6AC65625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415806" y="508982"/>
            <a:ext cx="3201549" cy="1983866"/>
          </a:xfrm>
          <a:prstGeom prst="rect">
            <a:avLst/>
          </a:prstGeom>
        </p:spPr>
      </p:pic>
    </p:spTree>
    <p:extLst>
      <p:ext uri="{BB962C8B-B14F-4D97-AF65-F5344CB8AC3E}">
        <p14:creationId xmlns:p14="http://schemas.microsoft.com/office/powerpoint/2010/main" val="3580894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937095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B58B100-F3B0-9F75-BCD6-CD01355380E3}"/>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5A6BB997-596E-4786-2F55-208C130FA1A6}"/>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222A47AC-E8AE-56CC-DCEC-85D7067A0FBE}"/>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4001BD79-7C1D-4AEA-28DD-B4D32AD5877B}"/>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67491A92-E816-1D3A-E5D6-EBF192255845}"/>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987EFA9A-2ED0-56D1-40B3-419FC3851D77}"/>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03661970-41DC-FEFA-3751-A94EF54BBECA}"/>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97B18728-F186-A8AC-4AD7-600B58C667B4}"/>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56BC89A4-DD24-2C25-BFA4-C7F92035029F}"/>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13DEC2A7-8A35-A10B-354E-B48ACD1AC720}"/>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3F69ECB2-5E5E-6F96-31CC-D27D9FAE69F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18" name="Text Placeholder 32">
            <a:extLst>
              <a:ext uri="{FF2B5EF4-FFF2-40B4-BE49-F238E27FC236}">
                <a16:creationId xmlns:a16="http://schemas.microsoft.com/office/drawing/2014/main" id="{76079F84-B306-F7E7-A066-B14BCD193490}"/>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A4012D8B-03FF-7AB7-2352-50B881B6772F}"/>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9576CC2E-339A-8170-905A-A21C9CAE4146}"/>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FE694A44-1BDC-AFDB-FF67-66ADDE7DB91A}"/>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75BA7323-31AB-B9AD-9AF6-A0EE0CE9268B}"/>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B48294FA-6206-DC27-6E44-D4BB7C2C8DC7}"/>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DBFAC1F1-D0E5-BCB9-86E9-2EA24562BF8D}"/>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56C07F70-6842-66F8-7253-081C5AFCB97F}"/>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40168223-E82F-C581-CD6C-819F083C284A}"/>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6965A4F2-CFB5-597B-B1A4-DD256D8297E7}"/>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0058FE08-A56A-1DCA-7467-6DC169387395}"/>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AE696F87-EAE8-55E7-10A1-B3B87338CB68}"/>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78F1EF78-9AD9-0FCA-90D3-30D5C9A8CED2}"/>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42" name="Text Placeholder 32">
            <a:extLst>
              <a:ext uri="{FF2B5EF4-FFF2-40B4-BE49-F238E27FC236}">
                <a16:creationId xmlns:a16="http://schemas.microsoft.com/office/drawing/2014/main" id="{44EE4033-E818-4E58-A69F-F073C9036957}"/>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3209775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92135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F04BAB3-BE64-3894-E661-DD3DC6B9AC28}"/>
              </a:ext>
            </a:extLst>
          </p:cNvPr>
          <p:cNvSpPr/>
          <p:nvPr userDrawn="1"/>
        </p:nvSpPr>
        <p:spPr>
          <a:xfrm>
            <a:off x="9747" y="0"/>
            <a:ext cx="6957098"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FA54864F-1BF9-7C3B-EC61-E9CDBB542643}"/>
              </a:ext>
            </a:extLst>
          </p:cNvPr>
          <p:cNvSpPr/>
          <p:nvPr userDrawn="1"/>
        </p:nvSpPr>
        <p:spPr>
          <a:xfrm>
            <a:off x="-21232" y="222984"/>
            <a:ext cx="548934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5839F62A-5EC4-5317-C1EA-AF4DC9776CAB}"/>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B04458DE-9730-B610-F533-5146C234CB37}"/>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CA23520B-D11B-4872-3182-B59687CF2AA6}"/>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96ED7FC3-9754-E873-52FB-C4C561D0121E}"/>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05AF0DE1-1B4E-DAC7-D9E1-B97E374BB618}"/>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1993BA1F-94EE-5A82-3F41-56DDAE86FD03}"/>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7C3B6A5C-142A-95FF-DBD0-2699D0D3F2D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2DB4815A-612B-3FAA-2A89-845DDC7CDABD}"/>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3D2349A5-05B8-A07F-211B-2CB19D5A3B3B}"/>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378F4CA5-A728-2C52-A8FC-2AB8CEAA2075}"/>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8519A2E5-013A-73D6-486B-8091F7E11F62}"/>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3FE01BEF-03F0-F5E6-338F-050F43E417A4}"/>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24DAFF96-05ED-3E14-48DD-BC1B724BFFB7}"/>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C93EBFEB-D84A-0F41-D452-26A8A9D3281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6C04C232-43ED-1E3F-E682-1283135DD51E}"/>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5023C05-43DC-8545-01C0-65A5F89F8B4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4A8DFA9-2C7E-AC0D-4F08-B6C71702C4B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7" name="Slide Number Placeholder 5">
            <a:extLst>
              <a:ext uri="{FF2B5EF4-FFF2-40B4-BE49-F238E27FC236}">
                <a16:creationId xmlns:a16="http://schemas.microsoft.com/office/drawing/2014/main" id="{94521030-FD8A-C141-318C-BDD7DEFBC6A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12" r:id="rId43"/>
    <p:sldLayoutId id="2147483931" r:id="rId44"/>
    <p:sldLayoutId id="2147483934" r:id="rId45"/>
    <p:sldLayoutId id="2147483929" r:id="rId46"/>
    <p:sldLayoutId id="2147483930" r:id="rId47"/>
    <p:sldLayoutId id="2147483932" r:id="rId48"/>
    <p:sldLayoutId id="2147483933"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revfine.com/accommodation-in-tourism/#:~:text=The%20role%20of%20accommodation%20is,shelter%2C%20hospitality%2C%20and%20security."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revfine.com/tourism-industry/" TargetMode="External"/><Relationship Id="rId2" Type="http://schemas.openxmlformats.org/officeDocument/2006/relationships/hyperlink" Target="https://tourismnotes.com/what-is-alternative-tourism/#:~:text=Alternative%20tourism%20has%20contributed%20to,by%20addressing%20new%20market%20segments." TargetMode="Externa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hyperlink" Target="https://www.revfine.com/accommodation-in-tourism/#:~:text=The%20role%20of%20accommodation%20is,shelter%2C%20hospitality%2C%20and%20security."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6.xml"/><Relationship Id="rId5" Type="http://schemas.microsoft.com/office/2007/relationships/hdphoto" Target="../media/hdphoto5.wdp"/><Relationship Id="rId4" Type="http://schemas.openxmlformats.org/officeDocument/2006/relationships/hyperlink" Target="https://www.hotel-hubertus.d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rossoverlodge.com/it/2025/04/14/permission-glamping-site/#:~:text=Glamping%20in%20the%20Netherlands%3F%20You%E2%80%99ll,need" TargetMode="External"/><Relationship Id="rId1" Type="http://schemas.openxmlformats.org/officeDocument/2006/relationships/slideLayout" Target="../slideLayouts/slideLayout16.xml"/><Relationship Id="rId6" Type="http://schemas.openxmlformats.org/officeDocument/2006/relationships/hyperlink" Target="https://crossoverlodge.com/it/2025/04/14/permission-glamping-site/#:~:text=Glamping%20in%20the%20Netherlands%3F%20You&#8217;ll,need" TargetMode="External"/><Relationship Id="rId5" Type="http://schemas.openxmlformats.org/officeDocument/2006/relationships/image" Target="../media/image1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ooking.com/hotel/de/hubertus-mountain-refugio-allgau.en-gb.html?aid=356980&amp;label=gog235jc-1FCAsoO0IgaHViZXJ0dXMtbW91bnRhaW4tcmVmdWdpby1hbGxnYXVIM1gDaGmIAQGYAQm4ARfIAQzYAQHoAQH4AQyIAgGoAgO4Apqy0cEGwAIB0gIkYWI3MzUwNzktOWQ3Yy00MTk2LTk4YzAtYzg1ZDE5ZjkxNTM22AIG4AIB&amp;sid=fc9292a8233ebebf1904eb1dfe6b8eec&amp;dest_id=-1743474&amp;dest_type=city&amp;dist=0&amp;group_adults=1&amp;group_children=0&amp;hapos=1&amp;hpos=1&amp;no_rooms=1&amp;req_adults=1&amp;req_children=0&amp;room1=A&amp;sb_price_type=total&amp;sr_order=popularity&amp;srepoch=1748261318&amp;srpvid=6f6c550d9236067a&amp;type=total&amp;ucfs=1&amp;" TargetMode="External"/><Relationship Id="rId1" Type="http://schemas.openxmlformats.org/officeDocument/2006/relationships/slideLayout" Target="../slideLayouts/slideLayout49.xml"/><Relationship Id="rId6" Type="http://schemas.openxmlformats.org/officeDocument/2006/relationships/hyperlink" Target="https://www.hotel-hubertus.de/" TargetMode="External"/><Relationship Id="rId5" Type="http://schemas.openxmlformats.org/officeDocument/2006/relationships/image" Target="../media/image17.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hyperlink" Target="https://crrhospitality.com/blog/launching-your-glamping-business-tips-and-insights-for-a-successful-start/"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hyperlink" Target="https://www.hostpapa.com/ideas/business/how-to-grow-a-tourism-business/" TargetMode="External"/><Relationship Id="rId1" Type="http://schemas.openxmlformats.org/officeDocument/2006/relationships/slideLayout" Target="../slideLayouts/slideLayout16.xml"/><Relationship Id="rId6" Type="http://schemas.openxmlformats.org/officeDocument/2006/relationships/hyperlink" Target="https://touchstay.com/blog/starting-glamping-business#:~:text=,materials" TargetMode="External"/><Relationship Id="rId5" Type="http://schemas.openxmlformats.org/officeDocument/2006/relationships/hyperlink" Target="https://www.neh.gov.ie/service/search/neh-en/116580?query=Climate+Action+Programme" TargetMode="Externa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hyperlink" Target="https://www.failteireland.ie/FailteIreland/media/WebsiteStructure/Documents/2_Develop_Your_Business/1_StartGrow_Your_Business/Ecotourism_Handbook-2.pdf" TargetMode="External"/><Relationship Id="rId2" Type="http://schemas.openxmlformats.org/officeDocument/2006/relationships/hyperlink" Target="https://www.gstc.org/what-is-sustainable-tourism/" TargetMode="External"/><Relationship Id="rId1" Type="http://schemas.openxmlformats.org/officeDocument/2006/relationships/slideLayout" Target="../slideLayouts/slideLayout16.xml"/><Relationship Id="rId5" Type="http://schemas.microsoft.com/office/2007/relationships/hdphoto" Target="../media/hdphoto10.wdp"/><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www.program-podezelja.si/en/" TargetMode="External"/><Relationship Id="rId2" Type="http://schemas.openxmlformats.org/officeDocument/2006/relationships/hyperlink" Target="https://www.gov.ie/en/service/9b93d0-leader-programme/" TargetMode="External"/><Relationship Id="rId1" Type="http://schemas.openxmlformats.org/officeDocument/2006/relationships/slideLayout" Target="../slideLayouts/slideLayout16.xml"/><Relationship Id="rId5" Type="http://schemas.microsoft.com/office/2007/relationships/hdphoto" Target="../media/hdphoto10.wdp"/><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teagasc.ie/rural-economy/rural-development/diversification/glamping/#:~:text=ImagePlanning%20permission%20from%20the%20local,site%20boundaries%2C%20fire%20regulations%2C%20water" TargetMode="External"/><Relationship Id="rId1" Type="http://schemas.openxmlformats.org/officeDocument/2006/relationships/slideLayout" Target="../slideLayouts/slideLayout16.xml"/><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hyperlink" Target="https://crossoverlodge.com/2025/04/07/how-to-start-set-up-a-glamping-busines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fortunebusinessinsights.com/alternative-accommodation-market-112090" TargetMode="Externa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10" name="Text Placeholder 2">
            <a:extLst>
              <a:ext uri="{FF2B5EF4-FFF2-40B4-BE49-F238E27FC236}">
                <a16:creationId xmlns:a16="http://schemas.microsoft.com/office/drawing/2014/main" id="{91D31641-969F-B09C-3355-ECA39DA8CFF6}"/>
              </a:ext>
            </a:extLst>
          </p:cNvPr>
          <p:cNvSpPr>
            <a:spLocks noGrp="1"/>
          </p:cNvSpPr>
          <p:nvPr>
            <p:ph type="body" sz="quarter" idx="15"/>
          </p:nvPr>
        </p:nvSpPr>
        <p:spPr>
          <a:xfrm>
            <a:off x="374360" y="2557127"/>
            <a:ext cx="5089964" cy="697353"/>
          </a:xfrm>
        </p:spPr>
        <p:txBody>
          <a:bodyPr/>
          <a:lstStyle/>
          <a:p>
            <a:r>
              <a:rPr lang="en-GB" dirty="0"/>
              <a:t>Module 6 </a:t>
            </a:r>
            <a:r>
              <a:rPr lang="en-GB" sz="4400" b="0" dirty="0"/>
              <a:t>(Part 1)</a:t>
            </a:r>
          </a:p>
        </p:txBody>
      </p:sp>
      <p:sp>
        <p:nvSpPr>
          <p:cNvPr id="11" name="Text Placeholder 3">
            <a:extLst>
              <a:ext uri="{FF2B5EF4-FFF2-40B4-BE49-F238E27FC236}">
                <a16:creationId xmlns:a16="http://schemas.microsoft.com/office/drawing/2014/main" id="{161E7648-E850-A3C6-41DF-B21959997E47}"/>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Setting Up &amp; Launching Smart </a:t>
            </a:r>
            <a:r>
              <a:rPr lang="en-US" sz="3200" dirty="0"/>
              <a:t>– Introduction: Start Smart, Budget, Scale &amp; Business Models</a:t>
            </a: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a:extLst>
              <a:ext uri="{FF2B5EF4-FFF2-40B4-BE49-F238E27FC236}">
                <a16:creationId xmlns:a16="http://schemas.microsoft.com/office/drawing/2014/main" id="{59F724CF-7146-6984-6E60-1EC401165905}"/>
              </a:ext>
            </a:extLst>
          </p:cNvPr>
          <p:cNvPicPr>
            <a:picLocks noGrp="1" noChangeAspect="1"/>
          </p:cNvPicPr>
          <p:nvPr>
            <p:ph type="pic" sz="quarter" idx="19"/>
          </p:nvPr>
        </p:nvPicPr>
        <p:blipFill>
          <a:blip r:embed="rId2"/>
          <a:srcRect t="5109" b="5109"/>
          <a:stretch>
            <a:fillRect/>
          </a:stretch>
        </p:blipFill>
        <p:spPr/>
      </p:pic>
      <p:pic>
        <p:nvPicPr>
          <p:cNvPr id="2" name="Picture Placeholder 9" descr="A circular building with many windows&#10;&#10;AI-generated content may be incorrect.">
            <a:extLst>
              <a:ext uri="{FF2B5EF4-FFF2-40B4-BE49-F238E27FC236}">
                <a16:creationId xmlns:a16="http://schemas.microsoft.com/office/drawing/2014/main" id="{241FF951-5D9F-C2E0-2439-B19AD93655A9}"/>
              </a:ext>
            </a:extLst>
          </p:cNvPr>
          <p:cNvPicPr>
            <a:picLocks noChangeAspect="1"/>
          </p:cNvPicPr>
          <p:nvPr/>
        </p:nvPicPr>
        <p:blipFill>
          <a:blip r:embed="rId3"/>
          <a:srcRect l="2042" r="2042"/>
          <a:stretch>
            <a:fillRect/>
          </a:stretch>
        </p:blipFill>
        <p:spPr>
          <a:xfrm>
            <a:off x="5724917" y="1224691"/>
            <a:ext cx="6560312" cy="4556399"/>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9751C-25D1-F941-80D8-5CA945AA2A59}"/>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F0C5AC9-D59E-322A-2D1C-B20A1C891832}"/>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Introduction</a:t>
            </a:r>
            <a:r>
              <a:rPr lang="en-US" dirty="0"/>
              <a:t> - Alternative Tourism Accommodation</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4867ED20-C1CB-935F-F7C2-F08CF5C88AE0}"/>
              </a:ext>
            </a:extLst>
          </p:cNvPr>
          <p:cNvCxnSpPr>
            <a:cxnSpLocks/>
          </p:cNvCxnSpPr>
          <p:nvPr/>
        </p:nvCxnSpPr>
        <p:spPr>
          <a:xfrm>
            <a:off x="0" y="1111427"/>
            <a:ext cx="1130968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C3AA3DC-C037-8663-2BC2-A8262AD62F2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10</a:t>
            </a:fld>
            <a:endParaRPr lang="fr-CA" sz="1200" dirty="0"/>
          </a:p>
        </p:txBody>
      </p:sp>
      <p:sp>
        <p:nvSpPr>
          <p:cNvPr id="4" name="Text Placeholder 5">
            <a:extLst>
              <a:ext uri="{FF2B5EF4-FFF2-40B4-BE49-F238E27FC236}">
                <a16:creationId xmlns:a16="http://schemas.microsoft.com/office/drawing/2014/main" id="{E7F59A72-1A6B-F7B9-A2CF-20B58AA7D71D}"/>
              </a:ext>
            </a:extLst>
          </p:cNvPr>
          <p:cNvSpPr txBox="1">
            <a:spLocks/>
          </p:cNvSpPr>
          <p:nvPr/>
        </p:nvSpPr>
        <p:spPr>
          <a:xfrm>
            <a:off x="629644" y="1487061"/>
            <a:ext cx="3412967"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Alternative Tourism Accommodation is Reshaping the Travel Landscape</a:t>
            </a:r>
          </a:p>
          <a:p>
            <a:pPr>
              <a:lnSpc>
                <a:spcPts val="2900"/>
              </a:lnSpc>
            </a:pPr>
            <a:endParaRPr lang="en-US" dirty="0"/>
          </a:p>
        </p:txBody>
      </p:sp>
      <p:sp>
        <p:nvSpPr>
          <p:cNvPr id="2" name="TextBox 1">
            <a:extLst>
              <a:ext uri="{FF2B5EF4-FFF2-40B4-BE49-F238E27FC236}">
                <a16:creationId xmlns:a16="http://schemas.microsoft.com/office/drawing/2014/main" id="{8F62BD39-59C5-9BDC-4C64-C82E050B377E}"/>
              </a:ext>
            </a:extLst>
          </p:cNvPr>
          <p:cNvSpPr txBox="1"/>
          <p:nvPr/>
        </p:nvSpPr>
        <p:spPr>
          <a:xfrm>
            <a:off x="4163785" y="1487061"/>
            <a:ext cx="6289062" cy="2459456"/>
          </a:xfrm>
          <a:prstGeom prst="rect">
            <a:avLst/>
          </a:prstGeom>
          <a:noFill/>
        </p:spPr>
        <p:txBody>
          <a:bodyPr wrap="square">
            <a:spAutoFit/>
          </a:bodyPr>
          <a:lstStyle/>
          <a:p>
            <a:pPr>
              <a:lnSpc>
                <a:spcPts val="2340"/>
              </a:lnSpc>
            </a:pPr>
            <a:r>
              <a:rPr lang="en-US" sz="2400" dirty="0">
                <a:solidFill>
                  <a:srgbClr val="459597"/>
                </a:solidFill>
                <a:hlinkClick r:id="rId2">
                  <a:extLst>
                    <a:ext uri="{A12FA001-AC4F-418D-AE19-62706E023703}">
                      <ahyp:hlinkClr xmlns:ahyp="http://schemas.microsoft.com/office/drawing/2018/hyperlinkcolor" val="tx"/>
                    </a:ext>
                  </a:extLst>
                </a:hlinkClick>
              </a:rPr>
              <a:t>Alternative accommodation businesses </a:t>
            </a:r>
            <a:r>
              <a:rPr lang="en-US" sz="2400" dirty="0">
                <a:solidFill>
                  <a:srgbClr val="414141"/>
                </a:solidFill>
              </a:rPr>
              <a:t>are crucial to the tourism industry, providing guests with a </a:t>
            </a:r>
            <a:r>
              <a:rPr lang="en-US" sz="2400" b="1" dirty="0">
                <a:solidFill>
                  <a:srgbClr val="414141"/>
                </a:solidFill>
              </a:rPr>
              <a:t>safe, comfortable and unique </a:t>
            </a:r>
            <a:r>
              <a:rPr lang="en-US" sz="2400" dirty="0">
                <a:solidFill>
                  <a:srgbClr val="414141"/>
                </a:solidFill>
              </a:rPr>
              <a:t>place to stay. </a:t>
            </a:r>
          </a:p>
          <a:p>
            <a:pPr>
              <a:lnSpc>
                <a:spcPts val="2340"/>
              </a:lnSpc>
            </a:pPr>
            <a:endParaRPr lang="en-US" sz="2400" dirty="0">
              <a:solidFill>
                <a:srgbClr val="414141"/>
              </a:solidFill>
            </a:endParaRPr>
          </a:p>
          <a:p>
            <a:pPr>
              <a:lnSpc>
                <a:spcPts val="2340"/>
              </a:lnSpc>
            </a:pPr>
            <a:r>
              <a:rPr lang="en-US" sz="2400" dirty="0">
                <a:solidFill>
                  <a:srgbClr val="414141"/>
                </a:solidFill>
              </a:rPr>
              <a:t>They are usually seeking accommodation that is completely different from where they live or have previously experienced. </a:t>
            </a:r>
          </a:p>
        </p:txBody>
      </p:sp>
      <p:pic>
        <p:nvPicPr>
          <p:cNvPr id="8" name="Picture 7">
            <a:extLst>
              <a:ext uri="{FF2B5EF4-FFF2-40B4-BE49-F238E27FC236}">
                <a16:creationId xmlns:a16="http://schemas.microsoft.com/office/drawing/2014/main" id="{14604ED6-0376-134D-9C1A-858FB766D33E}"/>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76390" y="4198867"/>
            <a:ext cx="3580276" cy="2659133"/>
          </a:xfrm>
          <a:prstGeom prst="rect">
            <a:avLst/>
          </a:prstGeom>
        </p:spPr>
      </p:pic>
    </p:spTree>
    <p:extLst>
      <p:ext uri="{BB962C8B-B14F-4D97-AF65-F5344CB8AC3E}">
        <p14:creationId xmlns:p14="http://schemas.microsoft.com/office/powerpoint/2010/main" val="2841103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93962-AF62-C42B-4486-1434FBDCB50F}"/>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2ED7006-88B6-6966-6B60-3427A9A256D1}"/>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Introduction</a:t>
            </a:r>
            <a:r>
              <a:rPr lang="en-US" dirty="0"/>
              <a:t> -  Start-Up &amp; Capital Costs – What It Really Takes to Launch</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6BCB8D1A-C62B-CB6B-E131-2BB1DFE3ECF7}"/>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8B569E0-DC1F-A715-556C-1113489B6A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11</a:t>
            </a:fld>
            <a:endParaRPr lang="fr-CA" sz="1200" dirty="0"/>
          </a:p>
        </p:txBody>
      </p:sp>
      <p:pic>
        <p:nvPicPr>
          <p:cNvPr id="8" name="Picture 7">
            <a:extLst>
              <a:ext uri="{FF2B5EF4-FFF2-40B4-BE49-F238E27FC236}">
                <a16:creationId xmlns:a16="http://schemas.microsoft.com/office/drawing/2014/main" id="{2EA81F39-BE76-3AF3-D7A9-203BDA06F37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594061" y="5281209"/>
            <a:ext cx="3580276" cy="2659133"/>
          </a:xfrm>
          <a:prstGeom prst="rect">
            <a:avLst/>
          </a:prstGeom>
        </p:spPr>
      </p:pic>
      <p:sp>
        <p:nvSpPr>
          <p:cNvPr id="3" name="Freeform 2">
            <a:extLst>
              <a:ext uri="{FF2B5EF4-FFF2-40B4-BE49-F238E27FC236}">
                <a16:creationId xmlns:a16="http://schemas.microsoft.com/office/drawing/2014/main" id="{9B599D32-25E3-F203-C6F4-4D3FFA9559EB}"/>
              </a:ext>
            </a:extLst>
          </p:cNvPr>
          <p:cNvSpPr/>
          <p:nvPr/>
        </p:nvSpPr>
        <p:spPr>
          <a:xfrm rot="10800000">
            <a:off x="4427622" y="1915081"/>
            <a:ext cx="4656982" cy="4942919"/>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Freeform 5">
            <a:extLst>
              <a:ext uri="{FF2B5EF4-FFF2-40B4-BE49-F238E27FC236}">
                <a16:creationId xmlns:a16="http://schemas.microsoft.com/office/drawing/2014/main" id="{88789C1D-232A-0418-B297-2A19C72B5680}"/>
              </a:ext>
            </a:extLst>
          </p:cNvPr>
          <p:cNvSpPr/>
          <p:nvPr/>
        </p:nvSpPr>
        <p:spPr>
          <a:xfrm rot="10800000">
            <a:off x="6756113" y="1915081"/>
            <a:ext cx="4656982" cy="4942919"/>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C5B2EB56-61C6-02EB-02AA-7954DEA14388}"/>
              </a:ext>
            </a:extLst>
          </p:cNvPr>
          <p:cNvSpPr txBox="1">
            <a:spLocks/>
          </p:cNvSpPr>
          <p:nvPr/>
        </p:nvSpPr>
        <p:spPr>
          <a:xfrm>
            <a:off x="4632347" y="2190028"/>
            <a:ext cx="659712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340"/>
              </a:lnSpc>
              <a:spcBef>
                <a:spcPts val="0"/>
              </a:spcBef>
              <a:buFont typeface="Arial" panose="020B0604020202020204" pitchFamily="34" charset="0"/>
              <a:buChar char="•"/>
            </a:pPr>
            <a:r>
              <a:rPr lang="en-US" sz="2200" b="1" dirty="0"/>
              <a:t>Understanding the real financial investment behind the scenes is essential. </a:t>
            </a:r>
            <a:r>
              <a:rPr lang="en-US" sz="2200" dirty="0"/>
              <a:t>This section helps you break down the </a:t>
            </a:r>
            <a:r>
              <a:rPr lang="en-US" sz="2200" b="1" dirty="0"/>
              <a:t>capital, planning, and infrastructure costs </a:t>
            </a:r>
            <a:r>
              <a:rPr lang="en-US" sz="2200" dirty="0"/>
              <a:t>needed to turn your concept into a viable, long-term business.</a:t>
            </a:r>
          </a:p>
          <a:p>
            <a:pPr marL="342900" indent="-342900" algn="l">
              <a:lnSpc>
                <a:spcPts val="2340"/>
              </a:lnSpc>
              <a:spcBef>
                <a:spcPts val="0"/>
              </a:spcBef>
              <a:buFont typeface="Arial" panose="020B0604020202020204" pitchFamily="34" charset="0"/>
              <a:buChar char="•"/>
            </a:pPr>
            <a:r>
              <a:rPr lang="en-US" sz="2200" b="1" dirty="0"/>
              <a:t>You’ll explore core start-up costs </a:t>
            </a:r>
            <a:r>
              <a:rPr lang="en-US" sz="2200" dirty="0"/>
              <a:t>such as tourism planning versus alternative tourism accommodation planning, land acquisition, renovation, construction, and furnishing, alongside often-overlooked essentials like planning permissions, utility connections, solar panels, waste systems, signage, insurance, and accessibility upgrades. Without this level of clarity, even strong ideas risk falling short due to </a:t>
            </a:r>
            <a:r>
              <a:rPr lang="en-US" sz="2200" b="1" dirty="0"/>
              <a:t>hidden costs or unrealistic budgeting.</a:t>
            </a:r>
          </a:p>
        </p:txBody>
      </p:sp>
      <p:sp>
        <p:nvSpPr>
          <p:cNvPr id="13" name="Text Placeholder 5">
            <a:extLst>
              <a:ext uri="{FF2B5EF4-FFF2-40B4-BE49-F238E27FC236}">
                <a16:creationId xmlns:a16="http://schemas.microsoft.com/office/drawing/2014/main" id="{12F2F711-ED50-A48C-3862-7D0C5532C99D}"/>
              </a:ext>
            </a:extLst>
          </p:cNvPr>
          <p:cNvSpPr txBox="1">
            <a:spLocks/>
          </p:cNvSpPr>
          <p:nvPr/>
        </p:nvSpPr>
        <p:spPr>
          <a:xfrm>
            <a:off x="609625" y="2018509"/>
            <a:ext cx="3396902" cy="221655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94949"/>
                </a:solidFill>
              </a:rPr>
              <a:t>Embarking on an alternative tourism accommodation business, whether glamping pods, renovated farmhouses, or eco units, it’s exciting, but success depends on more than vision. </a:t>
            </a:r>
          </a:p>
          <a:p>
            <a:pPr>
              <a:lnSpc>
                <a:spcPts val="2900"/>
              </a:lnSpc>
            </a:pPr>
            <a:endParaRPr lang="en-US" dirty="0"/>
          </a:p>
        </p:txBody>
      </p:sp>
    </p:spTree>
    <p:extLst>
      <p:ext uri="{BB962C8B-B14F-4D97-AF65-F5344CB8AC3E}">
        <p14:creationId xmlns:p14="http://schemas.microsoft.com/office/powerpoint/2010/main" val="3442900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B8D2E-9C89-D53F-236B-541A2EF26652}"/>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236BAD3-370C-F74C-8271-7C85D09D6853}"/>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Introduction </a:t>
            </a:r>
            <a:r>
              <a:rPr lang="en-US" dirty="0"/>
              <a:t>-  Start-Up &amp; Capital Costs – What It Really Takes to Launch</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F5AE9223-1206-60BE-9238-938B6133A51F}"/>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33E352F-9631-BEBC-DC67-02890551FA5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12</a:t>
            </a:fld>
            <a:endParaRPr lang="fr-CA" sz="1200" dirty="0"/>
          </a:p>
        </p:txBody>
      </p:sp>
      <p:sp>
        <p:nvSpPr>
          <p:cNvPr id="4" name="Text Placeholder 5">
            <a:extLst>
              <a:ext uri="{FF2B5EF4-FFF2-40B4-BE49-F238E27FC236}">
                <a16:creationId xmlns:a16="http://schemas.microsoft.com/office/drawing/2014/main" id="{A8A94B3A-6747-E64F-5AF5-8CA26290D982}"/>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94949"/>
                </a:solidFill>
              </a:rPr>
              <a:t>Embarking on an alternative tourism accommodation business, whether glamping pods, renovated farmhouses, or eco units, it’s exciting, but success depends on more than vision. </a:t>
            </a:r>
          </a:p>
          <a:p>
            <a:pPr>
              <a:lnSpc>
                <a:spcPts val="2900"/>
              </a:lnSpc>
            </a:pPr>
            <a:endParaRPr lang="en-US" dirty="0"/>
          </a:p>
        </p:txBody>
      </p:sp>
      <p:pic>
        <p:nvPicPr>
          <p:cNvPr id="8" name="Picture 7">
            <a:extLst>
              <a:ext uri="{FF2B5EF4-FFF2-40B4-BE49-F238E27FC236}">
                <a16:creationId xmlns:a16="http://schemas.microsoft.com/office/drawing/2014/main" id="{376F0DFB-7C58-63D1-3B4E-2FC015A59A6A}"/>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594061" y="5281209"/>
            <a:ext cx="3580276" cy="2659133"/>
          </a:xfrm>
          <a:prstGeom prst="rect">
            <a:avLst/>
          </a:prstGeom>
        </p:spPr>
      </p:pic>
      <p:sp>
        <p:nvSpPr>
          <p:cNvPr id="6" name="Freeform 5">
            <a:extLst>
              <a:ext uri="{FF2B5EF4-FFF2-40B4-BE49-F238E27FC236}">
                <a16:creationId xmlns:a16="http://schemas.microsoft.com/office/drawing/2014/main" id="{F6EB12AA-FBCE-A7FF-FA1B-5B4903786F13}"/>
              </a:ext>
            </a:extLst>
          </p:cNvPr>
          <p:cNvSpPr/>
          <p:nvPr/>
        </p:nvSpPr>
        <p:spPr>
          <a:xfrm rot="10800000">
            <a:off x="6384758" y="1915080"/>
            <a:ext cx="5260623" cy="5583623"/>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1092F0E2-4145-8600-BC94-C2A2A379E752}"/>
              </a:ext>
            </a:extLst>
          </p:cNvPr>
          <p:cNvSpPr txBox="1">
            <a:spLocks/>
          </p:cNvSpPr>
          <p:nvPr/>
        </p:nvSpPr>
        <p:spPr>
          <a:xfrm>
            <a:off x="7062921" y="2252263"/>
            <a:ext cx="399008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200" dirty="0"/>
              <a:t>By the end of this section, you’ll be equipped to develop a </a:t>
            </a:r>
            <a:r>
              <a:rPr lang="en-US" sz="2200" b="1" dirty="0"/>
              <a:t>detailed, realistic start-up budget</a:t>
            </a:r>
            <a:r>
              <a:rPr lang="en-US" sz="2200" dirty="0"/>
              <a:t>, avoid common pitfalls, and make informed financial decisions that </a:t>
            </a:r>
            <a:r>
              <a:rPr lang="en-US" sz="2200" b="1" dirty="0"/>
              <a:t>lay the foundation for long-term sustainability</a:t>
            </a:r>
            <a:r>
              <a:rPr lang="en-US" sz="2200" dirty="0"/>
              <a:t>. Whether you’re starting from scratch or adapting an existing site, this knowledge is key to </a:t>
            </a:r>
            <a:r>
              <a:rPr lang="en-US" sz="2200" b="1" dirty="0"/>
              <a:t>building confidence </a:t>
            </a:r>
            <a:r>
              <a:rPr lang="en-US" sz="2200" dirty="0"/>
              <a:t>and securing the future of your alternative accommodation business.</a:t>
            </a:r>
          </a:p>
          <a:p>
            <a:pPr algn="l">
              <a:lnSpc>
                <a:spcPts val="2340"/>
              </a:lnSpc>
              <a:spcBef>
                <a:spcPts val="0"/>
              </a:spcBef>
            </a:pPr>
            <a:endParaRPr lang="en-US" sz="2200" dirty="0"/>
          </a:p>
        </p:txBody>
      </p:sp>
    </p:spTree>
    <p:extLst>
      <p:ext uri="{BB962C8B-B14F-4D97-AF65-F5344CB8AC3E}">
        <p14:creationId xmlns:p14="http://schemas.microsoft.com/office/powerpoint/2010/main" val="7603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3B945-97DF-81D7-5C89-732BD716619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A29A361-549A-0682-2B2E-C022B80CA12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Definitions</a:t>
            </a:r>
            <a:r>
              <a:rPr lang="en-US" dirty="0"/>
              <a:t> -Alternative Tourism Accommodation</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1BEC5E30-5D94-68D5-60A5-9049ABCD0591}"/>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D98DCBE-C70E-066F-1462-00ADD67F09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13</a:t>
            </a:fld>
            <a:endParaRPr lang="fr-CA" sz="1200" dirty="0"/>
          </a:p>
        </p:txBody>
      </p:sp>
      <p:sp>
        <p:nvSpPr>
          <p:cNvPr id="4" name="Text Placeholder 5">
            <a:extLst>
              <a:ext uri="{FF2B5EF4-FFF2-40B4-BE49-F238E27FC236}">
                <a16:creationId xmlns:a16="http://schemas.microsoft.com/office/drawing/2014/main" id="{A7F2BAE9-F4B6-7C28-CBBE-0DC0F17901E4}"/>
              </a:ext>
            </a:extLst>
          </p:cNvPr>
          <p:cNvSpPr txBox="1">
            <a:spLocks/>
          </p:cNvSpPr>
          <p:nvPr/>
        </p:nvSpPr>
        <p:spPr>
          <a:xfrm>
            <a:off x="609623" y="1574996"/>
            <a:ext cx="518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Defining Alternative </a:t>
            </a:r>
          </a:p>
          <a:p>
            <a:pPr>
              <a:lnSpc>
                <a:spcPts val="2900"/>
              </a:lnSpc>
            </a:pPr>
            <a:r>
              <a:rPr lang="en-US" dirty="0"/>
              <a:t>Tourism</a:t>
            </a:r>
          </a:p>
          <a:p>
            <a:pPr>
              <a:lnSpc>
                <a:spcPts val="2900"/>
              </a:lnSpc>
            </a:pPr>
            <a:endParaRPr lang="en-US" dirty="0"/>
          </a:p>
          <a:p>
            <a:pPr>
              <a:lnSpc>
                <a:spcPts val="2900"/>
              </a:lnSpc>
            </a:pPr>
            <a:endParaRPr lang="en-US" dirty="0"/>
          </a:p>
        </p:txBody>
      </p:sp>
      <p:sp>
        <p:nvSpPr>
          <p:cNvPr id="5" name="Text Placeholder 4">
            <a:extLst>
              <a:ext uri="{FF2B5EF4-FFF2-40B4-BE49-F238E27FC236}">
                <a16:creationId xmlns:a16="http://schemas.microsoft.com/office/drawing/2014/main" id="{B808DA56-562F-B758-1AA8-4A0A3002A38F}"/>
              </a:ext>
            </a:extLst>
          </p:cNvPr>
          <p:cNvSpPr txBox="1">
            <a:spLocks/>
          </p:cNvSpPr>
          <p:nvPr/>
        </p:nvSpPr>
        <p:spPr>
          <a:xfrm>
            <a:off x="629644" y="2401751"/>
            <a:ext cx="5280666" cy="230501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US" sz="2200" dirty="0">
                <a:solidFill>
                  <a:srgbClr val="459597"/>
                </a:solidFill>
                <a:hlinkClick r:id="rId2">
                  <a:extLst>
                    <a:ext uri="{A12FA001-AC4F-418D-AE19-62706E023703}">
                      <ahyp:hlinkClr xmlns:ahyp="http://schemas.microsoft.com/office/drawing/2018/hyperlinkcolor" val="tx"/>
                    </a:ext>
                  </a:extLst>
                </a:hlinkClick>
              </a:rPr>
              <a:t>Alternative tourism </a:t>
            </a:r>
            <a:r>
              <a:rPr lang="en-US" sz="2200" dirty="0">
                <a:solidFill>
                  <a:srgbClr val="414141"/>
                </a:solidFill>
              </a:rPr>
              <a:t>encompasses various forms of travel that </a:t>
            </a:r>
            <a:r>
              <a:rPr lang="en-US" sz="2200" dirty="0" err="1">
                <a:solidFill>
                  <a:srgbClr val="414141"/>
                </a:solidFill>
              </a:rPr>
              <a:t>prioritise</a:t>
            </a:r>
            <a:r>
              <a:rPr lang="en-US" sz="2200" dirty="0">
                <a:solidFill>
                  <a:srgbClr val="414141"/>
                </a:solidFill>
              </a:rPr>
              <a:t> sustainability, social responsibility, and cultural immersion. It often includes ecotourism, community-based tourism, and adventure travel, focusing on </a:t>
            </a:r>
            <a:r>
              <a:rPr lang="en-US" sz="2200" dirty="0" err="1">
                <a:solidFill>
                  <a:srgbClr val="414141"/>
                </a:solidFill>
              </a:rPr>
              <a:t>minimising</a:t>
            </a:r>
            <a:r>
              <a:rPr lang="en-US" sz="2200" dirty="0">
                <a:solidFill>
                  <a:srgbClr val="414141"/>
                </a:solidFill>
              </a:rPr>
              <a:t> environmental impact and supporting local communities.  </a:t>
            </a:r>
          </a:p>
          <a:p>
            <a:pPr indent="0">
              <a:lnSpc>
                <a:spcPts val="2240"/>
              </a:lnSpc>
              <a:buClr>
                <a:srgbClr val="459597"/>
              </a:buClr>
            </a:pPr>
            <a:endParaRPr lang="en-US" sz="2200" dirty="0">
              <a:solidFill>
                <a:srgbClr val="414141"/>
              </a:solidFill>
            </a:endParaRPr>
          </a:p>
        </p:txBody>
      </p:sp>
      <p:sp>
        <p:nvSpPr>
          <p:cNvPr id="2" name="Text Placeholder 5">
            <a:extLst>
              <a:ext uri="{FF2B5EF4-FFF2-40B4-BE49-F238E27FC236}">
                <a16:creationId xmlns:a16="http://schemas.microsoft.com/office/drawing/2014/main" id="{C28E28B0-1EA6-ED41-24F9-B819740F60DA}"/>
              </a:ext>
            </a:extLst>
          </p:cNvPr>
          <p:cNvSpPr txBox="1">
            <a:spLocks/>
          </p:cNvSpPr>
          <p:nvPr/>
        </p:nvSpPr>
        <p:spPr>
          <a:xfrm>
            <a:off x="6380779" y="1574996"/>
            <a:ext cx="518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Defining Tourism Accommodation</a:t>
            </a:r>
          </a:p>
          <a:p>
            <a:pPr>
              <a:lnSpc>
                <a:spcPts val="2900"/>
              </a:lnSpc>
            </a:pPr>
            <a:endParaRPr lang="en-US" dirty="0"/>
          </a:p>
          <a:p>
            <a:pPr>
              <a:lnSpc>
                <a:spcPts val="2900"/>
              </a:lnSpc>
            </a:pPr>
            <a:endParaRPr lang="en-US" dirty="0"/>
          </a:p>
          <a:p>
            <a:pPr>
              <a:lnSpc>
                <a:spcPts val="2900"/>
              </a:lnSpc>
            </a:pPr>
            <a:endParaRPr lang="en-US" dirty="0"/>
          </a:p>
        </p:txBody>
      </p:sp>
      <p:sp>
        <p:nvSpPr>
          <p:cNvPr id="3" name="Text Placeholder 4">
            <a:extLst>
              <a:ext uri="{FF2B5EF4-FFF2-40B4-BE49-F238E27FC236}">
                <a16:creationId xmlns:a16="http://schemas.microsoft.com/office/drawing/2014/main" id="{48B8FFB0-A567-7106-E128-1F9ACF9EE1BB}"/>
              </a:ext>
            </a:extLst>
          </p:cNvPr>
          <p:cNvSpPr txBox="1">
            <a:spLocks/>
          </p:cNvSpPr>
          <p:nvPr/>
        </p:nvSpPr>
        <p:spPr>
          <a:xfrm>
            <a:off x="6400800" y="2401751"/>
            <a:ext cx="5280666" cy="230501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US" sz="2200" dirty="0">
                <a:solidFill>
                  <a:srgbClr val="414141"/>
                </a:solidFill>
              </a:rPr>
              <a:t>Accommodation in tourism is one of the most significant industry sub-sectors, encompassing various businesses that provide tourists with a place to stay. This typically refers to temporary accommodations, such as overnight lodgings. </a:t>
            </a:r>
          </a:p>
          <a:p>
            <a:pPr indent="0">
              <a:lnSpc>
                <a:spcPts val="2240"/>
              </a:lnSpc>
              <a:buClr>
                <a:srgbClr val="459597"/>
              </a:buClr>
            </a:pPr>
            <a:endParaRPr lang="en-US" sz="2200" dirty="0">
              <a:solidFill>
                <a:srgbClr val="414141"/>
              </a:solidFill>
            </a:endParaRPr>
          </a:p>
          <a:p>
            <a:pPr indent="0">
              <a:lnSpc>
                <a:spcPts val="2240"/>
              </a:lnSpc>
              <a:buClr>
                <a:srgbClr val="459597"/>
              </a:buClr>
            </a:pPr>
            <a:r>
              <a:rPr lang="en-US" sz="2200" dirty="0">
                <a:solidFill>
                  <a:srgbClr val="414141"/>
                </a:solidFill>
              </a:rPr>
              <a:t>Within the </a:t>
            </a:r>
            <a:r>
              <a:rPr lang="en-US" sz="2200" dirty="0">
                <a:solidFill>
                  <a:srgbClr val="459597"/>
                </a:solidFill>
                <a:hlinkClick r:id="rId3">
                  <a:extLst>
                    <a:ext uri="{A12FA001-AC4F-418D-AE19-62706E023703}">
                      <ahyp:hlinkClr xmlns:ahyp="http://schemas.microsoft.com/office/drawing/2018/hyperlinkcolor" val="tx"/>
                    </a:ext>
                  </a:extLst>
                </a:hlinkClick>
              </a:rPr>
              <a:t>tourism industry</a:t>
            </a:r>
            <a:r>
              <a:rPr lang="en-US" sz="2200" dirty="0">
                <a:solidFill>
                  <a:srgbClr val="414141"/>
                </a:solidFill>
              </a:rPr>
              <a:t>, </a:t>
            </a:r>
            <a:r>
              <a:rPr lang="en-US" sz="2200" i="1" dirty="0">
                <a:solidFill>
                  <a:srgbClr val="414141"/>
                </a:solidFill>
              </a:rPr>
              <a:t>accommodation enables people to visit other locations and access shelter. </a:t>
            </a:r>
            <a:r>
              <a:rPr lang="en-US" sz="2200" dirty="0">
                <a:solidFill>
                  <a:srgbClr val="414141"/>
                </a:solidFill>
              </a:rPr>
              <a:t>Accommodation businesses are also often able to provide entertainment and other services.</a:t>
            </a:r>
          </a:p>
          <a:p>
            <a:pPr indent="0">
              <a:lnSpc>
                <a:spcPts val="2240"/>
              </a:lnSpc>
              <a:buClr>
                <a:srgbClr val="459597"/>
              </a:buClr>
            </a:pPr>
            <a:endParaRPr lang="en-US" sz="2200" dirty="0">
              <a:solidFill>
                <a:srgbClr val="414141"/>
              </a:solidFill>
            </a:endParaRPr>
          </a:p>
        </p:txBody>
      </p:sp>
      <p:sp>
        <p:nvSpPr>
          <p:cNvPr id="14" name="TextBox 13">
            <a:extLst>
              <a:ext uri="{FF2B5EF4-FFF2-40B4-BE49-F238E27FC236}">
                <a16:creationId xmlns:a16="http://schemas.microsoft.com/office/drawing/2014/main" id="{F01302E9-A00D-9B44-8526-05F3BDCC5273}"/>
              </a:ext>
            </a:extLst>
          </p:cNvPr>
          <p:cNvSpPr txBox="1"/>
          <p:nvPr/>
        </p:nvSpPr>
        <p:spPr>
          <a:xfrm>
            <a:off x="1434392" y="5350005"/>
            <a:ext cx="4042549" cy="923330"/>
          </a:xfrm>
          <a:prstGeom prst="rect">
            <a:avLst/>
          </a:prstGeom>
          <a:noFill/>
        </p:spPr>
        <p:txBody>
          <a:bodyPr wrap="square" rtlCol="0">
            <a:spAutoFit/>
          </a:bodyPr>
          <a:lstStyle/>
          <a:p>
            <a:r>
              <a:rPr lang="en-IE" b="1" dirty="0">
                <a:solidFill>
                  <a:srgbClr val="414141"/>
                </a:solidFill>
              </a:rPr>
              <a:t>Recommended Reading</a:t>
            </a:r>
          </a:p>
          <a:p>
            <a:r>
              <a:rPr lang="en-IE" dirty="0">
                <a:solidFill>
                  <a:srgbClr val="459597"/>
                </a:solidFill>
                <a:hlinkClick r:id="rId4">
                  <a:extLst>
                    <a:ext uri="{A12FA001-AC4F-418D-AE19-62706E023703}">
                      <ahyp:hlinkClr xmlns:ahyp="http://schemas.microsoft.com/office/drawing/2018/hyperlinkcolor" val="tx"/>
                    </a:ext>
                  </a:extLst>
                </a:hlinkClick>
              </a:rPr>
              <a:t>Accommodation in Tourism: All Types of Accommodation Explained</a:t>
            </a:r>
            <a:endParaRPr lang="en-IE" dirty="0">
              <a:solidFill>
                <a:srgbClr val="459597"/>
              </a:solidFill>
            </a:endParaRPr>
          </a:p>
        </p:txBody>
      </p:sp>
      <p:sp>
        <p:nvSpPr>
          <p:cNvPr id="19" name="Freeform 18">
            <a:extLst>
              <a:ext uri="{FF2B5EF4-FFF2-40B4-BE49-F238E27FC236}">
                <a16:creationId xmlns:a16="http://schemas.microsoft.com/office/drawing/2014/main" id="{874C9ABA-A3EA-1DA5-3141-6097068F1A5C}"/>
              </a:ext>
            </a:extLst>
          </p:cNvPr>
          <p:cNvSpPr/>
          <p:nvPr/>
        </p:nvSpPr>
        <p:spPr>
          <a:xfrm rot="5400000">
            <a:off x="2391018" y="3392343"/>
            <a:ext cx="2129299" cy="528066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21" name="Picture 20">
            <a:extLst>
              <a:ext uri="{FF2B5EF4-FFF2-40B4-BE49-F238E27FC236}">
                <a16:creationId xmlns:a16="http://schemas.microsoft.com/office/drawing/2014/main" id="{692A3CE0-BA34-9C6B-E4A2-B52D73CC617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415220" y="5389757"/>
            <a:ext cx="793523" cy="789905"/>
          </a:xfrm>
          <a:prstGeom prst="ellipse">
            <a:avLst/>
          </a:prstGeom>
        </p:spPr>
      </p:pic>
    </p:spTree>
    <p:extLst>
      <p:ext uri="{BB962C8B-B14F-4D97-AF65-F5344CB8AC3E}">
        <p14:creationId xmlns:p14="http://schemas.microsoft.com/office/powerpoint/2010/main" val="3566762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F67E3-B8E3-1DB8-C7F3-D8E967C8049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DB3906D-672A-0E57-928B-DC0C88CBCD13}"/>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Introduction</a:t>
            </a:r>
            <a:r>
              <a:rPr lang="en-US" dirty="0"/>
              <a:t> -  Start-Up &amp; Capital Costs – What It Really Takes to Launch</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BE05F89F-E800-10E7-F9D9-486DC8CACAA4}"/>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B28577BE-BAAF-C2BC-FE9B-AA7E828A5E3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14</a:t>
            </a:fld>
            <a:endParaRPr lang="fr-CA" sz="1200" dirty="0"/>
          </a:p>
        </p:txBody>
      </p:sp>
      <p:sp>
        <p:nvSpPr>
          <p:cNvPr id="4" name="Text Placeholder 5">
            <a:extLst>
              <a:ext uri="{FF2B5EF4-FFF2-40B4-BE49-F238E27FC236}">
                <a16:creationId xmlns:a16="http://schemas.microsoft.com/office/drawing/2014/main" id="{A71E9071-373C-1749-E139-4ECDE4D40D95}"/>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Defining Alternative Tourism Accommodation</a:t>
            </a:r>
          </a:p>
          <a:p>
            <a:pPr>
              <a:lnSpc>
                <a:spcPts val="2900"/>
              </a:lnSpc>
            </a:pPr>
            <a:endParaRPr lang="en-US" dirty="0"/>
          </a:p>
        </p:txBody>
      </p:sp>
      <p:sp>
        <p:nvSpPr>
          <p:cNvPr id="6" name="Freeform 5">
            <a:extLst>
              <a:ext uri="{FF2B5EF4-FFF2-40B4-BE49-F238E27FC236}">
                <a16:creationId xmlns:a16="http://schemas.microsoft.com/office/drawing/2014/main" id="{9EF3012D-80A0-3A77-7B60-AB22A23024A3}"/>
              </a:ext>
            </a:extLst>
          </p:cNvPr>
          <p:cNvSpPr/>
          <p:nvPr/>
        </p:nvSpPr>
        <p:spPr>
          <a:xfrm rot="10800000">
            <a:off x="6391031" y="2056362"/>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B6250AF1-C635-D829-1542-EFC56748E9C9}"/>
              </a:ext>
            </a:extLst>
          </p:cNvPr>
          <p:cNvSpPr txBox="1"/>
          <p:nvPr/>
        </p:nvSpPr>
        <p:spPr>
          <a:xfrm>
            <a:off x="546619" y="3094860"/>
            <a:ext cx="5260622" cy="2747675"/>
          </a:xfrm>
          <a:prstGeom prst="rect">
            <a:avLst/>
          </a:prstGeom>
          <a:noFill/>
        </p:spPr>
        <p:txBody>
          <a:bodyPr wrap="square">
            <a:spAutoFit/>
          </a:bodyPr>
          <a:lstStyle/>
          <a:p>
            <a:pPr>
              <a:lnSpc>
                <a:spcPts val="2320"/>
              </a:lnSpc>
            </a:pPr>
            <a:r>
              <a:rPr lang="en-US" sz="2400" dirty="0">
                <a:solidFill>
                  <a:srgbClr val="414141"/>
                </a:solidFill>
              </a:rPr>
              <a:t>Alternative tourism accommodation refers to lodging options that differ from conventional hotels and resorts. </a:t>
            </a:r>
          </a:p>
          <a:p>
            <a:pPr>
              <a:lnSpc>
                <a:spcPts val="2320"/>
              </a:lnSpc>
            </a:pPr>
            <a:endParaRPr lang="en-US" sz="2400" dirty="0">
              <a:solidFill>
                <a:srgbClr val="414141"/>
              </a:solidFill>
            </a:endParaRPr>
          </a:p>
          <a:p>
            <a:pPr>
              <a:lnSpc>
                <a:spcPts val="2320"/>
              </a:lnSpc>
            </a:pPr>
            <a:r>
              <a:rPr lang="en-US" sz="2400" dirty="0">
                <a:solidFill>
                  <a:srgbClr val="414141"/>
                </a:solidFill>
              </a:rPr>
              <a:t>These accommodations </a:t>
            </a:r>
            <a:r>
              <a:rPr lang="en-US" sz="2400" dirty="0" err="1">
                <a:solidFill>
                  <a:srgbClr val="414141"/>
                </a:solidFill>
              </a:rPr>
              <a:t>emphasise</a:t>
            </a:r>
            <a:r>
              <a:rPr lang="en-US" sz="2400" dirty="0">
                <a:solidFill>
                  <a:srgbClr val="414141"/>
                </a:solidFill>
              </a:rPr>
              <a:t> </a:t>
            </a:r>
            <a:r>
              <a:rPr lang="en-US" sz="2400" b="1" dirty="0">
                <a:solidFill>
                  <a:srgbClr val="414141"/>
                </a:solidFill>
              </a:rPr>
              <a:t>sustainability, cultural authenticity</a:t>
            </a:r>
            <a:r>
              <a:rPr lang="en-US" sz="2400" dirty="0">
                <a:solidFill>
                  <a:srgbClr val="414141"/>
                </a:solidFill>
              </a:rPr>
              <a:t>, and </a:t>
            </a:r>
            <a:r>
              <a:rPr lang="en-US" sz="2400" b="1" dirty="0">
                <a:solidFill>
                  <a:srgbClr val="414141"/>
                </a:solidFill>
              </a:rPr>
              <a:t>unique guest experiences</a:t>
            </a:r>
            <a:r>
              <a:rPr lang="en-US" sz="2400" dirty="0">
                <a:solidFill>
                  <a:srgbClr val="414141"/>
                </a:solidFill>
              </a:rPr>
              <a:t>, often located in </a:t>
            </a:r>
            <a:r>
              <a:rPr lang="en-US" sz="2400" b="1" dirty="0">
                <a:solidFill>
                  <a:srgbClr val="414141"/>
                </a:solidFill>
              </a:rPr>
              <a:t>natural, rural</a:t>
            </a:r>
            <a:r>
              <a:rPr lang="en-US" sz="2400" dirty="0">
                <a:solidFill>
                  <a:srgbClr val="414141"/>
                </a:solidFill>
              </a:rPr>
              <a:t>, or </a:t>
            </a:r>
            <a:r>
              <a:rPr lang="en-US" sz="2400" b="1" dirty="0">
                <a:solidFill>
                  <a:srgbClr val="414141"/>
                </a:solidFill>
              </a:rPr>
              <a:t>community-based settings</a:t>
            </a:r>
            <a:r>
              <a:rPr lang="en-US" sz="2400" dirty="0">
                <a:solidFill>
                  <a:srgbClr val="414141"/>
                </a:solidFill>
              </a:rPr>
              <a:t>. </a:t>
            </a:r>
          </a:p>
        </p:txBody>
      </p:sp>
      <p:sp>
        <p:nvSpPr>
          <p:cNvPr id="13" name="Text Placeholder 1">
            <a:extLst>
              <a:ext uri="{FF2B5EF4-FFF2-40B4-BE49-F238E27FC236}">
                <a16:creationId xmlns:a16="http://schemas.microsoft.com/office/drawing/2014/main" id="{53E0292C-5CC3-A32A-8D3D-A2BE1EAEA21D}"/>
              </a:ext>
            </a:extLst>
          </p:cNvPr>
          <p:cNvSpPr txBox="1">
            <a:spLocks/>
          </p:cNvSpPr>
          <p:nvPr/>
        </p:nvSpPr>
        <p:spPr>
          <a:xfrm>
            <a:off x="6736871" y="2563516"/>
            <a:ext cx="372414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80"/>
              </a:lnSpc>
              <a:spcBef>
                <a:spcPts val="0"/>
              </a:spcBef>
            </a:pPr>
            <a:r>
              <a:rPr lang="en-US" sz="2200" dirty="0"/>
              <a:t>They may include:</a:t>
            </a:r>
          </a:p>
          <a:p>
            <a:pPr algn="l">
              <a:lnSpc>
                <a:spcPts val="2380"/>
              </a:lnSpc>
              <a:spcBef>
                <a:spcPts val="0"/>
              </a:spcBef>
            </a:pPr>
            <a:endParaRPr lang="en-US" sz="2200" dirty="0"/>
          </a:p>
          <a:p>
            <a:pPr marL="342900" indent="-342900" algn="l">
              <a:lnSpc>
                <a:spcPts val="2380"/>
              </a:lnSpc>
              <a:spcBef>
                <a:spcPts val="0"/>
              </a:spcBef>
              <a:buFont typeface="Arial" panose="020B0604020202020204" pitchFamily="34" charset="0"/>
              <a:buChar char="•"/>
            </a:pPr>
            <a:r>
              <a:rPr lang="en-US" sz="2200" b="1" dirty="0"/>
              <a:t>Glamping</a:t>
            </a:r>
            <a:r>
              <a:rPr lang="en-US" sz="2200" dirty="0"/>
              <a:t> (luxury camping)</a:t>
            </a:r>
          </a:p>
          <a:p>
            <a:pPr marL="342900" indent="-342900" algn="l">
              <a:lnSpc>
                <a:spcPts val="2380"/>
              </a:lnSpc>
              <a:spcBef>
                <a:spcPts val="0"/>
              </a:spcBef>
              <a:buFont typeface="Arial" panose="020B0604020202020204" pitchFamily="34" charset="0"/>
              <a:buChar char="•"/>
            </a:pPr>
            <a:r>
              <a:rPr lang="en-US" sz="2200" b="1" dirty="0"/>
              <a:t>Eco-lodges</a:t>
            </a:r>
            <a:endParaRPr lang="en-US" sz="2200" dirty="0"/>
          </a:p>
          <a:p>
            <a:pPr marL="342900" indent="-342900" algn="l">
              <a:lnSpc>
                <a:spcPts val="2380"/>
              </a:lnSpc>
              <a:spcBef>
                <a:spcPts val="0"/>
              </a:spcBef>
              <a:buFont typeface="Arial" panose="020B0604020202020204" pitchFamily="34" charset="0"/>
              <a:buChar char="•"/>
            </a:pPr>
            <a:r>
              <a:rPr lang="en-US" sz="2200" b="1" dirty="0"/>
              <a:t>Farm stays or agritourism</a:t>
            </a:r>
            <a:endParaRPr lang="en-US" sz="2200" dirty="0"/>
          </a:p>
          <a:p>
            <a:pPr marL="342900" indent="-342900" algn="l">
              <a:lnSpc>
                <a:spcPts val="2380"/>
              </a:lnSpc>
              <a:spcBef>
                <a:spcPts val="0"/>
              </a:spcBef>
              <a:buFont typeface="Arial" panose="020B0604020202020204" pitchFamily="34" charset="0"/>
              <a:buChar char="•"/>
            </a:pPr>
            <a:r>
              <a:rPr lang="en-US" sz="2200" b="1" dirty="0"/>
              <a:t>Repurposed heritage buildings</a:t>
            </a:r>
            <a:endParaRPr lang="en-US" sz="2200" dirty="0"/>
          </a:p>
          <a:p>
            <a:pPr marL="342900" indent="-342900" algn="l">
              <a:lnSpc>
                <a:spcPts val="2380"/>
              </a:lnSpc>
              <a:spcBef>
                <a:spcPts val="0"/>
              </a:spcBef>
              <a:buFont typeface="Arial" panose="020B0604020202020204" pitchFamily="34" charset="0"/>
              <a:buChar char="•"/>
            </a:pPr>
            <a:r>
              <a:rPr lang="en-US" sz="2200" b="1" dirty="0"/>
              <a:t>Tiny homes or cabins</a:t>
            </a:r>
            <a:endParaRPr lang="en-US" sz="2200" dirty="0"/>
          </a:p>
          <a:p>
            <a:pPr marL="342900" indent="-342900" algn="l">
              <a:lnSpc>
                <a:spcPts val="2380"/>
              </a:lnSpc>
              <a:spcBef>
                <a:spcPts val="0"/>
              </a:spcBef>
              <a:buFont typeface="Arial" panose="020B0604020202020204" pitchFamily="34" charset="0"/>
              <a:buChar char="•"/>
            </a:pPr>
            <a:r>
              <a:rPr lang="en-US" sz="2200" b="1" dirty="0"/>
              <a:t>Community-run guesthouses or homestays</a:t>
            </a:r>
          </a:p>
        </p:txBody>
      </p:sp>
      <p:pic>
        <p:nvPicPr>
          <p:cNvPr id="14" name="Picture 13">
            <a:extLst>
              <a:ext uri="{FF2B5EF4-FFF2-40B4-BE49-F238E27FC236}">
                <a16:creationId xmlns:a16="http://schemas.microsoft.com/office/drawing/2014/main" id="{A728A196-42F9-6E6F-BC67-7C29F390064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Tree>
    <p:extLst>
      <p:ext uri="{BB962C8B-B14F-4D97-AF65-F5344CB8AC3E}">
        <p14:creationId xmlns:p14="http://schemas.microsoft.com/office/powerpoint/2010/main" val="3101997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54A3-F0D5-C870-F7F1-DEC296F71CC5}"/>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6B5A5D5-CAE5-6811-15E8-DAA2BD50E165}"/>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Introduction</a:t>
            </a:r>
            <a:r>
              <a:rPr lang="en-US" dirty="0"/>
              <a:t> -  Start-Up &amp; Capital Costs – What It Really Takes to Launch</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003E9EAE-448E-6EBC-7944-F5D4A42D89F8}"/>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F6C6B1BF-D2BD-4273-9BCD-56D4FB87ABB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15</a:t>
            </a:fld>
            <a:endParaRPr lang="fr-CA" sz="1200" dirty="0"/>
          </a:p>
        </p:txBody>
      </p:sp>
      <p:sp>
        <p:nvSpPr>
          <p:cNvPr id="4" name="Text Placeholder 5">
            <a:extLst>
              <a:ext uri="{FF2B5EF4-FFF2-40B4-BE49-F238E27FC236}">
                <a16:creationId xmlns:a16="http://schemas.microsoft.com/office/drawing/2014/main" id="{F1069A75-F4F0-8616-F2CA-7D572DF04EF2}"/>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Defining Alternative Tourism Accommodation</a:t>
            </a:r>
          </a:p>
          <a:p>
            <a:pPr>
              <a:lnSpc>
                <a:spcPts val="2900"/>
              </a:lnSpc>
            </a:pPr>
            <a:endParaRPr lang="en-US" dirty="0"/>
          </a:p>
        </p:txBody>
      </p:sp>
      <p:sp>
        <p:nvSpPr>
          <p:cNvPr id="2" name="TextBox 1">
            <a:extLst>
              <a:ext uri="{FF2B5EF4-FFF2-40B4-BE49-F238E27FC236}">
                <a16:creationId xmlns:a16="http://schemas.microsoft.com/office/drawing/2014/main" id="{B72D6B1B-CCB9-9597-A2C9-61C117D012C3}"/>
              </a:ext>
            </a:extLst>
          </p:cNvPr>
          <p:cNvSpPr txBox="1"/>
          <p:nvPr/>
        </p:nvSpPr>
        <p:spPr>
          <a:xfrm>
            <a:off x="609625" y="2971510"/>
            <a:ext cx="5291114" cy="3639266"/>
          </a:xfrm>
          <a:prstGeom prst="rect">
            <a:avLst/>
          </a:prstGeom>
          <a:noFill/>
        </p:spPr>
        <p:txBody>
          <a:bodyPr wrap="square">
            <a:spAutoFit/>
          </a:bodyPr>
          <a:lstStyle/>
          <a:p>
            <a:pPr>
              <a:lnSpc>
                <a:spcPts val="2320"/>
              </a:lnSpc>
            </a:pPr>
            <a:r>
              <a:rPr lang="en-US" sz="2400" dirty="0">
                <a:solidFill>
                  <a:srgbClr val="414141"/>
                </a:solidFill>
              </a:rPr>
              <a:t>These models are closely aligned with the values of </a:t>
            </a:r>
            <a:r>
              <a:rPr lang="en-US" sz="2400" b="1" dirty="0">
                <a:solidFill>
                  <a:srgbClr val="414141"/>
                </a:solidFill>
              </a:rPr>
              <a:t>responsible travel</a:t>
            </a:r>
            <a:r>
              <a:rPr lang="en-US" sz="2400" dirty="0">
                <a:solidFill>
                  <a:srgbClr val="414141"/>
                </a:solidFill>
              </a:rPr>
              <a:t>, appealing to visitors who seek </a:t>
            </a:r>
            <a:r>
              <a:rPr lang="en-US" sz="2400" b="1" dirty="0">
                <a:solidFill>
                  <a:srgbClr val="414141"/>
                </a:solidFill>
              </a:rPr>
              <a:t>meaningful, low-impact experiences</a:t>
            </a:r>
            <a:r>
              <a:rPr lang="en-US" sz="2400" dirty="0">
                <a:solidFill>
                  <a:srgbClr val="414141"/>
                </a:solidFill>
              </a:rPr>
              <a:t> that directly support local people and the environment. </a:t>
            </a:r>
          </a:p>
          <a:p>
            <a:pPr>
              <a:lnSpc>
                <a:spcPts val="2320"/>
              </a:lnSpc>
            </a:pPr>
            <a:endParaRPr lang="en-US" sz="2400" dirty="0">
              <a:solidFill>
                <a:srgbClr val="414141"/>
              </a:solidFill>
            </a:endParaRPr>
          </a:p>
          <a:p>
            <a:pPr>
              <a:lnSpc>
                <a:spcPts val="2320"/>
              </a:lnSpc>
            </a:pPr>
            <a:r>
              <a:rPr lang="en-US" sz="2400" dirty="0">
                <a:solidFill>
                  <a:srgbClr val="414141"/>
                </a:solidFill>
              </a:rPr>
              <a:t>They often offer </a:t>
            </a:r>
            <a:r>
              <a:rPr lang="en-US" sz="2400" b="1" dirty="0">
                <a:solidFill>
                  <a:srgbClr val="414141"/>
                </a:solidFill>
              </a:rPr>
              <a:t>immersive stays and experiences </a:t>
            </a:r>
            <a:r>
              <a:rPr lang="en-US" sz="2400" dirty="0">
                <a:solidFill>
                  <a:srgbClr val="414141"/>
                </a:solidFill>
              </a:rPr>
              <a:t>shaped by local heritage, landscapes, and traditions, matching a growing demand for deeper, more ethical travel. </a:t>
            </a:r>
          </a:p>
        </p:txBody>
      </p:sp>
      <p:sp>
        <p:nvSpPr>
          <p:cNvPr id="3" name="Freeform 2">
            <a:extLst>
              <a:ext uri="{FF2B5EF4-FFF2-40B4-BE49-F238E27FC236}">
                <a16:creationId xmlns:a16="http://schemas.microsoft.com/office/drawing/2014/main" id="{959C05CB-772B-C101-353D-458A27636999}"/>
              </a:ext>
            </a:extLst>
          </p:cNvPr>
          <p:cNvSpPr/>
          <p:nvPr/>
        </p:nvSpPr>
        <p:spPr>
          <a:xfrm rot="10800000">
            <a:off x="6391031" y="2056362"/>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83A8949C-4F25-2B71-6CEF-97E8AB0441DE}"/>
              </a:ext>
            </a:extLst>
          </p:cNvPr>
          <p:cNvSpPr txBox="1">
            <a:spLocks/>
          </p:cNvSpPr>
          <p:nvPr/>
        </p:nvSpPr>
        <p:spPr>
          <a:xfrm>
            <a:off x="6736871" y="2563516"/>
            <a:ext cx="372414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80"/>
              </a:lnSpc>
              <a:spcBef>
                <a:spcPts val="0"/>
              </a:spcBef>
            </a:pPr>
            <a:r>
              <a:rPr lang="en-US" sz="2200" dirty="0"/>
              <a:t>They may include:</a:t>
            </a:r>
          </a:p>
          <a:p>
            <a:pPr algn="l">
              <a:lnSpc>
                <a:spcPts val="2380"/>
              </a:lnSpc>
              <a:spcBef>
                <a:spcPts val="0"/>
              </a:spcBef>
            </a:pPr>
            <a:endParaRPr lang="en-US" sz="2200" dirty="0"/>
          </a:p>
          <a:p>
            <a:pPr marL="342900" indent="-342900" algn="l">
              <a:lnSpc>
                <a:spcPts val="2380"/>
              </a:lnSpc>
              <a:spcBef>
                <a:spcPts val="0"/>
              </a:spcBef>
              <a:buFont typeface="Arial" panose="020B0604020202020204" pitchFamily="34" charset="0"/>
              <a:buChar char="•"/>
            </a:pPr>
            <a:r>
              <a:rPr lang="en-US" sz="2200" b="1" dirty="0"/>
              <a:t>Glamping</a:t>
            </a:r>
            <a:r>
              <a:rPr lang="en-US" sz="2200" dirty="0"/>
              <a:t> (luxury camping)</a:t>
            </a:r>
          </a:p>
          <a:p>
            <a:pPr marL="342900" indent="-342900" algn="l">
              <a:lnSpc>
                <a:spcPts val="2380"/>
              </a:lnSpc>
              <a:spcBef>
                <a:spcPts val="0"/>
              </a:spcBef>
              <a:buFont typeface="Arial" panose="020B0604020202020204" pitchFamily="34" charset="0"/>
              <a:buChar char="•"/>
            </a:pPr>
            <a:r>
              <a:rPr lang="en-US" sz="2200" b="1" dirty="0"/>
              <a:t>Eco-lodges</a:t>
            </a:r>
            <a:endParaRPr lang="en-US" sz="2200" dirty="0"/>
          </a:p>
          <a:p>
            <a:pPr marL="342900" indent="-342900" algn="l">
              <a:lnSpc>
                <a:spcPts val="2380"/>
              </a:lnSpc>
              <a:spcBef>
                <a:spcPts val="0"/>
              </a:spcBef>
              <a:buFont typeface="Arial" panose="020B0604020202020204" pitchFamily="34" charset="0"/>
              <a:buChar char="•"/>
            </a:pPr>
            <a:r>
              <a:rPr lang="en-US" sz="2200" b="1" dirty="0"/>
              <a:t>Farm stays or agritourism</a:t>
            </a:r>
            <a:endParaRPr lang="en-US" sz="2200" dirty="0"/>
          </a:p>
          <a:p>
            <a:pPr marL="342900" indent="-342900" algn="l">
              <a:lnSpc>
                <a:spcPts val="2380"/>
              </a:lnSpc>
              <a:spcBef>
                <a:spcPts val="0"/>
              </a:spcBef>
              <a:buFont typeface="Arial" panose="020B0604020202020204" pitchFamily="34" charset="0"/>
              <a:buChar char="•"/>
            </a:pPr>
            <a:r>
              <a:rPr lang="en-US" sz="2200" b="1" dirty="0"/>
              <a:t>Repurposed heritage buildings</a:t>
            </a:r>
            <a:endParaRPr lang="en-US" sz="2200" dirty="0"/>
          </a:p>
          <a:p>
            <a:pPr marL="342900" indent="-342900" algn="l">
              <a:lnSpc>
                <a:spcPts val="2380"/>
              </a:lnSpc>
              <a:spcBef>
                <a:spcPts val="0"/>
              </a:spcBef>
              <a:buFont typeface="Arial" panose="020B0604020202020204" pitchFamily="34" charset="0"/>
              <a:buChar char="•"/>
            </a:pPr>
            <a:r>
              <a:rPr lang="en-US" sz="2200" b="1" dirty="0"/>
              <a:t>Tiny homes or cabins</a:t>
            </a:r>
            <a:endParaRPr lang="en-US" sz="2200" dirty="0"/>
          </a:p>
          <a:p>
            <a:pPr marL="342900" indent="-342900" algn="l">
              <a:lnSpc>
                <a:spcPts val="2380"/>
              </a:lnSpc>
              <a:spcBef>
                <a:spcPts val="0"/>
              </a:spcBef>
              <a:buFont typeface="Arial" panose="020B0604020202020204" pitchFamily="34" charset="0"/>
              <a:buChar char="•"/>
            </a:pPr>
            <a:r>
              <a:rPr lang="en-US" sz="2200" b="1" dirty="0"/>
              <a:t>Community-run guesthouses or homestays</a:t>
            </a:r>
          </a:p>
        </p:txBody>
      </p:sp>
      <p:pic>
        <p:nvPicPr>
          <p:cNvPr id="14" name="Picture 13">
            <a:extLst>
              <a:ext uri="{FF2B5EF4-FFF2-40B4-BE49-F238E27FC236}">
                <a16:creationId xmlns:a16="http://schemas.microsoft.com/office/drawing/2014/main" id="{95A43DE2-3BCC-27C5-A843-23BBCC8062F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Tree>
    <p:extLst>
      <p:ext uri="{BB962C8B-B14F-4D97-AF65-F5344CB8AC3E}">
        <p14:creationId xmlns:p14="http://schemas.microsoft.com/office/powerpoint/2010/main" val="509473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DEB7-C061-2A07-6005-969DE7C5024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13736997-7310-1810-2F3B-487C7ADCCCC1}"/>
              </a:ext>
            </a:extLst>
          </p:cNvPr>
          <p:cNvSpPr txBox="1">
            <a:spLocks/>
          </p:cNvSpPr>
          <p:nvPr/>
        </p:nvSpPr>
        <p:spPr>
          <a:xfrm>
            <a:off x="609624" y="324337"/>
            <a:ext cx="61272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Alternative Tourism Accommodation Planning</a:t>
            </a:r>
          </a:p>
          <a:p>
            <a:pPr>
              <a:lnSpc>
                <a:spcPts val="3720"/>
              </a:lnSpc>
            </a:pPr>
            <a:endParaRPr lang="en-US" dirty="0"/>
          </a:p>
        </p:txBody>
      </p:sp>
      <p:sp>
        <p:nvSpPr>
          <p:cNvPr id="7" name="Slide Number Placeholder 5">
            <a:extLst>
              <a:ext uri="{FF2B5EF4-FFF2-40B4-BE49-F238E27FC236}">
                <a16:creationId xmlns:a16="http://schemas.microsoft.com/office/drawing/2014/main" id="{3351E873-C02C-CF65-8A2E-DF7EDB279F1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16</a:t>
            </a:fld>
            <a:endParaRPr lang="fr-CA" sz="1200" dirty="0"/>
          </a:p>
        </p:txBody>
      </p:sp>
      <p:sp>
        <p:nvSpPr>
          <p:cNvPr id="4" name="Text Placeholder 5">
            <a:extLst>
              <a:ext uri="{FF2B5EF4-FFF2-40B4-BE49-F238E27FC236}">
                <a16:creationId xmlns:a16="http://schemas.microsoft.com/office/drawing/2014/main" id="{E229F205-F254-BC3D-B73A-ACDBBF7115A5}"/>
              </a:ext>
            </a:extLst>
          </p:cNvPr>
          <p:cNvSpPr txBox="1">
            <a:spLocks/>
          </p:cNvSpPr>
          <p:nvPr/>
        </p:nvSpPr>
        <p:spPr>
          <a:xfrm>
            <a:off x="6609428" y="324337"/>
            <a:ext cx="4177635"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Different to Typical Tourism Accommodation </a:t>
            </a:r>
          </a:p>
          <a:p>
            <a:pPr>
              <a:lnSpc>
                <a:spcPts val="2900"/>
              </a:lnSpc>
            </a:pPr>
            <a:endParaRPr lang="en-US" dirty="0"/>
          </a:p>
        </p:txBody>
      </p:sp>
      <p:sp>
        <p:nvSpPr>
          <p:cNvPr id="3" name="Freeform 2">
            <a:extLst>
              <a:ext uri="{FF2B5EF4-FFF2-40B4-BE49-F238E27FC236}">
                <a16:creationId xmlns:a16="http://schemas.microsoft.com/office/drawing/2014/main" id="{AA6C4C93-7E71-045C-6197-C281B70B552C}"/>
              </a:ext>
            </a:extLst>
          </p:cNvPr>
          <p:cNvSpPr/>
          <p:nvPr/>
        </p:nvSpPr>
        <p:spPr>
          <a:xfrm rot="10800000">
            <a:off x="469594" y="2063575"/>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pic>
        <p:nvPicPr>
          <p:cNvPr id="14" name="Picture 13">
            <a:extLst>
              <a:ext uri="{FF2B5EF4-FFF2-40B4-BE49-F238E27FC236}">
                <a16:creationId xmlns:a16="http://schemas.microsoft.com/office/drawing/2014/main" id="{A997168D-BA84-5A68-C150-66AC1C2BA15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
        <p:nvSpPr>
          <p:cNvPr id="5" name="Freeform 4">
            <a:extLst>
              <a:ext uri="{FF2B5EF4-FFF2-40B4-BE49-F238E27FC236}">
                <a16:creationId xmlns:a16="http://schemas.microsoft.com/office/drawing/2014/main" id="{918F11F8-F8FD-2F72-D152-0323BBAD4BA9}"/>
              </a:ext>
            </a:extLst>
          </p:cNvPr>
          <p:cNvSpPr/>
          <p:nvPr/>
        </p:nvSpPr>
        <p:spPr>
          <a:xfrm rot="10800000">
            <a:off x="4535704" y="2063573"/>
            <a:ext cx="6794282"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AA98F2B9-1CA9-3B6A-A683-7F01BFA4211D}"/>
              </a:ext>
            </a:extLst>
          </p:cNvPr>
          <p:cNvSpPr txBox="1">
            <a:spLocks/>
          </p:cNvSpPr>
          <p:nvPr/>
        </p:nvSpPr>
        <p:spPr>
          <a:xfrm>
            <a:off x="775053" y="2406450"/>
            <a:ext cx="301361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l">
              <a:lnSpc>
                <a:spcPts val="2340"/>
              </a:lnSpc>
              <a:spcBef>
                <a:spcPts val="0"/>
              </a:spcBef>
            </a:pPr>
            <a:r>
              <a:rPr lang="en-US" sz="2200" dirty="0"/>
              <a:t>Unlike traditional residential housing or commercial tourism accommodation, e.g., hotel constructions, </a:t>
            </a:r>
            <a:r>
              <a:rPr lang="en-US" sz="2200" b="1" dirty="0"/>
              <a:t>alternative tourism accommodation (ATA)</a:t>
            </a:r>
            <a:r>
              <a:rPr lang="en-US" sz="2200" dirty="0"/>
              <a:t> typically involves:</a:t>
            </a:r>
          </a:p>
        </p:txBody>
      </p:sp>
      <p:sp>
        <p:nvSpPr>
          <p:cNvPr id="8" name="Text Placeholder 1">
            <a:extLst>
              <a:ext uri="{FF2B5EF4-FFF2-40B4-BE49-F238E27FC236}">
                <a16:creationId xmlns:a16="http://schemas.microsoft.com/office/drawing/2014/main" id="{86CA1609-A147-5523-1A00-7C15C123F77A}"/>
              </a:ext>
            </a:extLst>
          </p:cNvPr>
          <p:cNvSpPr txBox="1">
            <a:spLocks/>
          </p:cNvSpPr>
          <p:nvPr/>
        </p:nvSpPr>
        <p:spPr>
          <a:xfrm>
            <a:off x="4100980" y="2406450"/>
            <a:ext cx="679428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340"/>
              </a:lnSpc>
              <a:spcBef>
                <a:spcPts val="0"/>
              </a:spcBef>
              <a:buFont typeface="Arial" panose="020B0604020202020204" pitchFamily="34" charset="0"/>
              <a:buChar char="•"/>
            </a:pPr>
            <a:r>
              <a:rPr lang="en-US" sz="2200" b="1" dirty="0"/>
              <a:t>Low-impact</a:t>
            </a:r>
            <a:r>
              <a:rPr lang="en-US" sz="2200" dirty="0"/>
              <a:t> or </a:t>
            </a:r>
            <a:r>
              <a:rPr lang="en-US" sz="2200" b="1" dirty="0"/>
              <a:t>seasonal</a:t>
            </a:r>
            <a:r>
              <a:rPr lang="en-US" sz="2200" dirty="0"/>
              <a:t> guest structures (e.g. pods, yurts, shepherd huts).</a:t>
            </a:r>
          </a:p>
          <a:p>
            <a:pPr marL="342900" indent="-342900" algn="l">
              <a:lnSpc>
                <a:spcPts val="2340"/>
              </a:lnSpc>
              <a:spcBef>
                <a:spcPts val="0"/>
              </a:spcBef>
              <a:buFont typeface="Arial" panose="020B0604020202020204" pitchFamily="34" charset="0"/>
              <a:buChar char="•"/>
            </a:pPr>
            <a:r>
              <a:rPr lang="en-US" sz="2200" b="1" dirty="0"/>
              <a:t>Location</a:t>
            </a:r>
            <a:r>
              <a:rPr lang="en-US" sz="2200" dirty="0"/>
              <a:t> in </a:t>
            </a:r>
            <a:r>
              <a:rPr lang="en-US" sz="2200" b="1" dirty="0"/>
              <a:t>rural, scenic or heritage-sensitive zones</a:t>
            </a:r>
            <a:r>
              <a:rPr lang="en-US" sz="2200" dirty="0"/>
              <a:t>.</a:t>
            </a:r>
          </a:p>
          <a:p>
            <a:pPr marL="342900" indent="-342900" algn="l">
              <a:lnSpc>
                <a:spcPts val="2340"/>
              </a:lnSpc>
              <a:spcBef>
                <a:spcPts val="0"/>
              </a:spcBef>
              <a:buFont typeface="Arial" panose="020B0604020202020204" pitchFamily="34" charset="0"/>
              <a:buChar char="•"/>
            </a:pPr>
            <a:r>
              <a:rPr lang="en-US" sz="2200" b="1" dirty="0"/>
              <a:t>Operations</a:t>
            </a:r>
            <a:r>
              <a:rPr lang="en-US" sz="2200" dirty="0"/>
              <a:t> that </a:t>
            </a:r>
            <a:r>
              <a:rPr lang="en-US" sz="2200" b="1" dirty="0"/>
              <a:t>enhance nature, wellbeing, and local community benefits </a:t>
            </a:r>
          </a:p>
          <a:p>
            <a:pPr marL="342900" indent="-342900" algn="l">
              <a:lnSpc>
                <a:spcPts val="2340"/>
              </a:lnSpc>
              <a:spcBef>
                <a:spcPts val="0"/>
              </a:spcBef>
              <a:buFont typeface="Arial" panose="020B0604020202020204" pitchFamily="34" charset="0"/>
              <a:buChar char="•"/>
            </a:pPr>
            <a:r>
              <a:rPr lang="en-US" sz="2200" dirty="0"/>
              <a:t>Are a form of </a:t>
            </a:r>
            <a:r>
              <a:rPr lang="en-US" sz="2200" b="1" dirty="0"/>
              <a:t>sustainable tourism </a:t>
            </a:r>
            <a:r>
              <a:rPr lang="en-US" sz="2200" dirty="0"/>
              <a:t>that </a:t>
            </a:r>
            <a:r>
              <a:rPr lang="en-US" sz="2200" b="1" dirty="0"/>
              <a:t>boosts local economies </a:t>
            </a:r>
            <a:r>
              <a:rPr lang="en-US" sz="2200" dirty="0"/>
              <a:t>by creating jobs, supporting local producers and artisans, and attracting visitors. It helps </a:t>
            </a:r>
            <a:r>
              <a:rPr lang="en-US" sz="2200" b="1" dirty="0" err="1"/>
              <a:t>revitalise</a:t>
            </a:r>
            <a:r>
              <a:rPr lang="en-US" sz="2200" b="1" dirty="0"/>
              <a:t> rural areas</a:t>
            </a:r>
            <a:r>
              <a:rPr lang="en-US" sz="2200" dirty="0"/>
              <a:t> and </a:t>
            </a:r>
            <a:r>
              <a:rPr lang="en-US" sz="2200" b="1" dirty="0"/>
              <a:t>improve infrastructure</a:t>
            </a:r>
            <a:r>
              <a:rPr lang="en-US" sz="2200" dirty="0"/>
              <a:t>, like trails, town </a:t>
            </a:r>
            <a:r>
              <a:rPr lang="en-US" sz="2200" dirty="0" err="1"/>
              <a:t>centres</a:t>
            </a:r>
            <a:r>
              <a:rPr lang="en-US" sz="2200" dirty="0"/>
              <a:t>, and dining options, that also benefit residents, e.g.,</a:t>
            </a:r>
            <a:r>
              <a:rPr lang="en-IE" sz="2200" cap="all" dirty="0"/>
              <a:t> </a:t>
            </a:r>
            <a:r>
              <a:rPr lang="en-IE" sz="2200" dirty="0">
                <a:hlinkClick r:id="rId4">
                  <a:extLst>
                    <a:ext uri="{A12FA001-AC4F-418D-AE19-62706E023703}">
                      <ahyp:hlinkClr xmlns:ahyp="http://schemas.microsoft.com/office/drawing/2018/hyperlinkcolor" val="tx"/>
                    </a:ext>
                  </a:extLst>
                </a:hlinkClick>
              </a:rPr>
              <a:t>Hubertus Mountain Refugio Allgäu, Germany </a:t>
            </a:r>
            <a:endParaRPr lang="en-IE" sz="2200" dirty="0"/>
          </a:p>
          <a:p>
            <a:pPr marL="342900" indent="-342900" algn="l">
              <a:lnSpc>
                <a:spcPts val="2340"/>
              </a:lnSpc>
              <a:spcBef>
                <a:spcPts val="0"/>
              </a:spcBef>
              <a:buFont typeface="Arial" panose="020B0604020202020204" pitchFamily="34" charset="0"/>
              <a:buChar char="•"/>
            </a:pPr>
            <a:r>
              <a:rPr lang="en-US" sz="2200" b="1" dirty="0"/>
              <a:t>Business models </a:t>
            </a:r>
            <a:r>
              <a:rPr lang="en-US" sz="2200" dirty="0"/>
              <a:t>that often align with </a:t>
            </a:r>
            <a:r>
              <a:rPr lang="en-US" sz="2200" b="1" dirty="0"/>
              <a:t>eco-tourism</a:t>
            </a:r>
            <a:r>
              <a:rPr lang="en-US" sz="2200" dirty="0"/>
              <a:t>, </a:t>
            </a:r>
            <a:r>
              <a:rPr lang="en-US" sz="2200" b="1" dirty="0"/>
              <a:t>regenerative tourism</a:t>
            </a:r>
            <a:r>
              <a:rPr lang="en-US" sz="2200" dirty="0"/>
              <a:t>, or </a:t>
            </a:r>
            <a:r>
              <a:rPr lang="en-US" sz="2200" b="1" dirty="0"/>
              <a:t>slow travel</a:t>
            </a:r>
            <a:r>
              <a:rPr lang="en-US" sz="2200" dirty="0">
                <a:solidFill>
                  <a:srgbClr val="414141"/>
                </a:solidFill>
              </a:rPr>
              <a:t>.</a:t>
            </a:r>
          </a:p>
          <a:p>
            <a:pPr marL="342900" indent="-342900" algn="l">
              <a:lnSpc>
                <a:spcPts val="2340"/>
              </a:lnSpc>
              <a:spcBef>
                <a:spcPts val="0"/>
              </a:spcBef>
              <a:buFont typeface="Arial" panose="020B0604020202020204" pitchFamily="34" charset="0"/>
              <a:buChar char="•"/>
            </a:pPr>
            <a:endParaRPr lang="en-US" sz="2200" dirty="0">
              <a:solidFill>
                <a:srgbClr val="414141"/>
              </a:solidFill>
            </a:endParaRPr>
          </a:p>
          <a:p>
            <a:pPr marL="342900" indent="-342900" algn="l">
              <a:lnSpc>
                <a:spcPts val="2340"/>
              </a:lnSpc>
              <a:spcBef>
                <a:spcPts val="0"/>
              </a:spcBef>
              <a:buFont typeface="Arial" panose="020B0604020202020204" pitchFamily="34" charset="0"/>
              <a:buChar char="•"/>
            </a:pPr>
            <a:endParaRPr lang="en-US" sz="2200" dirty="0">
              <a:solidFill>
                <a:srgbClr val="414141"/>
              </a:solidFill>
            </a:endParaRPr>
          </a:p>
        </p:txBody>
      </p:sp>
      <p:pic>
        <p:nvPicPr>
          <p:cNvPr id="12" name="Picture 11">
            <a:extLst>
              <a:ext uri="{FF2B5EF4-FFF2-40B4-BE49-F238E27FC236}">
                <a16:creationId xmlns:a16="http://schemas.microsoft.com/office/drawing/2014/main" id="{CB280CAF-9A35-F7B2-B0A7-CEEE15A570D3}"/>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655421" y="5158085"/>
            <a:ext cx="3580276" cy="2659133"/>
          </a:xfrm>
          <a:prstGeom prst="rect">
            <a:avLst/>
          </a:prstGeom>
        </p:spPr>
      </p:pic>
      <p:cxnSp>
        <p:nvCxnSpPr>
          <p:cNvPr id="15" name="Straight Connector 14">
            <a:extLst>
              <a:ext uri="{FF2B5EF4-FFF2-40B4-BE49-F238E27FC236}">
                <a16:creationId xmlns:a16="http://schemas.microsoft.com/office/drawing/2014/main" id="{D169ADE6-6C72-389C-DAE8-D79F9D7BDB54}"/>
              </a:ext>
            </a:extLst>
          </p:cNvPr>
          <p:cNvCxnSpPr>
            <a:cxnSpLocks/>
          </p:cNvCxnSpPr>
          <p:nvPr/>
        </p:nvCxnSpPr>
        <p:spPr>
          <a:xfrm>
            <a:off x="6553201" y="152400"/>
            <a:ext cx="0" cy="153614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FB1A84-5451-B92F-380D-1F29CF7D3EF3}"/>
              </a:ext>
            </a:extLst>
          </p:cNvPr>
          <p:cNvCxnSpPr>
            <a:cxnSpLocks/>
          </p:cNvCxnSpPr>
          <p:nvPr/>
        </p:nvCxnSpPr>
        <p:spPr>
          <a:xfrm>
            <a:off x="3671889" y="2063573"/>
            <a:ext cx="0" cy="4565827"/>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293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A96B-E497-1DA6-6BA9-1788A978AAC1}"/>
            </a:ext>
          </a:extLst>
        </p:cNvPr>
        <p:cNvGrpSpPr/>
        <p:nvPr/>
      </p:nvGrpSpPr>
      <p:grpSpPr>
        <a:xfrm>
          <a:off x="0" y="0"/>
          <a:ext cx="0" cy="0"/>
          <a:chOff x="0" y="0"/>
          <a:chExt cx="0" cy="0"/>
        </a:xfrm>
      </p:grpSpPr>
      <p:sp>
        <p:nvSpPr>
          <p:cNvPr id="27" name="Freeform 26">
            <a:extLst>
              <a:ext uri="{FF2B5EF4-FFF2-40B4-BE49-F238E27FC236}">
                <a16:creationId xmlns:a16="http://schemas.microsoft.com/office/drawing/2014/main" id="{8602243A-A8E5-D728-1D5C-8669FAB7A978}"/>
              </a:ext>
            </a:extLst>
          </p:cNvPr>
          <p:cNvSpPr/>
          <p:nvPr/>
        </p:nvSpPr>
        <p:spPr>
          <a:xfrm>
            <a:off x="4686300" y="-9524"/>
            <a:ext cx="7505702" cy="6559350"/>
          </a:xfrm>
          <a:custGeom>
            <a:avLst/>
            <a:gdLst>
              <a:gd name="connsiteX0" fmla="*/ 100484 w 6747166"/>
              <a:gd name="connsiteY0" fmla="*/ 0 h 5896454"/>
              <a:gd name="connsiteX1" fmla="*/ 6747165 w 6747166"/>
              <a:gd name="connsiteY1" fmla="*/ 0 h 5896454"/>
              <a:gd name="connsiteX2" fmla="*/ 6747166 w 6747166"/>
              <a:gd name="connsiteY2" fmla="*/ 4370799 h 5896454"/>
              <a:gd name="connsiteX3" fmla="*/ 6701832 w 6747166"/>
              <a:gd name="connsiteY3" fmla="*/ 4426118 h 5896454"/>
              <a:gd name="connsiteX4" fmla="*/ 3980302 w 6747166"/>
              <a:gd name="connsiteY4" fmla="*/ 5895522 h 5896454"/>
              <a:gd name="connsiteX5" fmla="*/ 3891611 w 6747166"/>
              <a:gd name="connsiteY5" fmla="*/ 5664719 h 5896454"/>
              <a:gd name="connsiteX6" fmla="*/ 4734676 w 6747166"/>
              <a:gd name="connsiteY6" fmla="*/ 4870808 h 5896454"/>
              <a:gd name="connsiteX7" fmla="*/ 4576536 w 6747166"/>
              <a:gd name="connsiteY7" fmla="*/ 4607950 h 5896454"/>
              <a:gd name="connsiteX8" fmla="*/ 3526179 w 6747166"/>
              <a:gd name="connsiteY8" fmla="*/ 4670991 h 5896454"/>
              <a:gd name="connsiteX9" fmla="*/ 11799 w 6747166"/>
              <a:gd name="connsiteY9" fmla="*/ 564654 h 5896454"/>
              <a:gd name="connsiteX10" fmla="*/ 12868 w 6747166"/>
              <a:gd name="connsiteY10" fmla="*/ 564654 h 5896454"/>
              <a:gd name="connsiteX11" fmla="*/ 96749 w 6747166"/>
              <a:gd name="connsiteY11" fmla="*/ 14098 h 58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7166" h="5896454">
                <a:moveTo>
                  <a:pt x="100484" y="0"/>
                </a:moveTo>
                <a:lnTo>
                  <a:pt x="6747165" y="0"/>
                </a:lnTo>
                <a:lnTo>
                  <a:pt x="6747166" y="4370799"/>
                </a:lnTo>
                <a:lnTo>
                  <a:pt x="6701832" y="4426118"/>
                </a:lnTo>
                <a:cubicBezTo>
                  <a:pt x="5982782" y="5252804"/>
                  <a:pt x="5010092" y="5783327"/>
                  <a:pt x="3980302" y="5895522"/>
                </a:cubicBezTo>
                <a:cubicBezTo>
                  <a:pt x="3848870" y="5910480"/>
                  <a:pt x="3784758" y="5741655"/>
                  <a:pt x="3891611" y="5664719"/>
                </a:cubicBezTo>
                <a:cubicBezTo>
                  <a:pt x="4200414" y="5441398"/>
                  <a:pt x="4484642" y="5174268"/>
                  <a:pt x="4734676" y="4870808"/>
                </a:cubicBezTo>
                <a:cubicBezTo>
                  <a:pt x="4831912" y="4753270"/>
                  <a:pt x="4727200" y="4578033"/>
                  <a:pt x="4576536" y="4607950"/>
                </a:cubicBezTo>
                <a:cubicBezTo>
                  <a:pt x="4238882" y="4675270"/>
                  <a:pt x="3886268" y="4698775"/>
                  <a:pt x="3526179" y="4670991"/>
                </a:cubicBezTo>
                <a:cubicBezTo>
                  <a:pt x="1423320" y="4508579"/>
                  <a:pt x="-152753" y="2667512"/>
                  <a:pt x="11799" y="564654"/>
                </a:cubicBezTo>
                <a:lnTo>
                  <a:pt x="12868" y="564654"/>
                </a:lnTo>
                <a:cubicBezTo>
                  <a:pt x="27829" y="376595"/>
                  <a:pt x="56145" y="192808"/>
                  <a:pt x="96749" y="14098"/>
                </a:cubicBezTo>
                <a:close/>
              </a:path>
            </a:pathLst>
          </a:custGeom>
          <a:solidFill>
            <a:srgbClr val="EC7C69"/>
          </a:solidFill>
          <a:ln w="9534" cap="flat">
            <a:noFill/>
            <a:prstDash val="solid"/>
            <a:miter/>
          </a:ln>
        </p:spPr>
        <p:txBody>
          <a:bodyPr wrap="square" rtlCol="0" anchor="ctr">
            <a:noAutofit/>
          </a:bodyPr>
          <a:lstStyle/>
          <a:p>
            <a:endParaRPr lang="en-US"/>
          </a:p>
        </p:txBody>
      </p:sp>
      <p:sp>
        <p:nvSpPr>
          <p:cNvPr id="15" name="Text Placeholder 4">
            <a:extLst>
              <a:ext uri="{FF2B5EF4-FFF2-40B4-BE49-F238E27FC236}">
                <a16:creationId xmlns:a16="http://schemas.microsoft.com/office/drawing/2014/main" id="{FCA4B01C-1D93-BC60-1D18-469926E7EE02}"/>
              </a:ext>
            </a:extLst>
          </p:cNvPr>
          <p:cNvSpPr txBox="1">
            <a:spLocks/>
          </p:cNvSpPr>
          <p:nvPr/>
        </p:nvSpPr>
        <p:spPr>
          <a:xfrm>
            <a:off x="5727660" y="531880"/>
            <a:ext cx="5840450" cy="120219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3240"/>
              </a:lnSpc>
              <a:buClr>
                <a:srgbClr val="459597"/>
              </a:buClr>
            </a:pPr>
            <a:r>
              <a:rPr lang="en-GB" sz="3200" i="1" dirty="0">
                <a:solidFill>
                  <a:schemeClr val="bg1"/>
                </a:solidFill>
              </a:rPr>
              <a:t> ‘Glamping is more than just pitching a fancy tent. It’s about crafting experiences, connecting with nature, and creating a space people can’t wait to return to. </a:t>
            </a:r>
          </a:p>
          <a:p>
            <a:pPr indent="0" algn="ctr">
              <a:lnSpc>
                <a:spcPts val="3240"/>
              </a:lnSpc>
              <a:buClr>
                <a:srgbClr val="459597"/>
              </a:buClr>
            </a:pPr>
            <a:r>
              <a:rPr lang="en-GB" sz="3200" i="1" dirty="0">
                <a:solidFill>
                  <a:schemeClr val="bg1"/>
                </a:solidFill>
                <a:hlinkClick r:id="rId2">
                  <a:extLst>
                    <a:ext uri="{A12FA001-AC4F-418D-AE19-62706E023703}">
                      <ahyp:hlinkClr xmlns:ahyp="http://schemas.microsoft.com/office/drawing/2018/hyperlinkcolor" val="tx"/>
                    </a:ext>
                  </a:extLst>
                </a:hlinkClick>
              </a:rPr>
              <a:t>Crossover Lodge’</a:t>
            </a:r>
            <a:endParaRPr lang="en-GB" sz="3200" i="1" dirty="0">
              <a:solidFill>
                <a:schemeClr val="bg1"/>
              </a:solidFill>
            </a:endParaRPr>
          </a:p>
          <a:p>
            <a:pPr indent="0" algn="ctr">
              <a:lnSpc>
                <a:spcPts val="3240"/>
              </a:lnSpc>
              <a:buClr>
                <a:srgbClr val="459597"/>
              </a:buClr>
            </a:pPr>
            <a:endParaRPr lang="en-GB" sz="3200" i="1" dirty="0">
              <a:solidFill>
                <a:schemeClr val="bg1"/>
              </a:solidFill>
            </a:endParaRPr>
          </a:p>
        </p:txBody>
      </p:sp>
      <p:sp>
        <p:nvSpPr>
          <p:cNvPr id="34" name="Slide Number Placeholder 5">
            <a:extLst>
              <a:ext uri="{FF2B5EF4-FFF2-40B4-BE49-F238E27FC236}">
                <a16:creationId xmlns:a16="http://schemas.microsoft.com/office/drawing/2014/main" id="{7B940AD4-3A79-0CC8-DF56-8F4601B85E7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17</a:t>
            </a:fld>
            <a:endParaRPr lang="fr-CA" sz="1200" dirty="0"/>
          </a:p>
        </p:txBody>
      </p:sp>
      <p:pic>
        <p:nvPicPr>
          <p:cNvPr id="36" name="Picture 35">
            <a:extLst>
              <a:ext uri="{FF2B5EF4-FFF2-40B4-BE49-F238E27FC236}">
                <a16:creationId xmlns:a16="http://schemas.microsoft.com/office/drawing/2014/main" id="{B825F0D6-00B9-3C8C-7BF6-6101BA770E21}"/>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r="5047" b="59990"/>
          <a:stretch/>
        </p:blipFill>
        <p:spPr>
          <a:xfrm>
            <a:off x="4958489" y="3126544"/>
            <a:ext cx="3689396" cy="2188406"/>
          </a:xfrm>
          <a:prstGeom prst="rect">
            <a:avLst/>
          </a:prstGeom>
        </p:spPr>
      </p:pic>
      <p:pic>
        <p:nvPicPr>
          <p:cNvPr id="2" name="Picture 1">
            <a:extLst>
              <a:ext uri="{FF2B5EF4-FFF2-40B4-BE49-F238E27FC236}">
                <a16:creationId xmlns:a16="http://schemas.microsoft.com/office/drawing/2014/main" id="{B9A13765-4539-D825-D4ED-B2987781BF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669" y="2609981"/>
            <a:ext cx="5840450" cy="3845012"/>
          </a:xfrm>
          <a:prstGeom prst="rect">
            <a:avLst/>
          </a:prstGeom>
          <a:noFill/>
        </p:spPr>
      </p:pic>
      <p:pic>
        <p:nvPicPr>
          <p:cNvPr id="7" name="Picture 6" descr="A group of tents in a field&#10;&#10;AI-generated content may be incorrect.">
            <a:extLst>
              <a:ext uri="{FF2B5EF4-FFF2-40B4-BE49-F238E27FC236}">
                <a16:creationId xmlns:a16="http://schemas.microsoft.com/office/drawing/2014/main" id="{4DF95F09-1910-7C88-5C9B-3EBD133FD06E}"/>
              </a:ext>
            </a:extLst>
          </p:cNvPr>
          <p:cNvPicPr>
            <a:picLocks noChangeAspect="1"/>
          </p:cNvPicPr>
          <p:nvPr/>
        </p:nvPicPr>
        <p:blipFill rotWithShape="1">
          <a:blip r:embed="rId5"/>
          <a:srcRect l="1272" r="1272"/>
          <a:stretch/>
        </p:blipFill>
        <p:spPr>
          <a:xfrm>
            <a:off x="1888795" y="2980279"/>
            <a:ext cx="4130197" cy="2526675"/>
          </a:xfrm>
          <a:prstGeom prst="rect">
            <a:avLst/>
          </a:prstGeom>
        </p:spPr>
      </p:pic>
      <p:sp>
        <p:nvSpPr>
          <p:cNvPr id="8" name="Oval 7">
            <a:extLst>
              <a:ext uri="{FF2B5EF4-FFF2-40B4-BE49-F238E27FC236}">
                <a16:creationId xmlns:a16="http://schemas.microsoft.com/office/drawing/2014/main" id="{32B23342-917E-0276-F369-3087876DD06E}"/>
              </a:ext>
            </a:extLst>
          </p:cNvPr>
          <p:cNvSpPr/>
          <p:nvPr/>
        </p:nvSpPr>
        <p:spPr>
          <a:xfrm>
            <a:off x="416221" y="339782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21">
            <a:extLst>
              <a:ext uri="{FF2B5EF4-FFF2-40B4-BE49-F238E27FC236}">
                <a16:creationId xmlns:a16="http://schemas.microsoft.com/office/drawing/2014/main" id="{B19FD876-414C-3E53-D004-C80943B560A2}"/>
              </a:ext>
            </a:extLst>
          </p:cNvPr>
          <p:cNvSpPr/>
          <p:nvPr/>
        </p:nvSpPr>
        <p:spPr>
          <a:xfrm>
            <a:off x="414337" y="338327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6">
                  <a:extLst>
                    <a:ext uri="{A12FA001-AC4F-418D-AE19-62706E023703}">
                      <ahyp:hlinkClr xmlns:ahyp="http://schemas.microsoft.com/office/drawing/2018/hyperlinkcolor" val="tx"/>
                    </a:ext>
                  </a:extLst>
                </a:hlinkClick>
              </a:rPr>
              <a:t>Visit</a:t>
            </a:r>
            <a:endParaRPr lang="en-IE" sz="2800" b="1" dirty="0">
              <a:solidFill>
                <a:schemeClr val="bg1"/>
              </a:solidFill>
            </a:endParaRPr>
          </a:p>
        </p:txBody>
      </p:sp>
    </p:spTree>
    <p:extLst>
      <p:ext uri="{BB962C8B-B14F-4D97-AF65-F5344CB8AC3E}">
        <p14:creationId xmlns:p14="http://schemas.microsoft.com/office/powerpoint/2010/main" val="3446781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Case Study</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581527" y="2107006"/>
            <a:ext cx="6099939"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US" sz="2400" dirty="0">
                <a:solidFill>
                  <a:srgbClr val="EC7C69"/>
                </a:solidFill>
                <a:hlinkClick r:id="rId2">
                  <a:extLst>
                    <a:ext uri="{A12FA001-AC4F-418D-AE19-62706E023703}">
                      <ahyp:hlinkClr xmlns:ahyp="http://schemas.microsoft.com/office/drawing/2018/hyperlinkcolor" val="tx"/>
                    </a:ext>
                  </a:extLst>
                </a:hlinkClick>
              </a:rPr>
              <a:t>Hubertus Mountain Refugio Allgäu, Germany</a:t>
            </a:r>
            <a:r>
              <a:rPr lang="en-US" sz="2400" dirty="0">
                <a:solidFill>
                  <a:srgbClr val="494949"/>
                </a:solidFill>
                <a:hlinkClick r:id="rId2">
                  <a:extLst>
                    <a:ext uri="{A12FA001-AC4F-418D-AE19-62706E023703}">
                      <ahyp:hlinkClr xmlns:ahyp="http://schemas.microsoft.com/office/drawing/2018/hyperlinkcolor" val="tx"/>
                    </a:ext>
                  </a:extLst>
                </a:hlinkClick>
              </a:rPr>
              <a:t>, </a:t>
            </a:r>
            <a:r>
              <a:rPr lang="en-US" sz="2400" dirty="0">
                <a:solidFill>
                  <a:srgbClr val="494949"/>
                </a:solidFill>
              </a:rPr>
              <a:t>has not only contributed to the attractiveness of the region for tourists but also </a:t>
            </a:r>
            <a:r>
              <a:rPr lang="en-US" sz="2400" dirty="0" err="1">
                <a:solidFill>
                  <a:srgbClr val="494949"/>
                </a:solidFill>
              </a:rPr>
              <a:t>revitalised</a:t>
            </a:r>
            <a:r>
              <a:rPr lang="en-US" sz="2400" dirty="0">
                <a:solidFill>
                  <a:srgbClr val="494949"/>
                </a:solidFill>
              </a:rPr>
              <a:t> the rural economy.  More than </a:t>
            </a:r>
            <a:r>
              <a:rPr lang="en-US" sz="2400" b="1" dirty="0">
                <a:solidFill>
                  <a:srgbClr val="494949"/>
                </a:solidFill>
              </a:rPr>
              <a:t>70% of the employees live within two </a:t>
            </a:r>
            <a:r>
              <a:rPr lang="en-US" sz="2400" b="1" dirty="0" err="1">
                <a:solidFill>
                  <a:srgbClr val="494949"/>
                </a:solidFill>
              </a:rPr>
              <a:t>kilometres</a:t>
            </a:r>
            <a:r>
              <a:rPr lang="en-US" sz="2400" dirty="0">
                <a:solidFill>
                  <a:srgbClr val="494949"/>
                </a:solidFill>
              </a:rPr>
              <a:t> of the hotel. The presence of the hotel </a:t>
            </a:r>
            <a:r>
              <a:rPr lang="en-US" sz="2400" b="1" dirty="0">
                <a:solidFill>
                  <a:srgbClr val="494949"/>
                </a:solidFill>
              </a:rPr>
              <a:t>supports the local economy </a:t>
            </a:r>
            <a:r>
              <a:rPr lang="en-US" sz="2400" dirty="0">
                <a:solidFill>
                  <a:srgbClr val="494949"/>
                </a:solidFill>
              </a:rPr>
              <a:t>and contributes to the </a:t>
            </a:r>
            <a:r>
              <a:rPr lang="en-US" sz="2400" b="1" dirty="0">
                <a:solidFill>
                  <a:srgbClr val="494949"/>
                </a:solidFill>
              </a:rPr>
              <a:t>vitality of the village. </a:t>
            </a:r>
            <a:r>
              <a:rPr lang="en-US" sz="2400" dirty="0">
                <a:solidFill>
                  <a:srgbClr val="494949"/>
                </a:solidFill>
              </a:rPr>
              <a:t>The town lives mainly from tourism. </a:t>
            </a:r>
          </a:p>
          <a:p>
            <a:pPr>
              <a:lnSpc>
                <a:spcPts val="2340"/>
              </a:lnSpc>
            </a:pPr>
            <a:endParaRPr lang="en-US" sz="2400" dirty="0">
              <a:solidFill>
                <a:srgbClr val="494949"/>
              </a:solidFill>
            </a:endParaRPr>
          </a:p>
          <a:p>
            <a:pPr>
              <a:lnSpc>
                <a:spcPts val="2340"/>
              </a:lnSpc>
            </a:pPr>
            <a:r>
              <a:rPr lang="en-US" sz="2400" dirty="0">
                <a:solidFill>
                  <a:srgbClr val="494949"/>
                </a:solidFill>
              </a:rPr>
              <a:t>It is of existential importance to the community of </a:t>
            </a:r>
            <a:r>
              <a:rPr lang="en-US" sz="2400" dirty="0" err="1">
                <a:solidFill>
                  <a:srgbClr val="494949"/>
                </a:solidFill>
              </a:rPr>
              <a:t>Balderschwang</a:t>
            </a:r>
            <a:r>
              <a:rPr lang="en-US" sz="2400" dirty="0">
                <a:solidFill>
                  <a:srgbClr val="494949"/>
                </a:solidFill>
              </a:rPr>
              <a:t>. The family-run HUBERTUS extends its experiences to the local economy, offering guests the opportunity to experience the </a:t>
            </a:r>
            <a:r>
              <a:rPr lang="en-US" sz="2400" dirty="0" err="1">
                <a:solidFill>
                  <a:srgbClr val="494949"/>
                </a:solidFill>
              </a:rPr>
              <a:t>Allgäu</a:t>
            </a:r>
            <a:r>
              <a:rPr lang="en-US" sz="2400" dirty="0">
                <a:solidFill>
                  <a:srgbClr val="494949"/>
                </a:solidFill>
              </a:rPr>
              <a:t> village, nature, whether hiking, mountaineering, or winter sports. </a:t>
            </a:r>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18</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631843" y="313338"/>
            <a:ext cx="518736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err="1"/>
              <a:t>Revitalising</a:t>
            </a:r>
            <a:r>
              <a:rPr lang="en-US" dirty="0"/>
              <a:t> Local Economy &amp; Increasing Destination Attractiveness</a:t>
            </a:r>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451865" y="1848551"/>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964792" y="1805688"/>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sp>
        <p:nvSpPr>
          <p:cNvPr id="6" name="Text Placeholder 2">
            <a:extLst>
              <a:ext uri="{FF2B5EF4-FFF2-40B4-BE49-F238E27FC236}">
                <a16:creationId xmlns:a16="http://schemas.microsoft.com/office/drawing/2014/main" id="{D46C2835-90DC-4A66-AC2A-793F7A063C1E}"/>
              </a:ext>
            </a:extLst>
          </p:cNvPr>
          <p:cNvSpPr txBox="1">
            <a:spLocks/>
          </p:cNvSpPr>
          <p:nvPr/>
        </p:nvSpPr>
        <p:spPr>
          <a:xfrm>
            <a:off x="615337" y="1548294"/>
            <a:ext cx="297556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Hubertus Mountain Refugio </a:t>
            </a:r>
            <a:r>
              <a:rPr lang="en-US" dirty="0" err="1"/>
              <a:t>Allgäu</a:t>
            </a:r>
            <a:r>
              <a:rPr lang="en-US" dirty="0"/>
              <a:t>, Germany </a:t>
            </a:r>
          </a:p>
          <a:p>
            <a:endParaRPr lang="en-US" dirty="0"/>
          </a:p>
        </p:txBody>
      </p:sp>
      <p:pic>
        <p:nvPicPr>
          <p:cNvPr id="7" name="Picture 2" descr="a wooden building on the water next to some buildings at HUBERTUS Mountain Refugio Allgäu in Balderschwang">
            <a:extLst>
              <a:ext uri="{FF2B5EF4-FFF2-40B4-BE49-F238E27FC236}">
                <a16:creationId xmlns:a16="http://schemas.microsoft.com/office/drawing/2014/main" id="{DFF45901-E588-30D3-F7A5-4EC7CFAEF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18" y="3250385"/>
            <a:ext cx="4134704" cy="248613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C7E30FA6-E4C8-3EB0-9C86-C92907D80A7E}"/>
              </a:ext>
            </a:extLst>
          </p:cNvPr>
          <p:cNvSpPr/>
          <p:nvPr/>
        </p:nvSpPr>
        <p:spPr>
          <a:xfrm>
            <a:off x="3789145" y="4707005"/>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21">
            <a:extLst>
              <a:ext uri="{FF2B5EF4-FFF2-40B4-BE49-F238E27FC236}">
                <a16:creationId xmlns:a16="http://schemas.microsoft.com/office/drawing/2014/main" id="{338DCEC3-5F23-DB1E-25D6-70F2A3521F36}"/>
              </a:ext>
            </a:extLst>
          </p:cNvPr>
          <p:cNvSpPr/>
          <p:nvPr/>
        </p:nvSpPr>
        <p:spPr>
          <a:xfrm>
            <a:off x="3787261" y="469245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6">
                  <a:extLst>
                    <a:ext uri="{A12FA001-AC4F-418D-AE19-62706E023703}">
                      <ahyp:hlinkClr xmlns:ahyp="http://schemas.microsoft.com/office/drawing/2018/hyperlinkcolor" val="tx"/>
                    </a:ext>
                  </a:extLst>
                </a:hlinkClick>
              </a:rPr>
              <a:t>Visit</a:t>
            </a:r>
            <a:endParaRPr lang="en-IE" sz="2800" b="1" dirty="0">
              <a:solidFill>
                <a:schemeClr val="bg1"/>
              </a:solidFill>
            </a:endParaRPr>
          </a:p>
        </p:txBody>
      </p:sp>
    </p:spTree>
    <p:extLst>
      <p:ext uri="{BB962C8B-B14F-4D97-AF65-F5344CB8AC3E}">
        <p14:creationId xmlns:p14="http://schemas.microsoft.com/office/powerpoint/2010/main" val="1458162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78DA0-30B7-6170-70FF-86CBC9D76C65}"/>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968C80B8-4F33-9BEE-A512-56FD8101DD80}"/>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864480F3-F80F-B854-2735-1B8EF3603013}"/>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6A646C48-67A9-3A5C-2C31-B969C9101048}"/>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978D17-93E6-A02B-5947-8AF3CC7A13B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19</a:t>
            </a:fld>
            <a:endParaRPr lang="fr-CA" sz="1200" dirty="0"/>
          </a:p>
        </p:txBody>
      </p:sp>
      <p:sp>
        <p:nvSpPr>
          <p:cNvPr id="2" name="TextBox 1">
            <a:extLst>
              <a:ext uri="{FF2B5EF4-FFF2-40B4-BE49-F238E27FC236}">
                <a16:creationId xmlns:a16="http://schemas.microsoft.com/office/drawing/2014/main" id="{359A3AF6-4F0D-51D9-E246-46EA89925FC9}"/>
              </a:ext>
            </a:extLst>
          </p:cNvPr>
          <p:cNvSpPr txBox="1"/>
          <p:nvPr/>
        </p:nvSpPr>
        <p:spPr>
          <a:xfrm>
            <a:off x="2576242" y="1273473"/>
            <a:ext cx="8701358" cy="6278642"/>
          </a:xfrm>
          <a:prstGeom prst="rect">
            <a:avLst/>
          </a:prstGeom>
          <a:noFill/>
        </p:spPr>
        <p:txBody>
          <a:bodyPr wrap="square">
            <a:spAutoFit/>
          </a:bodyPr>
          <a:lstStyle/>
          <a:p>
            <a:pPr marL="457200" indent="-457200">
              <a:buClr>
                <a:srgbClr val="EC7C69"/>
              </a:buClr>
              <a:buFont typeface="+mj-lt"/>
              <a:buAutoNum type="arabicPeriod"/>
            </a:pPr>
            <a:r>
              <a:rPr lang="en-IE" sz="2400" b="1" dirty="0">
                <a:solidFill>
                  <a:srgbClr val="EC7C69"/>
                </a:solidFill>
              </a:rPr>
              <a:t>Define Your Business Model: </a:t>
            </a:r>
            <a:r>
              <a:rPr lang="en-IE" sz="2400" dirty="0">
                <a:solidFill>
                  <a:srgbClr val="494949"/>
                </a:solidFill>
              </a:rPr>
              <a:t>Decide if you’ll be owner-operated, a </a:t>
            </a:r>
            <a:r>
              <a:rPr lang="en-IE" sz="2400" dirty="0" err="1">
                <a:solidFill>
                  <a:srgbClr val="494949"/>
                </a:solidFill>
              </a:rPr>
              <a:t>farmstay</a:t>
            </a:r>
            <a:r>
              <a:rPr lang="en-IE" sz="2400" dirty="0">
                <a:solidFill>
                  <a:srgbClr val="494949"/>
                </a:solidFill>
              </a:rPr>
              <a:t>/</a:t>
            </a:r>
            <a:r>
              <a:rPr lang="en-IE" sz="2400" dirty="0" err="1">
                <a:solidFill>
                  <a:srgbClr val="494949"/>
                </a:solidFill>
              </a:rPr>
              <a:t>agriturismo</a:t>
            </a:r>
            <a:r>
              <a:rPr lang="en-IE" sz="2400" dirty="0">
                <a:solidFill>
                  <a:srgbClr val="494949"/>
                </a:solidFill>
              </a:rPr>
              <a:t>, seasonal pop-up, or an eco-retreat. </a:t>
            </a:r>
            <a:r>
              <a:rPr lang="en-IE" sz="2400" b="1" dirty="0">
                <a:solidFill>
                  <a:srgbClr val="494949"/>
                </a:solidFill>
              </a:rPr>
              <a:t>Your model affects your costs, </a:t>
            </a:r>
            <a:r>
              <a:rPr lang="en-IE" sz="2400" dirty="0">
                <a:solidFill>
                  <a:srgbClr val="494949"/>
                </a:solidFill>
              </a:rPr>
              <a:t>e.g., site selection, investment size, legal needs, and your marketing strategy. </a:t>
            </a:r>
          </a:p>
          <a:p>
            <a:pPr marL="457200" indent="-457200">
              <a:buClr>
                <a:srgbClr val="EC7C69"/>
              </a:buClr>
              <a:buFont typeface="+mj-lt"/>
              <a:buAutoNum type="arabicPeriod"/>
            </a:pPr>
            <a:endParaRPr lang="en-IE" sz="2400" dirty="0">
              <a:solidFill>
                <a:srgbClr val="494949"/>
              </a:solidFill>
            </a:endParaRPr>
          </a:p>
          <a:p>
            <a:pPr marL="457200" indent="-457200">
              <a:buClr>
                <a:srgbClr val="EC7C69"/>
              </a:buClr>
              <a:buFont typeface="+mj-lt"/>
              <a:buAutoNum type="arabicPeriod"/>
            </a:pPr>
            <a:r>
              <a:rPr lang="en-IE" sz="2400" b="1" dirty="0">
                <a:solidFill>
                  <a:srgbClr val="EC7C69"/>
                </a:solidFill>
              </a:rPr>
              <a:t>Understand You’re Building a Commercial Tourism Business: </a:t>
            </a:r>
            <a:r>
              <a:rPr lang="en-IE" sz="2400" dirty="0">
                <a:solidFill>
                  <a:srgbClr val="494949"/>
                </a:solidFill>
              </a:rPr>
              <a:t>Don’t assume this is “just camping” or part-time use—authorities treat it as commercial development.</a:t>
            </a:r>
          </a:p>
          <a:p>
            <a:pPr marL="457200" indent="-457200">
              <a:buClr>
                <a:srgbClr val="EC7C69"/>
              </a:buClr>
              <a:buFont typeface="+mj-lt"/>
              <a:buAutoNum type="arabicPeriod"/>
            </a:pPr>
            <a:endParaRPr lang="en-IE" sz="2400" dirty="0">
              <a:solidFill>
                <a:srgbClr val="494949"/>
              </a:solidFill>
            </a:endParaRPr>
          </a:p>
          <a:p>
            <a:pPr marL="457200" indent="-457200">
              <a:buClr>
                <a:srgbClr val="EC7C69"/>
              </a:buClr>
              <a:buFont typeface="+mj-lt"/>
              <a:buAutoNum type="arabicPeriod"/>
            </a:pPr>
            <a:r>
              <a:rPr lang="en-IE" sz="2400" b="1" dirty="0">
                <a:solidFill>
                  <a:srgbClr val="EC7C69"/>
                </a:solidFill>
              </a:rPr>
              <a:t>Check </a:t>
            </a:r>
            <a:r>
              <a:rPr lang="en-US" sz="2400" b="1" dirty="0">
                <a:solidFill>
                  <a:srgbClr val="EC7C69"/>
                </a:solidFill>
              </a:rPr>
              <a:t>Zoning &amp; Suitability </a:t>
            </a:r>
            <a:r>
              <a:rPr lang="en-US" sz="2400" b="1" dirty="0">
                <a:solidFill>
                  <a:srgbClr val="494949"/>
                </a:solidFill>
              </a:rPr>
              <a:t>(what land you can build on): </a:t>
            </a:r>
            <a:r>
              <a:rPr lang="en-US" sz="2400" dirty="0">
                <a:solidFill>
                  <a:srgbClr val="494949"/>
                </a:solidFill>
              </a:rPr>
              <a:t>Legal compliance, the land and ATA must align with zoning laws for hospitality use, tourism zoning, building control, and tourism-use designation. Buying agricultural land without proper rezoning can significantly delay, increase the cost, or block development.</a:t>
            </a:r>
          </a:p>
          <a:p>
            <a:pPr>
              <a:buClr>
                <a:srgbClr val="EC7C69"/>
              </a:buClr>
            </a:pPr>
            <a:r>
              <a:rPr lang="en-IE" sz="2200" dirty="0">
                <a:solidFill>
                  <a:srgbClr val="494949"/>
                </a:solidFill>
              </a:rPr>
              <a:t> </a:t>
            </a:r>
          </a:p>
          <a:p>
            <a:pPr marL="457200" indent="-457200">
              <a:buClr>
                <a:srgbClr val="EC7C69"/>
              </a:buClr>
              <a:buFont typeface="+mj-lt"/>
              <a:buAutoNum type="arabicPeriod"/>
            </a:pPr>
            <a:endParaRPr lang="en-IE" sz="2200" b="1" dirty="0">
              <a:solidFill>
                <a:srgbClr val="494949"/>
              </a:solidFill>
            </a:endParaRPr>
          </a:p>
          <a:p>
            <a:pPr marL="457200" indent="-457200">
              <a:buClr>
                <a:srgbClr val="EC7C69"/>
              </a:buClr>
              <a:buFont typeface="+mj-lt"/>
              <a:buAutoNum type="arabicPeriod"/>
            </a:pPr>
            <a:endParaRPr lang="en-US" sz="2200" dirty="0">
              <a:solidFill>
                <a:srgbClr val="494949"/>
              </a:solidFill>
            </a:endParaRPr>
          </a:p>
        </p:txBody>
      </p:sp>
      <p:pic>
        <p:nvPicPr>
          <p:cNvPr id="14" name="Picture 13">
            <a:extLst>
              <a:ext uri="{FF2B5EF4-FFF2-40B4-BE49-F238E27FC236}">
                <a16:creationId xmlns:a16="http://schemas.microsoft.com/office/drawing/2014/main" id="{160FF025-D682-25A7-9F1F-DDA34EC455F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0A46FCA9-D456-1762-4FB3-287FB3127F6E}"/>
              </a:ext>
            </a:extLst>
          </p:cNvPr>
          <p:cNvSpPr txBox="1">
            <a:spLocks/>
          </p:cNvSpPr>
          <p:nvPr/>
        </p:nvSpPr>
        <p:spPr>
          <a:xfrm>
            <a:off x="2576242" y="4426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Overview and Key Cost Considerations in Setting up</a:t>
            </a:r>
          </a:p>
          <a:p>
            <a:pPr>
              <a:lnSpc>
                <a:spcPts val="2900"/>
              </a:lnSpc>
            </a:pPr>
            <a:endParaRPr lang="en-US" dirty="0"/>
          </a:p>
        </p:txBody>
      </p:sp>
      <p:sp>
        <p:nvSpPr>
          <p:cNvPr id="6" name="Text Placeholder 3">
            <a:extLst>
              <a:ext uri="{FF2B5EF4-FFF2-40B4-BE49-F238E27FC236}">
                <a16:creationId xmlns:a16="http://schemas.microsoft.com/office/drawing/2014/main" id="{16FB1D71-1B99-8395-EC67-ADF82A213BA6}"/>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Alternative Tourism Accommodation </a:t>
            </a:r>
          </a:p>
        </p:txBody>
      </p:sp>
    </p:spTree>
    <p:extLst>
      <p:ext uri="{BB962C8B-B14F-4D97-AF65-F5344CB8AC3E}">
        <p14:creationId xmlns:p14="http://schemas.microsoft.com/office/powerpoint/2010/main" val="8507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6999" y="819396"/>
            <a:ext cx="4561589" cy="689519"/>
          </a:xfrm>
        </p:spPr>
        <p:txBody>
          <a:bodyPr anchor="t"/>
          <a:lstStyle/>
          <a:p>
            <a:pPr>
              <a:lnSpc>
                <a:spcPts val="2240"/>
              </a:lnSpc>
            </a:pPr>
            <a:r>
              <a:rPr lang="en-US" sz="2800" b="1" kern="1200" dirty="0">
                <a:solidFill>
                  <a:srgbClr val="EC7C69"/>
                </a:solidFill>
                <a:latin typeface="+mn-lt"/>
                <a:ea typeface="+mn-ea"/>
                <a:cs typeface="+mn-cs"/>
              </a:rPr>
              <a:t>Getting Started </a:t>
            </a:r>
            <a:r>
              <a:rPr lang="en-US" sz="2800" kern="1200" dirty="0">
                <a:solidFill>
                  <a:srgbClr val="EC7C69"/>
                </a:solidFill>
                <a:latin typeface="+mn-lt"/>
                <a:ea typeface="+mn-ea"/>
                <a:cs typeface="+mn-cs"/>
              </a:rPr>
              <a:t>– Laying the Financial Foundations of Your Business and Your Market</a:t>
            </a:r>
          </a:p>
          <a:p>
            <a:pPr>
              <a:lnSpc>
                <a:spcPts val="2240"/>
              </a:lnSpc>
            </a:pPr>
            <a:endParaRPr lang="en-US" sz="2800"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lnSpc>
                <a:spcPts val="2180"/>
              </a:lnSpc>
            </a:pPr>
            <a:r>
              <a:rPr lang="en-US" sz="2200" dirty="0"/>
              <a:t>Before laying foundations in the ground, you need to build strong foundations in your business model. </a:t>
            </a:r>
            <a:r>
              <a:rPr lang="en-US" sz="2200" b="0" dirty="0"/>
              <a:t>This part introduces you to the world of alternative tourism accommodation and helps you make essential early decisions—what </a:t>
            </a:r>
            <a:r>
              <a:rPr lang="en-US" sz="2200" dirty="0"/>
              <a:t>type of stay you want to offer</a:t>
            </a:r>
            <a:r>
              <a:rPr lang="en-US" sz="2200" b="0" dirty="0"/>
              <a:t>, how much you can </a:t>
            </a:r>
            <a:r>
              <a:rPr lang="en-US" sz="2200" dirty="0"/>
              <a:t>afford to invest</a:t>
            </a:r>
            <a:r>
              <a:rPr lang="en-US" sz="2200" b="0" dirty="0"/>
              <a:t>, and who your </a:t>
            </a:r>
            <a:r>
              <a:rPr lang="en-US" sz="2200" dirty="0"/>
              <a:t>ideal guests are. </a:t>
            </a:r>
          </a:p>
          <a:p>
            <a:pPr marL="0" indent="0">
              <a:lnSpc>
                <a:spcPts val="2180"/>
              </a:lnSpc>
            </a:pPr>
            <a:endParaRPr lang="en-US" sz="2200" b="0" dirty="0"/>
          </a:p>
          <a:p>
            <a:pPr marL="0" indent="0">
              <a:lnSpc>
                <a:spcPts val="2180"/>
              </a:lnSpc>
            </a:pPr>
            <a:r>
              <a:rPr lang="en-US" sz="2200" b="0" dirty="0"/>
              <a:t>Whether you’re dreaming of a forest glamping pod or a restored heritage barn, success starts by understanding the </a:t>
            </a:r>
            <a:r>
              <a:rPr lang="en-US" sz="2200" dirty="0"/>
              <a:t>unique expectations of your target market and aligning your offer </a:t>
            </a:r>
            <a:r>
              <a:rPr lang="en-US" sz="2200" b="0" dirty="0"/>
              <a:t>with what people are willing to pay for. You’ll also explore how to </a:t>
            </a:r>
            <a:r>
              <a:rPr lang="en-US" sz="2200" dirty="0"/>
              <a:t>budget, scale wisely, and choose a business model</a:t>
            </a:r>
            <a:r>
              <a:rPr lang="en-US" sz="2200" b="0" dirty="0"/>
              <a:t> that keeps your operations financially and environmentally sustainable from day one.</a:t>
            </a:r>
          </a:p>
          <a:p>
            <a:pPr marL="0" indent="0">
              <a:lnSpc>
                <a:spcPts val="2180"/>
              </a:lnSpc>
            </a:pPr>
            <a:endParaRPr lang="en-US" sz="2200" b="0" dirty="0"/>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2136039"/>
            <a:ext cx="4472729" cy="570200"/>
          </a:xfrm>
        </p:spPr>
        <p:txBody>
          <a:bodyPr anchor="t"/>
          <a:lstStyle/>
          <a:p>
            <a:pPr marL="342900" indent="-342900">
              <a:buFont typeface="Arial" panose="020B0604020202020204" pitchFamily="34" charset="0"/>
              <a:buChar char="•"/>
            </a:pPr>
            <a:r>
              <a:rPr lang="en-US" sz="2200" dirty="0">
                <a:solidFill>
                  <a:srgbClr val="414141"/>
                </a:solidFill>
              </a:rPr>
              <a:t>Identify different types of alternative tourism accommodation and understand </a:t>
            </a:r>
            <a:r>
              <a:rPr lang="en-US" sz="2200" b="1" dirty="0">
                <a:solidFill>
                  <a:srgbClr val="414141"/>
                </a:solidFill>
              </a:rPr>
              <a:t>what sets them apart from traditional models.</a:t>
            </a:r>
          </a:p>
          <a:p>
            <a:pPr marL="342900" indent="-342900">
              <a:buFont typeface="Arial" panose="020B0604020202020204" pitchFamily="34" charset="0"/>
              <a:buChar char="•"/>
            </a:pPr>
            <a:endParaRPr lang="en-US" sz="2200" b="1" dirty="0">
              <a:solidFill>
                <a:srgbClr val="414141"/>
              </a:solidFill>
            </a:endParaRPr>
          </a:p>
          <a:p>
            <a:pPr marL="342900" indent="-342900">
              <a:buFont typeface="Arial" panose="020B0604020202020204" pitchFamily="34" charset="0"/>
              <a:buChar char="•"/>
            </a:pPr>
            <a:r>
              <a:rPr lang="en-US" sz="2200" b="1" dirty="0">
                <a:solidFill>
                  <a:srgbClr val="414141"/>
                </a:solidFill>
              </a:rPr>
              <a:t>Define your financial limits</a:t>
            </a:r>
            <a:r>
              <a:rPr lang="en-US" sz="2200" dirty="0">
                <a:solidFill>
                  <a:srgbClr val="414141"/>
                </a:solidFill>
              </a:rPr>
              <a:t>, startup budget, and preferred business model (e.g., sole trader, partnership, limited company).</a:t>
            </a:r>
          </a:p>
          <a:p>
            <a:pPr marL="342900" indent="-342900">
              <a:buFont typeface="Arial" panose="020B0604020202020204" pitchFamily="34" charset="0"/>
              <a:buChar char="•"/>
            </a:pP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6 (Part 1) Overview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sp>
        <p:nvSpPr>
          <p:cNvPr id="19" name="Text Placeholder 11">
            <a:extLst>
              <a:ext uri="{FF2B5EF4-FFF2-40B4-BE49-F238E27FC236}">
                <a16:creationId xmlns:a16="http://schemas.microsoft.com/office/drawing/2014/main" id="{B330C397-05ED-4034-18C2-325E0A7AA1FD}"/>
              </a:ext>
            </a:extLst>
          </p:cNvPr>
          <p:cNvSpPr txBox="1">
            <a:spLocks/>
          </p:cNvSpPr>
          <p:nvPr/>
        </p:nvSpPr>
        <p:spPr>
          <a:xfrm>
            <a:off x="4718920" y="1139416"/>
            <a:ext cx="2289688" cy="626835"/>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Part 1</a:t>
            </a:r>
          </a:p>
        </p:txBody>
      </p:sp>
      <p:sp>
        <p:nvSpPr>
          <p:cNvPr id="18" name="TextBox 17">
            <a:extLst>
              <a:ext uri="{FF2B5EF4-FFF2-40B4-BE49-F238E27FC236}">
                <a16:creationId xmlns:a16="http://schemas.microsoft.com/office/drawing/2014/main" id="{9B61029F-166A-BF4A-2B28-52ED1C3CA449}"/>
              </a:ext>
            </a:extLst>
          </p:cNvPr>
          <p:cNvSpPr txBox="1"/>
          <p:nvPr/>
        </p:nvSpPr>
        <p:spPr>
          <a:xfrm>
            <a:off x="7227000" y="224118"/>
            <a:ext cx="3523130" cy="523220"/>
          </a:xfrm>
          <a:prstGeom prst="rect">
            <a:avLst/>
          </a:prstGeom>
          <a:noFill/>
        </p:spPr>
        <p:txBody>
          <a:bodyPr wrap="square" rtlCol="0">
            <a:spAutoFit/>
          </a:bodyPr>
          <a:lstStyle/>
          <a:p>
            <a:r>
              <a:rPr lang="en-IE" sz="2800" b="1" dirty="0">
                <a:solidFill>
                  <a:srgbClr val="459597"/>
                </a:solidFill>
              </a:rPr>
              <a:t>Learning Outcomes</a:t>
            </a:r>
          </a:p>
        </p:txBody>
      </p:sp>
      <p:sp>
        <p:nvSpPr>
          <p:cNvPr id="20" name="TextBox 19">
            <a:extLst>
              <a:ext uri="{FF2B5EF4-FFF2-40B4-BE49-F238E27FC236}">
                <a16:creationId xmlns:a16="http://schemas.microsoft.com/office/drawing/2014/main" id="{7A883677-0E96-F934-6583-BEDD0FE46558}"/>
              </a:ext>
            </a:extLst>
          </p:cNvPr>
          <p:cNvSpPr txBox="1"/>
          <p:nvPr/>
        </p:nvSpPr>
        <p:spPr>
          <a:xfrm>
            <a:off x="180637" y="6464605"/>
            <a:ext cx="7457765" cy="338554"/>
          </a:xfrm>
          <a:prstGeom prst="rect">
            <a:avLst/>
          </a:prstGeom>
          <a:noFill/>
        </p:spPr>
        <p:txBody>
          <a:bodyPr wrap="square" rtlCol="0">
            <a:spAutoFit/>
          </a:bodyPr>
          <a:lstStyle/>
          <a:p>
            <a:r>
              <a:rPr lang="en-IE" sz="1600" b="1" dirty="0">
                <a:solidFill>
                  <a:srgbClr val="494949"/>
                </a:solidFill>
              </a:rPr>
              <a:t>Source: </a:t>
            </a:r>
            <a:r>
              <a:rPr lang="en-US" sz="1600" dirty="0">
                <a:solidFill>
                  <a:srgbClr val="494949"/>
                </a:solidFill>
                <a:hlinkClick r:id="rId2">
                  <a:extLst>
                    <a:ext uri="{A12FA001-AC4F-418D-AE19-62706E023703}">
                      <ahyp:hlinkClr xmlns:ahyp="http://schemas.microsoft.com/office/drawing/2018/hyperlinkcolor" val="tx"/>
                    </a:ext>
                  </a:extLst>
                </a:hlinkClick>
              </a:rPr>
              <a:t>Launching Your Glamping Business: Tips And Insights For A Successful Start</a:t>
            </a:r>
            <a:endParaRPr lang="en-IE" sz="1600" dirty="0">
              <a:solidFill>
                <a:srgbClr val="494949"/>
              </a:solidFill>
            </a:endParaRP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73E5-90BF-FF38-087C-F4A3EF73D5B5}"/>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F9735950-9530-2FE5-88D2-285734DFB607}"/>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D4394EA9-E895-0365-EFFF-EC5DD8134590}"/>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F6EC462-1111-7441-DE48-702592E8BA81}"/>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9C17B57-7B89-55E6-15BA-76C05FEB9BB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20</a:t>
            </a:fld>
            <a:endParaRPr lang="fr-CA" sz="1200" dirty="0"/>
          </a:p>
        </p:txBody>
      </p:sp>
      <p:sp>
        <p:nvSpPr>
          <p:cNvPr id="2" name="TextBox 1">
            <a:extLst>
              <a:ext uri="{FF2B5EF4-FFF2-40B4-BE49-F238E27FC236}">
                <a16:creationId xmlns:a16="http://schemas.microsoft.com/office/drawing/2014/main" id="{6F1C5B04-92A4-010C-FDA7-D656DDF83B9A}"/>
              </a:ext>
            </a:extLst>
          </p:cNvPr>
          <p:cNvSpPr txBox="1"/>
          <p:nvPr/>
        </p:nvSpPr>
        <p:spPr>
          <a:xfrm>
            <a:off x="2576242" y="1273473"/>
            <a:ext cx="8544192" cy="6309420"/>
          </a:xfrm>
          <a:prstGeom prst="rect">
            <a:avLst/>
          </a:prstGeom>
          <a:noFill/>
        </p:spPr>
        <p:txBody>
          <a:bodyPr wrap="square">
            <a:spAutoFit/>
          </a:bodyPr>
          <a:lstStyle/>
          <a:p>
            <a:pPr marL="457200" indent="-457200">
              <a:buClr>
                <a:srgbClr val="EC7C69"/>
              </a:buClr>
              <a:buFont typeface="+mj-lt"/>
              <a:buAutoNum type="arabicPeriod" startAt="4"/>
            </a:pPr>
            <a:r>
              <a:rPr lang="en-US" sz="2400" b="1" dirty="0">
                <a:solidFill>
                  <a:srgbClr val="EC7C69"/>
                </a:solidFill>
              </a:rPr>
              <a:t>Planning Permission </a:t>
            </a:r>
            <a:r>
              <a:rPr lang="en-IE" sz="2400" b="1" dirty="0">
                <a:solidFill>
                  <a:srgbClr val="EC7C69"/>
                </a:solidFill>
              </a:rPr>
              <a:t>&amp; Development Restrictions</a:t>
            </a:r>
            <a:r>
              <a:rPr lang="en-US" sz="2400" b="1" dirty="0">
                <a:solidFill>
                  <a:srgbClr val="EC7C69"/>
                </a:solidFill>
              </a:rPr>
              <a:t> </a:t>
            </a:r>
            <a:r>
              <a:rPr lang="en-US" sz="2400" b="1" dirty="0">
                <a:solidFill>
                  <a:srgbClr val="494949"/>
                </a:solidFill>
              </a:rPr>
              <a:t>(what you're allowed to build)</a:t>
            </a:r>
            <a:r>
              <a:rPr lang="en-US" sz="2400" dirty="0">
                <a:solidFill>
                  <a:srgbClr val="494949"/>
                </a:solidFill>
              </a:rPr>
              <a:t>: Obtaining planning permission is a crucial step before any development can begin. </a:t>
            </a:r>
            <a:r>
              <a:rPr lang="en-IE" sz="2400" dirty="0">
                <a:solidFill>
                  <a:srgbClr val="494949"/>
                </a:solidFill>
              </a:rPr>
              <a:t>Investigate local zoning laws, rural tourism strategies, Natura 2000 protections, and development plans before purchase or lease. </a:t>
            </a:r>
          </a:p>
          <a:p>
            <a:pPr marL="457200" indent="-457200">
              <a:buClr>
                <a:srgbClr val="EC7C69"/>
              </a:buClr>
              <a:buFont typeface="+mj-lt"/>
              <a:buAutoNum type="arabicPeriod" startAt="4"/>
            </a:pPr>
            <a:endParaRPr lang="en-IE" sz="2400" dirty="0">
              <a:solidFill>
                <a:srgbClr val="494949"/>
              </a:solidFill>
            </a:endParaRPr>
          </a:p>
          <a:p>
            <a:pPr marL="457200" indent="-457200">
              <a:buClr>
                <a:srgbClr val="EC7C69"/>
              </a:buClr>
              <a:buFont typeface="+mj-lt"/>
              <a:buAutoNum type="arabicPeriod" startAt="4"/>
            </a:pPr>
            <a:r>
              <a:rPr lang="en-IE" sz="2400" b="1" dirty="0">
                <a:solidFill>
                  <a:srgbClr val="EC7C69"/>
                </a:solidFill>
              </a:rPr>
              <a:t>Selecting the land: </a:t>
            </a:r>
            <a:r>
              <a:rPr lang="en-IE" sz="2400" dirty="0">
                <a:solidFill>
                  <a:srgbClr val="494949"/>
                </a:solidFill>
              </a:rPr>
              <a:t>Securing land suitable for tourism development can be a </a:t>
            </a:r>
            <a:r>
              <a:rPr lang="en-IE" sz="2400" b="1" dirty="0">
                <a:solidFill>
                  <a:srgbClr val="494949"/>
                </a:solidFill>
              </a:rPr>
              <a:t>significant upfront investment. </a:t>
            </a:r>
            <a:r>
              <a:rPr lang="en-IE" sz="2400" dirty="0">
                <a:solidFill>
                  <a:srgbClr val="494949"/>
                </a:solidFill>
              </a:rPr>
              <a:t>This includes the purchase price of the land, potential costs associated with rezoning (if the land is not already zoned for tourism or mixed use), and the cost of site preparation. </a:t>
            </a:r>
          </a:p>
          <a:p>
            <a:pPr marL="457200" indent="-457200">
              <a:buClr>
                <a:srgbClr val="EC7C69"/>
              </a:buClr>
              <a:buFont typeface="+mj-lt"/>
              <a:buAutoNum type="arabicPeriod" startAt="4"/>
            </a:pPr>
            <a:endParaRPr lang="en-IE" sz="2400" dirty="0">
              <a:solidFill>
                <a:srgbClr val="494949"/>
              </a:solidFill>
            </a:endParaRPr>
          </a:p>
          <a:p>
            <a:pPr lvl="1">
              <a:buClr>
                <a:srgbClr val="EC7C69"/>
              </a:buClr>
            </a:pPr>
            <a:r>
              <a:rPr lang="en-IE" sz="2400" i="1" dirty="0">
                <a:solidFill>
                  <a:srgbClr val="494949"/>
                </a:solidFill>
              </a:rPr>
              <a:t>Does it fit the needs and expectations of your target market, e.g., the wellness, eco-tourist or romantic couple? </a:t>
            </a:r>
          </a:p>
          <a:p>
            <a:pPr marL="457200" indent="-457200">
              <a:buClr>
                <a:srgbClr val="EC7C69"/>
              </a:buClr>
              <a:buFont typeface="+mj-lt"/>
              <a:buAutoNum type="arabicPeriod" startAt="4"/>
            </a:pPr>
            <a:endParaRPr lang="en-IE" sz="2400" dirty="0">
              <a:solidFill>
                <a:srgbClr val="494949"/>
              </a:solidFill>
            </a:endParaRPr>
          </a:p>
          <a:p>
            <a:pPr marL="457200" indent="-457200">
              <a:buClr>
                <a:srgbClr val="EC7C69"/>
              </a:buClr>
              <a:buFont typeface="+mj-lt"/>
              <a:buAutoNum type="arabicPeriod" startAt="4"/>
            </a:pPr>
            <a:endParaRPr lang="en-IE" sz="2200" b="1" dirty="0">
              <a:solidFill>
                <a:srgbClr val="494949"/>
              </a:solidFill>
            </a:endParaRPr>
          </a:p>
          <a:p>
            <a:pPr marL="457200" indent="-457200">
              <a:buClr>
                <a:srgbClr val="EC7C69"/>
              </a:buClr>
              <a:buFont typeface="+mj-lt"/>
              <a:buAutoNum type="arabicPeriod" startAt="4"/>
            </a:pPr>
            <a:endParaRPr lang="en-US" sz="2200" dirty="0">
              <a:solidFill>
                <a:srgbClr val="494949"/>
              </a:solidFill>
            </a:endParaRPr>
          </a:p>
        </p:txBody>
      </p:sp>
      <p:pic>
        <p:nvPicPr>
          <p:cNvPr id="14" name="Picture 13">
            <a:extLst>
              <a:ext uri="{FF2B5EF4-FFF2-40B4-BE49-F238E27FC236}">
                <a16:creationId xmlns:a16="http://schemas.microsoft.com/office/drawing/2014/main" id="{11B44A39-4A3F-678C-A521-C92BFCBF633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AF0ABD27-AA7E-9029-6D4D-A8F326DA5125}"/>
              </a:ext>
            </a:extLst>
          </p:cNvPr>
          <p:cNvSpPr txBox="1">
            <a:spLocks/>
          </p:cNvSpPr>
          <p:nvPr/>
        </p:nvSpPr>
        <p:spPr>
          <a:xfrm>
            <a:off x="2576242" y="4426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Overview and Key Cost Considerations in Setting up</a:t>
            </a:r>
          </a:p>
          <a:p>
            <a:pPr>
              <a:lnSpc>
                <a:spcPts val="2900"/>
              </a:lnSpc>
            </a:pPr>
            <a:endParaRPr lang="en-US" dirty="0"/>
          </a:p>
        </p:txBody>
      </p:sp>
      <p:sp>
        <p:nvSpPr>
          <p:cNvPr id="6" name="Text Placeholder 3">
            <a:extLst>
              <a:ext uri="{FF2B5EF4-FFF2-40B4-BE49-F238E27FC236}">
                <a16:creationId xmlns:a16="http://schemas.microsoft.com/office/drawing/2014/main" id="{3A7E7557-8792-4C22-86E7-E16B4B71652C}"/>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Alternative Tourism Accommodation </a:t>
            </a:r>
          </a:p>
        </p:txBody>
      </p:sp>
    </p:spTree>
    <p:extLst>
      <p:ext uri="{BB962C8B-B14F-4D97-AF65-F5344CB8AC3E}">
        <p14:creationId xmlns:p14="http://schemas.microsoft.com/office/powerpoint/2010/main" val="4281961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46E32-B0CD-61C9-74DE-EF0D4867B39B}"/>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6A3A22B0-16CD-3F43-CD38-7E46776A8FBC}"/>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E53BA4F2-06B8-E8FE-A4FA-05634D187FBD}"/>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447157C-A1C2-2B2F-0B16-87DAB00E18CA}"/>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9AA9755-A16B-C39A-8A14-5AAC30BB73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21</a:t>
            </a:fld>
            <a:endParaRPr lang="fr-CA" sz="1200" dirty="0"/>
          </a:p>
        </p:txBody>
      </p:sp>
      <p:sp>
        <p:nvSpPr>
          <p:cNvPr id="2" name="TextBox 1">
            <a:extLst>
              <a:ext uri="{FF2B5EF4-FFF2-40B4-BE49-F238E27FC236}">
                <a16:creationId xmlns:a16="http://schemas.microsoft.com/office/drawing/2014/main" id="{D8F91E6B-7272-3269-0175-2E918B44D1BF}"/>
              </a:ext>
            </a:extLst>
          </p:cNvPr>
          <p:cNvSpPr txBox="1"/>
          <p:nvPr/>
        </p:nvSpPr>
        <p:spPr>
          <a:xfrm>
            <a:off x="2576242" y="1273473"/>
            <a:ext cx="8544192" cy="6278642"/>
          </a:xfrm>
          <a:prstGeom prst="rect">
            <a:avLst/>
          </a:prstGeom>
          <a:noFill/>
        </p:spPr>
        <p:txBody>
          <a:bodyPr wrap="square">
            <a:spAutoFit/>
          </a:bodyPr>
          <a:lstStyle/>
          <a:p>
            <a:pPr marL="457200" indent="-457200">
              <a:buClr>
                <a:srgbClr val="EC7C69"/>
              </a:buClr>
              <a:buFont typeface="+mj-lt"/>
              <a:buAutoNum type="arabicPeriod" startAt="6"/>
            </a:pPr>
            <a:r>
              <a:rPr lang="en-IE" sz="2400" b="1" dirty="0">
                <a:solidFill>
                  <a:srgbClr val="EC7C69"/>
                </a:solidFill>
              </a:rPr>
              <a:t>Infrastructure &amp; Site Readiness </a:t>
            </a:r>
            <a:r>
              <a:rPr lang="en-IE" sz="2400" b="1" dirty="0">
                <a:solidFill>
                  <a:srgbClr val="494949"/>
                </a:solidFill>
              </a:rPr>
              <a:t>(how guests will reach you and what utilities are available): </a:t>
            </a:r>
            <a:r>
              <a:rPr lang="en-IE" sz="2400" dirty="0">
                <a:solidFill>
                  <a:srgbClr val="494949"/>
                </a:solidFill>
              </a:rPr>
              <a:t>Even if land is affordable, bringing it up to the required standards for accommodation can be expensive. Basic infrastructure, such as access roads, power, water, and sewage connections, may be necessary, and these costs can sometimes exceed the initial land purchase price. Remote and rural land often lacks such infrastructural services</a:t>
            </a:r>
          </a:p>
          <a:p>
            <a:pPr marL="457200" indent="-457200">
              <a:buClr>
                <a:srgbClr val="EC7C69"/>
              </a:buClr>
              <a:buFont typeface="+mj-lt"/>
              <a:buAutoNum type="arabicPeriod" startAt="6"/>
            </a:pPr>
            <a:endParaRPr lang="en-IE" sz="2400" dirty="0">
              <a:solidFill>
                <a:srgbClr val="494949"/>
              </a:solidFill>
            </a:endParaRPr>
          </a:p>
          <a:p>
            <a:pPr marL="457200" indent="-457200">
              <a:buClr>
                <a:srgbClr val="EC7C69"/>
              </a:buClr>
              <a:buFont typeface="+mj-lt"/>
              <a:buAutoNum type="arabicPeriod" startAt="6"/>
            </a:pPr>
            <a:r>
              <a:rPr lang="en-IE" sz="2400" b="1" dirty="0">
                <a:solidFill>
                  <a:srgbClr val="EC7C69"/>
                </a:solidFill>
              </a:rPr>
              <a:t>Financial Planning </a:t>
            </a:r>
            <a:r>
              <a:rPr lang="en-IE" sz="2400" b="1" dirty="0">
                <a:solidFill>
                  <a:srgbClr val="494949"/>
                </a:solidFill>
              </a:rPr>
              <a:t>is pointless without a budget</a:t>
            </a:r>
            <a:r>
              <a:rPr lang="en-IE" sz="2400" dirty="0">
                <a:solidFill>
                  <a:srgbClr val="494949"/>
                </a:solidFill>
              </a:rPr>
              <a:t>. Capture every cost and create a realistic budget to help you determine whether your plan is viable and where you might need funding or grants. For example, when securing suitable land, the cost will vary depending on the type of land, location, and other costs such as legal fees, design fees, and construction costs. </a:t>
            </a:r>
          </a:p>
          <a:p>
            <a:pPr marL="457200" indent="-457200">
              <a:buClr>
                <a:srgbClr val="EC7C69"/>
              </a:buClr>
              <a:buFont typeface="+mj-lt"/>
              <a:buAutoNum type="arabicPeriod" startAt="6"/>
            </a:pPr>
            <a:endParaRPr lang="en-IE" sz="2200" dirty="0">
              <a:solidFill>
                <a:srgbClr val="494949"/>
              </a:solidFill>
            </a:endParaRPr>
          </a:p>
          <a:p>
            <a:pPr marL="457200" indent="-457200">
              <a:buClr>
                <a:srgbClr val="EC7C69"/>
              </a:buClr>
              <a:buFont typeface="+mj-lt"/>
              <a:buAutoNum type="arabicPeriod" startAt="6"/>
            </a:pPr>
            <a:endParaRPr lang="en-IE" sz="2200" b="1" dirty="0">
              <a:solidFill>
                <a:srgbClr val="494949"/>
              </a:solidFill>
            </a:endParaRPr>
          </a:p>
          <a:p>
            <a:pPr marL="457200" indent="-457200">
              <a:buClr>
                <a:srgbClr val="EC7C69"/>
              </a:buClr>
              <a:buFont typeface="+mj-lt"/>
              <a:buAutoNum type="arabicPeriod" startAt="6"/>
            </a:pPr>
            <a:endParaRPr lang="en-US" sz="2200" dirty="0">
              <a:solidFill>
                <a:srgbClr val="494949"/>
              </a:solidFill>
            </a:endParaRPr>
          </a:p>
        </p:txBody>
      </p:sp>
      <p:pic>
        <p:nvPicPr>
          <p:cNvPr id="14" name="Picture 13">
            <a:extLst>
              <a:ext uri="{FF2B5EF4-FFF2-40B4-BE49-F238E27FC236}">
                <a16:creationId xmlns:a16="http://schemas.microsoft.com/office/drawing/2014/main" id="{275D95FB-801A-9BC0-5459-83859C623F8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9F9ECB0E-B1F9-CAE9-D01B-4A9A8F6DFB1F}"/>
              </a:ext>
            </a:extLst>
          </p:cNvPr>
          <p:cNvSpPr txBox="1">
            <a:spLocks/>
          </p:cNvSpPr>
          <p:nvPr/>
        </p:nvSpPr>
        <p:spPr>
          <a:xfrm>
            <a:off x="2576242" y="4426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Overview and Key Cost Considerations in Setting up</a:t>
            </a:r>
          </a:p>
          <a:p>
            <a:pPr>
              <a:lnSpc>
                <a:spcPts val="2900"/>
              </a:lnSpc>
            </a:pPr>
            <a:endParaRPr lang="en-US" dirty="0"/>
          </a:p>
        </p:txBody>
      </p:sp>
      <p:sp>
        <p:nvSpPr>
          <p:cNvPr id="6" name="Text Placeholder 3">
            <a:extLst>
              <a:ext uri="{FF2B5EF4-FFF2-40B4-BE49-F238E27FC236}">
                <a16:creationId xmlns:a16="http://schemas.microsoft.com/office/drawing/2014/main" id="{EFE0813B-E71F-CA51-9C4B-2EBF9B585AD8}"/>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Alternative Tourism Accommodation </a:t>
            </a:r>
          </a:p>
        </p:txBody>
      </p:sp>
    </p:spTree>
    <p:extLst>
      <p:ext uri="{BB962C8B-B14F-4D97-AF65-F5344CB8AC3E}">
        <p14:creationId xmlns:p14="http://schemas.microsoft.com/office/powerpoint/2010/main" val="1145675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020387E-6375-1191-B189-37DFAF780D65}"/>
              </a:ext>
            </a:extLst>
          </p:cNvPr>
          <p:cNvPicPr>
            <a:picLocks noGrp="1" noChangeAspect="1"/>
          </p:cNvPicPr>
          <p:nvPr>
            <p:ph type="pic" sz="quarter" idx="73"/>
          </p:nvPr>
        </p:nvPicPr>
        <p:blipFill>
          <a:blip r:embed="rId2"/>
          <a:srcRect l="2003" r="2003"/>
          <a:stretch>
            <a:fillRect/>
          </a:stretch>
        </p:blipFill>
        <p:spPr/>
      </p:pic>
      <p:sp>
        <p:nvSpPr>
          <p:cNvPr id="3" name="Text Placeholder 2">
            <a:extLst>
              <a:ext uri="{FF2B5EF4-FFF2-40B4-BE49-F238E27FC236}">
                <a16:creationId xmlns:a16="http://schemas.microsoft.com/office/drawing/2014/main" id="{CE38E276-227A-63EC-D34E-B71F75ECED97}"/>
              </a:ext>
            </a:extLst>
          </p:cNvPr>
          <p:cNvSpPr>
            <a:spLocks noGrp="1"/>
          </p:cNvSpPr>
          <p:nvPr>
            <p:ph type="body" sz="quarter" idx="42"/>
          </p:nvPr>
        </p:nvSpPr>
        <p:spPr/>
        <p:txBody>
          <a:bodyPr/>
          <a:lstStyle/>
          <a:p>
            <a:r>
              <a:rPr lang="en-GB"/>
              <a:t>IRELAND</a:t>
            </a:r>
          </a:p>
        </p:txBody>
      </p:sp>
      <p:pic>
        <p:nvPicPr>
          <p:cNvPr id="14" name="Picture Placeholder 13">
            <a:extLst>
              <a:ext uri="{FF2B5EF4-FFF2-40B4-BE49-F238E27FC236}">
                <a16:creationId xmlns:a16="http://schemas.microsoft.com/office/drawing/2014/main" id="{4733009B-E30C-1EA3-E81B-946269E44388}"/>
              </a:ext>
            </a:extLst>
          </p:cNvPr>
          <p:cNvPicPr>
            <a:picLocks noGrp="1" noChangeAspect="1"/>
          </p:cNvPicPr>
          <p:nvPr>
            <p:ph type="pic" sz="quarter" idx="74"/>
          </p:nvPr>
        </p:nvPicPr>
        <p:blipFill>
          <a:blip r:embed="rId3"/>
          <a:srcRect t="27993" b="27993"/>
          <a:stretch>
            <a:fillRect/>
          </a:stretch>
        </p:blipFill>
        <p:spPr/>
      </p:pic>
      <p:pic>
        <p:nvPicPr>
          <p:cNvPr id="12" name="Picture Placeholder 11">
            <a:extLst>
              <a:ext uri="{FF2B5EF4-FFF2-40B4-BE49-F238E27FC236}">
                <a16:creationId xmlns:a16="http://schemas.microsoft.com/office/drawing/2014/main" id="{5600C4CC-171F-A309-671E-23A4A96279AA}"/>
              </a:ext>
            </a:extLst>
          </p:cNvPr>
          <p:cNvPicPr>
            <a:picLocks noGrp="1" noChangeAspect="1"/>
          </p:cNvPicPr>
          <p:nvPr>
            <p:ph type="pic" sz="quarter" idx="75"/>
          </p:nvPr>
        </p:nvPicPr>
        <p:blipFill>
          <a:blip r:embed="rId4"/>
          <a:srcRect t="5987" b="5987"/>
          <a:stretch>
            <a:fillRect/>
          </a:stretch>
        </p:blipFill>
        <p:spPr/>
      </p:pic>
      <p:pic>
        <p:nvPicPr>
          <p:cNvPr id="16" name="Picture Placeholder 15">
            <a:extLst>
              <a:ext uri="{FF2B5EF4-FFF2-40B4-BE49-F238E27FC236}">
                <a16:creationId xmlns:a16="http://schemas.microsoft.com/office/drawing/2014/main" id="{7D8A4C86-E964-C3A2-9D3D-1CB9AE200AF8}"/>
              </a:ext>
            </a:extLst>
          </p:cNvPr>
          <p:cNvPicPr>
            <a:picLocks noGrp="1" noChangeAspect="1"/>
          </p:cNvPicPr>
          <p:nvPr>
            <p:ph type="pic" sz="quarter" idx="76"/>
          </p:nvPr>
        </p:nvPicPr>
        <p:blipFill>
          <a:blip r:embed="rId5"/>
          <a:srcRect t="4235" b="4235"/>
          <a:stretch>
            <a:fillRect/>
          </a:stretch>
        </p:blipFill>
        <p:spPr/>
      </p:pic>
      <p:sp>
        <p:nvSpPr>
          <p:cNvPr id="7" name="Text Placeholder 6">
            <a:extLst>
              <a:ext uri="{FF2B5EF4-FFF2-40B4-BE49-F238E27FC236}">
                <a16:creationId xmlns:a16="http://schemas.microsoft.com/office/drawing/2014/main" id="{08D4CCFB-FA02-EF18-8CC4-1EB777E89F4F}"/>
              </a:ext>
            </a:extLst>
          </p:cNvPr>
          <p:cNvSpPr>
            <a:spLocks noGrp="1"/>
          </p:cNvSpPr>
          <p:nvPr>
            <p:ph type="body" sz="quarter" idx="65"/>
          </p:nvPr>
        </p:nvSpPr>
        <p:spPr/>
        <p:txBody>
          <a:bodyPr/>
          <a:lstStyle/>
          <a:p>
            <a:r>
              <a:rPr lang="en-GB"/>
              <a:t>Photo Credit: </a:t>
            </a:r>
            <a:r>
              <a:rPr lang="en-US" dirty="0"/>
              <a:t>The Hidden Haven, Cork, Ireland</a:t>
            </a:r>
            <a:endParaRPr lang="en-GB"/>
          </a:p>
        </p:txBody>
      </p:sp>
      <p:pic>
        <p:nvPicPr>
          <p:cNvPr id="8" name="Picture 7">
            <a:extLst>
              <a:ext uri="{FF2B5EF4-FFF2-40B4-BE49-F238E27FC236}">
                <a16:creationId xmlns:a16="http://schemas.microsoft.com/office/drawing/2014/main" id="{031FBDE8-6344-ED4D-6DF3-A71162B24F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58192"/>
            <a:ext cx="665018" cy="399011"/>
          </a:xfrm>
          <a:prstGeom prst="rect">
            <a:avLst/>
          </a:prstGeom>
        </p:spPr>
      </p:pic>
      <p:sp>
        <p:nvSpPr>
          <p:cNvPr id="2" name="Slide Number Placeholder 5">
            <a:extLst>
              <a:ext uri="{FF2B5EF4-FFF2-40B4-BE49-F238E27FC236}">
                <a16:creationId xmlns:a16="http://schemas.microsoft.com/office/drawing/2014/main" id="{8668702D-FDEB-6201-57CA-430E5F781C2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22</a:t>
            </a:fld>
            <a:endParaRPr lang="fr-CA" sz="1200" dirty="0"/>
          </a:p>
        </p:txBody>
      </p:sp>
    </p:spTree>
    <p:extLst>
      <p:ext uri="{BB962C8B-B14F-4D97-AF65-F5344CB8AC3E}">
        <p14:creationId xmlns:p14="http://schemas.microsoft.com/office/powerpoint/2010/main" val="2579746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B831E-5C03-96E9-6759-163EE4E2BF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A8ABE3-4D86-6F4A-D202-F42EAD9383BC}"/>
              </a:ext>
            </a:extLst>
          </p:cNvPr>
          <p:cNvSpPr>
            <a:spLocks noGrp="1"/>
          </p:cNvSpPr>
          <p:nvPr>
            <p:ph type="body" sz="quarter" idx="18"/>
          </p:nvPr>
        </p:nvSpPr>
        <p:spPr>
          <a:xfrm>
            <a:off x="7892715" y="1618150"/>
            <a:ext cx="3628115" cy="870198"/>
          </a:xfrm>
        </p:spPr>
        <p:txBody>
          <a:bodyPr/>
          <a:lstStyle/>
          <a:p>
            <a:pPr>
              <a:lnSpc>
                <a:spcPts val="3240"/>
              </a:lnSpc>
            </a:pPr>
            <a:r>
              <a:rPr lang="en-GB" sz="3200" b="1" dirty="0"/>
              <a:t>Start Smart: Budget, Scale &amp; Business Model</a:t>
            </a:r>
          </a:p>
          <a:p>
            <a:pPr>
              <a:lnSpc>
                <a:spcPts val="3240"/>
              </a:lnSpc>
            </a:pPr>
            <a:endParaRPr lang="en-GB" sz="3200" dirty="0"/>
          </a:p>
        </p:txBody>
      </p:sp>
      <p:sp>
        <p:nvSpPr>
          <p:cNvPr id="3" name="Text Placeholder 2">
            <a:extLst>
              <a:ext uri="{FF2B5EF4-FFF2-40B4-BE49-F238E27FC236}">
                <a16:creationId xmlns:a16="http://schemas.microsoft.com/office/drawing/2014/main" id="{0B48868B-7620-1B88-D2D1-B2F025037BD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02</a:t>
            </a:r>
          </a:p>
        </p:txBody>
      </p:sp>
      <p:sp>
        <p:nvSpPr>
          <p:cNvPr id="29" name="Slide Number Placeholder 5">
            <a:extLst>
              <a:ext uri="{FF2B5EF4-FFF2-40B4-BE49-F238E27FC236}">
                <a16:creationId xmlns:a16="http://schemas.microsoft.com/office/drawing/2014/main" id="{2584FDA2-F337-ECC4-A569-8348E6A0578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23</a:t>
            </a:fld>
            <a:endParaRPr lang="fr-CA" sz="1200" dirty="0"/>
          </a:p>
        </p:txBody>
      </p:sp>
      <p:sp>
        <p:nvSpPr>
          <p:cNvPr id="5" name="Text Placeholder 4">
            <a:extLst>
              <a:ext uri="{FF2B5EF4-FFF2-40B4-BE49-F238E27FC236}">
                <a16:creationId xmlns:a16="http://schemas.microsoft.com/office/drawing/2014/main" id="{7D521869-D179-F522-50C8-C06B4D5FD213}"/>
              </a:ext>
            </a:extLst>
          </p:cNvPr>
          <p:cNvSpPr txBox="1">
            <a:spLocks/>
          </p:cNvSpPr>
          <p:nvPr/>
        </p:nvSpPr>
        <p:spPr>
          <a:xfrm>
            <a:off x="3700463" y="3990914"/>
            <a:ext cx="7820367"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Before anything else, you need to understand </a:t>
            </a:r>
            <a:r>
              <a:rPr lang="en-IE" b="1" dirty="0"/>
              <a:t>how much you can afford to spend</a:t>
            </a:r>
            <a:r>
              <a:rPr lang="en-IE" dirty="0"/>
              <a:t>, how big you want to start, and what kind of business you’re building. </a:t>
            </a:r>
            <a:r>
              <a:rPr lang="en-IE" i="1" dirty="0"/>
              <a:t>Will you operate full-time or seasonally? One unit or ten?</a:t>
            </a:r>
            <a:r>
              <a:rPr lang="en-IE" dirty="0"/>
              <a:t> Every choice influences your budget, cash flow, and ability to grow. A clear financial plan allows you to estimate start-up costs, ongoing expenses, and when you can expect a return. Starting small and scaling gradually is often the smartest way to test the market while keeping costs manageable.</a:t>
            </a:r>
          </a:p>
          <a:p>
            <a:pPr>
              <a:lnSpc>
                <a:spcPts val="2360"/>
              </a:lnSpc>
            </a:pPr>
            <a:endParaRPr lang="en-IE" dirty="0"/>
          </a:p>
        </p:txBody>
      </p:sp>
      <p:sp>
        <p:nvSpPr>
          <p:cNvPr id="6" name="Text Placeholder 4">
            <a:extLst>
              <a:ext uri="{FF2B5EF4-FFF2-40B4-BE49-F238E27FC236}">
                <a16:creationId xmlns:a16="http://schemas.microsoft.com/office/drawing/2014/main" id="{9B149699-BFF7-06DE-10B5-6FC4E058C115}"/>
              </a:ext>
            </a:extLst>
          </p:cNvPr>
          <p:cNvSpPr txBox="1">
            <a:spLocks/>
          </p:cNvSpPr>
          <p:nvPr/>
        </p:nvSpPr>
        <p:spPr>
          <a:xfrm>
            <a:off x="473839" y="3990914"/>
            <a:ext cx="285515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sz="2400" b="1" dirty="0">
                <a:solidFill>
                  <a:srgbClr val="459597"/>
                </a:solidFill>
              </a:rPr>
              <a:t>Decide and define your financial limits, your start-up phase, and how you’ll operate to stay financially sustainable.</a:t>
            </a:r>
          </a:p>
          <a:p>
            <a:pPr>
              <a:lnSpc>
                <a:spcPts val="2360"/>
              </a:lnSpc>
            </a:pPr>
            <a:endParaRPr lang="en-IE" dirty="0">
              <a:solidFill>
                <a:srgbClr val="EC7C69"/>
              </a:solidFill>
            </a:endParaRPr>
          </a:p>
        </p:txBody>
      </p:sp>
      <p:pic>
        <p:nvPicPr>
          <p:cNvPr id="13" name="Picture Placeholder 12" descr="A close-up of hands holding a pen and a calculator&#10;&#10;AI-generated content may be incorrect.">
            <a:extLst>
              <a:ext uri="{FF2B5EF4-FFF2-40B4-BE49-F238E27FC236}">
                <a16:creationId xmlns:a16="http://schemas.microsoft.com/office/drawing/2014/main" id="{B3CD465B-24D6-06E3-8F9F-CCF703B1BF53}"/>
              </a:ext>
            </a:extLst>
          </p:cNvPr>
          <p:cNvPicPr>
            <a:picLocks noGrp="1" noChangeAspect="1"/>
          </p:cNvPicPr>
          <p:nvPr>
            <p:ph type="pic" sz="quarter" idx="67"/>
          </p:nvPr>
        </p:nvPicPr>
        <p:blipFill>
          <a:blip r:embed="rId2"/>
          <a:srcRect t="2488" b="2488"/>
          <a:stretch>
            <a:fillRect/>
          </a:stretch>
        </p:blipFill>
        <p:spPr/>
      </p:pic>
    </p:spTree>
    <p:extLst>
      <p:ext uri="{BB962C8B-B14F-4D97-AF65-F5344CB8AC3E}">
        <p14:creationId xmlns:p14="http://schemas.microsoft.com/office/powerpoint/2010/main" val="2592957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94CD-F0F2-AA62-AB88-F5979EC711D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2080C4C5-E7C4-DD18-499E-BB113EF90D9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1F1ED84B-36F2-95F5-DF51-9645B526B496}"/>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0D5CDB8-F5DD-7A15-C58F-F674B4548C1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24</a:t>
            </a:fld>
            <a:endParaRPr lang="fr-CA" sz="1200" dirty="0"/>
          </a:p>
        </p:txBody>
      </p:sp>
      <p:sp>
        <p:nvSpPr>
          <p:cNvPr id="2" name="TextBox 1">
            <a:extLst>
              <a:ext uri="{FF2B5EF4-FFF2-40B4-BE49-F238E27FC236}">
                <a16:creationId xmlns:a16="http://schemas.microsoft.com/office/drawing/2014/main" id="{5219DDD9-D19D-DE21-E234-5772FB9B9B43}"/>
              </a:ext>
            </a:extLst>
          </p:cNvPr>
          <p:cNvSpPr txBox="1"/>
          <p:nvPr/>
        </p:nvSpPr>
        <p:spPr>
          <a:xfrm>
            <a:off x="2039426" y="1231046"/>
            <a:ext cx="9105901" cy="5476627"/>
          </a:xfrm>
          <a:prstGeom prst="rect">
            <a:avLst/>
          </a:prstGeom>
          <a:noFill/>
        </p:spPr>
        <p:txBody>
          <a:bodyPr wrap="square">
            <a:spAutoFit/>
          </a:bodyPr>
          <a:lstStyle/>
          <a:p>
            <a:pPr>
              <a:lnSpc>
                <a:spcPts val="2340"/>
              </a:lnSpc>
            </a:pPr>
            <a:r>
              <a:rPr lang="en-US" sz="2200" b="1" i="1" dirty="0">
                <a:solidFill>
                  <a:srgbClr val="494949"/>
                </a:solidFill>
              </a:rPr>
              <a:t>Epic </a:t>
            </a:r>
            <a:r>
              <a:rPr lang="en-US" sz="2400" b="1" i="1" dirty="0">
                <a:solidFill>
                  <a:srgbClr val="494949"/>
                </a:solidFill>
              </a:rPr>
              <a:t>Stays Alternative Tourism Accommodations (ATA) are more than just a trend and about meaningful experiences—they’re a proven, scalable, and future-proof investment.</a:t>
            </a:r>
          </a:p>
          <a:p>
            <a:pPr>
              <a:lnSpc>
                <a:spcPts val="2340"/>
              </a:lnSpc>
            </a:pPr>
            <a:endParaRPr lang="en-US" sz="2400" b="1" dirty="0">
              <a:solidFill>
                <a:srgbClr val="494949"/>
              </a:solidFill>
            </a:endParaRPr>
          </a:p>
          <a:p>
            <a:pPr>
              <a:lnSpc>
                <a:spcPts val="2340"/>
              </a:lnSpc>
            </a:pPr>
            <a:r>
              <a:rPr lang="en-US" sz="2400" b="1" dirty="0">
                <a:solidFill>
                  <a:srgbClr val="EC7C69"/>
                </a:solidFill>
              </a:rPr>
              <a:t>A Fast-growing Market Seeking Niche Accommodations </a:t>
            </a:r>
          </a:p>
          <a:p>
            <a:pPr>
              <a:lnSpc>
                <a:spcPts val="2340"/>
              </a:lnSpc>
            </a:pPr>
            <a:r>
              <a:rPr lang="en-US" sz="2400" b="1" dirty="0">
                <a:solidFill>
                  <a:srgbClr val="EC7C69"/>
                </a:solidFill>
              </a:rPr>
              <a:t>and Unique Experiences.</a:t>
            </a:r>
          </a:p>
          <a:p>
            <a:endParaRPr lang="en-US" sz="2400" b="1" dirty="0">
              <a:solidFill>
                <a:srgbClr val="EC7C69"/>
              </a:solidFill>
            </a:endParaRPr>
          </a:p>
          <a:p>
            <a:pPr>
              <a:lnSpc>
                <a:spcPts val="2340"/>
              </a:lnSpc>
            </a:pPr>
            <a:r>
              <a:rPr lang="en-US" sz="2400" dirty="0">
                <a:solidFill>
                  <a:srgbClr val="494949"/>
                </a:solidFill>
              </a:rPr>
              <a:t>These models tap into the fast-growing market of conscious </a:t>
            </a:r>
            <a:r>
              <a:rPr lang="en-US" sz="2400" dirty="0" err="1">
                <a:solidFill>
                  <a:srgbClr val="494949"/>
                </a:solidFill>
              </a:rPr>
              <a:t>travellers</a:t>
            </a:r>
            <a:r>
              <a:rPr lang="en-US" sz="2400" dirty="0">
                <a:solidFill>
                  <a:srgbClr val="494949"/>
                </a:solidFill>
              </a:rPr>
              <a:t> who are willing to spend more on stays that align with their values. </a:t>
            </a:r>
          </a:p>
          <a:p>
            <a:pPr>
              <a:lnSpc>
                <a:spcPts val="2340"/>
              </a:lnSpc>
            </a:pPr>
            <a:endParaRPr lang="en-US" sz="2400" dirty="0">
              <a:solidFill>
                <a:srgbClr val="494949"/>
              </a:solidFill>
            </a:endParaRPr>
          </a:p>
          <a:p>
            <a:pPr>
              <a:lnSpc>
                <a:spcPts val="2340"/>
              </a:lnSpc>
            </a:pPr>
            <a:r>
              <a:rPr lang="en-US" sz="2400" dirty="0">
                <a:solidFill>
                  <a:srgbClr val="494949"/>
                </a:solidFill>
              </a:rPr>
              <a:t>As travel </a:t>
            </a:r>
            <a:r>
              <a:rPr lang="en-US" sz="2400" dirty="0" err="1">
                <a:solidFill>
                  <a:srgbClr val="494949"/>
                </a:solidFill>
              </a:rPr>
              <a:t>behaviours</a:t>
            </a:r>
            <a:r>
              <a:rPr lang="en-US" sz="2400" dirty="0">
                <a:solidFill>
                  <a:srgbClr val="494949"/>
                </a:solidFill>
              </a:rPr>
              <a:t> shift toward sustainability and authenticity, conscious consumers are actively seeking out accommodations that reflect their values. </a:t>
            </a:r>
          </a:p>
          <a:p>
            <a:pPr>
              <a:lnSpc>
                <a:spcPts val="2340"/>
              </a:lnSpc>
            </a:pPr>
            <a:endParaRPr lang="en-US" sz="2400" dirty="0">
              <a:solidFill>
                <a:srgbClr val="494949"/>
              </a:solidFill>
            </a:endParaRPr>
          </a:p>
          <a:p>
            <a:pPr>
              <a:lnSpc>
                <a:spcPts val="2340"/>
              </a:lnSpc>
            </a:pPr>
            <a:r>
              <a:rPr lang="en-US" sz="2400" dirty="0">
                <a:solidFill>
                  <a:srgbClr val="494949"/>
                </a:solidFill>
              </a:rPr>
              <a:t>In fact, according to </a:t>
            </a:r>
            <a:r>
              <a:rPr lang="en-US" sz="2400" dirty="0" err="1">
                <a:solidFill>
                  <a:srgbClr val="494949"/>
                </a:solidFill>
              </a:rPr>
              <a:t>Booking.com’s</a:t>
            </a:r>
            <a:r>
              <a:rPr lang="en-US" sz="2400" dirty="0">
                <a:solidFill>
                  <a:srgbClr val="494949"/>
                </a:solidFill>
              </a:rPr>
              <a:t> 2024 Sustainable Travel Report, </a:t>
            </a:r>
            <a:r>
              <a:rPr lang="en-US" sz="2400" b="1" dirty="0">
                <a:solidFill>
                  <a:srgbClr val="494949"/>
                </a:solidFill>
              </a:rPr>
              <a:t>76% of global </a:t>
            </a:r>
            <a:r>
              <a:rPr lang="en-US" sz="2400" b="1" dirty="0" err="1">
                <a:solidFill>
                  <a:srgbClr val="494949"/>
                </a:solidFill>
              </a:rPr>
              <a:t>travellers</a:t>
            </a:r>
            <a:r>
              <a:rPr lang="en-US" sz="2400" b="1" dirty="0">
                <a:solidFill>
                  <a:srgbClr val="494949"/>
                </a:solidFill>
              </a:rPr>
              <a:t> say they want to travel more sustainably, and over 60% are willing to pay more for eco-certified stays.</a:t>
            </a:r>
          </a:p>
          <a:p>
            <a:pPr>
              <a:lnSpc>
                <a:spcPts val="2340"/>
              </a:lnSpc>
            </a:pPr>
            <a:endParaRPr lang="en-US" sz="2200" b="1" dirty="0">
              <a:solidFill>
                <a:srgbClr val="494949"/>
              </a:solidFill>
            </a:endParaRPr>
          </a:p>
        </p:txBody>
      </p:sp>
      <p:pic>
        <p:nvPicPr>
          <p:cNvPr id="14" name="Picture 13">
            <a:extLst>
              <a:ext uri="{FF2B5EF4-FFF2-40B4-BE49-F238E27FC236}">
                <a16:creationId xmlns:a16="http://schemas.microsoft.com/office/drawing/2014/main" id="{4537485D-331D-3C4D-DF2A-2C4745EFE18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9B8A699-110F-6519-9047-18042D3F3B81}"/>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Lean, High Return on Investment</a:t>
            </a:r>
          </a:p>
        </p:txBody>
      </p:sp>
      <p:sp>
        <p:nvSpPr>
          <p:cNvPr id="6" name="Text Placeholder 3">
            <a:extLst>
              <a:ext uri="{FF2B5EF4-FFF2-40B4-BE49-F238E27FC236}">
                <a16:creationId xmlns:a16="http://schemas.microsoft.com/office/drawing/2014/main" id="{404319CC-5D99-9FA5-BEDC-84F52D7B2840}"/>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Viable Business </a:t>
            </a:r>
          </a:p>
        </p:txBody>
      </p:sp>
    </p:spTree>
    <p:extLst>
      <p:ext uri="{BB962C8B-B14F-4D97-AF65-F5344CB8AC3E}">
        <p14:creationId xmlns:p14="http://schemas.microsoft.com/office/powerpoint/2010/main" val="1745516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A841A-DB60-EB6A-516D-056171857A33}"/>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16CDD6C-3B24-80A0-8486-3311E8F3E3AE}"/>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F0E079F8-EC57-B497-8469-09D48AFF8C70}"/>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CF63FEE-FE08-A1DF-EDB4-E35AAE8B897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25</a:t>
            </a:fld>
            <a:endParaRPr lang="fr-CA" sz="1200" dirty="0"/>
          </a:p>
        </p:txBody>
      </p:sp>
      <p:sp>
        <p:nvSpPr>
          <p:cNvPr id="2" name="TextBox 1">
            <a:extLst>
              <a:ext uri="{FF2B5EF4-FFF2-40B4-BE49-F238E27FC236}">
                <a16:creationId xmlns:a16="http://schemas.microsoft.com/office/drawing/2014/main" id="{5167B274-B71D-A2B9-FFE4-9544B164975A}"/>
              </a:ext>
            </a:extLst>
          </p:cNvPr>
          <p:cNvSpPr txBox="1"/>
          <p:nvPr/>
        </p:nvSpPr>
        <p:spPr>
          <a:xfrm>
            <a:off x="2039426" y="1231046"/>
            <a:ext cx="9642040" cy="3706912"/>
          </a:xfrm>
          <a:prstGeom prst="rect">
            <a:avLst/>
          </a:prstGeom>
          <a:noFill/>
        </p:spPr>
        <p:txBody>
          <a:bodyPr wrap="square">
            <a:spAutoFit/>
          </a:bodyPr>
          <a:lstStyle/>
          <a:p>
            <a:pPr>
              <a:lnSpc>
                <a:spcPts val="2340"/>
              </a:lnSpc>
            </a:pPr>
            <a:r>
              <a:rPr lang="en-US" sz="2400" b="1" dirty="0">
                <a:solidFill>
                  <a:srgbClr val="EC7C69"/>
                </a:solidFill>
              </a:rPr>
              <a:t>Offers a Lean, High-impact Path To Entrepreneurship</a:t>
            </a:r>
          </a:p>
          <a:p>
            <a:r>
              <a:rPr lang="en-US" sz="2400" b="1" dirty="0">
                <a:solidFill>
                  <a:srgbClr val="EC7C69"/>
                </a:solidFill>
              </a:rPr>
              <a:t> </a:t>
            </a:r>
            <a:r>
              <a:rPr lang="en-US" sz="2400" dirty="0">
                <a:solidFill>
                  <a:srgbClr val="494949"/>
                </a:solidFill>
              </a:rPr>
              <a:t>From eco-lodges to boutique guesthouses, ATAs offer </a:t>
            </a:r>
          </a:p>
          <a:p>
            <a:pPr marL="342900" indent="-342900">
              <a:lnSpc>
                <a:spcPts val="2340"/>
              </a:lnSpc>
              <a:buFont typeface="Calibri" panose="020F0502020204030204" pitchFamily="34" charset="0"/>
              <a:buChar char="→"/>
            </a:pPr>
            <a:endParaRPr lang="en-US" sz="2400" dirty="0">
              <a:solidFill>
                <a:srgbClr val="494949"/>
              </a:solidFill>
            </a:endParaRPr>
          </a:p>
          <a:p>
            <a:pPr marL="342900" indent="-342900">
              <a:lnSpc>
                <a:spcPts val="2340"/>
              </a:lnSpc>
              <a:buFont typeface="Calibri" panose="020F0502020204030204" pitchFamily="34" charset="0"/>
              <a:buChar char="→"/>
            </a:pPr>
            <a:r>
              <a:rPr lang="en-US" sz="2400" dirty="0">
                <a:solidFill>
                  <a:srgbClr val="494949"/>
                </a:solidFill>
              </a:rPr>
              <a:t>a </a:t>
            </a:r>
            <a:r>
              <a:rPr lang="en-US" sz="2400" b="1" dirty="0">
                <a:solidFill>
                  <a:srgbClr val="494949"/>
                </a:solidFill>
              </a:rPr>
              <a:t>high return on investment</a:t>
            </a:r>
            <a:r>
              <a:rPr lang="en-US" sz="2400" dirty="0">
                <a:solidFill>
                  <a:srgbClr val="494949"/>
                </a:solidFill>
              </a:rPr>
              <a:t> by combining </a:t>
            </a:r>
            <a:r>
              <a:rPr lang="en-US" sz="2400" b="1" dirty="0">
                <a:solidFill>
                  <a:srgbClr val="494949"/>
                </a:solidFill>
              </a:rPr>
              <a:t>low setup costs </a:t>
            </a:r>
            <a:r>
              <a:rPr lang="en-US" sz="2400" dirty="0">
                <a:solidFill>
                  <a:srgbClr val="494949"/>
                </a:solidFill>
              </a:rPr>
              <a:t>(e.g., repurposed structures) </a:t>
            </a:r>
          </a:p>
          <a:p>
            <a:pPr marL="342900" indent="-342900">
              <a:lnSpc>
                <a:spcPts val="2340"/>
              </a:lnSpc>
              <a:buFont typeface="Calibri" panose="020F0502020204030204" pitchFamily="34" charset="0"/>
              <a:buChar char="→"/>
            </a:pPr>
            <a:r>
              <a:rPr lang="en-US" sz="2400" dirty="0">
                <a:solidFill>
                  <a:srgbClr val="494949"/>
                </a:solidFill>
              </a:rPr>
              <a:t>with </a:t>
            </a:r>
            <a:r>
              <a:rPr lang="en-US" sz="2400" b="1" dirty="0">
                <a:solidFill>
                  <a:srgbClr val="494949"/>
                </a:solidFill>
              </a:rPr>
              <a:t>low overhead </a:t>
            </a:r>
            <a:r>
              <a:rPr lang="en-US" sz="2400" dirty="0">
                <a:solidFill>
                  <a:srgbClr val="494949"/>
                </a:solidFill>
              </a:rPr>
              <a:t>and modular infrastructure tourism landscape, (like pods), </a:t>
            </a:r>
          </a:p>
          <a:p>
            <a:pPr marL="342900" indent="-342900">
              <a:lnSpc>
                <a:spcPts val="2340"/>
              </a:lnSpc>
              <a:buFont typeface="Calibri" panose="020F0502020204030204" pitchFamily="34" charset="0"/>
              <a:buChar char="→"/>
            </a:pPr>
            <a:r>
              <a:rPr lang="en-US" sz="2400" dirty="0">
                <a:solidFill>
                  <a:srgbClr val="494949"/>
                </a:solidFill>
              </a:rPr>
              <a:t>flexible phasing (start with 1–2 units and expand), </a:t>
            </a:r>
          </a:p>
          <a:p>
            <a:pPr marL="342900" indent="-342900">
              <a:lnSpc>
                <a:spcPts val="2340"/>
              </a:lnSpc>
              <a:buFont typeface="Calibri" panose="020F0502020204030204" pitchFamily="34" charset="0"/>
              <a:buChar char="→"/>
            </a:pPr>
            <a:r>
              <a:rPr lang="en-US" sz="2400" dirty="0">
                <a:solidFill>
                  <a:srgbClr val="494949"/>
                </a:solidFill>
              </a:rPr>
              <a:t>along with </a:t>
            </a:r>
            <a:r>
              <a:rPr lang="en-US" sz="2400" b="1" dirty="0">
                <a:solidFill>
                  <a:srgbClr val="494949"/>
                </a:solidFill>
              </a:rPr>
              <a:t>strong pricing power </a:t>
            </a:r>
            <a:r>
              <a:rPr lang="en-US" sz="2400" dirty="0">
                <a:solidFill>
                  <a:srgbClr val="494949"/>
                </a:solidFill>
              </a:rPr>
              <a:t>and </a:t>
            </a:r>
          </a:p>
          <a:p>
            <a:pPr marL="342900" indent="-342900">
              <a:lnSpc>
                <a:spcPts val="2340"/>
              </a:lnSpc>
              <a:buFont typeface="Calibri" panose="020F0502020204030204" pitchFamily="34" charset="0"/>
              <a:buChar char="→"/>
            </a:pPr>
            <a:r>
              <a:rPr lang="en-US" sz="2400" dirty="0">
                <a:solidFill>
                  <a:srgbClr val="494949"/>
                </a:solidFill>
              </a:rPr>
              <a:t>year-round niche appeal based on a strong demand for immersive experiences, Epic Stays models can deliver </a:t>
            </a:r>
            <a:r>
              <a:rPr lang="en-US" sz="2400" b="1" dirty="0">
                <a:solidFill>
                  <a:srgbClr val="494949"/>
                </a:solidFill>
              </a:rPr>
              <a:t>impressive margins</a:t>
            </a:r>
            <a:r>
              <a:rPr lang="en-US" sz="2400" b="1" dirty="0"/>
              <a:t>. </a:t>
            </a:r>
          </a:p>
          <a:p>
            <a:pPr>
              <a:lnSpc>
                <a:spcPts val="2340"/>
              </a:lnSpc>
            </a:pPr>
            <a:endParaRPr lang="en-US" sz="2200" b="1" dirty="0">
              <a:solidFill>
                <a:srgbClr val="494949"/>
              </a:solidFill>
            </a:endParaRPr>
          </a:p>
        </p:txBody>
      </p:sp>
      <p:pic>
        <p:nvPicPr>
          <p:cNvPr id="14" name="Picture 13">
            <a:extLst>
              <a:ext uri="{FF2B5EF4-FFF2-40B4-BE49-F238E27FC236}">
                <a16:creationId xmlns:a16="http://schemas.microsoft.com/office/drawing/2014/main" id="{134B1636-DFC8-3F5E-D129-38A03CCC9172}"/>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27AC23E7-B904-0EA3-E5E3-929ECB2ABB24}"/>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Lean, High Return on Investment</a:t>
            </a:r>
          </a:p>
        </p:txBody>
      </p:sp>
      <p:sp>
        <p:nvSpPr>
          <p:cNvPr id="6" name="Text Placeholder 3">
            <a:extLst>
              <a:ext uri="{FF2B5EF4-FFF2-40B4-BE49-F238E27FC236}">
                <a16:creationId xmlns:a16="http://schemas.microsoft.com/office/drawing/2014/main" id="{061627D8-9F83-F471-530E-5E7F90030F74}"/>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Viable Business </a:t>
            </a:r>
          </a:p>
        </p:txBody>
      </p:sp>
      <p:sp>
        <p:nvSpPr>
          <p:cNvPr id="11" name="Freeform 10">
            <a:extLst>
              <a:ext uri="{FF2B5EF4-FFF2-40B4-BE49-F238E27FC236}">
                <a16:creationId xmlns:a16="http://schemas.microsoft.com/office/drawing/2014/main" id="{6A7618CD-8A29-9644-11D2-6848B1028B64}"/>
              </a:ext>
            </a:extLst>
          </p:cNvPr>
          <p:cNvSpPr/>
          <p:nvPr/>
        </p:nvSpPr>
        <p:spPr>
          <a:xfrm rot="5400000">
            <a:off x="7332069" y="3482906"/>
            <a:ext cx="2129299" cy="5423397"/>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sp>
        <p:nvSpPr>
          <p:cNvPr id="15" name="TextBox 14">
            <a:extLst>
              <a:ext uri="{FF2B5EF4-FFF2-40B4-BE49-F238E27FC236}">
                <a16:creationId xmlns:a16="http://schemas.microsoft.com/office/drawing/2014/main" id="{8D71B738-CD21-74E1-0D7C-4370E5857016}"/>
              </a:ext>
            </a:extLst>
          </p:cNvPr>
          <p:cNvSpPr txBox="1"/>
          <p:nvPr/>
        </p:nvSpPr>
        <p:spPr>
          <a:xfrm>
            <a:off x="6307388" y="5462027"/>
            <a:ext cx="4601068" cy="977896"/>
          </a:xfrm>
          <a:prstGeom prst="rect">
            <a:avLst/>
          </a:prstGeom>
          <a:noFill/>
        </p:spPr>
        <p:txBody>
          <a:bodyPr wrap="square">
            <a:spAutoFit/>
          </a:bodyPr>
          <a:lstStyle/>
          <a:p>
            <a:pPr>
              <a:lnSpc>
                <a:spcPts val="2260"/>
              </a:lnSpc>
            </a:pPr>
            <a:r>
              <a:rPr lang="en-GB" sz="2200" b="1" dirty="0">
                <a:solidFill>
                  <a:srgbClr val="494949"/>
                </a:solidFill>
              </a:rPr>
              <a:t>MODULE 1: Introduction to Alternative Tourism Accommodation </a:t>
            </a:r>
            <a:r>
              <a:rPr lang="en-GB" sz="2200" dirty="0">
                <a:solidFill>
                  <a:srgbClr val="494949"/>
                </a:solidFill>
              </a:rPr>
              <a:t>covers business models in more detail</a:t>
            </a:r>
            <a:endParaRPr lang="en-US" sz="2200" dirty="0">
              <a:solidFill>
                <a:srgbClr val="494949"/>
              </a:solidFill>
            </a:endParaRPr>
          </a:p>
        </p:txBody>
      </p:sp>
      <p:grpSp>
        <p:nvGrpSpPr>
          <p:cNvPr id="16" name="Group 15">
            <a:extLst>
              <a:ext uri="{FF2B5EF4-FFF2-40B4-BE49-F238E27FC236}">
                <a16:creationId xmlns:a16="http://schemas.microsoft.com/office/drawing/2014/main" id="{C6E03D87-7F5A-1AB9-9659-AB61F8122174}"/>
              </a:ext>
            </a:extLst>
          </p:cNvPr>
          <p:cNvGrpSpPr/>
          <p:nvPr/>
        </p:nvGrpSpPr>
        <p:grpSpPr>
          <a:xfrm>
            <a:off x="5306231" y="5349661"/>
            <a:ext cx="800038" cy="800448"/>
            <a:chOff x="-636058" y="4638347"/>
            <a:chExt cx="347616" cy="347794"/>
          </a:xfrm>
        </p:grpSpPr>
        <p:sp>
          <p:nvSpPr>
            <p:cNvPr id="17" name="Freeform 16">
              <a:extLst>
                <a:ext uri="{FF2B5EF4-FFF2-40B4-BE49-F238E27FC236}">
                  <a16:creationId xmlns:a16="http://schemas.microsoft.com/office/drawing/2014/main" id="{513949CE-5DD0-699E-F661-20D338A8516A}"/>
                </a:ext>
              </a:extLst>
            </p:cNvPr>
            <p:cNvSpPr/>
            <p:nvPr/>
          </p:nvSpPr>
          <p:spPr>
            <a:xfrm>
              <a:off x="-636058" y="4638347"/>
              <a:ext cx="347616" cy="347794"/>
            </a:xfrm>
            <a:custGeom>
              <a:avLst/>
              <a:gdLst>
                <a:gd name="connsiteX0" fmla="*/ 347616 w 347616"/>
                <a:gd name="connsiteY0" fmla="*/ 173897 h 347794"/>
                <a:gd name="connsiteX1" fmla="*/ 173808 w 347616"/>
                <a:gd name="connsiteY1" fmla="*/ 347795 h 347794"/>
                <a:gd name="connsiteX2" fmla="*/ 0 w 347616"/>
                <a:gd name="connsiteY2" fmla="*/ 173897 h 347794"/>
                <a:gd name="connsiteX3" fmla="*/ 173808 w 347616"/>
                <a:gd name="connsiteY3" fmla="*/ 0 h 347794"/>
                <a:gd name="connsiteX4" fmla="*/ 347616 w 347616"/>
                <a:gd name="connsiteY4" fmla="*/ 173897 h 34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16" h="347794">
                  <a:moveTo>
                    <a:pt x="347616" y="173897"/>
                  </a:moveTo>
                  <a:cubicBezTo>
                    <a:pt x="347616" y="269938"/>
                    <a:pt x="269800" y="347795"/>
                    <a:pt x="173808" y="347795"/>
                  </a:cubicBezTo>
                  <a:cubicBezTo>
                    <a:pt x="77817" y="347795"/>
                    <a:pt x="0" y="269938"/>
                    <a:pt x="0" y="173897"/>
                  </a:cubicBezTo>
                  <a:cubicBezTo>
                    <a:pt x="0" y="77856"/>
                    <a:pt x="77817" y="0"/>
                    <a:pt x="173808" y="0"/>
                  </a:cubicBezTo>
                  <a:cubicBezTo>
                    <a:pt x="269800" y="0"/>
                    <a:pt x="347616" y="77856"/>
                    <a:pt x="347616" y="173897"/>
                  </a:cubicBezTo>
                  <a:close/>
                </a:path>
              </a:pathLst>
            </a:custGeom>
            <a:solidFill>
              <a:srgbClr val="00979B"/>
            </a:solidFill>
            <a:ln w="57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CBDFF7A-0E6F-20B2-2830-0EBBE49820C9}"/>
                </a:ext>
              </a:extLst>
            </p:cNvPr>
            <p:cNvSpPr/>
            <p:nvPr/>
          </p:nvSpPr>
          <p:spPr>
            <a:xfrm>
              <a:off x="-445634" y="4709029"/>
              <a:ext cx="10020" cy="8205"/>
            </a:xfrm>
            <a:custGeom>
              <a:avLst/>
              <a:gdLst>
                <a:gd name="connsiteX0" fmla="*/ 74 w 10020"/>
                <a:gd name="connsiteY0" fmla="*/ 8206 h 8205"/>
                <a:gd name="connsiteX1" fmla="*/ 9858 w 10020"/>
                <a:gd name="connsiteY1" fmla="*/ 8206 h 8205"/>
                <a:gd name="connsiteX2" fmla="*/ 74 w 10020"/>
                <a:gd name="connsiteY2" fmla="*/ 8206 h 8205"/>
              </a:gdLst>
              <a:ahLst/>
              <a:cxnLst>
                <a:cxn ang="0">
                  <a:pos x="connsiteX0" y="connsiteY0"/>
                </a:cxn>
                <a:cxn ang="0">
                  <a:pos x="connsiteX1" y="connsiteY1"/>
                </a:cxn>
                <a:cxn ang="0">
                  <a:pos x="connsiteX2" y="connsiteY2"/>
                </a:cxn>
              </a:cxnLst>
              <a:rect l="l" t="t" r="r" b="b"/>
              <a:pathLst>
                <a:path w="10020" h="8205">
                  <a:moveTo>
                    <a:pt x="74" y="8206"/>
                  </a:moveTo>
                  <a:lnTo>
                    <a:pt x="9858" y="8206"/>
                  </a:lnTo>
                  <a:cubicBezTo>
                    <a:pt x="11585" y="-2735"/>
                    <a:pt x="-1077" y="-2735"/>
                    <a:pt x="74" y="8206"/>
                  </a:cubicBezTo>
                  <a:close/>
                </a:path>
              </a:pathLst>
            </a:custGeom>
            <a:solidFill>
              <a:srgbClr val="00979B"/>
            </a:solidFill>
            <a:ln w="57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B97334D-8DF2-3CC0-0586-BABEBF7FB52B}"/>
                </a:ext>
              </a:extLst>
            </p:cNvPr>
            <p:cNvSpPr/>
            <p:nvPr/>
          </p:nvSpPr>
          <p:spPr>
            <a:xfrm>
              <a:off x="-480165" y="4709029"/>
              <a:ext cx="10020" cy="8205"/>
            </a:xfrm>
            <a:custGeom>
              <a:avLst/>
              <a:gdLst>
                <a:gd name="connsiteX0" fmla="*/ 74 w 10020"/>
                <a:gd name="connsiteY0" fmla="*/ 8206 h 8205"/>
                <a:gd name="connsiteX1" fmla="*/ 9858 w 10020"/>
                <a:gd name="connsiteY1" fmla="*/ 8206 h 8205"/>
                <a:gd name="connsiteX2" fmla="*/ 74 w 10020"/>
                <a:gd name="connsiteY2" fmla="*/ 8206 h 8205"/>
              </a:gdLst>
              <a:ahLst/>
              <a:cxnLst>
                <a:cxn ang="0">
                  <a:pos x="connsiteX0" y="connsiteY0"/>
                </a:cxn>
                <a:cxn ang="0">
                  <a:pos x="connsiteX1" y="connsiteY1"/>
                </a:cxn>
                <a:cxn ang="0">
                  <a:pos x="connsiteX2" y="connsiteY2"/>
                </a:cxn>
              </a:cxnLst>
              <a:rect l="l" t="t" r="r" b="b"/>
              <a:pathLst>
                <a:path w="10020" h="8205">
                  <a:moveTo>
                    <a:pt x="74" y="8206"/>
                  </a:moveTo>
                  <a:lnTo>
                    <a:pt x="9858" y="8206"/>
                  </a:lnTo>
                  <a:cubicBezTo>
                    <a:pt x="11585" y="-2735"/>
                    <a:pt x="-1077" y="-2735"/>
                    <a:pt x="74" y="8206"/>
                  </a:cubicBezTo>
                  <a:close/>
                </a:path>
              </a:pathLst>
            </a:custGeom>
            <a:solidFill>
              <a:srgbClr val="00979B"/>
            </a:solidFill>
            <a:ln w="57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886FB59-F7BF-C4AD-0762-87CBC08D449E}"/>
                </a:ext>
              </a:extLst>
            </p:cNvPr>
            <p:cNvSpPr/>
            <p:nvPr/>
          </p:nvSpPr>
          <p:spPr>
            <a:xfrm>
              <a:off x="-545701" y="4700774"/>
              <a:ext cx="250928" cy="281912"/>
            </a:xfrm>
            <a:custGeom>
              <a:avLst/>
              <a:gdLst>
                <a:gd name="connsiteX0" fmla="*/ 250928 w 250928"/>
                <a:gd name="connsiteY0" fmla="*/ 148323 h 281912"/>
                <a:gd name="connsiteX1" fmla="*/ 208340 w 250928"/>
                <a:gd name="connsiteY1" fmla="*/ 70587 h 281912"/>
                <a:gd name="connsiteX2" fmla="*/ 208340 w 250928"/>
                <a:gd name="connsiteY2" fmla="*/ 65981 h 281912"/>
                <a:gd name="connsiteX3" fmla="*/ 206613 w 250928"/>
                <a:gd name="connsiteY3" fmla="*/ 61374 h 281912"/>
                <a:gd name="connsiteX4" fmla="*/ 181290 w 250928"/>
                <a:gd name="connsiteY4" fmla="*/ 54465 h 281912"/>
                <a:gd name="connsiteX5" fmla="*/ 172657 w 250928"/>
                <a:gd name="connsiteY5" fmla="*/ 66557 h 281912"/>
                <a:gd name="connsiteX6" fmla="*/ 139277 w 250928"/>
                <a:gd name="connsiteY6" fmla="*/ 124138 h 281912"/>
                <a:gd name="connsiteX7" fmla="*/ 139277 w 250928"/>
                <a:gd name="connsiteY7" fmla="*/ 89589 h 281912"/>
                <a:gd name="connsiteX8" fmla="*/ 139852 w 250928"/>
                <a:gd name="connsiteY8" fmla="*/ 87862 h 281912"/>
                <a:gd name="connsiteX9" fmla="*/ 139852 w 250928"/>
                <a:gd name="connsiteY9" fmla="*/ 26825 h 281912"/>
                <a:gd name="connsiteX10" fmla="*/ 117982 w 250928"/>
                <a:gd name="connsiteY10" fmla="*/ 16461 h 281912"/>
                <a:gd name="connsiteX11" fmla="*/ 92084 w 250928"/>
                <a:gd name="connsiteY11" fmla="*/ 16461 h 281912"/>
                <a:gd name="connsiteX12" fmla="*/ 82875 w 250928"/>
                <a:gd name="connsiteY12" fmla="*/ 16461 h 281912"/>
                <a:gd name="connsiteX13" fmla="*/ 56977 w 250928"/>
                <a:gd name="connsiteY13" fmla="*/ 16461 h 281912"/>
                <a:gd name="connsiteX14" fmla="*/ 48344 w 250928"/>
                <a:gd name="connsiteY14" fmla="*/ 16461 h 281912"/>
                <a:gd name="connsiteX15" fmla="*/ 42013 w 250928"/>
                <a:gd name="connsiteY15" fmla="*/ 2065 h 281912"/>
                <a:gd name="connsiteX16" fmla="*/ 21870 w 250928"/>
                <a:gd name="connsiteY16" fmla="*/ 16461 h 281912"/>
                <a:gd name="connsiteX17" fmla="*/ 0 w 250928"/>
                <a:gd name="connsiteY17" fmla="*/ 26825 h 281912"/>
                <a:gd name="connsiteX18" fmla="*/ 0 w 250928"/>
                <a:gd name="connsiteY18" fmla="*/ 167901 h 281912"/>
                <a:gd name="connsiteX19" fmla="*/ 107623 w 250928"/>
                <a:gd name="connsiteY19" fmla="*/ 281913 h 281912"/>
                <a:gd name="connsiteX20" fmla="*/ 250353 w 250928"/>
                <a:gd name="connsiteY20" fmla="*/ 148323 h 281912"/>
                <a:gd name="connsiteX21" fmla="*/ 40287 w 250928"/>
                <a:gd name="connsiteY21" fmla="*/ 16461 h 281912"/>
                <a:gd name="connsiteX22" fmla="*/ 30503 w 250928"/>
                <a:gd name="connsiteY22" fmla="*/ 16461 h 281912"/>
                <a:gd name="connsiteX23" fmla="*/ 40287 w 250928"/>
                <a:gd name="connsiteY23" fmla="*/ 16461 h 281912"/>
                <a:gd name="connsiteX24" fmla="*/ 75394 w 250928"/>
                <a:gd name="connsiteY24" fmla="*/ 16461 h 281912"/>
                <a:gd name="connsiteX25" fmla="*/ 65610 w 250928"/>
                <a:gd name="connsiteY25" fmla="*/ 16461 h 281912"/>
                <a:gd name="connsiteX26" fmla="*/ 75394 w 250928"/>
                <a:gd name="connsiteY26" fmla="*/ 16461 h 281912"/>
                <a:gd name="connsiteX27" fmla="*/ 109925 w 250928"/>
                <a:gd name="connsiteY27" fmla="*/ 16461 h 281912"/>
                <a:gd name="connsiteX28" fmla="*/ 100141 w 250928"/>
                <a:gd name="connsiteY28" fmla="*/ 16461 h 281912"/>
                <a:gd name="connsiteX29" fmla="*/ 109925 w 250928"/>
                <a:gd name="connsiteY29" fmla="*/ 16461 h 2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0928" h="281912">
                  <a:moveTo>
                    <a:pt x="250928" y="148323"/>
                  </a:moveTo>
                  <a:lnTo>
                    <a:pt x="208340" y="70587"/>
                  </a:lnTo>
                  <a:lnTo>
                    <a:pt x="208340" y="65981"/>
                  </a:lnTo>
                  <a:lnTo>
                    <a:pt x="206613" y="61374"/>
                  </a:lnTo>
                  <a:cubicBezTo>
                    <a:pt x="202009" y="51585"/>
                    <a:pt x="189923" y="48131"/>
                    <a:pt x="181290" y="54465"/>
                  </a:cubicBezTo>
                  <a:cubicBezTo>
                    <a:pt x="177261" y="57344"/>
                    <a:pt x="174959" y="62526"/>
                    <a:pt x="172657" y="66557"/>
                  </a:cubicBezTo>
                  <a:cubicBezTo>
                    <a:pt x="161147" y="85559"/>
                    <a:pt x="150212" y="105137"/>
                    <a:pt x="139277" y="124138"/>
                  </a:cubicBezTo>
                  <a:lnTo>
                    <a:pt x="139277" y="89589"/>
                  </a:lnTo>
                  <a:cubicBezTo>
                    <a:pt x="139277" y="89589"/>
                    <a:pt x="139852" y="88438"/>
                    <a:pt x="139852" y="87862"/>
                  </a:cubicBezTo>
                  <a:lnTo>
                    <a:pt x="139852" y="26825"/>
                  </a:lnTo>
                  <a:cubicBezTo>
                    <a:pt x="137550" y="15885"/>
                    <a:pt x="127191" y="16461"/>
                    <a:pt x="117982" y="16461"/>
                  </a:cubicBezTo>
                  <a:cubicBezTo>
                    <a:pt x="119709" y="-4845"/>
                    <a:pt x="89782" y="-4845"/>
                    <a:pt x="92084" y="16461"/>
                  </a:cubicBezTo>
                  <a:lnTo>
                    <a:pt x="82875" y="16461"/>
                  </a:lnTo>
                  <a:cubicBezTo>
                    <a:pt x="84602" y="-4845"/>
                    <a:pt x="55250" y="-4845"/>
                    <a:pt x="56977" y="16461"/>
                  </a:cubicBezTo>
                  <a:lnTo>
                    <a:pt x="48344" y="16461"/>
                  </a:lnTo>
                  <a:cubicBezTo>
                    <a:pt x="48344" y="10702"/>
                    <a:pt x="47193" y="5520"/>
                    <a:pt x="42013" y="2065"/>
                  </a:cubicBezTo>
                  <a:cubicBezTo>
                    <a:pt x="31654" y="-4269"/>
                    <a:pt x="20143" y="4944"/>
                    <a:pt x="21870" y="16461"/>
                  </a:cubicBezTo>
                  <a:cubicBezTo>
                    <a:pt x="12662" y="16461"/>
                    <a:pt x="2878" y="15309"/>
                    <a:pt x="0" y="26825"/>
                  </a:cubicBezTo>
                  <a:lnTo>
                    <a:pt x="0" y="167901"/>
                  </a:lnTo>
                  <a:lnTo>
                    <a:pt x="107623" y="281913"/>
                  </a:lnTo>
                  <a:cubicBezTo>
                    <a:pt x="178412" y="270972"/>
                    <a:pt x="234814" y="217421"/>
                    <a:pt x="250353" y="148323"/>
                  </a:cubicBezTo>
                  <a:close/>
                  <a:moveTo>
                    <a:pt x="40287" y="16461"/>
                  </a:moveTo>
                  <a:lnTo>
                    <a:pt x="30503" y="16461"/>
                  </a:lnTo>
                  <a:cubicBezTo>
                    <a:pt x="29352" y="5520"/>
                    <a:pt x="41438" y="5520"/>
                    <a:pt x="40287" y="16461"/>
                  </a:cubicBezTo>
                  <a:close/>
                  <a:moveTo>
                    <a:pt x="75394" y="16461"/>
                  </a:moveTo>
                  <a:lnTo>
                    <a:pt x="65610" y="16461"/>
                  </a:lnTo>
                  <a:cubicBezTo>
                    <a:pt x="64459" y="5520"/>
                    <a:pt x="76545" y="5520"/>
                    <a:pt x="75394" y="16461"/>
                  </a:cubicBezTo>
                  <a:close/>
                  <a:moveTo>
                    <a:pt x="109925" y="16461"/>
                  </a:moveTo>
                  <a:lnTo>
                    <a:pt x="100141" y="16461"/>
                  </a:lnTo>
                  <a:cubicBezTo>
                    <a:pt x="98990" y="5520"/>
                    <a:pt x="111076" y="5520"/>
                    <a:pt x="109925" y="16461"/>
                  </a:cubicBezTo>
                  <a:close/>
                </a:path>
              </a:pathLst>
            </a:custGeom>
            <a:solidFill>
              <a:srgbClr val="087377"/>
            </a:solidFill>
            <a:ln w="5747" cap="flat">
              <a:noFill/>
              <a:prstDash val="solid"/>
              <a:miter/>
            </a:ln>
          </p:spPr>
          <p:txBody>
            <a:bodyPr rtlCol="0" anchor="ctr"/>
            <a:lstStyle/>
            <a:p>
              <a:endParaRPr lang="en-US"/>
            </a:p>
          </p:txBody>
        </p:sp>
        <p:grpSp>
          <p:nvGrpSpPr>
            <p:cNvPr id="21" name="Graphic 41">
              <a:extLst>
                <a:ext uri="{FF2B5EF4-FFF2-40B4-BE49-F238E27FC236}">
                  <a16:creationId xmlns:a16="http://schemas.microsoft.com/office/drawing/2014/main" id="{A92DB88A-1F4E-E75A-B7C4-738D434E9E39}"/>
                </a:ext>
              </a:extLst>
            </p:cNvPr>
            <p:cNvGrpSpPr/>
            <p:nvPr/>
          </p:nvGrpSpPr>
          <p:grpSpPr>
            <a:xfrm>
              <a:off x="-545701" y="4702501"/>
              <a:ext cx="207764" cy="208208"/>
              <a:chOff x="268115" y="4716008"/>
              <a:chExt cx="207764" cy="208208"/>
            </a:xfrm>
            <a:solidFill>
              <a:srgbClr val="FFFFFF"/>
            </a:solidFill>
          </p:grpSpPr>
          <p:sp>
            <p:nvSpPr>
              <p:cNvPr id="22" name="Freeform 21">
                <a:extLst>
                  <a:ext uri="{FF2B5EF4-FFF2-40B4-BE49-F238E27FC236}">
                    <a16:creationId xmlns:a16="http://schemas.microsoft.com/office/drawing/2014/main" id="{53A3A39D-FA55-DA52-AF22-894042AC0208}"/>
                  </a:ext>
                </a:extLst>
              </p:cNvPr>
              <p:cNvSpPr/>
              <p:nvPr/>
            </p:nvSpPr>
            <p:spPr>
              <a:xfrm>
                <a:off x="268115" y="4716008"/>
                <a:ext cx="140683" cy="208208"/>
              </a:xfrm>
              <a:custGeom>
                <a:avLst/>
                <a:gdLst>
                  <a:gd name="connsiteX0" fmla="*/ 0 w 140683"/>
                  <a:gd name="connsiteY0" fmla="*/ 26825 h 208208"/>
                  <a:gd name="connsiteX1" fmla="*/ 21870 w 140683"/>
                  <a:gd name="connsiteY1" fmla="*/ 16461 h 208208"/>
                  <a:gd name="connsiteX2" fmla="*/ 42013 w 140683"/>
                  <a:gd name="connsiteY2" fmla="*/ 2065 h 208208"/>
                  <a:gd name="connsiteX3" fmla="*/ 48344 w 140683"/>
                  <a:gd name="connsiteY3" fmla="*/ 16461 h 208208"/>
                  <a:gd name="connsiteX4" fmla="*/ 56977 w 140683"/>
                  <a:gd name="connsiteY4" fmla="*/ 16461 h 208208"/>
                  <a:gd name="connsiteX5" fmla="*/ 82875 w 140683"/>
                  <a:gd name="connsiteY5" fmla="*/ 16461 h 208208"/>
                  <a:gd name="connsiteX6" fmla="*/ 92084 w 140683"/>
                  <a:gd name="connsiteY6" fmla="*/ 16461 h 208208"/>
                  <a:gd name="connsiteX7" fmla="*/ 117982 w 140683"/>
                  <a:gd name="connsiteY7" fmla="*/ 16461 h 208208"/>
                  <a:gd name="connsiteX8" fmla="*/ 139852 w 140683"/>
                  <a:gd name="connsiteY8" fmla="*/ 26825 h 208208"/>
                  <a:gd name="connsiteX9" fmla="*/ 139852 w 140683"/>
                  <a:gd name="connsiteY9" fmla="*/ 87862 h 208208"/>
                  <a:gd name="connsiteX10" fmla="*/ 132946 w 140683"/>
                  <a:gd name="connsiteY10" fmla="*/ 90165 h 208208"/>
                  <a:gd name="connsiteX11" fmla="*/ 131795 w 140683"/>
                  <a:gd name="connsiteY11" fmla="*/ 88438 h 208208"/>
                  <a:gd name="connsiteX12" fmla="*/ 131795 w 140683"/>
                  <a:gd name="connsiteY12" fmla="*/ 56768 h 208208"/>
                  <a:gd name="connsiteX13" fmla="*/ 8633 w 140683"/>
                  <a:gd name="connsiteY13" fmla="*/ 56768 h 208208"/>
                  <a:gd name="connsiteX14" fmla="*/ 8633 w 140683"/>
                  <a:gd name="connsiteY14" fmla="*/ 162718 h 208208"/>
                  <a:gd name="connsiteX15" fmla="*/ 35107 w 140683"/>
                  <a:gd name="connsiteY15" fmla="*/ 162718 h 208208"/>
                  <a:gd name="connsiteX16" fmla="*/ 46042 w 140683"/>
                  <a:gd name="connsiteY16" fmla="*/ 173659 h 208208"/>
                  <a:gd name="connsiteX17" fmla="*/ 46042 w 140683"/>
                  <a:gd name="connsiteY17" fmla="*/ 200147 h 208208"/>
                  <a:gd name="connsiteX18" fmla="*/ 128917 w 140683"/>
                  <a:gd name="connsiteY18" fmla="*/ 200147 h 208208"/>
                  <a:gd name="connsiteX19" fmla="*/ 130644 w 140683"/>
                  <a:gd name="connsiteY19" fmla="*/ 198995 h 208208"/>
                  <a:gd name="connsiteX20" fmla="*/ 135248 w 140683"/>
                  <a:gd name="connsiteY20" fmla="*/ 184600 h 208208"/>
                  <a:gd name="connsiteX21" fmla="*/ 140428 w 140683"/>
                  <a:gd name="connsiteY21" fmla="*/ 188055 h 208208"/>
                  <a:gd name="connsiteX22" fmla="*/ 140428 w 140683"/>
                  <a:gd name="connsiteY22" fmla="*/ 197267 h 208208"/>
                  <a:gd name="connsiteX23" fmla="*/ 130068 w 140683"/>
                  <a:gd name="connsiteY23" fmla="*/ 208208 h 208208"/>
                  <a:gd name="connsiteX24" fmla="*/ 40862 w 140683"/>
                  <a:gd name="connsiteY24" fmla="*/ 208208 h 208208"/>
                  <a:gd name="connsiteX25" fmla="*/ 576 w 140683"/>
                  <a:gd name="connsiteY25" fmla="*/ 167901 h 208208"/>
                  <a:gd name="connsiteX26" fmla="*/ 576 w 140683"/>
                  <a:gd name="connsiteY26" fmla="*/ 26825 h 208208"/>
                  <a:gd name="connsiteX27" fmla="*/ 39711 w 140683"/>
                  <a:gd name="connsiteY27" fmla="*/ 16461 h 208208"/>
                  <a:gd name="connsiteX28" fmla="*/ 29927 w 140683"/>
                  <a:gd name="connsiteY28" fmla="*/ 16461 h 208208"/>
                  <a:gd name="connsiteX29" fmla="*/ 39711 w 140683"/>
                  <a:gd name="connsiteY29" fmla="*/ 16461 h 208208"/>
                  <a:gd name="connsiteX30" fmla="*/ 74818 w 140683"/>
                  <a:gd name="connsiteY30" fmla="*/ 16461 h 208208"/>
                  <a:gd name="connsiteX31" fmla="*/ 65034 w 140683"/>
                  <a:gd name="connsiteY31" fmla="*/ 16461 h 208208"/>
                  <a:gd name="connsiteX32" fmla="*/ 74818 w 140683"/>
                  <a:gd name="connsiteY32" fmla="*/ 16461 h 208208"/>
                  <a:gd name="connsiteX33" fmla="*/ 109925 w 140683"/>
                  <a:gd name="connsiteY33" fmla="*/ 16461 h 208208"/>
                  <a:gd name="connsiteX34" fmla="*/ 100141 w 140683"/>
                  <a:gd name="connsiteY34" fmla="*/ 16461 h 208208"/>
                  <a:gd name="connsiteX35" fmla="*/ 109925 w 140683"/>
                  <a:gd name="connsiteY35" fmla="*/ 16461 h 208208"/>
                  <a:gd name="connsiteX36" fmla="*/ 39711 w 140683"/>
                  <a:gd name="connsiteY36" fmla="*/ 24522 h 208208"/>
                  <a:gd name="connsiteX37" fmla="*/ 11510 w 140683"/>
                  <a:gd name="connsiteY37" fmla="*/ 24522 h 208208"/>
                  <a:gd name="connsiteX38" fmla="*/ 8057 w 140683"/>
                  <a:gd name="connsiteY38" fmla="*/ 27977 h 208208"/>
                  <a:gd name="connsiteX39" fmla="*/ 8057 w 140683"/>
                  <a:gd name="connsiteY39" fmla="*/ 48131 h 208208"/>
                  <a:gd name="connsiteX40" fmla="*/ 131219 w 140683"/>
                  <a:gd name="connsiteY40" fmla="*/ 48131 h 208208"/>
                  <a:gd name="connsiteX41" fmla="*/ 131219 w 140683"/>
                  <a:gd name="connsiteY41" fmla="*/ 27977 h 208208"/>
                  <a:gd name="connsiteX42" fmla="*/ 130068 w 140683"/>
                  <a:gd name="connsiteY42" fmla="*/ 25674 h 208208"/>
                  <a:gd name="connsiteX43" fmla="*/ 117407 w 140683"/>
                  <a:gd name="connsiteY43" fmla="*/ 24522 h 208208"/>
                  <a:gd name="connsiteX44" fmla="*/ 105896 w 140683"/>
                  <a:gd name="connsiteY44" fmla="*/ 40645 h 208208"/>
                  <a:gd name="connsiteX45" fmla="*/ 102443 w 140683"/>
                  <a:gd name="connsiteY45" fmla="*/ 33159 h 208208"/>
                  <a:gd name="connsiteX46" fmla="*/ 108198 w 140683"/>
                  <a:gd name="connsiteY46" fmla="*/ 30280 h 208208"/>
                  <a:gd name="connsiteX47" fmla="*/ 109350 w 140683"/>
                  <a:gd name="connsiteY47" fmla="*/ 23946 h 208208"/>
                  <a:gd name="connsiteX48" fmla="*/ 82300 w 140683"/>
                  <a:gd name="connsiteY48" fmla="*/ 23946 h 208208"/>
                  <a:gd name="connsiteX49" fmla="*/ 74243 w 140683"/>
                  <a:gd name="connsiteY49" fmla="*/ 38917 h 208208"/>
                  <a:gd name="connsiteX50" fmla="*/ 65034 w 140683"/>
                  <a:gd name="connsiteY50" fmla="*/ 37190 h 208208"/>
                  <a:gd name="connsiteX51" fmla="*/ 73092 w 140683"/>
                  <a:gd name="connsiteY51" fmla="*/ 30280 h 208208"/>
                  <a:gd name="connsiteX52" fmla="*/ 74243 w 140683"/>
                  <a:gd name="connsiteY52" fmla="*/ 23946 h 208208"/>
                  <a:gd name="connsiteX53" fmla="*/ 47193 w 140683"/>
                  <a:gd name="connsiteY53" fmla="*/ 23946 h 208208"/>
                  <a:gd name="connsiteX54" fmla="*/ 39136 w 140683"/>
                  <a:gd name="connsiteY54" fmla="*/ 38917 h 208208"/>
                  <a:gd name="connsiteX55" fmla="*/ 29927 w 140683"/>
                  <a:gd name="connsiteY55" fmla="*/ 37190 h 208208"/>
                  <a:gd name="connsiteX56" fmla="*/ 37985 w 140683"/>
                  <a:gd name="connsiteY56" fmla="*/ 30280 h 208208"/>
                  <a:gd name="connsiteX57" fmla="*/ 39136 w 140683"/>
                  <a:gd name="connsiteY57" fmla="*/ 23946 h 208208"/>
                  <a:gd name="connsiteX58" fmla="*/ 37409 w 140683"/>
                  <a:gd name="connsiteY58" fmla="*/ 193813 h 208208"/>
                  <a:gd name="connsiteX59" fmla="*/ 37409 w 140683"/>
                  <a:gd name="connsiteY59" fmla="*/ 174235 h 208208"/>
                  <a:gd name="connsiteX60" fmla="*/ 33956 w 140683"/>
                  <a:gd name="connsiteY60" fmla="*/ 170780 h 208208"/>
                  <a:gd name="connsiteX61" fmla="*/ 14388 w 140683"/>
                  <a:gd name="connsiteY61" fmla="*/ 170780 h 208208"/>
                  <a:gd name="connsiteX62" fmla="*/ 37409 w 140683"/>
                  <a:gd name="connsiteY62" fmla="*/ 193813 h 20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0683" h="208208">
                    <a:moveTo>
                      <a:pt x="0" y="26825"/>
                    </a:moveTo>
                    <a:cubicBezTo>
                      <a:pt x="2878" y="15885"/>
                      <a:pt x="12662" y="16461"/>
                      <a:pt x="21870" y="16461"/>
                    </a:cubicBezTo>
                    <a:cubicBezTo>
                      <a:pt x="20143" y="4944"/>
                      <a:pt x="31654" y="-4269"/>
                      <a:pt x="42013" y="2065"/>
                    </a:cubicBezTo>
                    <a:cubicBezTo>
                      <a:pt x="52373" y="8399"/>
                      <a:pt x="48344" y="10702"/>
                      <a:pt x="48344" y="16461"/>
                    </a:cubicBezTo>
                    <a:lnTo>
                      <a:pt x="56977" y="16461"/>
                    </a:lnTo>
                    <a:cubicBezTo>
                      <a:pt x="55250" y="-4845"/>
                      <a:pt x="85178" y="-4845"/>
                      <a:pt x="82875" y="16461"/>
                    </a:cubicBezTo>
                    <a:lnTo>
                      <a:pt x="92084" y="16461"/>
                    </a:lnTo>
                    <a:cubicBezTo>
                      <a:pt x="90357" y="-4845"/>
                      <a:pt x="119709" y="-4845"/>
                      <a:pt x="117982" y="16461"/>
                    </a:cubicBezTo>
                    <a:cubicBezTo>
                      <a:pt x="127191" y="16461"/>
                      <a:pt x="137550" y="15309"/>
                      <a:pt x="139852" y="26825"/>
                    </a:cubicBezTo>
                    <a:lnTo>
                      <a:pt x="139852" y="87862"/>
                    </a:lnTo>
                    <a:cubicBezTo>
                      <a:pt x="139852" y="91317"/>
                      <a:pt x="135248" y="92469"/>
                      <a:pt x="132946" y="90165"/>
                    </a:cubicBezTo>
                    <a:cubicBezTo>
                      <a:pt x="130644" y="87862"/>
                      <a:pt x="131795" y="88438"/>
                      <a:pt x="131795" y="88438"/>
                    </a:cubicBezTo>
                    <a:lnTo>
                      <a:pt x="131795" y="56768"/>
                    </a:lnTo>
                    <a:lnTo>
                      <a:pt x="8633" y="56768"/>
                    </a:lnTo>
                    <a:lnTo>
                      <a:pt x="8633" y="162718"/>
                    </a:lnTo>
                    <a:lnTo>
                      <a:pt x="35107" y="162718"/>
                    </a:lnTo>
                    <a:cubicBezTo>
                      <a:pt x="39711" y="162718"/>
                      <a:pt x="46042" y="169053"/>
                      <a:pt x="46042" y="173659"/>
                    </a:cubicBezTo>
                    <a:lnTo>
                      <a:pt x="46042" y="200147"/>
                    </a:lnTo>
                    <a:lnTo>
                      <a:pt x="128917" y="200147"/>
                    </a:lnTo>
                    <a:cubicBezTo>
                      <a:pt x="128917" y="200147"/>
                      <a:pt x="130644" y="199571"/>
                      <a:pt x="130644" y="198995"/>
                    </a:cubicBezTo>
                    <a:cubicBezTo>
                      <a:pt x="134673" y="195540"/>
                      <a:pt x="129493" y="186327"/>
                      <a:pt x="135248" y="184600"/>
                    </a:cubicBezTo>
                    <a:cubicBezTo>
                      <a:pt x="141003" y="182872"/>
                      <a:pt x="139852" y="185751"/>
                      <a:pt x="140428" y="188055"/>
                    </a:cubicBezTo>
                    <a:cubicBezTo>
                      <a:pt x="141003" y="190358"/>
                      <a:pt x="140428" y="195540"/>
                      <a:pt x="140428" y="197267"/>
                    </a:cubicBezTo>
                    <a:cubicBezTo>
                      <a:pt x="140428" y="203026"/>
                      <a:pt x="135824" y="207056"/>
                      <a:pt x="130068" y="208208"/>
                    </a:cubicBezTo>
                    <a:lnTo>
                      <a:pt x="40862" y="208208"/>
                    </a:lnTo>
                    <a:lnTo>
                      <a:pt x="576" y="167901"/>
                    </a:lnTo>
                    <a:lnTo>
                      <a:pt x="576" y="26825"/>
                    </a:lnTo>
                    <a:close/>
                    <a:moveTo>
                      <a:pt x="39711" y="16461"/>
                    </a:moveTo>
                    <a:cubicBezTo>
                      <a:pt x="41438" y="5520"/>
                      <a:pt x="28776" y="5520"/>
                      <a:pt x="29927" y="16461"/>
                    </a:cubicBezTo>
                    <a:lnTo>
                      <a:pt x="39711" y="16461"/>
                    </a:lnTo>
                    <a:close/>
                    <a:moveTo>
                      <a:pt x="74818" y="16461"/>
                    </a:moveTo>
                    <a:cubicBezTo>
                      <a:pt x="76545" y="5520"/>
                      <a:pt x="63883" y="5520"/>
                      <a:pt x="65034" y="16461"/>
                    </a:cubicBezTo>
                    <a:lnTo>
                      <a:pt x="74818" y="16461"/>
                    </a:lnTo>
                    <a:close/>
                    <a:moveTo>
                      <a:pt x="109925" y="16461"/>
                    </a:moveTo>
                    <a:cubicBezTo>
                      <a:pt x="111652" y="5520"/>
                      <a:pt x="98990" y="5520"/>
                      <a:pt x="100141" y="16461"/>
                    </a:cubicBezTo>
                    <a:lnTo>
                      <a:pt x="109925" y="16461"/>
                    </a:lnTo>
                    <a:close/>
                    <a:moveTo>
                      <a:pt x="39711" y="24522"/>
                    </a:moveTo>
                    <a:lnTo>
                      <a:pt x="11510" y="24522"/>
                    </a:lnTo>
                    <a:cubicBezTo>
                      <a:pt x="10359" y="24522"/>
                      <a:pt x="8057" y="26825"/>
                      <a:pt x="8057" y="27977"/>
                    </a:cubicBezTo>
                    <a:lnTo>
                      <a:pt x="8057" y="48131"/>
                    </a:lnTo>
                    <a:lnTo>
                      <a:pt x="131219" y="48131"/>
                    </a:lnTo>
                    <a:lnTo>
                      <a:pt x="131219" y="27977"/>
                    </a:lnTo>
                    <a:cubicBezTo>
                      <a:pt x="131219" y="27977"/>
                      <a:pt x="130644" y="26250"/>
                      <a:pt x="130068" y="25674"/>
                    </a:cubicBezTo>
                    <a:cubicBezTo>
                      <a:pt x="127766" y="22795"/>
                      <a:pt x="120860" y="24522"/>
                      <a:pt x="117407" y="24522"/>
                    </a:cubicBezTo>
                    <a:cubicBezTo>
                      <a:pt x="118558" y="32008"/>
                      <a:pt x="113954" y="40069"/>
                      <a:pt x="105896" y="40645"/>
                    </a:cubicBezTo>
                    <a:cubicBezTo>
                      <a:pt x="97839" y="41221"/>
                      <a:pt x="98415" y="35463"/>
                      <a:pt x="102443" y="33159"/>
                    </a:cubicBezTo>
                    <a:cubicBezTo>
                      <a:pt x="106472" y="30856"/>
                      <a:pt x="106472" y="33159"/>
                      <a:pt x="108198" y="30280"/>
                    </a:cubicBezTo>
                    <a:cubicBezTo>
                      <a:pt x="109925" y="27401"/>
                      <a:pt x="109350" y="26250"/>
                      <a:pt x="109350" y="23946"/>
                    </a:cubicBezTo>
                    <a:lnTo>
                      <a:pt x="82300" y="23946"/>
                    </a:lnTo>
                    <a:cubicBezTo>
                      <a:pt x="82875" y="30280"/>
                      <a:pt x="80573" y="36614"/>
                      <a:pt x="74243" y="38917"/>
                    </a:cubicBezTo>
                    <a:cubicBezTo>
                      <a:pt x="67912" y="41221"/>
                      <a:pt x="66185" y="41221"/>
                      <a:pt x="65034" y="37190"/>
                    </a:cubicBezTo>
                    <a:cubicBezTo>
                      <a:pt x="63883" y="33159"/>
                      <a:pt x="70789" y="33159"/>
                      <a:pt x="73092" y="30280"/>
                    </a:cubicBezTo>
                    <a:cubicBezTo>
                      <a:pt x="75394" y="27401"/>
                      <a:pt x="74243" y="26250"/>
                      <a:pt x="74243" y="23946"/>
                    </a:cubicBezTo>
                    <a:lnTo>
                      <a:pt x="47193" y="23946"/>
                    </a:lnTo>
                    <a:cubicBezTo>
                      <a:pt x="47768" y="30280"/>
                      <a:pt x="45466" y="36614"/>
                      <a:pt x="39136" y="38917"/>
                    </a:cubicBezTo>
                    <a:cubicBezTo>
                      <a:pt x="32805" y="41221"/>
                      <a:pt x="31078" y="41221"/>
                      <a:pt x="29927" y="37190"/>
                    </a:cubicBezTo>
                    <a:cubicBezTo>
                      <a:pt x="28776" y="33159"/>
                      <a:pt x="35683" y="33159"/>
                      <a:pt x="37985" y="30280"/>
                    </a:cubicBezTo>
                    <a:cubicBezTo>
                      <a:pt x="40287" y="27401"/>
                      <a:pt x="39136" y="26250"/>
                      <a:pt x="39136" y="23946"/>
                    </a:cubicBezTo>
                    <a:close/>
                    <a:moveTo>
                      <a:pt x="37409" y="193813"/>
                    </a:moveTo>
                    <a:lnTo>
                      <a:pt x="37409" y="174235"/>
                    </a:lnTo>
                    <a:cubicBezTo>
                      <a:pt x="37409" y="173083"/>
                      <a:pt x="35107" y="170780"/>
                      <a:pt x="33956" y="170780"/>
                    </a:cubicBezTo>
                    <a:lnTo>
                      <a:pt x="14388" y="170780"/>
                    </a:lnTo>
                    <a:lnTo>
                      <a:pt x="37409" y="193813"/>
                    </a:lnTo>
                    <a:close/>
                  </a:path>
                </a:pathLst>
              </a:custGeom>
              <a:solidFill>
                <a:srgbClr val="FFFFFF"/>
              </a:solidFill>
              <a:ln w="574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628E2F4-46D1-8F19-C216-F5B9D72E6FFD}"/>
                  </a:ext>
                </a:extLst>
              </p:cNvPr>
              <p:cNvSpPr/>
              <p:nvPr/>
            </p:nvSpPr>
            <p:spPr>
              <a:xfrm>
                <a:off x="388399" y="4765944"/>
                <a:ext cx="87479" cy="135326"/>
              </a:xfrm>
              <a:custGeom>
                <a:avLst/>
                <a:gdLst>
                  <a:gd name="connsiteX0" fmla="*/ 87480 w 87479"/>
                  <a:gd name="connsiteY0" fmla="*/ 15469 h 135326"/>
                  <a:gd name="connsiteX1" fmla="*/ 87480 w 87479"/>
                  <a:gd name="connsiteY1" fmla="*/ 20075 h 135326"/>
                  <a:gd name="connsiteX2" fmla="*/ 84027 w 87479"/>
                  <a:gd name="connsiteY2" fmla="*/ 27561 h 135326"/>
                  <a:gd name="connsiteX3" fmla="*/ 33380 w 87479"/>
                  <a:gd name="connsiteY3" fmla="*/ 114510 h 135326"/>
                  <a:gd name="connsiteX4" fmla="*/ 5180 w 87479"/>
                  <a:gd name="connsiteY4" fmla="*/ 135239 h 135326"/>
                  <a:gd name="connsiteX5" fmla="*/ 0 w 87479"/>
                  <a:gd name="connsiteY5" fmla="*/ 129481 h 135326"/>
                  <a:gd name="connsiteX6" fmla="*/ 3453 w 87479"/>
                  <a:gd name="connsiteY6" fmla="*/ 99538 h 135326"/>
                  <a:gd name="connsiteX7" fmla="*/ 51222 w 87479"/>
                  <a:gd name="connsiteY7" fmla="*/ 15469 h 135326"/>
                  <a:gd name="connsiteX8" fmla="*/ 59854 w 87479"/>
                  <a:gd name="connsiteY8" fmla="*/ 3377 h 135326"/>
                  <a:gd name="connsiteX9" fmla="*/ 85178 w 87479"/>
                  <a:gd name="connsiteY9" fmla="*/ 10286 h 135326"/>
                  <a:gd name="connsiteX10" fmla="*/ 86904 w 87479"/>
                  <a:gd name="connsiteY10" fmla="*/ 14893 h 135326"/>
                  <a:gd name="connsiteX11" fmla="*/ 68487 w 87479"/>
                  <a:gd name="connsiteY11" fmla="*/ 9135 h 135326"/>
                  <a:gd name="connsiteX12" fmla="*/ 58703 w 87479"/>
                  <a:gd name="connsiteY12" fmla="*/ 20075 h 135326"/>
                  <a:gd name="connsiteX13" fmla="*/ 74243 w 87479"/>
                  <a:gd name="connsiteY13" fmla="*/ 28713 h 135326"/>
                  <a:gd name="connsiteX14" fmla="*/ 78847 w 87479"/>
                  <a:gd name="connsiteY14" fmla="*/ 21227 h 135326"/>
                  <a:gd name="connsiteX15" fmla="*/ 68487 w 87479"/>
                  <a:gd name="connsiteY15" fmla="*/ 9135 h 135326"/>
                  <a:gd name="connsiteX16" fmla="*/ 55250 w 87479"/>
                  <a:gd name="connsiteY16" fmla="*/ 27561 h 135326"/>
                  <a:gd name="connsiteX17" fmla="*/ 13813 w 87479"/>
                  <a:gd name="connsiteY17" fmla="*/ 98387 h 135326"/>
                  <a:gd name="connsiteX18" fmla="*/ 28776 w 87479"/>
                  <a:gd name="connsiteY18" fmla="*/ 107600 h 135326"/>
                  <a:gd name="connsiteX19" fmla="*/ 70214 w 87479"/>
                  <a:gd name="connsiteY19" fmla="*/ 36774 h 135326"/>
                  <a:gd name="connsiteX20" fmla="*/ 55250 w 87479"/>
                  <a:gd name="connsiteY20" fmla="*/ 27561 h 135326"/>
                  <a:gd name="connsiteX21" fmla="*/ 23021 w 87479"/>
                  <a:gd name="connsiteY21" fmla="*/ 113934 h 135326"/>
                  <a:gd name="connsiteX22" fmla="*/ 23021 w 87479"/>
                  <a:gd name="connsiteY22" fmla="*/ 112782 h 135326"/>
                  <a:gd name="connsiteX23" fmla="*/ 11510 w 87479"/>
                  <a:gd name="connsiteY23" fmla="*/ 106448 h 135326"/>
                  <a:gd name="connsiteX24" fmla="*/ 9208 w 87479"/>
                  <a:gd name="connsiteY24" fmla="*/ 123147 h 135326"/>
                  <a:gd name="connsiteX25" fmla="*/ 22445 w 87479"/>
                  <a:gd name="connsiteY25" fmla="*/ 113934 h 13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479" h="135326">
                    <a:moveTo>
                      <a:pt x="87480" y="15469"/>
                    </a:moveTo>
                    <a:lnTo>
                      <a:pt x="87480" y="20075"/>
                    </a:lnTo>
                    <a:cubicBezTo>
                      <a:pt x="86329" y="22955"/>
                      <a:pt x="85753" y="25258"/>
                      <a:pt x="84027" y="27561"/>
                    </a:cubicBezTo>
                    <a:lnTo>
                      <a:pt x="33380" y="114510"/>
                    </a:lnTo>
                    <a:lnTo>
                      <a:pt x="5180" y="135239"/>
                    </a:lnTo>
                    <a:cubicBezTo>
                      <a:pt x="576" y="135815"/>
                      <a:pt x="0" y="133512"/>
                      <a:pt x="0" y="129481"/>
                    </a:cubicBezTo>
                    <a:cubicBezTo>
                      <a:pt x="0" y="119692"/>
                      <a:pt x="2878" y="109327"/>
                      <a:pt x="3453" y="99538"/>
                    </a:cubicBezTo>
                    <a:cubicBezTo>
                      <a:pt x="18992" y="71323"/>
                      <a:pt x="34531" y="43108"/>
                      <a:pt x="51222" y="15469"/>
                    </a:cubicBezTo>
                    <a:cubicBezTo>
                      <a:pt x="67912" y="-12170"/>
                      <a:pt x="55826" y="6256"/>
                      <a:pt x="59854" y="3377"/>
                    </a:cubicBezTo>
                    <a:cubicBezTo>
                      <a:pt x="68487" y="-2957"/>
                      <a:pt x="80573" y="497"/>
                      <a:pt x="85178" y="10286"/>
                    </a:cubicBezTo>
                    <a:lnTo>
                      <a:pt x="86904" y="14893"/>
                    </a:lnTo>
                    <a:close/>
                    <a:moveTo>
                      <a:pt x="68487" y="9135"/>
                    </a:moveTo>
                    <a:cubicBezTo>
                      <a:pt x="63308" y="10286"/>
                      <a:pt x="61581" y="16621"/>
                      <a:pt x="58703" y="20075"/>
                    </a:cubicBezTo>
                    <a:lnTo>
                      <a:pt x="74243" y="28713"/>
                    </a:lnTo>
                    <a:cubicBezTo>
                      <a:pt x="74243" y="28713"/>
                      <a:pt x="78271" y="21803"/>
                      <a:pt x="78847" y="21227"/>
                    </a:cubicBezTo>
                    <a:cubicBezTo>
                      <a:pt x="81149" y="14317"/>
                      <a:pt x="75969" y="7983"/>
                      <a:pt x="68487" y="9135"/>
                    </a:cubicBezTo>
                    <a:close/>
                    <a:moveTo>
                      <a:pt x="55250" y="27561"/>
                    </a:moveTo>
                    <a:lnTo>
                      <a:pt x="13813" y="98387"/>
                    </a:lnTo>
                    <a:lnTo>
                      <a:pt x="28776" y="107600"/>
                    </a:lnTo>
                    <a:lnTo>
                      <a:pt x="70214" y="36774"/>
                    </a:lnTo>
                    <a:lnTo>
                      <a:pt x="55250" y="27561"/>
                    </a:lnTo>
                    <a:close/>
                    <a:moveTo>
                      <a:pt x="23021" y="113934"/>
                    </a:moveTo>
                    <a:lnTo>
                      <a:pt x="23021" y="112782"/>
                    </a:lnTo>
                    <a:cubicBezTo>
                      <a:pt x="23021" y="112782"/>
                      <a:pt x="11510" y="106448"/>
                      <a:pt x="11510" y="106448"/>
                    </a:cubicBezTo>
                    <a:lnTo>
                      <a:pt x="9208" y="123147"/>
                    </a:lnTo>
                    <a:lnTo>
                      <a:pt x="22445" y="113934"/>
                    </a:lnTo>
                    <a:close/>
                  </a:path>
                </a:pathLst>
              </a:custGeom>
              <a:solidFill>
                <a:srgbClr val="FFFFFF"/>
              </a:solidFill>
              <a:ln w="574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D05D5B-467A-0B2C-05FE-908264798260}"/>
                  </a:ext>
                </a:extLst>
              </p:cNvPr>
              <p:cNvSpPr/>
              <p:nvPr/>
            </p:nvSpPr>
            <p:spPr>
              <a:xfrm>
                <a:off x="294288" y="4809628"/>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31536E1-12A9-3F09-34DE-3F35D057F884}"/>
                  </a:ext>
                </a:extLst>
              </p:cNvPr>
              <p:cNvSpPr/>
              <p:nvPr/>
            </p:nvSpPr>
            <p:spPr>
              <a:xfrm>
                <a:off x="294288" y="4832085"/>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1EE634-1D8D-A1A2-C916-BBB3A315C27B}"/>
                  </a:ext>
                </a:extLst>
              </p:cNvPr>
              <p:cNvSpPr/>
              <p:nvPr/>
            </p:nvSpPr>
            <p:spPr>
              <a:xfrm>
                <a:off x="294288" y="4855118"/>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B5DD0D0-D8D5-B01E-B184-9EBA6CE71149}"/>
                  </a:ext>
                </a:extLst>
              </p:cNvPr>
              <p:cNvSpPr/>
              <p:nvPr/>
            </p:nvSpPr>
            <p:spPr>
              <a:xfrm>
                <a:off x="311924" y="4787171"/>
                <a:ext cx="70001" cy="8061"/>
              </a:xfrm>
              <a:custGeom>
                <a:avLst/>
                <a:gdLst>
                  <a:gd name="connsiteX0" fmla="*/ 3384 w 70001"/>
                  <a:gd name="connsiteY0" fmla="*/ 0 h 8061"/>
                  <a:gd name="connsiteX1" fmla="*/ 66116 w 70001"/>
                  <a:gd name="connsiteY1" fmla="*/ 0 h 8061"/>
                  <a:gd name="connsiteX2" fmla="*/ 66116 w 70001"/>
                  <a:gd name="connsiteY2" fmla="*/ 8061 h 8061"/>
                  <a:gd name="connsiteX3" fmla="*/ 3960 w 70001"/>
                  <a:gd name="connsiteY3" fmla="*/ 8061 h 8061"/>
                  <a:gd name="connsiteX4" fmla="*/ 3384 w 70001"/>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1" h="8061">
                    <a:moveTo>
                      <a:pt x="3384" y="0"/>
                    </a:moveTo>
                    <a:lnTo>
                      <a:pt x="66116" y="0"/>
                    </a:lnTo>
                    <a:cubicBezTo>
                      <a:pt x="71296" y="0"/>
                      <a:pt x="71296" y="7486"/>
                      <a:pt x="66116" y="8061"/>
                    </a:cubicBezTo>
                    <a:lnTo>
                      <a:pt x="3960" y="8061"/>
                    </a:lnTo>
                    <a:cubicBezTo>
                      <a:pt x="-1220" y="7486"/>
                      <a:pt x="-1220" y="1152"/>
                      <a:pt x="3384" y="0"/>
                    </a:cubicBezTo>
                    <a:close/>
                  </a:path>
                </a:pathLst>
              </a:custGeom>
              <a:solidFill>
                <a:srgbClr val="FFFFFF"/>
              </a:solidFill>
              <a:ln w="574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2754D1-3629-850B-8613-63E4CE6EFDE3}"/>
                  </a:ext>
                </a:extLst>
              </p:cNvPr>
              <p:cNvSpPr/>
              <p:nvPr/>
            </p:nvSpPr>
            <p:spPr>
              <a:xfrm>
                <a:off x="295015" y="4787135"/>
                <a:ext cx="7406" cy="7764"/>
              </a:xfrm>
              <a:custGeom>
                <a:avLst/>
                <a:gdLst>
                  <a:gd name="connsiteX0" fmla="*/ 2452 w 7406"/>
                  <a:gd name="connsiteY0" fmla="*/ 37 h 7764"/>
                  <a:gd name="connsiteX1" fmla="*/ 5329 w 7406"/>
                  <a:gd name="connsiteY1" fmla="*/ 7522 h 7764"/>
                  <a:gd name="connsiteX2" fmla="*/ 2452 w 7406"/>
                  <a:gd name="connsiteY2" fmla="*/ 37 h 7764"/>
                </a:gdLst>
                <a:ahLst/>
                <a:cxnLst>
                  <a:cxn ang="0">
                    <a:pos x="connsiteX0" y="connsiteY0"/>
                  </a:cxn>
                  <a:cxn ang="0">
                    <a:pos x="connsiteX1" y="connsiteY1"/>
                  </a:cxn>
                  <a:cxn ang="0">
                    <a:pos x="connsiteX2" y="connsiteY2"/>
                  </a:cxn>
                </a:cxnLst>
                <a:rect l="l" t="t" r="r" b="b"/>
                <a:pathLst>
                  <a:path w="7406" h="7764">
                    <a:moveTo>
                      <a:pt x="2452" y="37"/>
                    </a:moveTo>
                    <a:cubicBezTo>
                      <a:pt x="7056" y="-539"/>
                      <a:pt x="9358" y="5795"/>
                      <a:pt x="5329" y="7522"/>
                    </a:cubicBezTo>
                    <a:cubicBezTo>
                      <a:pt x="1301" y="9250"/>
                      <a:pt x="-2728" y="1189"/>
                      <a:pt x="2452" y="37"/>
                    </a:cubicBezTo>
                    <a:close/>
                  </a:path>
                </a:pathLst>
              </a:custGeom>
              <a:solidFill>
                <a:srgbClr val="FFFFFF"/>
              </a:solidFill>
              <a:ln w="57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B9BE2AC-C100-5352-1D29-9032124FAF79}"/>
                  </a:ext>
                </a:extLst>
              </p:cNvPr>
              <p:cNvSpPr/>
              <p:nvPr/>
            </p:nvSpPr>
            <p:spPr>
              <a:xfrm>
                <a:off x="400241" y="4815933"/>
                <a:ext cx="7629" cy="8120"/>
              </a:xfrm>
              <a:custGeom>
                <a:avLst/>
                <a:gdLst>
                  <a:gd name="connsiteX0" fmla="*/ 3122 w 7629"/>
                  <a:gd name="connsiteY0" fmla="*/ 29 h 8120"/>
                  <a:gd name="connsiteX1" fmla="*/ 4273 w 7629"/>
                  <a:gd name="connsiteY1" fmla="*/ 8091 h 8120"/>
                  <a:gd name="connsiteX2" fmla="*/ 3122 w 7629"/>
                  <a:gd name="connsiteY2" fmla="*/ 29 h 8120"/>
                </a:gdLst>
                <a:ahLst/>
                <a:cxnLst>
                  <a:cxn ang="0">
                    <a:pos x="connsiteX0" y="connsiteY0"/>
                  </a:cxn>
                  <a:cxn ang="0">
                    <a:pos x="connsiteX1" y="connsiteY1"/>
                  </a:cxn>
                  <a:cxn ang="0">
                    <a:pos x="connsiteX2" y="connsiteY2"/>
                  </a:cxn>
                </a:cxnLst>
                <a:rect l="l" t="t" r="r" b="b"/>
                <a:pathLst>
                  <a:path w="7629" h="8120">
                    <a:moveTo>
                      <a:pt x="3122" y="29"/>
                    </a:moveTo>
                    <a:cubicBezTo>
                      <a:pt x="8302" y="-547"/>
                      <a:pt x="9453" y="7515"/>
                      <a:pt x="4273" y="8091"/>
                    </a:cubicBezTo>
                    <a:cubicBezTo>
                      <a:pt x="-907" y="8667"/>
                      <a:pt x="-1482" y="605"/>
                      <a:pt x="3122" y="29"/>
                    </a:cubicBezTo>
                    <a:close/>
                  </a:path>
                </a:pathLst>
              </a:custGeom>
              <a:solidFill>
                <a:srgbClr val="FFFFFF"/>
              </a:solidFill>
              <a:ln w="57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34627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F6795-6041-6CD1-9730-1375D85934C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7BDB301-A6F0-18DE-7471-044F8624270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BA67887D-CDFC-B3B7-6555-ACCF863D1F2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45C9A45-5C14-BAFA-FF18-9B928751C1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26</a:t>
            </a:fld>
            <a:endParaRPr lang="fr-CA" sz="1200" dirty="0"/>
          </a:p>
        </p:txBody>
      </p:sp>
      <p:sp>
        <p:nvSpPr>
          <p:cNvPr id="2" name="TextBox 1">
            <a:extLst>
              <a:ext uri="{FF2B5EF4-FFF2-40B4-BE49-F238E27FC236}">
                <a16:creationId xmlns:a16="http://schemas.microsoft.com/office/drawing/2014/main" id="{BEA8E4C5-0CDB-A5BE-A799-53363057AC67}"/>
              </a:ext>
            </a:extLst>
          </p:cNvPr>
          <p:cNvSpPr txBox="1"/>
          <p:nvPr/>
        </p:nvSpPr>
        <p:spPr>
          <a:xfrm>
            <a:off x="2039426" y="1231046"/>
            <a:ext cx="9105901" cy="5107296"/>
          </a:xfrm>
          <a:prstGeom prst="rect">
            <a:avLst/>
          </a:prstGeom>
          <a:noFill/>
        </p:spPr>
        <p:txBody>
          <a:bodyPr wrap="square">
            <a:spAutoFit/>
          </a:bodyPr>
          <a:lstStyle/>
          <a:p>
            <a:pPr>
              <a:lnSpc>
                <a:spcPts val="2340"/>
              </a:lnSpc>
            </a:pPr>
            <a:r>
              <a:rPr lang="en-US" sz="2400" b="1" dirty="0">
                <a:solidFill>
                  <a:srgbClr val="EC7C69"/>
                </a:solidFill>
              </a:rPr>
              <a:t>Example Yearly Returns: </a:t>
            </a:r>
            <a:r>
              <a:rPr lang="en-US" sz="2400" dirty="0">
                <a:solidFill>
                  <a:srgbClr val="494949"/>
                </a:solidFill>
              </a:rPr>
              <a:t>Sites that focus on quality over quantity—</a:t>
            </a:r>
            <a:r>
              <a:rPr lang="en-US" sz="2400" b="1" dirty="0">
                <a:solidFill>
                  <a:srgbClr val="494949"/>
                </a:solidFill>
              </a:rPr>
              <a:t>offering 5 to 10 units—can generate €40,000 to € 120,000 or more per year, </a:t>
            </a:r>
            <a:r>
              <a:rPr lang="en-US" sz="2400" dirty="0">
                <a:solidFill>
                  <a:srgbClr val="494949"/>
                </a:solidFill>
              </a:rPr>
              <a:t>depending on location, seasonality, and added services such as local food, wellness, or outdoor activities.</a:t>
            </a:r>
          </a:p>
          <a:p>
            <a:pPr>
              <a:lnSpc>
                <a:spcPts val="2340"/>
              </a:lnSpc>
            </a:pPr>
            <a:endParaRPr lang="en-US" sz="2400" dirty="0">
              <a:solidFill>
                <a:srgbClr val="494949"/>
              </a:solidFill>
            </a:endParaRPr>
          </a:p>
          <a:p>
            <a:pPr>
              <a:lnSpc>
                <a:spcPts val="2340"/>
              </a:lnSpc>
            </a:pPr>
            <a:r>
              <a:rPr lang="en-US" sz="2400" b="1" dirty="0">
                <a:solidFill>
                  <a:srgbClr val="EC7C69"/>
                </a:solidFill>
              </a:rPr>
              <a:t>Built on Sustainable Tourism Principles: </a:t>
            </a:r>
            <a:r>
              <a:rPr lang="en-US" sz="2400" b="1" dirty="0">
                <a:solidFill>
                  <a:srgbClr val="494949"/>
                </a:solidFill>
              </a:rPr>
              <a:t>By blending profit with purpose, </a:t>
            </a:r>
            <a:r>
              <a:rPr lang="en-US" sz="2400" dirty="0">
                <a:solidFill>
                  <a:srgbClr val="494949"/>
                </a:solidFill>
              </a:rPr>
              <a:t>aligning your business with sustainable tourism principles opens up multiple </a:t>
            </a:r>
            <a:r>
              <a:rPr lang="en-US" sz="2400" b="1" dirty="0">
                <a:solidFill>
                  <a:srgbClr val="494949"/>
                </a:solidFill>
              </a:rPr>
              <a:t>revenue streams.</a:t>
            </a:r>
          </a:p>
          <a:p>
            <a:pPr>
              <a:lnSpc>
                <a:spcPts val="2340"/>
              </a:lnSpc>
            </a:pPr>
            <a:endParaRPr lang="en-US" sz="2400" b="1" dirty="0">
              <a:solidFill>
                <a:srgbClr val="494949"/>
              </a:solidFill>
            </a:endParaRPr>
          </a:p>
          <a:p>
            <a:pPr>
              <a:lnSpc>
                <a:spcPts val="2340"/>
              </a:lnSpc>
            </a:pPr>
            <a:r>
              <a:rPr lang="en-US" sz="2400" b="1" dirty="0">
                <a:solidFill>
                  <a:srgbClr val="EC7C69"/>
                </a:solidFill>
              </a:rPr>
              <a:t>Example Revenue Streams: </a:t>
            </a:r>
            <a:r>
              <a:rPr lang="en-US" sz="2400" dirty="0">
                <a:solidFill>
                  <a:srgbClr val="494949"/>
                </a:solidFill>
              </a:rPr>
              <a:t>Including grants (e.g. LEADER or EU Green Transition funds), partnerships with local suppliers, and premium packages for wellness, slow travel, or cultural retreats. </a:t>
            </a:r>
          </a:p>
          <a:p>
            <a:pPr>
              <a:lnSpc>
                <a:spcPts val="2340"/>
              </a:lnSpc>
            </a:pPr>
            <a:endParaRPr lang="en-US" sz="2400" dirty="0">
              <a:solidFill>
                <a:srgbClr val="494949"/>
              </a:solidFill>
            </a:endParaRPr>
          </a:p>
          <a:p>
            <a:pPr>
              <a:lnSpc>
                <a:spcPts val="2340"/>
              </a:lnSpc>
            </a:pPr>
            <a:r>
              <a:rPr lang="en-US" sz="2400" dirty="0">
                <a:solidFill>
                  <a:srgbClr val="494949"/>
                </a:solidFill>
              </a:rPr>
              <a:t>They blend purpose with profit, and flexibility with future-readiness, making them one of the most viable rural business models in today’s evolving tourism market.</a:t>
            </a:r>
          </a:p>
          <a:p>
            <a:pPr>
              <a:lnSpc>
                <a:spcPts val="2340"/>
              </a:lnSpc>
            </a:pPr>
            <a:endParaRPr lang="en-US" sz="2400" dirty="0">
              <a:solidFill>
                <a:srgbClr val="494949"/>
              </a:solidFill>
            </a:endParaRPr>
          </a:p>
        </p:txBody>
      </p:sp>
      <p:pic>
        <p:nvPicPr>
          <p:cNvPr id="14" name="Picture 13">
            <a:extLst>
              <a:ext uri="{FF2B5EF4-FFF2-40B4-BE49-F238E27FC236}">
                <a16:creationId xmlns:a16="http://schemas.microsoft.com/office/drawing/2014/main" id="{5D3EC4F3-BA54-74D4-A87D-DCDBB99B94B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0B6E845-3941-B752-2565-C8F79CF4DA1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Built On Sustainable Tourism Principles</a:t>
            </a:r>
          </a:p>
          <a:p>
            <a:pPr>
              <a:lnSpc>
                <a:spcPts val="2900"/>
              </a:lnSpc>
            </a:pPr>
            <a:endParaRPr lang="en-US" dirty="0"/>
          </a:p>
        </p:txBody>
      </p:sp>
      <p:sp>
        <p:nvSpPr>
          <p:cNvPr id="6" name="Text Placeholder 3">
            <a:extLst>
              <a:ext uri="{FF2B5EF4-FFF2-40B4-BE49-F238E27FC236}">
                <a16:creationId xmlns:a16="http://schemas.microsoft.com/office/drawing/2014/main" id="{E7149FCB-8B3E-AFDE-65F3-7C80F4FF568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Viable Business </a:t>
            </a:r>
          </a:p>
        </p:txBody>
      </p:sp>
    </p:spTree>
    <p:extLst>
      <p:ext uri="{BB962C8B-B14F-4D97-AF65-F5344CB8AC3E}">
        <p14:creationId xmlns:p14="http://schemas.microsoft.com/office/powerpoint/2010/main" val="2347235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A3938-DE71-4091-D542-89A16E5B404B}"/>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F4526E92-036F-EB05-1237-C70564A28DE8}"/>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4E52B5C-B600-78E7-C49A-3A91733E715F}"/>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7717A93-EA2F-FB8A-74D5-9D1505E65DA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27</a:t>
            </a:fld>
            <a:endParaRPr lang="fr-CA" sz="1200" dirty="0"/>
          </a:p>
        </p:txBody>
      </p:sp>
      <p:sp>
        <p:nvSpPr>
          <p:cNvPr id="2" name="TextBox 1">
            <a:extLst>
              <a:ext uri="{FF2B5EF4-FFF2-40B4-BE49-F238E27FC236}">
                <a16:creationId xmlns:a16="http://schemas.microsoft.com/office/drawing/2014/main" id="{72822FF5-0686-1BBB-80BE-A66B8AA05208}"/>
              </a:ext>
            </a:extLst>
          </p:cNvPr>
          <p:cNvSpPr txBox="1"/>
          <p:nvPr/>
        </p:nvSpPr>
        <p:spPr>
          <a:xfrm>
            <a:off x="2039427" y="1231046"/>
            <a:ext cx="7002974" cy="3288785"/>
          </a:xfrm>
          <a:prstGeom prst="rect">
            <a:avLst/>
          </a:prstGeom>
          <a:noFill/>
        </p:spPr>
        <p:txBody>
          <a:bodyPr wrap="square">
            <a:spAutoFit/>
          </a:bodyPr>
          <a:lstStyle/>
          <a:p>
            <a:pPr>
              <a:lnSpc>
                <a:spcPts val="2340"/>
              </a:lnSpc>
            </a:pPr>
            <a:r>
              <a:rPr lang="en-US" sz="2400" b="1" dirty="0">
                <a:solidFill>
                  <a:srgbClr val="EC7C69"/>
                </a:solidFill>
              </a:rPr>
              <a:t>The Financial Ripple Effect of a Well-Loved Stay</a:t>
            </a:r>
          </a:p>
          <a:p>
            <a:endParaRPr lang="en-US" sz="800" b="1" dirty="0">
              <a:solidFill>
                <a:srgbClr val="EC7C69"/>
              </a:solidFill>
            </a:endParaRPr>
          </a:p>
          <a:p>
            <a:pPr>
              <a:lnSpc>
                <a:spcPts val="2340"/>
              </a:lnSpc>
            </a:pPr>
            <a:r>
              <a:rPr lang="en-US" sz="2200" dirty="0">
                <a:solidFill>
                  <a:srgbClr val="494949"/>
                </a:solidFill>
              </a:rPr>
              <a:t>What’s more, businesses that operate under the Epic Stays model tend to enjoy </a:t>
            </a:r>
            <a:r>
              <a:rPr lang="en-US" sz="2200" b="1" dirty="0">
                <a:solidFill>
                  <a:srgbClr val="494949"/>
                </a:solidFill>
              </a:rPr>
              <a:t>lower marketing costs</a:t>
            </a:r>
            <a:r>
              <a:rPr lang="en-US" sz="2200" dirty="0">
                <a:solidFill>
                  <a:srgbClr val="494949"/>
                </a:solidFill>
              </a:rPr>
              <a:t> due to strong word-of-mouth, positive online reviews, and community-based branding.</a:t>
            </a:r>
          </a:p>
          <a:p>
            <a:endParaRPr lang="en-US" sz="800" dirty="0">
              <a:solidFill>
                <a:srgbClr val="494949"/>
              </a:solidFill>
            </a:endParaRPr>
          </a:p>
          <a:p>
            <a:pPr>
              <a:lnSpc>
                <a:spcPts val="2340"/>
              </a:lnSpc>
            </a:pPr>
            <a:r>
              <a:rPr lang="en-US" sz="2200" dirty="0">
                <a:solidFill>
                  <a:srgbClr val="459597"/>
                </a:solidFill>
                <a:hlinkClick r:id="rId2">
                  <a:extLst>
                    <a:ext uri="{A12FA001-AC4F-418D-AE19-62706E023703}">
                      <ahyp:hlinkClr xmlns:ahyp="http://schemas.microsoft.com/office/drawing/2018/hyperlinkcolor" val="tx"/>
                    </a:ext>
                  </a:extLst>
                </a:hlinkClick>
              </a:rPr>
              <a:t>According to HostPapa </a:t>
            </a:r>
            <a:r>
              <a:rPr lang="en-US" sz="2200" dirty="0">
                <a:solidFill>
                  <a:srgbClr val="494949"/>
                </a:solidFill>
              </a:rPr>
              <a:t>these businesses also build customer trust more quickly—resulting in </a:t>
            </a:r>
            <a:r>
              <a:rPr lang="en-US" sz="2200" b="1" dirty="0">
                <a:solidFill>
                  <a:srgbClr val="494949"/>
                </a:solidFill>
              </a:rPr>
              <a:t>repeat bookings, longer average stays, and higher occupancy rates</a:t>
            </a:r>
            <a:r>
              <a:rPr lang="en-US" sz="2200" dirty="0">
                <a:solidFill>
                  <a:srgbClr val="494949"/>
                </a:solidFill>
              </a:rPr>
              <a:t>. These are all key performance indicators that drive </a:t>
            </a:r>
            <a:r>
              <a:rPr lang="en-US" sz="2200" b="1" dirty="0">
                <a:solidFill>
                  <a:srgbClr val="494949"/>
                </a:solidFill>
              </a:rPr>
              <a:t>long-term profitability</a:t>
            </a:r>
            <a:r>
              <a:rPr lang="en-US" sz="2200" dirty="0">
                <a:solidFill>
                  <a:srgbClr val="494949"/>
                </a:solidFill>
              </a:rPr>
              <a:t> in the alternative tourism sector.</a:t>
            </a:r>
          </a:p>
        </p:txBody>
      </p:sp>
      <p:pic>
        <p:nvPicPr>
          <p:cNvPr id="14" name="Picture 13">
            <a:extLst>
              <a:ext uri="{FF2B5EF4-FFF2-40B4-BE49-F238E27FC236}">
                <a16:creationId xmlns:a16="http://schemas.microsoft.com/office/drawing/2014/main" id="{AA14962D-27F7-2C6A-01C3-F11E6D032384}"/>
              </a:ext>
            </a:extLst>
          </p:cNvPr>
          <p:cNvPicPr>
            <a:picLocks noChangeAspect="1"/>
          </p:cNvPicPr>
          <p:nvPr/>
        </p:nvPicPr>
        <p:blipFill>
          <a:blip r:embed="rId3">
            <a:alphaModFix amt="33000"/>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AAF9F806-6D00-0673-DC88-E9E7C3E07DBB}"/>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Long Term Viability &amp; Profitability</a:t>
            </a:r>
          </a:p>
          <a:p>
            <a:pPr>
              <a:lnSpc>
                <a:spcPts val="2900"/>
              </a:lnSpc>
            </a:pPr>
            <a:endParaRPr lang="en-US" dirty="0"/>
          </a:p>
        </p:txBody>
      </p:sp>
      <p:sp>
        <p:nvSpPr>
          <p:cNvPr id="6" name="Text Placeholder 3">
            <a:extLst>
              <a:ext uri="{FF2B5EF4-FFF2-40B4-BE49-F238E27FC236}">
                <a16:creationId xmlns:a16="http://schemas.microsoft.com/office/drawing/2014/main" id="{70109F3C-82AC-3327-C107-34F32F621701}"/>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Viable Business </a:t>
            </a:r>
          </a:p>
        </p:txBody>
      </p:sp>
      <p:sp>
        <p:nvSpPr>
          <p:cNvPr id="3" name="Freeform 2">
            <a:extLst>
              <a:ext uri="{FF2B5EF4-FFF2-40B4-BE49-F238E27FC236}">
                <a16:creationId xmlns:a16="http://schemas.microsoft.com/office/drawing/2014/main" id="{C3B320DD-6552-4914-FC6F-F219B65F55B7}"/>
              </a:ext>
            </a:extLst>
          </p:cNvPr>
          <p:cNvSpPr/>
          <p:nvPr/>
        </p:nvSpPr>
        <p:spPr>
          <a:xfrm rot="12802219">
            <a:off x="8529751" y="3100393"/>
            <a:ext cx="3064633" cy="3460854"/>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4" name="Text Placeholder 5">
            <a:extLst>
              <a:ext uri="{FF2B5EF4-FFF2-40B4-BE49-F238E27FC236}">
                <a16:creationId xmlns:a16="http://schemas.microsoft.com/office/drawing/2014/main" id="{9057592F-7819-CCD7-9DD8-409115FDA61C}"/>
              </a:ext>
            </a:extLst>
          </p:cNvPr>
          <p:cNvSpPr txBox="1">
            <a:spLocks/>
          </p:cNvSpPr>
          <p:nvPr/>
        </p:nvSpPr>
        <p:spPr>
          <a:xfrm>
            <a:off x="8985056" y="3739989"/>
            <a:ext cx="2485710" cy="53641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500"/>
              </a:lnSpc>
            </a:pPr>
            <a:r>
              <a:rPr lang="en-US" sz="2600" b="0" i="1" dirty="0">
                <a:solidFill>
                  <a:schemeClr val="bg1"/>
                </a:solidFill>
              </a:rPr>
              <a:t>Bottom line is sustainable tourism isn’t a cost—it’s a growth strategy.</a:t>
            </a:r>
          </a:p>
          <a:p>
            <a:pPr algn="ctr">
              <a:lnSpc>
                <a:spcPts val="2500"/>
              </a:lnSpc>
            </a:pPr>
            <a:endParaRPr lang="en-US" sz="2600" b="0" i="1" dirty="0">
              <a:solidFill>
                <a:schemeClr val="bg1"/>
              </a:solidFill>
            </a:endParaRPr>
          </a:p>
        </p:txBody>
      </p:sp>
      <p:sp>
        <p:nvSpPr>
          <p:cNvPr id="8" name="TextBox 7">
            <a:extLst>
              <a:ext uri="{FF2B5EF4-FFF2-40B4-BE49-F238E27FC236}">
                <a16:creationId xmlns:a16="http://schemas.microsoft.com/office/drawing/2014/main" id="{CA563796-75FD-D78B-94D3-AB487E8A89C7}"/>
              </a:ext>
            </a:extLst>
          </p:cNvPr>
          <p:cNvSpPr txBox="1"/>
          <p:nvPr/>
        </p:nvSpPr>
        <p:spPr>
          <a:xfrm>
            <a:off x="2943303" y="5523788"/>
            <a:ext cx="4042549" cy="1200329"/>
          </a:xfrm>
          <a:prstGeom prst="rect">
            <a:avLst/>
          </a:prstGeom>
          <a:noFill/>
        </p:spPr>
        <p:txBody>
          <a:bodyPr wrap="square" rtlCol="0">
            <a:spAutoFit/>
          </a:bodyPr>
          <a:lstStyle/>
          <a:p>
            <a:r>
              <a:rPr lang="en-US" b="1" dirty="0">
                <a:solidFill>
                  <a:srgbClr val="494949"/>
                </a:solidFill>
                <a:latin typeface="Calibri" panose="020F0502020204030204" pitchFamily="34" charset="0"/>
                <a:cs typeface="Calibri" panose="020F0502020204030204" pitchFamily="34" charset="0"/>
              </a:rPr>
              <a:t>Recommended Reading</a:t>
            </a:r>
            <a:endParaRPr lang="en-US" b="1" dirty="0">
              <a:solidFill>
                <a:srgbClr val="494949"/>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a:p>
            <a:pPr fontAlgn="base"/>
            <a:r>
              <a:rPr lang="en-US" dirty="0">
                <a:solidFill>
                  <a:srgbClr val="459597"/>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Things to consider when evaluating potential glamping locations</a:t>
            </a:r>
            <a:endParaRPr lang="en-US" dirty="0">
              <a:solidFill>
                <a:srgbClr val="459597"/>
              </a:solidFill>
              <a:latin typeface="Calibri" panose="020F0502020204030204" pitchFamily="34" charset="0"/>
              <a:cs typeface="Calibri" panose="020F0502020204030204" pitchFamily="34" charset="0"/>
            </a:endParaRPr>
          </a:p>
          <a:p>
            <a:pPr fontAlgn="base"/>
            <a:endParaRPr lang="en-US" dirty="0">
              <a:solidFill>
                <a:srgbClr val="494949"/>
              </a:solidFill>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9CBB3F2C-3C81-E9A8-8CCF-1572599082B8}"/>
              </a:ext>
            </a:extLst>
          </p:cNvPr>
          <p:cNvSpPr/>
          <p:nvPr/>
        </p:nvSpPr>
        <p:spPr>
          <a:xfrm rot="5400000">
            <a:off x="3899929" y="3566126"/>
            <a:ext cx="2129299" cy="528066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12" name="Picture 11">
            <a:extLst>
              <a:ext uri="{FF2B5EF4-FFF2-40B4-BE49-F238E27FC236}">
                <a16:creationId xmlns:a16="http://schemas.microsoft.com/office/drawing/2014/main" id="{2DDB353D-2BCC-52FD-E27C-8689795A6B4E}"/>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1924131" y="5563540"/>
            <a:ext cx="793523" cy="789905"/>
          </a:xfrm>
          <a:prstGeom prst="ellipse">
            <a:avLst/>
          </a:prstGeom>
        </p:spPr>
      </p:pic>
    </p:spTree>
    <p:extLst>
      <p:ext uri="{BB962C8B-B14F-4D97-AF65-F5344CB8AC3E}">
        <p14:creationId xmlns:p14="http://schemas.microsoft.com/office/powerpoint/2010/main" val="884417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B9004-CCDB-71BC-838C-A71E8F342AE8}"/>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7631BD6D-FEA5-FA56-18A9-FBE846F3BEB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DB5323A5-48BF-D397-B7DF-6E8840FB546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B1F0D8A-AF0F-88D9-61DF-22DBFF108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28</a:t>
            </a:fld>
            <a:endParaRPr lang="fr-CA" sz="1200" dirty="0"/>
          </a:p>
        </p:txBody>
      </p:sp>
      <p:sp>
        <p:nvSpPr>
          <p:cNvPr id="2" name="TextBox 1">
            <a:extLst>
              <a:ext uri="{FF2B5EF4-FFF2-40B4-BE49-F238E27FC236}">
                <a16:creationId xmlns:a16="http://schemas.microsoft.com/office/drawing/2014/main" id="{8703E7DC-0207-2F23-0ADB-022891D7043B}"/>
              </a:ext>
            </a:extLst>
          </p:cNvPr>
          <p:cNvSpPr txBox="1"/>
          <p:nvPr/>
        </p:nvSpPr>
        <p:spPr>
          <a:xfrm>
            <a:off x="2039427" y="1231046"/>
            <a:ext cx="8201854" cy="5078313"/>
          </a:xfrm>
          <a:prstGeom prst="rect">
            <a:avLst/>
          </a:prstGeom>
          <a:noFill/>
        </p:spPr>
        <p:txBody>
          <a:bodyPr wrap="square">
            <a:spAutoFit/>
          </a:bodyPr>
          <a:lstStyle/>
          <a:p>
            <a:pPr>
              <a:lnSpc>
                <a:spcPts val="2380"/>
              </a:lnSpc>
              <a:buClr>
                <a:srgbClr val="E54C33"/>
              </a:buClr>
            </a:pPr>
            <a:r>
              <a:rPr lang="en-US" sz="2400" b="1" dirty="0">
                <a:solidFill>
                  <a:srgbClr val="494949"/>
                </a:solidFill>
              </a:rPr>
              <a:t>You need to have a passion for this business, as it requires a lot of dedication and effort to apply and set up an ATA, and keep it running smoothly. Therefore, you really have to love what you do. </a:t>
            </a:r>
          </a:p>
          <a:p>
            <a:pPr>
              <a:lnSpc>
                <a:spcPts val="2380"/>
              </a:lnSpc>
              <a:buClr>
                <a:srgbClr val="E54C33"/>
              </a:buClr>
            </a:pPr>
            <a:endParaRPr lang="en-US" sz="2400" b="1" dirty="0">
              <a:solidFill>
                <a:srgbClr val="494949"/>
              </a:solidFill>
            </a:endParaRPr>
          </a:p>
          <a:p>
            <a:pPr>
              <a:lnSpc>
                <a:spcPts val="2380"/>
              </a:lnSpc>
              <a:buClr>
                <a:srgbClr val="E54C33"/>
              </a:buClr>
            </a:pPr>
            <a:r>
              <a:rPr lang="en-US" sz="2400" b="1" dirty="0">
                <a:solidFill>
                  <a:srgbClr val="EC7C69"/>
                </a:solidFill>
              </a:rPr>
              <a:t>Having a passion for alternative tourism accommodation can be a powerful motivator for creating a successful, meaningful and impactful business venture. </a:t>
            </a:r>
          </a:p>
          <a:p>
            <a:pPr>
              <a:buClr>
                <a:srgbClr val="E54C33"/>
              </a:buClr>
            </a:pPr>
            <a:endParaRPr lang="en-US" sz="2400" b="1" dirty="0">
              <a:solidFill>
                <a:srgbClr val="EC7C69"/>
              </a:solidFill>
            </a:endParaRPr>
          </a:p>
          <a:p>
            <a:pPr>
              <a:lnSpc>
                <a:spcPts val="2380"/>
              </a:lnSpc>
              <a:buClr>
                <a:srgbClr val="E54C33"/>
              </a:buClr>
            </a:pPr>
            <a:r>
              <a:rPr lang="en-US" sz="2400" dirty="0">
                <a:solidFill>
                  <a:srgbClr val="494949"/>
                </a:solidFill>
              </a:rPr>
              <a:t>By focusing on sustainable, eco-friendly, and community-focused tourism, you can contribute to a more responsible and enriching travel experience for guests while benefiting the local environment and economy, </a:t>
            </a:r>
            <a:r>
              <a:rPr lang="en-US" sz="2400" dirty="0">
                <a:solidFill>
                  <a:srgbClr val="459597"/>
                </a:solidFill>
                <a:hlinkClick r:id="rId2">
                  <a:extLst>
                    <a:ext uri="{A12FA001-AC4F-418D-AE19-62706E023703}">
                      <ahyp:hlinkClr xmlns:ahyp="http://schemas.microsoft.com/office/drawing/2018/hyperlinkcolor" val="tx"/>
                    </a:ext>
                  </a:extLst>
                </a:hlinkClick>
              </a:rPr>
              <a:t>according to the Global Sustainable Tourism Council (GSTC)</a:t>
            </a:r>
            <a:r>
              <a:rPr lang="en-US" sz="2400" dirty="0">
                <a:solidFill>
                  <a:srgbClr val="459597"/>
                </a:solidFill>
              </a:rPr>
              <a:t> </a:t>
            </a:r>
            <a:r>
              <a:rPr lang="en-US" sz="2400" dirty="0">
                <a:solidFill>
                  <a:srgbClr val="494949"/>
                </a:solidFill>
              </a:rPr>
              <a:t>and </a:t>
            </a:r>
            <a:r>
              <a:rPr lang="en-US" sz="2400" dirty="0">
                <a:solidFill>
                  <a:srgbClr val="459597"/>
                </a:solidFill>
                <a:hlinkClick r:id="rId3">
                  <a:extLst>
                    <a:ext uri="{A12FA001-AC4F-418D-AE19-62706E023703}">
                      <ahyp:hlinkClr xmlns:ahyp="http://schemas.microsoft.com/office/drawing/2018/hyperlinkcolor" val="tx"/>
                    </a:ext>
                  </a:extLst>
                </a:hlinkClick>
              </a:rPr>
              <a:t>Failte Ireland</a:t>
            </a:r>
            <a:r>
              <a:rPr lang="en-US" sz="2400" dirty="0">
                <a:solidFill>
                  <a:srgbClr val="459597"/>
                </a:solidFill>
              </a:rPr>
              <a:t>.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EF76430B-E0C5-9BFD-7E3F-0C4B999717DB}"/>
              </a:ext>
            </a:extLst>
          </p:cNvPr>
          <p:cNvPicPr>
            <a:picLocks noChangeAspect="1"/>
          </p:cNvPicPr>
          <p:nvPr/>
        </p:nvPicPr>
        <p:blipFill>
          <a:blip r:embed="rId4">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BCA11527-A002-7BD2-8D12-95124BA85638}"/>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You Must have a Passion for the Business!</a:t>
            </a:r>
          </a:p>
          <a:p>
            <a:pPr>
              <a:lnSpc>
                <a:spcPts val="2900"/>
              </a:lnSpc>
            </a:pPr>
            <a:endParaRPr lang="en-US" dirty="0"/>
          </a:p>
        </p:txBody>
      </p:sp>
      <p:sp>
        <p:nvSpPr>
          <p:cNvPr id="6" name="Text Placeholder 3">
            <a:extLst>
              <a:ext uri="{FF2B5EF4-FFF2-40B4-BE49-F238E27FC236}">
                <a16:creationId xmlns:a16="http://schemas.microsoft.com/office/drawing/2014/main" id="{03B31614-6DE4-86BD-4987-DB14938F29A8}"/>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Passion!</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2934659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757A7-7957-F9E7-26A3-D3F15A962631}"/>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700BF0E-3DFA-93A4-FBE8-86CE4B2C190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2ACC5402-131F-2893-5B2B-A553DC183A2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BB8BEE8-DE3C-F955-3A8A-8C28A417107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29</a:t>
            </a:fld>
            <a:endParaRPr lang="fr-CA" sz="1200" dirty="0"/>
          </a:p>
        </p:txBody>
      </p:sp>
      <p:sp>
        <p:nvSpPr>
          <p:cNvPr id="2" name="TextBox 1">
            <a:extLst>
              <a:ext uri="{FF2B5EF4-FFF2-40B4-BE49-F238E27FC236}">
                <a16:creationId xmlns:a16="http://schemas.microsoft.com/office/drawing/2014/main" id="{86C4C843-39CA-45AC-8117-A5D12F2DC84E}"/>
              </a:ext>
            </a:extLst>
          </p:cNvPr>
          <p:cNvSpPr txBox="1"/>
          <p:nvPr/>
        </p:nvSpPr>
        <p:spPr>
          <a:xfrm>
            <a:off x="2039426" y="1231046"/>
            <a:ext cx="8113147" cy="4462760"/>
          </a:xfrm>
          <a:prstGeom prst="rect">
            <a:avLst/>
          </a:prstGeom>
          <a:noFill/>
        </p:spPr>
        <p:txBody>
          <a:bodyPr wrap="square">
            <a:spAutoFit/>
          </a:bodyPr>
          <a:lstStyle/>
          <a:p>
            <a:pPr>
              <a:lnSpc>
                <a:spcPts val="2380"/>
              </a:lnSpc>
              <a:buClr>
                <a:srgbClr val="E54C33"/>
              </a:buClr>
            </a:pPr>
            <a:r>
              <a:rPr lang="en-US" sz="2400" b="1" dirty="0">
                <a:solidFill>
                  <a:srgbClr val="EC7C69"/>
                </a:solidFill>
              </a:rPr>
              <a:t>Allows entrepreneurs to express their passion, mission and values through place-based design combined with service and hospitality. </a:t>
            </a:r>
          </a:p>
          <a:p>
            <a:pPr>
              <a:buClr>
                <a:srgbClr val="E54C33"/>
              </a:buClr>
            </a:pPr>
            <a:endParaRPr lang="en-US" sz="2400" b="1" dirty="0">
              <a:solidFill>
                <a:srgbClr val="EC7C69"/>
              </a:solidFill>
            </a:endParaRPr>
          </a:p>
          <a:p>
            <a:pPr>
              <a:lnSpc>
                <a:spcPts val="2380"/>
              </a:lnSpc>
              <a:buClr>
                <a:srgbClr val="E54C33"/>
              </a:buClr>
            </a:pPr>
            <a:r>
              <a:rPr lang="en-US" sz="2400" dirty="0">
                <a:solidFill>
                  <a:srgbClr val="494949"/>
                </a:solidFill>
              </a:rPr>
              <a:t>It is essential to remember that this is a service industry, and you will need to interact with your customers regularly. Therefore, ensure that this is something you are comfortable doing. </a:t>
            </a:r>
          </a:p>
          <a:p>
            <a:pPr>
              <a:lnSpc>
                <a:spcPts val="2380"/>
              </a:lnSpc>
              <a:buClr>
                <a:srgbClr val="E54C33"/>
              </a:buClr>
            </a:pPr>
            <a:endParaRPr lang="en-US" sz="2400" dirty="0">
              <a:solidFill>
                <a:srgbClr val="494949"/>
              </a:solidFill>
            </a:endParaRPr>
          </a:p>
          <a:p>
            <a:pPr>
              <a:lnSpc>
                <a:spcPts val="2380"/>
              </a:lnSpc>
              <a:buClr>
                <a:srgbClr val="E54C33"/>
              </a:buClr>
            </a:pPr>
            <a:r>
              <a:rPr lang="en-US" sz="2400" dirty="0">
                <a:solidFill>
                  <a:srgbClr val="494949"/>
                </a:solidFill>
              </a:rPr>
              <a:t>Your genuine enthusiasm for responsible travel and environmental stewardship can inspire both your team and your guests, according to Tourism Notes.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F3558C13-D9A9-B850-F0DF-9BD5CB8DE96F}"/>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C65CE465-F811-541F-1336-CFFB571ABD04}"/>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You Must have a Passion for the Business!</a:t>
            </a:r>
          </a:p>
          <a:p>
            <a:pPr>
              <a:lnSpc>
                <a:spcPts val="2900"/>
              </a:lnSpc>
            </a:pPr>
            <a:endParaRPr lang="en-US" dirty="0"/>
          </a:p>
        </p:txBody>
      </p:sp>
      <p:sp>
        <p:nvSpPr>
          <p:cNvPr id="6" name="Text Placeholder 3">
            <a:extLst>
              <a:ext uri="{FF2B5EF4-FFF2-40B4-BE49-F238E27FC236}">
                <a16:creationId xmlns:a16="http://schemas.microsoft.com/office/drawing/2014/main" id="{A6C127F2-8F52-CAE7-99FF-46EFA71CB1AB}"/>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Passion!</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481A4440-9746-09ED-E8D5-1086C794D7C4}"/>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170948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err="1">
                <a:latin typeface="Calibri"/>
                <a:ea typeface="Calibri"/>
                <a:cs typeface="Calibri"/>
              </a:rPr>
              <a:t>Section</a:t>
            </a:r>
            <a:r>
              <a:rPr lang="it-IT" b="1" dirty="0">
                <a:latin typeface="Calibri"/>
                <a:ea typeface="Calibri"/>
                <a:cs typeface="Calibri"/>
              </a:rPr>
              <a:t> 1</a:t>
            </a:r>
          </a:p>
          <a:p>
            <a:endParaRPr lang="it-IT" dirty="0">
              <a:latin typeface="Calibri"/>
              <a:ea typeface="Calibri"/>
              <a:cs typeface="Calibri"/>
            </a:endParaRPr>
          </a:p>
          <a:p>
            <a:r>
              <a:rPr lang="it-IT" dirty="0" err="1">
                <a:latin typeface="Calibri"/>
                <a:ea typeface="Calibri"/>
                <a:cs typeface="Calibri"/>
              </a:rPr>
              <a:t>Introduction</a:t>
            </a:r>
            <a:r>
              <a:rPr lang="it-IT" dirty="0">
                <a:latin typeface="Calibri"/>
                <a:ea typeface="Calibri"/>
                <a:cs typeface="Calibri"/>
              </a:rPr>
              <a:t> to Alternative </a:t>
            </a:r>
            <a:r>
              <a:rPr lang="it-IT" dirty="0" err="1">
                <a:latin typeface="Calibri"/>
                <a:ea typeface="Calibri"/>
                <a:cs typeface="Calibri"/>
              </a:rPr>
              <a:t>Tourism</a:t>
            </a:r>
            <a:r>
              <a:rPr lang="it-IT" dirty="0">
                <a:latin typeface="Calibri"/>
                <a:ea typeface="Calibri"/>
                <a:cs typeface="Calibri"/>
              </a:rPr>
              <a:t> </a:t>
            </a:r>
            <a:r>
              <a:rPr lang="it-IT" dirty="0" err="1">
                <a:latin typeface="Calibri"/>
                <a:ea typeface="Calibri"/>
                <a:cs typeface="Calibri"/>
              </a:rPr>
              <a:t>Accommodation</a:t>
            </a:r>
            <a:endParaRPr lang="it-IT" dirty="0">
              <a:latin typeface="Calibri"/>
              <a:ea typeface="Calibri"/>
              <a:cs typeface="Calibri"/>
            </a:endParaRPr>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r>
              <a:rPr lang="it-IT" b="1" dirty="0" err="1">
                <a:latin typeface="Calibri"/>
                <a:ea typeface="Calibri"/>
                <a:cs typeface="Calibri"/>
              </a:rPr>
              <a:t>Section</a:t>
            </a:r>
            <a:r>
              <a:rPr lang="it-IT" b="1" dirty="0">
                <a:latin typeface="Calibri"/>
                <a:ea typeface="Calibri"/>
                <a:cs typeface="Calibri"/>
              </a:rPr>
              <a:t> 2 </a:t>
            </a:r>
          </a:p>
          <a:p>
            <a:endParaRPr lang="it-IT" dirty="0">
              <a:latin typeface="Calibri"/>
              <a:ea typeface="Calibri"/>
              <a:cs typeface="Calibri"/>
            </a:endParaRPr>
          </a:p>
          <a:p>
            <a:r>
              <a:rPr lang="en-US" dirty="0">
                <a:latin typeface="Calibri"/>
                <a:ea typeface="Calibri"/>
                <a:cs typeface="Calibri"/>
              </a:rPr>
              <a:t>Start Smart: Budget, Scale &amp; Business Models</a:t>
            </a:r>
          </a:p>
          <a:p>
            <a:endParaRPr lang="en-US" dirty="0">
              <a:latin typeface="Calibri"/>
              <a:ea typeface="Calibri"/>
              <a:cs typeface="Calibri"/>
            </a:endParaRPr>
          </a:p>
          <a:p>
            <a:endParaRPr lang="it-IT" dirty="0">
              <a:ea typeface="Calibri"/>
            </a:endParaRP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Page 23</a:t>
            </a:r>
            <a:endParaRPr lang="en-GB" dirty="0"/>
          </a:p>
          <a:p>
            <a:pPr marL="0" indent="0" defTabSz="914400" rtl="0" eaLnBrk="1" latinLnBrk="0" hangingPunct="1">
              <a:lnSpc>
                <a:spcPts val="1220"/>
              </a:lnSpc>
              <a:spcBef>
                <a:spcPts val="0"/>
              </a:spcBef>
              <a:buFont typeface="Arial" panose="020B0604020202020204" pitchFamily="34" charset="0"/>
              <a:buNone/>
            </a:pPr>
            <a:endParaRPr lang="en-GB" dirty="0"/>
          </a:p>
        </p:txBody>
      </p:sp>
      <p:pic>
        <p:nvPicPr>
          <p:cNvPr id="24" name="Picture Placeholder 18">
            <a:extLst>
              <a:ext uri="{FF2B5EF4-FFF2-40B4-BE49-F238E27FC236}">
                <a16:creationId xmlns:a16="http://schemas.microsoft.com/office/drawing/2014/main" id="{8C7E7D0A-CFAA-3119-192E-7625A0F5330B}"/>
              </a:ext>
            </a:extLst>
          </p:cNvPr>
          <p:cNvPicPr>
            <a:picLocks noGrp="1" noChangeAspect="1"/>
          </p:cNvPicPr>
          <p:nvPr>
            <p:ph type="pic" sz="quarter" idx="67"/>
          </p:nvPr>
        </p:nvPicPr>
        <p:blipFill rotWithShape="1">
          <a:blip r:embed="rId2"/>
          <a:srcRect l="26804" r="26804"/>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pic>
        <p:nvPicPr>
          <p:cNvPr id="35" name="Picture Placeholder 34">
            <a:extLst>
              <a:ext uri="{FF2B5EF4-FFF2-40B4-BE49-F238E27FC236}">
                <a16:creationId xmlns:a16="http://schemas.microsoft.com/office/drawing/2014/main" id="{5A44E425-BD85-C20F-F6ED-5B631ACB808F}"/>
              </a:ext>
            </a:extLst>
          </p:cNvPr>
          <p:cNvPicPr>
            <a:picLocks noGrp="1" noChangeAspect="1"/>
          </p:cNvPicPr>
          <p:nvPr>
            <p:ph type="pic" sz="quarter" idx="85"/>
          </p:nvPr>
        </p:nvPicPr>
        <p:blipFill>
          <a:blip r:embed="rId3"/>
          <a:srcRect t="1446" b="1446"/>
          <a:stretch>
            <a:fillRect/>
          </a:stretch>
        </p:blipFill>
        <p:spPr/>
      </p:pic>
      <p:sp>
        <p:nvSpPr>
          <p:cNvPr id="39" name="Text Placeholder 3">
            <a:extLst>
              <a:ext uri="{FF2B5EF4-FFF2-40B4-BE49-F238E27FC236}">
                <a16:creationId xmlns:a16="http://schemas.microsoft.com/office/drawing/2014/main" id="{D1EF11CD-7A0D-2513-8D92-C86950A87DE3}"/>
              </a:ext>
            </a:extLst>
          </p:cNvPr>
          <p:cNvSpPr txBox="1">
            <a:spLocks/>
          </p:cNvSpPr>
          <p:nvPr/>
        </p:nvSpPr>
        <p:spPr>
          <a:xfrm>
            <a:off x="629646" y="731760"/>
            <a:ext cx="208147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4800" dirty="0"/>
              <a:t>Part 1</a:t>
            </a:r>
          </a:p>
          <a:p>
            <a:pPr>
              <a:lnSpc>
                <a:spcPts val="3720"/>
              </a:lnSpc>
            </a:pPr>
            <a:endParaRPr lang="en-US" sz="4800" dirty="0"/>
          </a:p>
        </p:txBody>
      </p:sp>
      <p:cxnSp>
        <p:nvCxnSpPr>
          <p:cNvPr id="40" name="Straight Connector 39">
            <a:extLst>
              <a:ext uri="{FF2B5EF4-FFF2-40B4-BE49-F238E27FC236}">
                <a16:creationId xmlns:a16="http://schemas.microsoft.com/office/drawing/2014/main" id="{7BA350F1-45DA-FEDD-7040-D91562A90E53}"/>
              </a:ext>
            </a:extLst>
          </p:cNvPr>
          <p:cNvCxnSpPr>
            <a:cxnSpLocks/>
          </p:cNvCxnSpPr>
          <p:nvPr/>
        </p:nvCxnSpPr>
        <p:spPr>
          <a:xfrm>
            <a:off x="0" y="1312456"/>
            <a:ext cx="250828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1" name="Text Placeholder 5">
            <a:extLst>
              <a:ext uri="{FF2B5EF4-FFF2-40B4-BE49-F238E27FC236}">
                <a16:creationId xmlns:a16="http://schemas.microsoft.com/office/drawing/2014/main" id="{A595A7D2-FAAC-336D-F71A-BC02E78C2445}"/>
              </a:ext>
            </a:extLst>
          </p:cNvPr>
          <p:cNvSpPr txBox="1">
            <a:spLocks/>
          </p:cNvSpPr>
          <p:nvPr/>
        </p:nvSpPr>
        <p:spPr>
          <a:xfrm>
            <a:off x="629644" y="1634711"/>
            <a:ext cx="28149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14141"/>
                </a:solidFill>
              </a:rPr>
              <a:t>Getting Started </a:t>
            </a:r>
            <a:r>
              <a:rPr lang="en-US" b="0" dirty="0">
                <a:solidFill>
                  <a:srgbClr val="414141"/>
                </a:solidFill>
              </a:rPr>
              <a:t>– The Financial Foundations of Your Business and Your Market</a:t>
            </a:r>
          </a:p>
        </p:txBody>
      </p:sp>
      <p:pic>
        <p:nvPicPr>
          <p:cNvPr id="43" name="Picture 42">
            <a:extLst>
              <a:ext uri="{FF2B5EF4-FFF2-40B4-BE49-F238E27FC236}">
                <a16:creationId xmlns:a16="http://schemas.microsoft.com/office/drawing/2014/main" id="{03CFB390-1A6C-5464-973E-159B734D3A3C}"/>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70083" y="4559031"/>
            <a:ext cx="3580276" cy="2659133"/>
          </a:xfrm>
          <a:prstGeom prst="rect">
            <a:avLst/>
          </a:prstGeom>
        </p:spPr>
      </p:pic>
      <p:sp>
        <p:nvSpPr>
          <p:cNvPr id="5" name="Slide Number Placeholder 5">
            <a:extLst>
              <a:ext uri="{FF2B5EF4-FFF2-40B4-BE49-F238E27FC236}">
                <a16:creationId xmlns:a16="http://schemas.microsoft.com/office/drawing/2014/main" id="{83C90BCA-28A2-6D18-0728-995A6745394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a:t>
            </a:fld>
            <a:endParaRPr lang="fr-CA" sz="1200" dirty="0"/>
          </a:p>
        </p:txBody>
      </p:sp>
    </p:spTree>
    <p:extLst>
      <p:ext uri="{BB962C8B-B14F-4D97-AF65-F5344CB8AC3E}">
        <p14:creationId xmlns:p14="http://schemas.microsoft.com/office/powerpoint/2010/main" val="1951910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7CE3-4760-454C-9C9B-DEC02C0097E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CDC7BD6-B66D-686A-A7C8-955DCD347E61}"/>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9C0367AD-573B-B72A-E5AB-B05FD5C39A3D}"/>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680C8DE-5E47-1D89-11B1-1281EEE82E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30</a:t>
            </a:fld>
            <a:endParaRPr lang="fr-CA" sz="1200" dirty="0"/>
          </a:p>
        </p:txBody>
      </p:sp>
      <p:sp>
        <p:nvSpPr>
          <p:cNvPr id="2" name="TextBox 1">
            <a:extLst>
              <a:ext uri="{FF2B5EF4-FFF2-40B4-BE49-F238E27FC236}">
                <a16:creationId xmlns:a16="http://schemas.microsoft.com/office/drawing/2014/main" id="{986E2594-921A-2A7B-F416-9D529720CD07}"/>
              </a:ext>
            </a:extLst>
          </p:cNvPr>
          <p:cNvSpPr txBox="1"/>
          <p:nvPr/>
        </p:nvSpPr>
        <p:spPr>
          <a:xfrm>
            <a:off x="2039426" y="1231046"/>
            <a:ext cx="8113147" cy="7017306"/>
          </a:xfrm>
          <a:prstGeom prst="rect">
            <a:avLst/>
          </a:prstGeom>
          <a:noFill/>
        </p:spPr>
        <p:txBody>
          <a:bodyPr wrap="square">
            <a:spAutoFit/>
          </a:bodyPr>
          <a:lstStyle/>
          <a:p>
            <a:pPr>
              <a:lnSpc>
                <a:spcPts val="2360"/>
              </a:lnSpc>
              <a:spcAft>
                <a:spcPts val="1200"/>
              </a:spcAft>
            </a:pPr>
            <a:r>
              <a:rPr lang="en-US" sz="2400" b="1" dirty="0">
                <a:solidFill>
                  <a:srgbClr val="EC7C69"/>
                </a:solidFill>
              </a:rPr>
              <a:t>Your budget sets the foundation. Knowing your budget prevents over-investment and helps you </a:t>
            </a:r>
            <a:r>
              <a:rPr lang="en-US" sz="2400" b="1" dirty="0" err="1">
                <a:solidFill>
                  <a:srgbClr val="EC7C69"/>
                </a:solidFill>
              </a:rPr>
              <a:t>prioritise</a:t>
            </a:r>
            <a:r>
              <a:rPr lang="en-US" sz="2400" b="1" dirty="0">
                <a:solidFill>
                  <a:srgbClr val="EC7C69"/>
                </a:solidFill>
              </a:rPr>
              <a:t> your spending. </a:t>
            </a:r>
          </a:p>
          <a:p>
            <a:pPr>
              <a:lnSpc>
                <a:spcPts val="2360"/>
              </a:lnSpc>
              <a:spcAft>
                <a:spcPts val="1200"/>
              </a:spcAft>
            </a:pPr>
            <a:r>
              <a:rPr lang="en-US" sz="2400" dirty="0">
                <a:solidFill>
                  <a:srgbClr val="494949"/>
                </a:solidFill>
              </a:rPr>
              <a:t>Before choosing a location or designing a glamping pod, it's essential to determine what you can realistically afford. </a:t>
            </a:r>
          </a:p>
          <a:p>
            <a:pPr>
              <a:lnSpc>
                <a:spcPts val="2360"/>
              </a:lnSpc>
              <a:spcAft>
                <a:spcPts val="1200"/>
              </a:spcAft>
            </a:pPr>
            <a:r>
              <a:rPr lang="en-US" sz="2400" dirty="0">
                <a:solidFill>
                  <a:srgbClr val="494949"/>
                </a:solidFill>
              </a:rPr>
              <a:t>Your budget is the foundation for everything—it shapes your business model, influences your planning and zoning decisions, and defines the guest experience you can offer. </a:t>
            </a:r>
          </a:p>
          <a:p>
            <a:pPr>
              <a:lnSpc>
                <a:spcPts val="2360"/>
              </a:lnSpc>
              <a:spcAft>
                <a:spcPts val="1200"/>
              </a:spcAft>
            </a:pPr>
            <a:r>
              <a:rPr lang="en-US" sz="2400" b="1" dirty="0">
                <a:solidFill>
                  <a:srgbClr val="494949"/>
                </a:solidFill>
              </a:rPr>
              <a:t>Why it matters:</a:t>
            </a:r>
          </a:p>
          <a:p>
            <a:pPr marL="342900" indent="-342900">
              <a:lnSpc>
                <a:spcPts val="2360"/>
              </a:lnSpc>
              <a:buClr>
                <a:srgbClr val="459597"/>
              </a:buClr>
              <a:buFont typeface="Arial" panose="020B0604020202020204" pitchFamily="34" charset="0"/>
              <a:buChar char="•"/>
            </a:pPr>
            <a:r>
              <a:rPr lang="en-US" sz="2400" dirty="0">
                <a:solidFill>
                  <a:srgbClr val="494949"/>
                </a:solidFill>
              </a:rPr>
              <a:t>It determines your accommodation </a:t>
            </a:r>
            <a:r>
              <a:rPr lang="en-US" sz="2400" b="1" dirty="0">
                <a:solidFill>
                  <a:srgbClr val="494949"/>
                </a:solidFill>
              </a:rPr>
              <a:t>type</a:t>
            </a:r>
            <a:r>
              <a:rPr lang="en-US" sz="2400" dirty="0">
                <a:solidFill>
                  <a:srgbClr val="494949"/>
                </a:solidFill>
              </a:rPr>
              <a:t> (e.g., tents vs. cabins)</a:t>
            </a:r>
          </a:p>
          <a:p>
            <a:pPr marL="342900" indent="-342900">
              <a:lnSpc>
                <a:spcPts val="2360"/>
              </a:lnSpc>
              <a:buClr>
                <a:srgbClr val="459597"/>
              </a:buClr>
              <a:buFont typeface="Arial" panose="020B0604020202020204" pitchFamily="34" charset="0"/>
              <a:buChar char="•"/>
            </a:pPr>
            <a:r>
              <a:rPr lang="en-US" sz="2400" dirty="0">
                <a:solidFill>
                  <a:srgbClr val="494949"/>
                </a:solidFill>
              </a:rPr>
              <a:t>Influences your </a:t>
            </a:r>
            <a:r>
              <a:rPr lang="en-US" sz="2400" b="1" dirty="0">
                <a:solidFill>
                  <a:srgbClr val="494949"/>
                </a:solidFill>
              </a:rPr>
              <a:t>pace </a:t>
            </a:r>
            <a:r>
              <a:rPr lang="en-US" sz="2400" dirty="0">
                <a:solidFill>
                  <a:srgbClr val="494949"/>
                </a:solidFill>
              </a:rPr>
              <a:t>of development (e.g., phased vs. complete build)</a:t>
            </a:r>
          </a:p>
          <a:p>
            <a:pPr marL="342900" indent="-342900">
              <a:lnSpc>
                <a:spcPts val="2360"/>
              </a:lnSpc>
              <a:buClr>
                <a:srgbClr val="459597"/>
              </a:buClr>
              <a:buFont typeface="Arial" panose="020B0604020202020204" pitchFamily="34" charset="0"/>
              <a:buChar char="•"/>
            </a:pPr>
            <a:r>
              <a:rPr lang="en-US" sz="2400" dirty="0">
                <a:solidFill>
                  <a:srgbClr val="494949"/>
                </a:solidFill>
              </a:rPr>
              <a:t>It </a:t>
            </a:r>
            <a:r>
              <a:rPr lang="en-US" sz="2400" b="1" dirty="0">
                <a:solidFill>
                  <a:srgbClr val="494949"/>
                </a:solidFill>
              </a:rPr>
              <a:t>sets expectations </a:t>
            </a:r>
            <a:r>
              <a:rPr lang="en-US" sz="2400" dirty="0">
                <a:solidFill>
                  <a:srgbClr val="494949"/>
                </a:solidFill>
              </a:rPr>
              <a:t>with funders, investors, and planners</a:t>
            </a:r>
          </a:p>
          <a:p>
            <a:pPr marL="342900" indent="-342900">
              <a:lnSpc>
                <a:spcPts val="2360"/>
              </a:lnSpc>
              <a:buFont typeface="Arial" panose="020B0604020202020204" pitchFamily="34" charset="0"/>
              <a:buChar char="•"/>
            </a:pPr>
            <a:endParaRPr lang="en-US" sz="24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a:lnSpc>
                <a:spcPts val="2360"/>
              </a:lnSpc>
              <a:spcAft>
                <a:spcPts val="1200"/>
              </a:spcAft>
            </a:pPr>
            <a:endParaRPr lang="en-US" sz="2200" dirty="0">
              <a:solidFill>
                <a:srgbClr val="494949"/>
              </a:solidFill>
            </a:endParaRPr>
          </a:p>
          <a:p>
            <a:pPr>
              <a:lnSpc>
                <a:spcPts val="2360"/>
              </a:lnSpc>
              <a:spcAft>
                <a:spcPts val="1200"/>
              </a:spcAft>
            </a:pPr>
            <a:endParaRPr lang="en-US" sz="2200" dirty="0">
              <a:solidFill>
                <a:srgbClr val="494949"/>
              </a:solidFill>
            </a:endParaRPr>
          </a:p>
        </p:txBody>
      </p:sp>
      <p:pic>
        <p:nvPicPr>
          <p:cNvPr id="14" name="Picture 13">
            <a:extLst>
              <a:ext uri="{FF2B5EF4-FFF2-40B4-BE49-F238E27FC236}">
                <a16:creationId xmlns:a16="http://schemas.microsoft.com/office/drawing/2014/main" id="{46CADB33-C7C5-1659-EFFC-C807EA9E7A9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7F50E21-B9A5-1B04-2DFA-57182E7C955C}"/>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What Is Your Budget? How to Decide It</a:t>
            </a:r>
          </a:p>
          <a:p>
            <a:pPr>
              <a:lnSpc>
                <a:spcPts val="2900"/>
              </a:lnSpc>
            </a:pPr>
            <a:endParaRPr lang="en-US" dirty="0"/>
          </a:p>
        </p:txBody>
      </p:sp>
      <p:sp>
        <p:nvSpPr>
          <p:cNvPr id="6" name="Text Placeholder 3">
            <a:extLst>
              <a:ext uri="{FF2B5EF4-FFF2-40B4-BE49-F238E27FC236}">
                <a16:creationId xmlns:a16="http://schemas.microsoft.com/office/drawing/2014/main" id="{009796E5-EED3-E124-FA3E-FF075CF92C31}"/>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538801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7D099-0A29-6840-DDDC-048C9D2FF8F1}"/>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26A2B3F-07C7-4DC8-06F4-1A45F59E13CF}"/>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60C410EB-4989-D453-C232-D0FC35C40741}"/>
              </a:ext>
            </a:extLst>
          </p:cNvPr>
          <p:cNvCxnSpPr>
            <a:cxnSpLocks/>
          </p:cNvCxnSpPr>
          <p:nvPr/>
        </p:nvCxnSpPr>
        <p:spPr>
          <a:xfrm>
            <a:off x="1819846" y="2470320"/>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9B04564-BAF8-4CCF-6CD9-02BC907CFF6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31</a:t>
            </a:fld>
            <a:endParaRPr lang="fr-CA" sz="1200" dirty="0"/>
          </a:p>
        </p:txBody>
      </p:sp>
      <p:sp>
        <p:nvSpPr>
          <p:cNvPr id="2" name="TextBox 1">
            <a:extLst>
              <a:ext uri="{FF2B5EF4-FFF2-40B4-BE49-F238E27FC236}">
                <a16:creationId xmlns:a16="http://schemas.microsoft.com/office/drawing/2014/main" id="{0D979962-8F3D-3A37-FCC3-3A2022F5F0D9}"/>
              </a:ext>
            </a:extLst>
          </p:cNvPr>
          <p:cNvSpPr txBox="1"/>
          <p:nvPr/>
        </p:nvSpPr>
        <p:spPr>
          <a:xfrm>
            <a:off x="2019808" y="2571934"/>
            <a:ext cx="8900381" cy="5170646"/>
          </a:xfrm>
          <a:prstGeom prst="rect">
            <a:avLst/>
          </a:prstGeom>
          <a:noFill/>
        </p:spPr>
        <p:txBody>
          <a:bodyPr wrap="square">
            <a:spAutoFit/>
          </a:bodyPr>
          <a:lstStyle/>
          <a:p>
            <a:pPr>
              <a:lnSpc>
                <a:spcPts val="2360"/>
              </a:lnSpc>
            </a:pPr>
            <a:r>
              <a:rPr lang="en-US" sz="2400" b="1" dirty="0">
                <a:solidFill>
                  <a:srgbClr val="EC7C69"/>
                </a:solidFill>
              </a:rPr>
              <a:t>How to Set Your Budget:</a:t>
            </a:r>
          </a:p>
          <a:p>
            <a:pPr>
              <a:lnSpc>
                <a:spcPts val="2360"/>
              </a:lnSpc>
            </a:pPr>
            <a:endParaRPr lang="en-US" sz="2400" b="1" dirty="0">
              <a:solidFill>
                <a:srgbClr val="EC7C69"/>
              </a:solidFill>
            </a:endParaRPr>
          </a:p>
          <a:p>
            <a:pPr marL="457200" indent="-457200">
              <a:lnSpc>
                <a:spcPts val="2360"/>
              </a:lnSpc>
              <a:buClr>
                <a:srgbClr val="459597"/>
              </a:buClr>
              <a:buFont typeface="+mj-lt"/>
              <a:buAutoNum type="arabicPeriod"/>
            </a:pPr>
            <a:r>
              <a:rPr lang="en-US" sz="2200" b="1" dirty="0">
                <a:solidFill>
                  <a:srgbClr val="494949"/>
                </a:solidFill>
              </a:rPr>
              <a:t>Define your financial ceiling</a:t>
            </a:r>
            <a:r>
              <a:rPr lang="en-US" sz="2200" dirty="0">
                <a:solidFill>
                  <a:srgbClr val="494949"/>
                </a:solidFill>
              </a:rPr>
              <a:t> – What can you invest now without external help?</a:t>
            </a:r>
          </a:p>
          <a:p>
            <a:pPr marL="457200" indent="-457200">
              <a:lnSpc>
                <a:spcPts val="2360"/>
              </a:lnSpc>
              <a:buClr>
                <a:srgbClr val="459597"/>
              </a:buClr>
              <a:buFont typeface="+mj-lt"/>
              <a:buAutoNum type="arabicPeriod"/>
            </a:pPr>
            <a:r>
              <a:rPr lang="en-US" sz="2200" b="1" dirty="0">
                <a:solidFill>
                  <a:srgbClr val="494949"/>
                </a:solidFill>
              </a:rPr>
              <a:t>Estimate key categories</a:t>
            </a:r>
            <a:r>
              <a:rPr lang="en-US" sz="2200" dirty="0">
                <a:solidFill>
                  <a:srgbClr val="494949"/>
                </a:solidFill>
              </a:rPr>
              <a:t> – Land, planning, construction, infrastructure, furnishings, website, and operations</a:t>
            </a:r>
          </a:p>
          <a:p>
            <a:pPr marL="457200" indent="-457200">
              <a:lnSpc>
                <a:spcPts val="2360"/>
              </a:lnSpc>
              <a:buClr>
                <a:srgbClr val="459597"/>
              </a:buClr>
              <a:buFont typeface="+mj-lt"/>
              <a:buAutoNum type="arabicPeriod"/>
            </a:pPr>
            <a:r>
              <a:rPr lang="en-US" sz="2200" b="1" dirty="0">
                <a:solidFill>
                  <a:srgbClr val="494949"/>
                </a:solidFill>
              </a:rPr>
              <a:t>Choose your scale</a:t>
            </a:r>
            <a:r>
              <a:rPr lang="en-US" sz="2200" dirty="0">
                <a:solidFill>
                  <a:srgbClr val="494949"/>
                </a:solidFill>
              </a:rPr>
              <a:t> – Starting with 1–2 units lets you test your concept; planning for 5–10 requires more capital but builds growth.</a:t>
            </a:r>
          </a:p>
          <a:p>
            <a:pPr marL="457200" indent="-457200">
              <a:lnSpc>
                <a:spcPts val="2360"/>
              </a:lnSpc>
              <a:buClr>
                <a:srgbClr val="459597"/>
              </a:buClr>
              <a:buFont typeface="+mj-lt"/>
              <a:buAutoNum type="arabicPeriod"/>
            </a:pPr>
            <a:r>
              <a:rPr lang="en-US" sz="2200" b="1" dirty="0">
                <a:solidFill>
                  <a:srgbClr val="494949"/>
                </a:solidFill>
              </a:rPr>
              <a:t>Factor in operational costs</a:t>
            </a:r>
            <a:r>
              <a:rPr lang="en-US" sz="2200" dirty="0">
                <a:solidFill>
                  <a:srgbClr val="494949"/>
                </a:solidFill>
              </a:rPr>
              <a:t> – Cleaning, insurance, booking fees, maintenance, utilities, and seasonal staffing</a:t>
            </a:r>
          </a:p>
          <a:p>
            <a:pPr marL="457200" indent="-457200">
              <a:lnSpc>
                <a:spcPts val="2360"/>
              </a:lnSpc>
              <a:buClr>
                <a:srgbClr val="459597"/>
              </a:buClr>
              <a:buFont typeface="+mj-lt"/>
              <a:buAutoNum type="arabicPeriod"/>
            </a:pPr>
            <a:r>
              <a:rPr lang="en-US" sz="2200" b="1" dirty="0">
                <a:solidFill>
                  <a:srgbClr val="494949"/>
                </a:solidFill>
              </a:rPr>
              <a:t>Add contingency</a:t>
            </a:r>
            <a:r>
              <a:rPr lang="en-US" sz="2200" dirty="0">
                <a:solidFill>
                  <a:srgbClr val="494949"/>
                </a:solidFill>
              </a:rPr>
              <a:t> – Always include a </a:t>
            </a:r>
            <a:r>
              <a:rPr lang="en-US" sz="2200" b="1" dirty="0">
                <a:solidFill>
                  <a:srgbClr val="494949"/>
                </a:solidFill>
              </a:rPr>
              <a:t>10–20%</a:t>
            </a:r>
            <a:r>
              <a:rPr lang="en-US" sz="2200" dirty="0">
                <a:solidFill>
                  <a:srgbClr val="494949"/>
                </a:solidFill>
              </a:rPr>
              <a:t> buffer for unexpected costs</a:t>
            </a: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a:lnSpc>
                <a:spcPts val="2360"/>
              </a:lnSpc>
              <a:spcAft>
                <a:spcPts val="1200"/>
              </a:spcAft>
            </a:pPr>
            <a:endParaRPr lang="en-US" sz="2200" dirty="0">
              <a:solidFill>
                <a:srgbClr val="494949"/>
              </a:solidFill>
            </a:endParaRPr>
          </a:p>
          <a:p>
            <a:pPr>
              <a:lnSpc>
                <a:spcPts val="2360"/>
              </a:lnSpc>
              <a:spcAft>
                <a:spcPts val="1200"/>
              </a:spcAft>
            </a:pPr>
            <a:endParaRPr lang="en-US" sz="2200" dirty="0">
              <a:solidFill>
                <a:srgbClr val="494949"/>
              </a:solidFill>
            </a:endParaRPr>
          </a:p>
        </p:txBody>
      </p:sp>
      <p:pic>
        <p:nvPicPr>
          <p:cNvPr id="14" name="Picture 13">
            <a:extLst>
              <a:ext uri="{FF2B5EF4-FFF2-40B4-BE49-F238E27FC236}">
                <a16:creationId xmlns:a16="http://schemas.microsoft.com/office/drawing/2014/main" id="{C74303AB-2134-24C5-6F0F-3F35D2BA4D5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43C76774-02F2-9E40-6609-AF1F7A7A6AB1}"/>
              </a:ext>
            </a:extLst>
          </p:cNvPr>
          <p:cNvSpPr txBox="1">
            <a:spLocks/>
          </p:cNvSpPr>
          <p:nvPr/>
        </p:nvSpPr>
        <p:spPr>
          <a:xfrm>
            <a:off x="2019809" y="1843391"/>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What Is Your Budget? How to Decide It</a:t>
            </a:r>
          </a:p>
          <a:p>
            <a:pPr>
              <a:lnSpc>
                <a:spcPts val="2900"/>
              </a:lnSpc>
            </a:pPr>
            <a:endParaRPr lang="en-US" dirty="0"/>
          </a:p>
        </p:txBody>
      </p:sp>
      <p:sp>
        <p:nvSpPr>
          <p:cNvPr id="6" name="Text Placeholder 3">
            <a:extLst>
              <a:ext uri="{FF2B5EF4-FFF2-40B4-BE49-F238E27FC236}">
                <a16:creationId xmlns:a16="http://schemas.microsoft.com/office/drawing/2014/main" id="{B7BE1BD2-E0E8-23FF-33E8-568B1EDADD95}"/>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sp>
        <p:nvSpPr>
          <p:cNvPr id="8" name="TextBox 7">
            <a:extLst>
              <a:ext uri="{FF2B5EF4-FFF2-40B4-BE49-F238E27FC236}">
                <a16:creationId xmlns:a16="http://schemas.microsoft.com/office/drawing/2014/main" id="{35F735B8-FF68-8AD2-3533-940165760D01}"/>
              </a:ext>
            </a:extLst>
          </p:cNvPr>
          <p:cNvSpPr txBox="1"/>
          <p:nvPr/>
        </p:nvSpPr>
        <p:spPr>
          <a:xfrm>
            <a:off x="2649158" y="467905"/>
            <a:ext cx="4042549" cy="1033488"/>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Priority 1 (€)</a:t>
            </a:r>
          </a:p>
          <a:p>
            <a:pPr>
              <a:lnSpc>
                <a:spcPts val="2360"/>
              </a:lnSpc>
            </a:pPr>
            <a:r>
              <a:rPr lang="en-US" sz="2800" b="1" dirty="0">
                <a:solidFill>
                  <a:srgbClr val="494949"/>
                </a:solidFill>
                <a:latin typeface="Calibri" panose="020F0502020204030204" pitchFamily="34" charset="0"/>
                <a:cs typeface="Calibri" panose="020F0502020204030204" pitchFamily="34" charset="0"/>
              </a:rPr>
              <a:t>Figure out your Budget!</a:t>
            </a:r>
          </a:p>
          <a:p>
            <a:pPr>
              <a:lnSpc>
                <a:spcPts val="2360"/>
              </a:lnSpc>
            </a:pPr>
            <a:endParaRPr lang="en-US" sz="2800" dirty="0">
              <a:solidFill>
                <a:srgbClr val="494949"/>
              </a:solidFill>
              <a:latin typeface="Calibri" panose="020F0502020204030204" pitchFamily="34" charset="0"/>
              <a:cs typeface="Calibri" panose="020F0502020204030204" pitchFamily="34" charset="0"/>
            </a:endParaRPr>
          </a:p>
        </p:txBody>
      </p:sp>
      <p:sp>
        <p:nvSpPr>
          <p:cNvPr id="11" name="Freeform 3">
            <a:extLst>
              <a:ext uri="{FF2B5EF4-FFF2-40B4-BE49-F238E27FC236}">
                <a16:creationId xmlns:a16="http://schemas.microsoft.com/office/drawing/2014/main" id="{385A6A51-21EB-1BE6-D0CE-4D8A0625ADAA}"/>
              </a:ext>
            </a:extLst>
          </p:cNvPr>
          <p:cNvSpPr/>
          <p:nvPr/>
        </p:nvSpPr>
        <p:spPr>
          <a:xfrm rot="5400000">
            <a:off x="3716506" y="-1488691"/>
            <a:ext cx="1318562"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2" name="Group 11">
            <a:extLst>
              <a:ext uri="{FF2B5EF4-FFF2-40B4-BE49-F238E27FC236}">
                <a16:creationId xmlns:a16="http://schemas.microsoft.com/office/drawing/2014/main" id="{45A111C0-5B0E-79F6-A294-32BAB0FB7F63}"/>
              </a:ext>
            </a:extLst>
          </p:cNvPr>
          <p:cNvGrpSpPr/>
          <p:nvPr/>
        </p:nvGrpSpPr>
        <p:grpSpPr>
          <a:xfrm>
            <a:off x="1650426" y="195724"/>
            <a:ext cx="793524" cy="801083"/>
            <a:chOff x="4897755" y="3322320"/>
            <a:chExt cx="600074" cy="605790"/>
          </a:xfrm>
        </p:grpSpPr>
        <p:sp>
          <p:nvSpPr>
            <p:cNvPr id="13" name="Freeform 23">
              <a:extLst>
                <a:ext uri="{FF2B5EF4-FFF2-40B4-BE49-F238E27FC236}">
                  <a16:creationId xmlns:a16="http://schemas.microsoft.com/office/drawing/2014/main" id="{09051E66-1B8D-B97C-A955-438EBDE89A1E}"/>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5" name="Freeform 24">
              <a:extLst>
                <a:ext uri="{FF2B5EF4-FFF2-40B4-BE49-F238E27FC236}">
                  <a16:creationId xmlns:a16="http://schemas.microsoft.com/office/drawing/2014/main" id="{74FF7D10-775E-8DC2-DBF0-9FAE4B648E4F}"/>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6" name="Graphic 14">
              <a:extLst>
                <a:ext uri="{FF2B5EF4-FFF2-40B4-BE49-F238E27FC236}">
                  <a16:creationId xmlns:a16="http://schemas.microsoft.com/office/drawing/2014/main" id="{72AF882E-8B1B-1CAD-FD27-D56231AC9842}"/>
                </a:ext>
              </a:extLst>
            </p:cNvPr>
            <p:cNvGrpSpPr/>
            <p:nvPr/>
          </p:nvGrpSpPr>
          <p:grpSpPr>
            <a:xfrm>
              <a:off x="5040867" y="3443287"/>
              <a:ext cx="290185" cy="367426"/>
              <a:chOff x="5040867" y="3443287"/>
              <a:chExt cx="290185" cy="367426"/>
            </a:xfrm>
            <a:solidFill>
              <a:srgbClr val="FFFFFF"/>
            </a:solidFill>
          </p:grpSpPr>
          <p:sp>
            <p:nvSpPr>
              <p:cNvPr id="17" name="Freeform 26">
                <a:extLst>
                  <a:ext uri="{FF2B5EF4-FFF2-40B4-BE49-F238E27FC236}">
                    <a16:creationId xmlns:a16="http://schemas.microsoft.com/office/drawing/2014/main" id="{CF30B0F1-220A-9728-A0D1-980E97C99D14}"/>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18" name="Freeform 27">
                <a:extLst>
                  <a:ext uri="{FF2B5EF4-FFF2-40B4-BE49-F238E27FC236}">
                    <a16:creationId xmlns:a16="http://schemas.microsoft.com/office/drawing/2014/main" id="{20F4D720-B10C-A9F2-43D5-A58B11D7958F}"/>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63820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4A8C-CFE9-76BF-0D4B-C5E9F61C871C}"/>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6F9EDA9-3861-8260-0E9D-7EE4EF0A3996}"/>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73795E78-AB6C-A3B8-2076-5E0051335F4B}"/>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FB890AA-5C4C-EC1F-0517-8F37D0202E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32</a:t>
            </a:fld>
            <a:endParaRPr lang="fr-CA" sz="1200" dirty="0"/>
          </a:p>
        </p:txBody>
      </p:sp>
      <p:sp>
        <p:nvSpPr>
          <p:cNvPr id="2" name="TextBox 1">
            <a:extLst>
              <a:ext uri="{FF2B5EF4-FFF2-40B4-BE49-F238E27FC236}">
                <a16:creationId xmlns:a16="http://schemas.microsoft.com/office/drawing/2014/main" id="{357C5CD7-DE5B-367A-A230-F12DAFFB7D57}"/>
              </a:ext>
            </a:extLst>
          </p:cNvPr>
          <p:cNvSpPr txBox="1"/>
          <p:nvPr/>
        </p:nvSpPr>
        <p:spPr>
          <a:xfrm>
            <a:off x="2039426" y="1231046"/>
            <a:ext cx="8113147" cy="3568413"/>
          </a:xfrm>
          <a:prstGeom prst="rect">
            <a:avLst/>
          </a:prstGeom>
          <a:noFill/>
        </p:spPr>
        <p:txBody>
          <a:bodyPr wrap="square">
            <a:spAutoFit/>
          </a:bodyPr>
          <a:lstStyle/>
          <a:p>
            <a:pPr marL="342900" indent="-342900">
              <a:lnSpc>
                <a:spcPts val="2340"/>
              </a:lnSpc>
              <a:spcAft>
                <a:spcPts val="600"/>
              </a:spcAft>
              <a:buClr>
                <a:srgbClr val="E96751"/>
              </a:buClr>
              <a:buFont typeface="Wingdings" panose="05000000000000000000" pitchFamily="2" charset="2"/>
              <a:buChar char="ü"/>
            </a:pPr>
            <a:r>
              <a:rPr lang="en-US" sz="2400" b="1" dirty="0">
                <a:solidFill>
                  <a:srgbClr val="459597"/>
                </a:solidFill>
              </a:rPr>
              <a:t>Create a budget that aligns with your life stage</a:t>
            </a:r>
            <a:r>
              <a:rPr lang="en-US" sz="2400" b="1" dirty="0">
                <a:solidFill>
                  <a:srgbClr val="494949"/>
                </a:solidFill>
              </a:rPr>
              <a:t>, </a:t>
            </a:r>
            <a:r>
              <a:rPr lang="en-US" sz="2400" dirty="0">
                <a:solidFill>
                  <a:srgbClr val="494949"/>
                </a:solidFill>
              </a:rPr>
              <a:t>risk tolerance, and long-term goals. A </a:t>
            </a:r>
            <a:r>
              <a:rPr lang="en-US" sz="2400" b="1" dirty="0">
                <a:solidFill>
                  <a:srgbClr val="494949"/>
                </a:solidFill>
              </a:rPr>
              <a:t>lean startup </a:t>
            </a:r>
            <a:r>
              <a:rPr lang="en-US" sz="2400" dirty="0">
                <a:solidFill>
                  <a:srgbClr val="494949"/>
                </a:solidFill>
              </a:rPr>
              <a:t>approach (with fewer units and simpler facilities) lets you </a:t>
            </a:r>
            <a:r>
              <a:rPr lang="en-US" sz="2400" b="1" dirty="0">
                <a:solidFill>
                  <a:srgbClr val="494949"/>
                </a:solidFill>
              </a:rPr>
              <a:t>prove demand </a:t>
            </a:r>
            <a:r>
              <a:rPr lang="en-US" sz="2400" dirty="0">
                <a:solidFill>
                  <a:srgbClr val="494949"/>
                </a:solidFill>
              </a:rPr>
              <a:t>and grow sustainably without overextending financially. </a:t>
            </a:r>
          </a:p>
          <a:p>
            <a:pPr marL="342900" indent="-342900">
              <a:lnSpc>
                <a:spcPts val="2340"/>
              </a:lnSpc>
              <a:spcAft>
                <a:spcPts val="600"/>
              </a:spcAft>
              <a:buClr>
                <a:srgbClr val="E96751"/>
              </a:buClr>
              <a:buFont typeface="Wingdings" panose="05000000000000000000" pitchFamily="2" charset="2"/>
              <a:buChar char="ü"/>
            </a:pPr>
            <a:endParaRPr lang="en-US" sz="2400" dirty="0">
              <a:solidFill>
                <a:srgbClr val="494949"/>
              </a:solidFill>
            </a:endParaRPr>
          </a:p>
          <a:p>
            <a:pPr marL="342900" indent="-342900">
              <a:lnSpc>
                <a:spcPts val="2340"/>
              </a:lnSpc>
              <a:spcAft>
                <a:spcPts val="600"/>
              </a:spcAft>
              <a:buClr>
                <a:srgbClr val="E96751"/>
              </a:buClr>
              <a:buFont typeface="Wingdings" panose="05000000000000000000" pitchFamily="2" charset="2"/>
              <a:buChar char="ü"/>
            </a:pPr>
            <a:r>
              <a:rPr lang="en-US" sz="2400" b="1" dirty="0">
                <a:solidFill>
                  <a:srgbClr val="459597"/>
                </a:solidFill>
              </a:rPr>
              <a:t>Consider revenue timelines</a:t>
            </a:r>
            <a:r>
              <a:rPr lang="en-US" sz="2400" dirty="0">
                <a:solidFill>
                  <a:srgbClr val="459597"/>
                </a:solidFill>
              </a:rPr>
              <a:t> </a:t>
            </a:r>
            <a:r>
              <a:rPr lang="en-US" sz="2400" dirty="0">
                <a:solidFill>
                  <a:srgbClr val="494949"/>
                </a:solidFill>
              </a:rPr>
              <a:t>- most sites won’t break even for 18–36 months. Planning is pointless without a budget. Create a budget that covers land, permits, units, infrastructure, hidden costs, and working capital for a period of 1–2 years.</a:t>
            </a:r>
          </a:p>
          <a:p>
            <a:pPr>
              <a:lnSpc>
                <a:spcPts val="2340"/>
              </a:lnSpc>
              <a:spcAft>
                <a:spcPts val="600"/>
              </a:spcAft>
            </a:pPr>
            <a:endParaRPr lang="en-US" sz="2200" i="1" dirty="0">
              <a:solidFill>
                <a:srgbClr val="494949"/>
              </a:solidFill>
            </a:endParaRPr>
          </a:p>
        </p:txBody>
      </p:sp>
      <p:pic>
        <p:nvPicPr>
          <p:cNvPr id="14" name="Picture 13">
            <a:extLst>
              <a:ext uri="{FF2B5EF4-FFF2-40B4-BE49-F238E27FC236}">
                <a16:creationId xmlns:a16="http://schemas.microsoft.com/office/drawing/2014/main" id="{DB023CAB-70D1-A2FA-D3D5-EE1526940C3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4B4941A6-A8FA-BC51-0D3F-5A4E2539FFD7}"/>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Some Financial Tips on Setting Up a Solid Budget</a:t>
            </a:r>
          </a:p>
          <a:p>
            <a:pPr>
              <a:lnSpc>
                <a:spcPts val="2900"/>
              </a:lnSpc>
            </a:pPr>
            <a:endParaRPr lang="en-US" dirty="0"/>
          </a:p>
        </p:txBody>
      </p:sp>
      <p:sp>
        <p:nvSpPr>
          <p:cNvPr id="6" name="Text Placeholder 3">
            <a:extLst>
              <a:ext uri="{FF2B5EF4-FFF2-40B4-BE49-F238E27FC236}">
                <a16:creationId xmlns:a16="http://schemas.microsoft.com/office/drawing/2014/main" id="{691D2E44-D8E1-89E7-EAAB-651268CBF67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059531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F88A4-579F-36B3-F15A-C226A8239CD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8F68224-9495-9E41-A5BF-D32083E2475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DA6EB52-B6CB-0C9A-B657-DCCD2C0FCA28}"/>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2DAA63-8826-629F-E845-C57367AF4DC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33</a:t>
            </a:fld>
            <a:endParaRPr lang="fr-CA" sz="1200" dirty="0"/>
          </a:p>
        </p:txBody>
      </p:sp>
      <p:sp>
        <p:nvSpPr>
          <p:cNvPr id="2" name="TextBox 1">
            <a:extLst>
              <a:ext uri="{FF2B5EF4-FFF2-40B4-BE49-F238E27FC236}">
                <a16:creationId xmlns:a16="http://schemas.microsoft.com/office/drawing/2014/main" id="{7DACA519-84A6-35B0-1948-DB68EF8CB38B}"/>
              </a:ext>
            </a:extLst>
          </p:cNvPr>
          <p:cNvSpPr txBox="1"/>
          <p:nvPr/>
        </p:nvSpPr>
        <p:spPr>
          <a:xfrm>
            <a:off x="2039426" y="1231046"/>
            <a:ext cx="8113147" cy="3273460"/>
          </a:xfrm>
          <a:prstGeom prst="rect">
            <a:avLst/>
          </a:prstGeom>
          <a:noFill/>
        </p:spPr>
        <p:txBody>
          <a:bodyPr wrap="square">
            <a:spAutoFit/>
          </a:bodyPr>
          <a:lstStyle/>
          <a:p>
            <a:pPr marL="342900" indent="-342900">
              <a:lnSpc>
                <a:spcPts val="2340"/>
              </a:lnSpc>
              <a:spcAft>
                <a:spcPts val="600"/>
              </a:spcAft>
              <a:buClr>
                <a:srgbClr val="E96751"/>
              </a:buClr>
              <a:buFont typeface="Wingdings" panose="05000000000000000000" pitchFamily="2" charset="2"/>
              <a:buChar char="ü"/>
            </a:pPr>
            <a:r>
              <a:rPr lang="en-US" sz="2400" b="1" dirty="0">
                <a:solidFill>
                  <a:srgbClr val="459597"/>
                </a:solidFill>
              </a:rPr>
              <a:t>Planning is pointless without a budget. </a:t>
            </a:r>
            <a:r>
              <a:rPr lang="en-US" sz="2400" dirty="0">
                <a:solidFill>
                  <a:srgbClr val="494949"/>
                </a:solidFill>
              </a:rPr>
              <a:t>Capture every cost—from land purchase and pod installation to insurance, signage, booking software, and cleaning supplies. </a:t>
            </a:r>
            <a:r>
              <a:rPr lang="en-US" sz="2400" b="1" dirty="0">
                <a:solidFill>
                  <a:srgbClr val="494949"/>
                </a:solidFill>
              </a:rPr>
              <a:t>A realistic budget </a:t>
            </a:r>
            <a:r>
              <a:rPr lang="en-US" sz="2400" dirty="0">
                <a:solidFill>
                  <a:srgbClr val="494949"/>
                </a:solidFill>
              </a:rPr>
              <a:t>will help you determine whether your plan is viable and identify areas where you may need funding or grants.</a:t>
            </a:r>
          </a:p>
          <a:p>
            <a:pPr>
              <a:lnSpc>
                <a:spcPts val="2340"/>
              </a:lnSpc>
              <a:spcAft>
                <a:spcPts val="600"/>
              </a:spcAft>
              <a:buClr>
                <a:srgbClr val="E96751"/>
              </a:buClr>
            </a:pPr>
            <a:endParaRPr lang="en-US" sz="2400" dirty="0">
              <a:solidFill>
                <a:srgbClr val="494949"/>
              </a:solidFill>
            </a:endParaRPr>
          </a:p>
          <a:p>
            <a:pPr marL="342900" indent="-342900">
              <a:lnSpc>
                <a:spcPts val="2340"/>
              </a:lnSpc>
              <a:spcAft>
                <a:spcPts val="600"/>
              </a:spcAft>
              <a:buClr>
                <a:srgbClr val="E96751"/>
              </a:buClr>
              <a:buFont typeface="Wingdings" panose="05000000000000000000" pitchFamily="2" charset="2"/>
              <a:buChar char="ü"/>
            </a:pPr>
            <a:r>
              <a:rPr lang="en-US" sz="2400" b="1" dirty="0">
                <a:solidFill>
                  <a:srgbClr val="459597"/>
                </a:solidFill>
              </a:rPr>
              <a:t>Explore local grants or rural development subsidies </a:t>
            </a:r>
            <a:r>
              <a:rPr lang="en-US" sz="2400" dirty="0">
                <a:solidFill>
                  <a:srgbClr val="494949"/>
                </a:solidFill>
              </a:rPr>
              <a:t>(e.g. </a:t>
            </a:r>
            <a:r>
              <a:rPr lang="en-US" sz="2400" dirty="0">
                <a:solidFill>
                  <a:srgbClr val="459597"/>
                </a:solidFill>
                <a:hlinkClick r:id="rId2">
                  <a:extLst>
                    <a:ext uri="{A12FA001-AC4F-418D-AE19-62706E023703}">
                      <ahyp:hlinkClr xmlns:ahyp="http://schemas.microsoft.com/office/drawing/2018/hyperlinkcolor" val="tx"/>
                    </a:ext>
                  </a:extLst>
                </a:hlinkClick>
              </a:rPr>
              <a:t>LEADER funding</a:t>
            </a:r>
            <a:r>
              <a:rPr lang="en-US" sz="2400" dirty="0">
                <a:solidFill>
                  <a:srgbClr val="459597"/>
                </a:solidFill>
              </a:rPr>
              <a:t> </a:t>
            </a:r>
            <a:r>
              <a:rPr lang="en-US" sz="2400" dirty="0">
                <a:solidFill>
                  <a:srgbClr val="494949"/>
                </a:solidFill>
              </a:rPr>
              <a:t>in Ireland, </a:t>
            </a:r>
            <a:r>
              <a:rPr lang="en-US" sz="2400" dirty="0">
                <a:solidFill>
                  <a:srgbClr val="459597"/>
                </a:solidFill>
                <a:hlinkClick r:id="rId3">
                  <a:extLst>
                    <a:ext uri="{A12FA001-AC4F-418D-AE19-62706E023703}">
                      <ahyp:hlinkClr xmlns:ahyp="http://schemas.microsoft.com/office/drawing/2018/hyperlinkcolor" val="tx"/>
                    </a:ext>
                  </a:extLst>
                </a:hlinkClick>
              </a:rPr>
              <a:t>Rural Development Programme in Slovenia</a:t>
            </a:r>
            <a:r>
              <a:rPr lang="en-US" sz="2400" dirty="0">
                <a:solidFill>
                  <a:srgbClr val="494949"/>
                </a:solidFill>
              </a:rPr>
              <a:t>) </a:t>
            </a:r>
            <a:r>
              <a:rPr lang="en-US" sz="2400" i="1" dirty="0">
                <a:solidFill>
                  <a:srgbClr val="494949"/>
                </a:solidFill>
              </a:rPr>
              <a:t>(Covered in Module 7)</a:t>
            </a:r>
          </a:p>
          <a:p>
            <a:pPr>
              <a:lnSpc>
                <a:spcPts val="2340"/>
              </a:lnSpc>
              <a:spcAft>
                <a:spcPts val="600"/>
              </a:spcAft>
            </a:pPr>
            <a:endParaRPr lang="en-US" sz="2200" i="1" dirty="0">
              <a:solidFill>
                <a:srgbClr val="494949"/>
              </a:solidFill>
            </a:endParaRPr>
          </a:p>
        </p:txBody>
      </p:sp>
      <p:pic>
        <p:nvPicPr>
          <p:cNvPr id="14" name="Picture 13">
            <a:extLst>
              <a:ext uri="{FF2B5EF4-FFF2-40B4-BE49-F238E27FC236}">
                <a16:creationId xmlns:a16="http://schemas.microsoft.com/office/drawing/2014/main" id="{82F80E55-890F-2A8D-33AC-A67114B82475}"/>
              </a:ext>
            </a:extLst>
          </p:cNvPr>
          <p:cNvPicPr>
            <a:picLocks noChangeAspect="1"/>
          </p:cNvPicPr>
          <p:nvPr/>
        </p:nvPicPr>
        <p:blipFill>
          <a:blip r:embed="rId4">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F83769E6-F713-ACC9-F096-38142C6C67DC}"/>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Some Financial Tips on Setting Up a Solid Budget</a:t>
            </a:r>
          </a:p>
          <a:p>
            <a:pPr>
              <a:lnSpc>
                <a:spcPts val="2900"/>
              </a:lnSpc>
            </a:pPr>
            <a:endParaRPr lang="en-US" dirty="0"/>
          </a:p>
        </p:txBody>
      </p:sp>
      <p:sp>
        <p:nvSpPr>
          <p:cNvPr id="6" name="Text Placeholder 3">
            <a:extLst>
              <a:ext uri="{FF2B5EF4-FFF2-40B4-BE49-F238E27FC236}">
                <a16:creationId xmlns:a16="http://schemas.microsoft.com/office/drawing/2014/main" id="{0A1FB031-2256-F27C-8ABE-E38E4B50355D}"/>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846638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A3631-A7BF-8629-A2B0-EA60B3CD5A3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15796623-7A5A-387F-D2D7-C5C62F338C3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3A416031-8FAF-54E7-E1AE-F4A4DBF4A2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34</a:t>
            </a:fld>
            <a:endParaRPr lang="fr-CA" sz="1200" dirty="0"/>
          </a:p>
        </p:txBody>
      </p:sp>
      <p:pic>
        <p:nvPicPr>
          <p:cNvPr id="14" name="Picture 13">
            <a:extLst>
              <a:ext uri="{FF2B5EF4-FFF2-40B4-BE49-F238E27FC236}">
                <a16:creationId xmlns:a16="http://schemas.microsoft.com/office/drawing/2014/main" id="{A3004960-158F-0FA8-56DB-BC7D559DE3FF}"/>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5D6A425F-A760-C5FF-AF4E-F2CDD4B8E663}"/>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sp>
        <p:nvSpPr>
          <p:cNvPr id="13" name="TextBox 12">
            <a:extLst>
              <a:ext uri="{FF2B5EF4-FFF2-40B4-BE49-F238E27FC236}">
                <a16:creationId xmlns:a16="http://schemas.microsoft.com/office/drawing/2014/main" id="{C46BF315-EECA-E416-4E6F-6F4F3D5E03D2}"/>
              </a:ext>
            </a:extLst>
          </p:cNvPr>
          <p:cNvSpPr txBox="1"/>
          <p:nvPr/>
        </p:nvSpPr>
        <p:spPr>
          <a:xfrm>
            <a:off x="5947502" y="5916384"/>
            <a:ext cx="5097686" cy="1077218"/>
          </a:xfrm>
          <a:prstGeom prst="rect">
            <a:avLst/>
          </a:prstGeom>
          <a:noFill/>
        </p:spPr>
        <p:txBody>
          <a:bodyPr wrap="square" rtlCol="0">
            <a:spAutoFit/>
          </a:bodyPr>
          <a:lstStyle/>
          <a:p>
            <a:pPr>
              <a:buNone/>
            </a:pPr>
            <a:r>
              <a:rPr lang="en-US" sz="2200" b="1" dirty="0">
                <a:solidFill>
                  <a:srgbClr val="3B7F81"/>
                </a:solidFill>
              </a:rPr>
              <a:t>Total Estimated Range (excluding VAT):</a:t>
            </a:r>
          </a:p>
          <a:p>
            <a:r>
              <a:rPr lang="en-US" sz="2200" b="1" dirty="0">
                <a:solidFill>
                  <a:srgbClr val="494949"/>
                </a:solidFill>
              </a:rPr>
              <a:t>Minimum:</a:t>
            </a:r>
            <a:r>
              <a:rPr lang="en-US" sz="2200" dirty="0">
                <a:solidFill>
                  <a:srgbClr val="494949"/>
                </a:solidFill>
              </a:rPr>
              <a:t> €81,100  </a:t>
            </a:r>
            <a:r>
              <a:rPr lang="en-US" sz="2200" b="1" dirty="0">
                <a:solidFill>
                  <a:srgbClr val="494949"/>
                </a:solidFill>
              </a:rPr>
              <a:t>Maximum:</a:t>
            </a:r>
            <a:r>
              <a:rPr lang="en-US" sz="2200" dirty="0">
                <a:solidFill>
                  <a:srgbClr val="494949"/>
                </a:solidFill>
              </a:rPr>
              <a:t> €387,200+</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381AB860-65DB-8476-C677-2914E7C50C4B}"/>
              </a:ext>
            </a:extLst>
          </p:cNvPr>
          <p:cNvGrpSpPr/>
          <p:nvPr/>
        </p:nvGrpSpPr>
        <p:grpSpPr>
          <a:xfrm>
            <a:off x="4928329" y="5931698"/>
            <a:ext cx="793524" cy="801083"/>
            <a:chOff x="4897755" y="3322320"/>
            <a:chExt cx="600074" cy="605790"/>
          </a:xfrm>
        </p:grpSpPr>
        <p:sp>
          <p:nvSpPr>
            <p:cNvPr id="17" name="Freeform 16">
              <a:extLst>
                <a:ext uri="{FF2B5EF4-FFF2-40B4-BE49-F238E27FC236}">
                  <a16:creationId xmlns:a16="http://schemas.microsoft.com/office/drawing/2014/main" id="{C61C17C1-0F3A-4ABA-26BB-6C88E9F0BD0D}"/>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551C850-6CA8-C353-D1AE-5FADD0A4D808}"/>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9" name="Graphic 14">
              <a:extLst>
                <a:ext uri="{FF2B5EF4-FFF2-40B4-BE49-F238E27FC236}">
                  <a16:creationId xmlns:a16="http://schemas.microsoft.com/office/drawing/2014/main" id="{9298B41A-93AB-CA81-4A55-9BFD5273CEA7}"/>
                </a:ext>
              </a:extLst>
            </p:cNvPr>
            <p:cNvGrpSpPr/>
            <p:nvPr/>
          </p:nvGrpSpPr>
          <p:grpSpPr>
            <a:xfrm>
              <a:off x="5040867" y="3443287"/>
              <a:ext cx="290185" cy="367426"/>
              <a:chOff x="5040867" y="3443287"/>
              <a:chExt cx="290185" cy="367426"/>
            </a:xfrm>
            <a:solidFill>
              <a:srgbClr val="FFFFFF"/>
            </a:solidFill>
          </p:grpSpPr>
          <p:sp>
            <p:nvSpPr>
              <p:cNvPr id="20" name="Freeform 19">
                <a:extLst>
                  <a:ext uri="{FF2B5EF4-FFF2-40B4-BE49-F238E27FC236}">
                    <a16:creationId xmlns:a16="http://schemas.microsoft.com/office/drawing/2014/main" id="{A20BCBD8-626B-2760-82E8-B4D099E3A2DE}"/>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39AFEBA-CB01-2F93-DDB7-2FB15C493601}"/>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
        <p:nvSpPr>
          <p:cNvPr id="22" name="Text Placeholder 5">
            <a:extLst>
              <a:ext uri="{FF2B5EF4-FFF2-40B4-BE49-F238E27FC236}">
                <a16:creationId xmlns:a16="http://schemas.microsoft.com/office/drawing/2014/main" id="{E6B72534-7D8A-92DC-E577-D2396D1B3F9F}"/>
              </a:ext>
            </a:extLst>
          </p:cNvPr>
          <p:cNvSpPr txBox="1">
            <a:spLocks/>
          </p:cNvSpPr>
          <p:nvPr/>
        </p:nvSpPr>
        <p:spPr>
          <a:xfrm>
            <a:off x="2039427" y="400242"/>
            <a:ext cx="900576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ATA Start-Up Cost Checklist (Estimated Ranges) Excl VAT</a:t>
            </a:r>
          </a:p>
          <a:p>
            <a:pPr>
              <a:lnSpc>
                <a:spcPts val="2900"/>
              </a:lnSpc>
            </a:pPr>
            <a:endParaRPr lang="en-US" dirty="0"/>
          </a:p>
        </p:txBody>
      </p:sp>
      <p:graphicFrame>
        <p:nvGraphicFramePr>
          <p:cNvPr id="23" name="Table 22">
            <a:extLst>
              <a:ext uri="{FF2B5EF4-FFF2-40B4-BE49-F238E27FC236}">
                <a16:creationId xmlns:a16="http://schemas.microsoft.com/office/drawing/2014/main" id="{D8854BD3-8B12-9B2E-DBEB-C35793A7DE65}"/>
              </a:ext>
            </a:extLst>
          </p:cNvPr>
          <p:cNvGraphicFramePr>
            <a:graphicFrameLocks noGrp="1"/>
          </p:cNvGraphicFramePr>
          <p:nvPr>
            <p:extLst>
              <p:ext uri="{D42A27DB-BD31-4B8C-83A1-F6EECF244321}">
                <p14:modId xmlns:p14="http://schemas.microsoft.com/office/powerpoint/2010/main" val="989514213"/>
              </p:ext>
            </p:extLst>
          </p:nvPr>
        </p:nvGraphicFramePr>
        <p:xfrm>
          <a:off x="2039427" y="991457"/>
          <a:ext cx="9462732" cy="4654000"/>
        </p:xfrm>
        <a:graphic>
          <a:graphicData uri="http://schemas.openxmlformats.org/drawingml/2006/table">
            <a:tbl>
              <a:tblPr/>
              <a:tblGrid>
                <a:gridCol w="4731366">
                  <a:extLst>
                    <a:ext uri="{9D8B030D-6E8A-4147-A177-3AD203B41FA5}">
                      <a16:colId xmlns:a16="http://schemas.microsoft.com/office/drawing/2014/main" val="3837619928"/>
                    </a:ext>
                  </a:extLst>
                </a:gridCol>
                <a:gridCol w="4731366">
                  <a:extLst>
                    <a:ext uri="{9D8B030D-6E8A-4147-A177-3AD203B41FA5}">
                      <a16:colId xmlns:a16="http://schemas.microsoft.com/office/drawing/2014/main" val="2755885704"/>
                    </a:ext>
                  </a:extLst>
                </a:gridCol>
              </a:tblGrid>
              <a:tr h="0">
                <a:tc>
                  <a:txBody>
                    <a:bodyPr/>
                    <a:lstStyle/>
                    <a:p>
                      <a:r>
                        <a:rPr lang="en-IE" sz="1800" b="1" dirty="0">
                          <a:solidFill>
                            <a:schemeClr val="bg1"/>
                          </a:solidFill>
                        </a:rPr>
                        <a:t>Cost Item</a:t>
                      </a:r>
                      <a:endParaRPr lang="en-IE" sz="18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Estimated Cost Range (€)</a:t>
                      </a:r>
                      <a:endParaRPr lang="en-IE" sz="18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264610940"/>
                  </a:ext>
                </a:extLst>
              </a:tr>
              <a:tr h="356400">
                <a:tc>
                  <a:txBody>
                    <a:bodyPr/>
                    <a:lstStyle/>
                    <a:p>
                      <a:r>
                        <a:rPr lang="en-IE" sz="1800" dirty="0">
                          <a:solidFill>
                            <a:srgbClr val="494949"/>
                          </a:solidFill>
                        </a:rPr>
                        <a:t>Land acquisition</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€5,000–€120,000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7238498"/>
                  </a:ext>
                </a:extLst>
              </a:tr>
              <a:tr h="356400">
                <a:tc>
                  <a:txBody>
                    <a:bodyPr/>
                    <a:lstStyle/>
                    <a:p>
                      <a:r>
                        <a:rPr lang="en-IE" sz="1800">
                          <a:solidFill>
                            <a:srgbClr val="494949"/>
                          </a:solidFill>
                        </a:rPr>
                        <a:t>Planning application</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€1,000–€10,000+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7740798"/>
                  </a:ext>
                </a:extLst>
              </a:tr>
              <a:tr h="356400">
                <a:tc>
                  <a:txBody>
                    <a:bodyPr/>
                    <a:lstStyle/>
                    <a:p>
                      <a:r>
                        <a:rPr lang="en-US" sz="1800">
                          <a:solidFill>
                            <a:srgbClr val="494949"/>
                          </a:solidFill>
                        </a:rPr>
                        <a:t>Insurance and liability cover (annual)</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€500–€2,000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02558"/>
                  </a:ext>
                </a:extLst>
              </a:tr>
              <a:tr h="356400">
                <a:tc>
                  <a:txBody>
                    <a:bodyPr/>
                    <a:lstStyle/>
                    <a:p>
                      <a:r>
                        <a:rPr lang="en-US" sz="1800">
                          <a:solidFill>
                            <a:srgbClr val="494949"/>
                          </a:solidFill>
                        </a:rPr>
                        <a:t>Pod/yurt/cabin unit costs (per unit)</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€10,000–€80,000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5874638"/>
                  </a:ext>
                </a:extLst>
              </a:tr>
              <a:tr h="356400">
                <a:tc>
                  <a:txBody>
                    <a:bodyPr/>
                    <a:lstStyle/>
                    <a:p>
                      <a:r>
                        <a:rPr lang="en-IE" sz="1800">
                          <a:solidFill>
                            <a:srgbClr val="494949"/>
                          </a:solidFill>
                        </a:rPr>
                        <a:t>Infrastructure (roads, sewage, power)</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€50,000–€120,000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0452736"/>
                  </a:ext>
                </a:extLst>
              </a:tr>
              <a:tr h="356400">
                <a:tc>
                  <a:txBody>
                    <a:bodyPr/>
                    <a:lstStyle/>
                    <a:p>
                      <a:r>
                        <a:rPr lang="en-IE" sz="1800">
                          <a:solidFill>
                            <a:srgbClr val="494949"/>
                          </a:solidFill>
                        </a:rPr>
                        <a:t>Transport costs (unit delivery)</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€2,000–€5,000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099299"/>
                  </a:ext>
                </a:extLst>
              </a:tr>
              <a:tr h="356400">
                <a:tc>
                  <a:txBody>
                    <a:bodyPr/>
                    <a:lstStyle/>
                    <a:p>
                      <a:r>
                        <a:rPr lang="en-IE" sz="1800" dirty="0">
                          <a:solidFill>
                            <a:srgbClr val="494949"/>
                          </a:solidFill>
                        </a:rPr>
                        <a:t>Planning consultant fees</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€1,500–€4,000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5033829"/>
                  </a:ext>
                </a:extLst>
              </a:tr>
              <a:tr h="356400">
                <a:tc>
                  <a:txBody>
                    <a:bodyPr/>
                    <a:lstStyle/>
                    <a:p>
                      <a:r>
                        <a:rPr lang="en-IE" sz="1800">
                          <a:solidFill>
                            <a:srgbClr val="494949"/>
                          </a:solidFill>
                        </a:rPr>
                        <a:t>Legal/surveyor fees</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€1,500–€3,000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5604665"/>
                  </a:ext>
                </a:extLst>
              </a:tr>
              <a:tr h="356400">
                <a:tc>
                  <a:txBody>
                    <a:bodyPr/>
                    <a:lstStyle/>
                    <a:p>
                      <a:r>
                        <a:rPr lang="en-IE" sz="1800">
                          <a:solidFill>
                            <a:srgbClr val="494949"/>
                          </a:solidFill>
                        </a:rPr>
                        <a:t>Insurance, marketing, and setup</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€5,000–€10,000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567164"/>
                  </a:ext>
                </a:extLst>
              </a:tr>
              <a:tr h="356400">
                <a:tc>
                  <a:txBody>
                    <a:bodyPr/>
                    <a:lstStyle/>
                    <a:p>
                      <a:r>
                        <a:rPr lang="en-US" sz="1800" dirty="0">
                          <a:solidFill>
                            <a:srgbClr val="494949"/>
                          </a:solidFill>
                        </a:rPr>
                        <a:t>Marketing and booking software (annual)</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€600–€1,200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7836026"/>
                  </a:ext>
                </a:extLst>
              </a:tr>
              <a:tr h="356400">
                <a:tc>
                  <a:txBody>
                    <a:bodyPr/>
                    <a:lstStyle/>
                    <a:p>
                      <a:r>
                        <a:rPr lang="en-IE" sz="1800">
                          <a:solidFill>
                            <a:srgbClr val="494949"/>
                          </a:solidFill>
                        </a:rPr>
                        <a:t>Website and brand development</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€1,000–€5,000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8272008"/>
                  </a:ext>
                </a:extLst>
              </a:tr>
              <a:tr h="356400">
                <a:tc>
                  <a:txBody>
                    <a:bodyPr/>
                    <a:lstStyle/>
                    <a:p>
                      <a:r>
                        <a:rPr lang="en-IE" sz="1800" dirty="0">
                          <a:solidFill>
                            <a:srgbClr val="494949"/>
                          </a:solidFill>
                        </a:rPr>
                        <a:t>Professional/legal/consultancy fees</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€2,000–€7,000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5058113"/>
                  </a:ext>
                </a:extLst>
              </a:tr>
            </a:tbl>
          </a:graphicData>
        </a:graphic>
      </p:graphicFrame>
      <p:sp>
        <p:nvSpPr>
          <p:cNvPr id="25" name="Freeform 24">
            <a:extLst>
              <a:ext uri="{FF2B5EF4-FFF2-40B4-BE49-F238E27FC236}">
                <a16:creationId xmlns:a16="http://schemas.microsoft.com/office/drawing/2014/main" id="{6F41DEC6-74DF-1D97-A4DC-1AA7A454EA44}"/>
              </a:ext>
            </a:extLst>
          </p:cNvPr>
          <p:cNvSpPr/>
          <p:nvPr/>
        </p:nvSpPr>
        <p:spPr>
          <a:xfrm rot="5400000">
            <a:off x="7477193" y="3682409"/>
            <a:ext cx="1879679" cy="6093188"/>
          </a:xfrm>
          <a:custGeom>
            <a:avLst/>
            <a:gdLst>
              <a:gd name="connsiteX0" fmla="*/ 0 w 1879679"/>
              <a:gd name="connsiteY0" fmla="*/ 5744895 h 6093188"/>
              <a:gd name="connsiteX1" fmla="*/ 0 w 1879679"/>
              <a:gd name="connsiteY1" fmla="*/ 5355644 h 6093188"/>
              <a:gd name="connsiteX2" fmla="*/ 0 w 1879679"/>
              <a:gd name="connsiteY2" fmla="*/ 5255611 h 6093188"/>
              <a:gd name="connsiteX3" fmla="*/ 0 w 1879679"/>
              <a:gd name="connsiteY3" fmla="*/ 5099223 h 6093188"/>
              <a:gd name="connsiteX4" fmla="*/ 0 w 1879679"/>
              <a:gd name="connsiteY4" fmla="*/ 4866362 h 6093188"/>
              <a:gd name="connsiteX5" fmla="*/ 0 w 1879679"/>
              <a:gd name="connsiteY5" fmla="*/ 4709972 h 6093188"/>
              <a:gd name="connsiteX6" fmla="*/ 0 w 1879679"/>
              <a:gd name="connsiteY6" fmla="*/ 4609940 h 6093188"/>
              <a:gd name="connsiteX7" fmla="*/ 0 w 1879679"/>
              <a:gd name="connsiteY7" fmla="*/ 4220689 h 6093188"/>
              <a:gd name="connsiteX8" fmla="*/ 0 w 1879679"/>
              <a:gd name="connsiteY8" fmla="*/ 3998134 h 6093188"/>
              <a:gd name="connsiteX9" fmla="*/ 0 w 1879679"/>
              <a:gd name="connsiteY9" fmla="*/ 3848911 h 6093188"/>
              <a:gd name="connsiteX10" fmla="*/ 0 w 1879679"/>
              <a:gd name="connsiteY10" fmla="*/ 3848910 h 6093188"/>
              <a:gd name="connsiteX11" fmla="*/ 0 w 1879679"/>
              <a:gd name="connsiteY11" fmla="*/ 3651805 h 6093188"/>
              <a:gd name="connsiteX12" fmla="*/ 0 w 1879679"/>
              <a:gd name="connsiteY12" fmla="*/ 3608883 h 6093188"/>
              <a:gd name="connsiteX13" fmla="*/ 0 w 1879679"/>
              <a:gd name="connsiteY13" fmla="*/ 3508850 h 6093188"/>
              <a:gd name="connsiteX14" fmla="*/ 0 w 1879679"/>
              <a:gd name="connsiteY14" fmla="*/ 3459662 h 6093188"/>
              <a:gd name="connsiteX15" fmla="*/ 0 w 1879679"/>
              <a:gd name="connsiteY15" fmla="*/ 3459658 h 6093188"/>
              <a:gd name="connsiteX16" fmla="*/ 0 w 1879679"/>
              <a:gd name="connsiteY16" fmla="*/ 3359630 h 6093188"/>
              <a:gd name="connsiteX17" fmla="*/ 0 w 1879679"/>
              <a:gd name="connsiteY17" fmla="*/ 3359629 h 6093188"/>
              <a:gd name="connsiteX18" fmla="*/ 0 w 1879679"/>
              <a:gd name="connsiteY18" fmla="*/ 3352462 h 6093188"/>
              <a:gd name="connsiteX19" fmla="*/ 0 w 1879679"/>
              <a:gd name="connsiteY19" fmla="*/ 3262554 h 6093188"/>
              <a:gd name="connsiteX20" fmla="*/ 0 w 1879679"/>
              <a:gd name="connsiteY20" fmla="*/ 3203241 h 6093188"/>
              <a:gd name="connsiteX21" fmla="*/ 0 w 1879679"/>
              <a:gd name="connsiteY21" fmla="*/ 3203239 h 6093188"/>
              <a:gd name="connsiteX22" fmla="*/ 0 w 1879679"/>
              <a:gd name="connsiteY22" fmla="*/ 3162521 h 6093188"/>
              <a:gd name="connsiteX23" fmla="*/ 0 w 1879679"/>
              <a:gd name="connsiteY23" fmla="*/ 3119601 h 6093188"/>
              <a:gd name="connsiteX24" fmla="*/ 0 w 1879679"/>
              <a:gd name="connsiteY24" fmla="*/ 3006133 h 6093188"/>
              <a:gd name="connsiteX25" fmla="*/ 0 w 1879679"/>
              <a:gd name="connsiteY25" fmla="*/ 2970379 h 6093188"/>
              <a:gd name="connsiteX26" fmla="*/ 0 w 1879679"/>
              <a:gd name="connsiteY26" fmla="*/ 2970378 h 6093188"/>
              <a:gd name="connsiteX27" fmla="*/ 0 w 1879679"/>
              <a:gd name="connsiteY27" fmla="*/ 2963211 h 6093188"/>
              <a:gd name="connsiteX28" fmla="*/ 0 w 1879679"/>
              <a:gd name="connsiteY28" fmla="*/ 2863179 h 6093188"/>
              <a:gd name="connsiteX29" fmla="*/ 0 w 1879679"/>
              <a:gd name="connsiteY29" fmla="*/ 2813990 h 6093188"/>
              <a:gd name="connsiteX30" fmla="*/ 0 w 1879679"/>
              <a:gd name="connsiteY30" fmla="*/ 2813988 h 6093188"/>
              <a:gd name="connsiteX31" fmla="*/ 0 w 1879679"/>
              <a:gd name="connsiteY31" fmla="*/ 2773271 h 6093188"/>
              <a:gd name="connsiteX32" fmla="*/ 0 w 1879679"/>
              <a:gd name="connsiteY32" fmla="*/ 2713959 h 6093188"/>
              <a:gd name="connsiteX33" fmla="*/ 0 w 1879679"/>
              <a:gd name="connsiteY33" fmla="*/ 2713957 h 6093188"/>
              <a:gd name="connsiteX34" fmla="*/ 0 w 1879679"/>
              <a:gd name="connsiteY34" fmla="*/ 2616882 h 6093188"/>
              <a:gd name="connsiteX35" fmla="*/ 0 w 1879679"/>
              <a:gd name="connsiteY35" fmla="*/ 2516851 h 6093188"/>
              <a:gd name="connsiteX36" fmla="*/ 0 w 1879679"/>
              <a:gd name="connsiteY36" fmla="*/ 2515611 h 6093188"/>
              <a:gd name="connsiteX37" fmla="*/ 0 w 1879679"/>
              <a:gd name="connsiteY37" fmla="*/ 2473928 h 6093188"/>
              <a:gd name="connsiteX38" fmla="*/ 0 w 1879679"/>
              <a:gd name="connsiteY38" fmla="*/ 2324708 h 6093188"/>
              <a:gd name="connsiteX39" fmla="*/ 0 w 1879679"/>
              <a:gd name="connsiteY39" fmla="*/ 2324707 h 6093188"/>
              <a:gd name="connsiteX40" fmla="*/ 0 w 1879679"/>
              <a:gd name="connsiteY40" fmla="*/ 2283018 h 6093188"/>
              <a:gd name="connsiteX41" fmla="*/ 0 w 1879679"/>
              <a:gd name="connsiteY41" fmla="*/ 2127600 h 6093188"/>
              <a:gd name="connsiteX42" fmla="*/ 0 w 1879679"/>
              <a:gd name="connsiteY42" fmla="*/ 2102150 h 6093188"/>
              <a:gd name="connsiteX43" fmla="*/ 0 w 1879679"/>
              <a:gd name="connsiteY43" fmla="*/ 2102149 h 6093188"/>
              <a:gd name="connsiteX44" fmla="*/ 0 w 1879679"/>
              <a:gd name="connsiteY44" fmla="*/ 1905044 h 6093188"/>
              <a:gd name="connsiteX45" fmla="*/ 0 w 1879679"/>
              <a:gd name="connsiteY45" fmla="*/ 1755823 h 6093188"/>
              <a:gd name="connsiteX46" fmla="*/ 0 w 1879679"/>
              <a:gd name="connsiteY46" fmla="*/ 1755821 h 6093188"/>
              <a:gd name="connsiteX47" fmla="*/ 0 w 1879679"/>
              <a:gd name="connsiteY47" fmla="*/ 1746760 h 6093188"/>
              <a:gd name="connsiteX48" fmla="*/ 0 w 1879679"/>
              <a:gd name="connsiteY48" fmla="*/ 1712901 h 6093188"/>
              <a:gd name="connsiteX49" fmla="*/ 0 w 1879679"/>
              <a:gd name="connsiteY49" fmla="*/ 1712897 h 6093188"/>
              <a:gd name="connsiteX50" fmla="*/ 0 w 1879679"/>
              <a:gd name="connsiteY50" fmla="*/ 1612869 h 6093188"/>
              <a:gd name="connsiteX51" fmla="*/ 0 w 1879679"/>
              <a:gd name="connsiteY51" fmla="*/ 1612868 h 6093188"/>
              <a:gd name="connsiteX52" fmla="*/ 0 w 1879679"/>
              <a:gd name="connsiteY52" fmla="*/ 1515793 h 6093188"/>
              <a:gd name="connsiteX53" fmla="*/ 0 w 1879679"/>
              <a:gd name="connsiteY53" fmla="*/ 1456480 h 6093188"/>
              <a:gd name="connsiteX54" fmla="*/ 0 w 1879679"/>
              <a:gd name="connsiteY54" fmla="*/ 1456478 h 6093188"/>
              <a:gd name="connsiteX55" fmla="*/ 0 w 1879679"/>
              <a:gd name="connsiteY55" fmla="*/ 1415761 h 6093188"/>
              <a:gd name="connsiteX56" fmla="*/ 0 w 1879679"/>
              <a:gd name="connsiteY56" fmla="*/ 1259372 h 6093188"/>
              <a:gd name="connsiteX57" fmla="*/ 0 w 1879679"/>
              <a:gd name="connsiteY57" fmla="*/ 1223618 h 6093188"/>
              <a:gd name="connsiteX58" fmla="*/ 0 w 1879679"/>
              <a:gd name="connsiteY58" fmla="*/ 1223617 h 6093188"/>
              <a:gd name="connsiteX59" fmla="*/ 0 w 1879679"/>
              <a:gd name="connsiteY59" fmla="*/ 1067229 h 6093188"/>
              <a:gd name="connsiteX60" fmla="*/ 0 w 1879679"/>
              <a:gd name="connsiteY60" fmla="*/ 1067228 h 6093188"/>
              <a:gd name="connsiteX61" fmla="*/ 0 w 1879679"/>
              <a:gd name="connsiteY61" fmla="*/ 1026510 h 6093188"/>
              <a:gd name="connsiteX62" fmla="*/ 0 w 1879679"/>
              <a:gd name="connsiteY62" fmla="*/ 967198 h 6093188"/>
              <a:gd name="connsiteX63" fmla="*/ 0 w 1879679"/>
              <a:gd name="connsiteY63" fmla="*/ 967196 h 6093188"/>
              <a:gd name="connsiteX64" fmla="*/ 0 w 1879679"/>
              <a:gd name="connsiteY64" fmla="*/ 870121 h 6093188"/>
              <a:gd name="connsiteX65" fmla="*/ 0 w 1879679"/>
              <a:gd name="connsiteY65" fmla="*/ 770090 h 6093188"/>
              <a:gd name="connsiteX66" fmla="*/ 0 w 1879679"/>
              <a:gd name="connsiteY66" fmla="*/ 768850 h 6093188"/>
              <a:gd name="connsiteX67" fmla="*/ 0 w 1879679"/>
              <a:gd name="connsiteY67" fmla="*/ 577947 h 6093188"/>
              <a:gd name="connsiteX68" fmla="*/ 0 w 1879679"/>
              <a:gd name="connsiteY68" fmla="*/ 577946 h 6093188"/>
              <a:gd name="connsiteX69" fmla="*/ 0 w 1879679"/>
              <a:gd name="connsiteY69" fmla="*/ 536256 h 6093188"/>
              <a:gd name="connsiteX70" fmla="*/ 0 w 1879679"/>
              <a:gd name="connsiteY70" fmla="*/ 380839 h 6093188"/>
              <a:gd name="connsiteX71" fmla="*/ 0 w 1879679"/>
              <a:gd name="connsiteY71" fmla="*/ 9062 h 6093188"/>
              <a:gd name="connsiteX72" fmla="*/ 0 w 1879679"/>
              <a:gd name="connsiteY72" fmla="*/ 9060 h 6093188"/>
              <a:gd name="connsiteX73" fmla="*/ 0 w 1879679"/>
              <a:gd name="connsiteY73" fmla="*/ 0 h 6093188"/>
              <a:gd name="connsiteX74" fmla="*/ 455215 w 1879679"/>
              <a:gd name="connsiteY74" fmla="*/ 0 h 6093188"/>
              <a:gd name="connsiteX75" fmla="*/ 548216 w 1879679"/>
              <a:gd name="connsiteY75" fmla="*/ 0 h 6093188"/>
              <a:gd name="connsiteX76" fmla="*/ 1065514 w 1879679"/>
              <a:gd name="connsiteY76" fmla="*/ 0 h 6093188"/>
              <a:gd name="connsiteX77" fmla="*/ 1159590 w 1879679"/>
              <a:gd name="connsiteY77" fmla="*/ 0 h 6093188"/>
              <a:gd name="connsiteX78" fmla="*/ 1520728 w 1879679"/>
              <a:gd name="connsiteY78" fmla="*/ 0 h 6093188"/>
              <a:gd name="connsiteX79" fmla="*/ 1613728 w 1879679"/>
              <a:gd name="connsiteY79" fmla="*/ 0 h 6093188"/>
              <a:gd name="connsiteX80" fmla="*/ 1879679 w 1879679"/>
              <a:gd name="connsiteY80" fmla="*/ 0 h 6093188"/>
              <a:gd name="connsiteX81" fmla="*/ 1879679 w 1879679"/>
              <a:gd name="connsiteY81" fmla="*/ 69475 h 6093188"/>
              <a:gd name="connsiteX82" fmla="*/ 1879679 w 1879679"/>
              <a:gd name="connsiteY82" fmla="*/ 484769 h 6093188"/>
              <a:gd name="connsiteX83" fmla="*/ 1879679 w 1879679"/>
              <a:gd name="connsiteY83" fmla="*/ 1746760 h 6093188"/>
              <a:gd name="connsiteX84" fmla="*/ 1879679 w 1879679"/>
              <a:gd name="connsiteY84" fmla="*/ 1816236 h 6093188"/>
              <a:gd name="connsiteX85" fmla="*/ 1879679 w 1879679"/>
              <a:gd name="connsiteY85" fmla="*/ 2224844 h 6093188"/>
              <a:gd name="connsiteX86" fmla="*/ 1879679 w 1879679"/>
              <a:gd name="connsiteY86" fmla="*/ 2231530 h 6093188"/>
              <a:gd name="connsiteX87" fmla="*/ 1879679 w 1879679"/>
              <a:gd name="connsiteY87" fmla="*/ 3019997 h 6093188"/>
              <a:gd name="connsiteX88" fmla="*/ 1879679 w 1879679"/>
              <a:gd name="connsiteY88" fmla="*/ 3140953 h 6093188"/>
              <a:gd name="connsiteX89" fmla="*/ 1879679 w 1879679"/>
              <a:gd name="connsiteY89" fmla="*/ 3610650 h 6093188"/>
              <a:gd name="connsiteX90" fmla="*/ 1879679 w 1879679"/>
              <a:gd name="connsiteY90" fmla="*/ 3733005 h 6093188"/>
              <a:gd name="connsiteX91" fmla="*/ 1879679 w 1879679"/>
              <a:gd name="connsiteY91" fmla="*/ 3971605 h 6093188"/>
              <a:gd name="connsiteX92" fmla="*/ 1879679 w 1879679"/>
              <a:gd name="connsiteY92" fmla="*/ 4346427 h 6093188"/>
              <a:gd name="connsiteX93" fmla="*/ 1879679 w 1879679"/>
              <a:gd name="connsiteY93" fmla="*/ 4766758 h 6093188"/>
              <a:gd name="connsiteX94" fmla="*/ 1879679 w 1879679"/>
              <a:gd name="connsiteY94" fmla="*/ 4887714 h 6093188"/>
              <a:gd name="connsiteX95" fmla="*/ 1879679 w 1879679"/>
              <a:gd name="connsiteY95" fmla="*/ 5357411 h 6093188"/>
              <a:gd name="connsiteX96" fmla="*/ 1879679 w 1879679"/>
              <a:gd name="connsiteY96" fmla="*/ 5479766 h 6093188"/>
              <a:gd name="connsiteX97" fmla="*/ 1879679 w 1879679"/>
              <a:gd name="connsiteY97" fmla="*/ 6093188 h 6093188"/>
              <a:gd name="connsiteX98" fmla="*/ 1820360 w 1879679"/>
              <a:gd name="connsiteY98" fmla="*/ 6093188 h 6093188"/>
              <a:gd name="connsiteX99" fmla="*/ 1388114 w 1879679"/>
              <a:gd name="connsiteY99" fmla="*/ 6093188 h 6093188"/>
              <a:gd name="connsiteX100" fmla="*/ 1252844 w 1879679"/>
              <a:gd name="connsiteY100" fmla="*/ 6093188 h 6093188"/>
              <a:gd name="connsiteX101" fmla="*/ 820598 w 1879679"/>
              <a:gd name="connsiteY101" fmla="*/ 6093188 h 6093188"/>
              <a:gd name="connsiteX102" fmla="*/ 754847 w 1879679"/>
              <a:gd name="connsiteY102" fmla="*/ 6093188 h 6093188"/>
              <a:gd name="connsiteX103" fmla="*/ 322601 w 1879679"/>
              <a:gd name="connsiteY103" fmla="*/ 6093188 h 6093188"/>
              <a:gd name="connsiteX104" fmla="*/ 0 w 1879679"/>
              <a:gd name="connsiteY104" fmla="*/ 5744895 h 609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79679" h="6093188">
                <a:moveTo>
                  <a:pt x="0" y="5744895"/>
                </a:moveTo>
                <a:lnTo>
                  <a:pt x="0" y="5355644"/>
                </a:lnTo>
                <a:lnTo>
                  <a:pt x="0" y="5255611"/>
                </a:lnTo>
                <a:lnTo>
                  <a:pt x="0" y="5099223"/>
                </a:lnTo>
                <a:lnTo>
                  <a:pt x="0" y="4866362"/>
                </a:lnTo>
                <a:lnTo>
                  <a:pt x="0" y="4709972"/>
                </a:lnTo>
                <a:lnTo>
                  <a:pt x="0" y="4609940"/>
                </a:lnTo>
                <a:lnTo>
                  <a:pt x="0" y="4220689"/>
                </a:lnTo>
                <a:lnTo>
                  <a:pt x="0" y="3998134"/>
                </a:lnTo>
                <a:lnTo>
                  <a:pt x="0" y="3848911"/>
                </a:lnTo>
                <a:lnTo>
                  <a:pt x="0" y="3848910"/>
                </a:lnTo>
                <a:lnTo>
                  <a:pt x="0" y="3651805"/>
                </a:lnTo>
                <a:lnTo>
                  <a:pt x="0" y="3608883"/>
                </a:lnTo>
                <a:lnTo>
                  <a:pt x="0" y="3508850"/>
                </a:lnTo>
                <a:lnTo>
                  <a:pt x="0" y="3459662"/>
                </a:lnTo>
                <a:lnTo>
                  <a:pt x="0" y="3459658"/>
                </a:lnTo>
                <a:lnTo>
                  <a:pt x="0" y="3359630"/>
                </a:lnTo>
                <a:lnTo>
                  <a:pt x="0" y="3359629"/>
                </a:lnTo>
                <a:lnTo>
                  <a:pt x="0" y="3352462"/>
                </a:lnTo>
                <a:lnTo>
                  <a:pt x="0" y="3262554"/>
                </a:lnTo>
                <a:lnTo>
                  <a:pt x="0" y="3203241"/>
                </a:lnTo>
                <a:lnTo>
                  <a:pt x="0" y="3203239"/>
                </a:lnTo>
                <a:lnTo>
                  <a:pt x="0" y="3162521"/>
                </a:lnTo>
                <a:lnTo>
                  <a:pt x="0" y="3119601"/>
                </a:lnTo>
                <a:lnTo>
                  <a:pt x="0" y="3006133"/>
                </a:lnTo>
                <a:lnTo>
                  <a:pt x="0" y="2970379"/>
                </a:lnTo>
                <a:lnTo>
                  <a:pt x="0" y="2970378"/>
                </a:lnTo>
                <a:lnTo>
                  <a:pt x="0" y="2963211"/>
                </a:lnTo>
                <a:lnTo>
                  <a:pt x="0" y="2863179"/>
                </a:lnTo>
                <a:lnTo>
                  <a:pt x="0" y="2813990"/>
                </a:lnTo>
                <a:lnTo>
                  <a:pt x="0" y="2813988"/>
                </a:lnTo>
                <a:lnTo>
                  <a:pt x="0" y="2773271"/>
                </a:lnTo>
                <a:lnTo>
                  <a:pt x="0" y="2713959"/>
                </a:lnTo>
                <a:lnTo>
                  <a:pt x="0" y="2713957"/>
                </a:lnTo>
                <a:lnTo>
                  <a:pt x="0" y="2616882"/>
                </a:lnTo>
                <a:lnTo>
                  <a:pt x="0" y="2516851"/>
                </a:lnTo>
                <a:lnTo>
                  <a:pt x="0" y="2515611"/>
                </a:lnTo>
                <a:lnTo>
                  <a:pt x="0" y="2473928"/>
                </a:lnTo>
                <a:lnTo>
                  <a:pt x="0" y="2324708"/>
                </a:lnTo>
                <a:lnTo>
                  <a:pt x="0" y="2324707"/>
                </a:lnTo>
                <a:lnTo>
                  <a:pt x="0" y="2283018"/>
                </a:lnTo>
                <a:lnTo>
                  <a:pt x="0" y="2127600"/>
                </a:lnTo>
                <a:lnTo>
                  <a:pt x="0" y="2102150"/>
                </a:lnTo>
                <a:lnTo>
                  <a:pt x="0" y="2102149"/>
                </a:lnTo>
                <a:lnTo>
                  <a:pt x="0" y="1905044"/>
                </a:lnTo>
                <a:lnTo>
                  <a:pt x="0" y="1755823"/>
                </a:lnTo>
                <a:lnTo>
                  <a:pt x="0" y="1755821"/>
                </a:lnTo>
                <a:lnTo>
                  <a:pt x="0" y="1746760"/>
                </a:lnTo>
                <a:lnTo>
                  <a:pt x="0" y="1712901"/>
                </a:lnTo>
                <a:lnTo>
                  <a:pt x="0" y="1712897"/>
                </a:lnTo>
                <a:lnTo>
                  <a:pt x="0" y="1612869"/>
                </a:lnTo>
                <a:lnTo>
                  <a:pt x="0" y="1612868"/>
                </a:lnTo>
                <a:lnTo>
                  <a:pt x="0" y="1515793"/>
                </a:lnTo>
                <a:lnTo>
                  <a:pt x="0" y="1456480"/>
                </a:lnTo>
                <a:lnTo>
                  <a:pt x="0" y="1456478"/>
                </a:lnTo>
                <a:lnTo>
                  <a:pt x="0" y="1415761"/>
                </a:lnTo>
                <a:lnTo>
                  <a:pt x="0" y="1259372"/>
                </a:lnTo>
                <a:lnTo>
                  <a:pt x="0" y="1223618"/>
                </a:lnTo>
                <a:lnTo>
                  <a:pt x="0" y="1223617"/>
                </a:lnTo>
                <a:lnTo>
                  <a:pt x="0" y="1067229"/>
                </a:lnTo>
                <a:lnTo>
                  <a:pt x="0" y="1067228"/>
                </a:lnTo>
                <a:lnTo>
                  <a:pt x="0" y="1026510"/>
                </a:lnTo>
                <a:lnTo>
                  <a:pt x="0" y="967198"/>
                </a:lnTo>
                <a:lnTo>
                  <a:pt x="0" y="967196"/>
                </a:lnTo>
                <a:lnTo>
                  <a:pt x="0" y="870121"/>
                </a:lnTo>
                <a:lnTo>
                  <a:pt x="0" y="770090"/>
                </a:lnTo>
                <a:lnTo>
                  <a:pt x="0" y="768850"/>
                </a:lnTo>
                <a:lnTo>
                  <a:pt x="0" y="577947"/>
                </a:lnTo>
                <a:lnTo>
                  <a:pt x="0" y="577946"/>
                </a:lnTo>
                <a:lnTo>
                  <a:pt x="0" y="536256"/>
                </a:lnTo>
                <a:lnTo>
                  <a:pt x="0" y="380839"/>
                </a:lnTo>
                <a:lnTo>
                  <a:pt x="0" y="9062"/>
                </a:lnTo>
                <a:lnTo>
                  <a:pt x="0" y="9060"/>
                </a:lnTo>
                <a:lnTo>
                  <a:pt x="0" y="0"/>
                </a:lnTo>
                <a:lnTo>
                  <a:pt x="455215" y="0"/>
                </a:lnTo>
                <a:lnTo>
                  <a:pt x="548216" y="0"/>
                </a:lnTo>
                <a:lnTo>
                  <a:pt x="1065514" y="0"/>
                </a:lnTo>
                <a:lnTo>
                  <a:pt x="1159590" y="0"/>
                </a:lnTo>
                <a:lnTo>
                  <a:pt x="1520728" y="0"/>
                </a:lnTo>
                <a:lnTo>
                  <a:pt x="1613728" y="0"/>
                </a:lnTo>
                <a:lnTo>
                  <a:pt x="1879679" y="0"/>
                </a:lnTo>
                <a:lnTo>
                  <a:pt x="1879679" y="69475"/>
                </a:lnTo>
                <a:lnTo>
                  <a:pt x="1879679" y="484769"/>
                </a:lnTo>
                <a:lnTo>
                  <a:pt x="1879679" y="1746760"/>
                </a:lnTo>
                <a:lnTo>
                  <a:pt x="1879679" y="1816236"/>
                </a:lnTo>
                <a:lnTo>
                  <a:pt x="1879679" y="2224844"/>
                </a:lnTo>
                <a:lnTo>
                  <a:pt x="1879679" y="2231530"/>
                </a:lnTo>
                <a:lnTo>
                  <a:pt x="1879679" y="3019997"/>
                </a:lnTo>
                <a:lnTo>
                  <a:pt x="1879679" y="3140953"/>
                </a:lnTo>
                <a:lnTo>
                  <a:pt x="1879679" y="3610650"/>
                </a:lnTo>
                <a:lnTo>
                  <a:pt x="1879679" y="3733005"/>
                </a:lnTo>
                <a:lnTo>
                  <a:pt x="1879679" y="3971605"/>
                </a:lnTo>
                <a:lnTo>
                  <a:pt x="1879679" y="4346427"/>
                </a:lnTo>
                <a:lnTo>
                  <a:pt x="1879679" y="4766758"/>
                </a:lnTo>
                <a:lnTo>
                  <a:pt x="1879679" y="4887714"/>
                </a:lnTo>
                <a:lnTo>
                  <a:pt x="1879679" y="5357411"/>
                </a:lnTo>
                <a:lnTo>
                  <a:pt x="1879679" y="5479766"/>
                </a:lnTo>
                <a:lnTo>
                  <a:pt x="1879679" y="6093188"/>
                </a:lnTo>
                <a:lnTo>
                  <a:pt x="1820360" y="6093188"/>
                </a:lnTo>
                <a:lnTo>
                  <a:pt x="1388114" y="6093188"/>
                </a:lnTo>
                <a:lnTo>
                  <a:pt x="1252844" y="6093188"/>
                </a:lnTo>
                <a:lnTo>
                  <a:pt x="820598" y="6093188"/>
                </a:lnTo>
                <a:lnTo>
                  <a:pt x="754847" y="6093188"/>
                </a:lnTo>
                <a:lnTo>
                  <a:pt x="322601" y="6093188"/>
                </a:lnTo>
                <a:cubicBezTo>
                  <a:pt x="144908" y="6093188"/>
                  <a:pt x="0" y="5937882"/>
                  <a:pt x="0" y="5744895"/>
                </a:cubicBezTo>
                <a:close/>
              </a:path>
            </a:pathLst>
          </a:custGeom>
          <a:noFill/>
          <a:ln w="24491" cap="flat">
            <a:solidFill>
              <a:srgbClr val="EC7C69"/>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613891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42702-FD97-20B2-D9C7-4A839B79B7A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1C93D493-2E16-2D35-0615-7F30743D7B4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776A04E9-9EF1-AF12-79D9-A3BBB82BAB5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35</a:t>
            </a:fld>
            <a:endParaRPr lang="fr-CA" sz="1200" dirty="0"/>
          </a:p>
        </p:txBody>
      </p:sp>
      <p:pic>
        <p:nvPicPr>
          <p:cNvPr id="14" name="Picture 13">
            <a:extLst>
              <a:ext uri="{FF2B5EF4-FFF2-40B4-BE49-F238E27FC236}">
                <a16:creationId xmlns:a16="http://schemas.microsoft.com/office/drawing/2014/main" id="{F50E0ADC-1482-0518-2347-63D21E3B1F6D}"/>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00AC2E25-2773-B2F7-428D-5CBC951845C7}"/>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cxnSp>
        <p:nvCxnSpPr>
          <p:cNvPr id="2" name="Straight Connector 1">
            <a:extLst>
              <a:ext uri="{FF2B5EF4-FFF2-40B4-BE49-F238E27FC236}">
                <a16:creationId xmlns:a16="http://schemas.microsoft.com/office/drawing/2014/main" id="{9F718F35-F513-52DD-9553-0D0DA10CB5C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0E19312-D834-B5B9-6FE3-1E7A37D7E9B3}"/>
              </a:ext>
            </a:extLst>
          </p:cNvPr>
          <p:cNvSpPr txBox="1"/>
          <p:nvPr/>
        </p:nvSpPr>
        <p:spPr>
          <a:xfrm>
            <a:off x="2039426" y="1231046"/>
            <a:ext cx="8900381" cy="5147563"/>
          </a:xfrm>
          <a:prstGeom prst="rect">
            <a:avLst/>
          </a:prstGeom>
          <a:noFill/>
        </p:spPr>
        <p:txBody>
          <a:bodyPr wrap="square">
            <a:spAutoFit/>
          </a:bodyPr>
          <a:lstStyle/>
          <a:p>
            <a:pPr>
              <a:lnSpc>
                <a:spcPts val="2480"/>
              </a:lnSpc>
            </a:pPr>
            <a:r>
              <a:rPr lang="en-US" sz="2400" b="1" dirty="0">
                <a:solidFill>
                  <a:srgbClr val="EC7C69"/>
                </a:solidFill>
              </a:rPr>
              <a:t>What is your Budget? </a:t>
            </a:r>
          </a:p>
          <a:p>
            <a:endParaRPr lang="en-US" sz="800" b="1" dirty="0">
              <a:solidFill>
                <a:srgbClr val="EC7C69"/>
              </a:solidFill>
            </a:endParaRPr>
          </a:p>
          <a:p>
            <a:pPr>
              <a:lnSpc>
                <a:spcPts val="2480"/>
              </a:lnSpc>
            </a:pPr>
            <a:r>
              <a:rPr lang="en-US" sz="2400" dirty="0">
                <a:solidFill>
                  <a:srgbClr val="494949"/>
                </a:solidFill>
              </a:rPr>
              <a:t>(If your budget is tight, there are funding options, or you can phase out and plan your development) </a:t>
            </a:r>
          </a:p>
          <a:p>
            <a:pPr>
              <a:lnSpc>
                <a:spcPts val="2480"/>
              </a:lnSpc>
            </a:pPr>
            <a:r>
              <a:rPr lang="en-US" sz="2400" b="1" dirty="0">
                <a:solidFill>
                  <a:srgbClr val="494949"/>
                </a:solidFill>
              </a:rPr>
              <a:t>How many units do you want to build: 1, 5, 10, or more than 10? </a:t>
            </a:r>
            <a:r>
              <a:rPr lang="en-US" sz="2400" dirty="0">
                <a:solidFill>
                  <a:srgbClr val="494949"/>
                </a:solidFill>
              </a:rPr>
              <a:t>(You need to factor in scale and site space.) </a:t>
            </a:r>
          </a:p>
          <a:p>
            <a:pPr>
              <a:lnSpc>
                <a:spcPts val="2480"/>
              </a:lnSpc>
            </a:pPr>
            <a:endParaRPr lang="en-US" sz="2200" b="1" dirty="0">
              <a:solidFill>
                <a:srgbClr val="494949"/>
              </a:solidFill>
            </a:endParaRPr>
          </a:p>
          <a:p>
            <a:pPr>
              <a:lnSpc>
                <a:spcPts val="2480"/>
              </a:lnSpc>
            </a:pPr>
            <a:r>
              <a:rPr lang="en-US" sz="2400" b="1" dirty="0">
                <a:solidFill>
                  <a:srgbClr val="EC7C69"/>
                </a:solidFill>
              </a:rPr>
              <a:t>Are you Going Basic or Luxury Level? </a:t>
            </a:r>
          </a:p>
          <a:p>
            <a:endParaRPr lang="en-US" sz="800" b="1" dirty="0">
              <a:solidFill>
                <a:srgbClr val="EC7C69"/>
              </a:solidFill>
            </a:endParaRPr>
          </a:p>
          <a:p>
            <a:pPr>
              <a:lnSpc>
                <a:spcPts val="2480"/>
              </a:lnSpc>
            </a:pPr>
            <a:r>
              <a:rPr lang="en-US" sz="2400" dirty="0">
                <a:solidFill>
                  <a:srgbClr val="494949"/>
                </a:solidFill>
              </a:rPr>
              <a:t>(Obviously less expensive for basic but more potential yield with the luxury level, this comes with more investment though). Also, bear in mind that startup costs vary widely by country and scale. </a:t>
            </a:r>
          </a:p>
          <a:p>
            <a:pPr>
              <a:lnSpc>
                <a:spcPts val="2480"/>
              </a:lnSpc>
            </a:pPr>
            <a:endParaRPr lang="en-US" sz="2400" dirty="0">
              <a:solidFill>
                <a:srgbClr val="494949"/>
              </a:solidFill>
            </a:endParaRPr>
          </a:p>
          <a:p>
            <a:pPr>
              <a:lnSpc>
                <a:spcPts val="2480"/>
              </a:lnSpc>
            </a:pPr>
            <a:r>
              <a:rPr lang="en-US" sz="2400" dirty="0">
                <a:solidFill>
                  <a:srgbClr val="494949"/>
                </a:solidFill>
              </a:rPr>
              <a:t>To illustrate, consider three scenarios. The table in the next slide does not include utilities, electricity, waste, insurance, contingency, or other add-on expenses. Explained in more detail in the following slides.</a:t>
            </a:r>
          </a:p>
          <a:p>
            <a:pPr>
              <a:lnSpc>
                <a:spcPts val="2480"/>
              </a:lnSpc>
            </a:pPr>
            <a:endParaRPr lang="en-IE" sz="2200" dirty="0">
              <a:solidFill>
                <a:srgbClr val="494949"/>
              </a:solidFill>
            </a:endParaRPr>
          </a:p>
        </p:txBody>
      </p:sp>
      <p:sp>
        <p:nvSpPr>
          <p:cNvPr id="4" name="Text Placeholder 5">
            <a:extLst>
              <a:ext uri="{FF2B5EF4-FFF2-40B4-BE49-F238E27FC236}">
                <a16:creationId xmlns:a16="http://schemas.microsoft.com/office/drawing/2014/main" id="{6D8EC274-8054-0688-9E30-532C78F52B53}"/>
              </a:ext>
            </a:extLst>
          </p:cNvPr>
          <p:cNvSpPr txBox="1">
            <a:spLocks/>
          </p:cNvSpPr>
          <p:nvPr/>
        </p:nvSpPr>
        <p:spPr>
          <a:xfrm>
            <a:off x="2039427" y="400242"/>
            <a:ext cx="9523308" cy="8308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What is Your Budget: </a:t>
            </a:r>
            <a:r>
              <a:rPr lang="en-US" dirty="0">
                <a:solidFill>
                  <a:srgbClr val="494949"/>
                </a:solidFill>
              </a:rPr>
              <a:t>Estimated Basic Cost Breakdown</a:t>
            </a:r>
          </a:p>
          <a:p>
            <a:pPr>
              <a:lnSpc>
                <a:spcPts val="2900"/>
              </a:lnSpc>
            </a:pPr>
            <a:endParaRPr lang="en-US" dirty="0"/>
          </a:p>
        </p:txBody>
      </p:sp>
    </p:spTree>
    <p:extLst>
      <p:ext uri="{BB962C8B-B14F-4D97-AF65-F5344CB8AC3E}">
        <p14:creationId xmlns:p14="http://schemas.microsoft.com/office/powerpoint/2010/main" val="2751922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7705-A5F9-BBB9-7C24-169F584A348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4FF32870-297F-0B18-7461-A47882C8D53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F695C247-AFFE-6BE4-A416-15FE28D45B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36</a:t>
            </a:fld>
            <a:endParaRPr lang="fr-CA" sz="1200" dirty="0"/>
          </a:p>
        </p:txBody>
      </p:sp>
      <p:pic>
        <p:nvPicPr>
          <p:cNvPr id="14" name="Picture 13">
            <a:extLst>
              <a:ext uri="{FF2B5EF4-FFF2-40B4-BE49-F238E27FC236}">
                <a16:creationId xmlns:a16="http://schemas.microsoft.com/office/drawing/2014/main" id="{06A0C393-3D2B-5410-55BB-1FC0A0A5942C}"/>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B5E13305-8B9A-03C9-8312-9BE9E44AA37B}"/>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cxnSp>
        <p:nvCxnSpPr>
          <p:cNvPr id="2" name="Straight Connector 1">
            <a:extLst>
              <a:ext uri="{FF2B5EF4-FFF2-40B4-BE49-F238E27FC236}">
                <a16:creationId xmlns:a16="http://schemas.microsoft.com/office/drawing/2014/main" id="{F3E78E26-8678-9A6E-2CC7-C31DD5D86B5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2A616DF5-D2CC-D28E-5C04-B89C17AB98BA}"/>
              </a:ext>
            </a:extLst>
          </p:cNvPr>
          <p:cNvSpPr txBox="1">
            <a:spLocks/>
          </p:cNvSpPr>
          <p:nvPr/>
        </p:nvSpPr>
        <p:spPr>
          <a:xfrm>
            <a:off x="2039427" y="400242"/>
            <a:ext cx="9523308" cy="8308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What is Your Budget: </a:t>
            </a:r>
            <a:r>
              <a:rPr lang="en-US" dirty="0">
                <a:solidFill>
                  <a:srgbClr val="494949"/>
                </a:solidFill>
              </a:rPr>
              <a:t>Estimated Basic Cost Breakdown</a:t>
            </a:r>
          </a:p>
          <a:p>
            <a:pPr>
              <a:lnSpc>
                <a:spcPts val="2900"/>
              </a:lnSpc>
            </a:pPr>
            <a:endParaRPr lang="en-US" dirty="0"/>
          </a:p>
        </p:txBody>
      </p:sp>
      <p:graphicFrame>
        <p:nvGraphicFramePr>
          <p:cNvPr id="5" name="Table 4">
            <a:extLst>
              <a:ext uri="{FF2B5EF4-FFF2-40B4-BE49-F238E27FC236}">
                <a16:creationId xmlns:a16="http://schemas.microsoft.com/office/drawing/2014/main" id="{D2DC1675-C174-A679-7794-D4E028252107}"/>
              </a:ext>
            </a:extLst>
          </p:cNvPr>
          <p:cNvGraphicFramePr>
            <a:graphicFrameLocks noGrp="1"/>
          </p:cNvGraphicFramePr>
          <p:nvPr>
            <p:extLst>
              <p:ext uri="{D42A27DB-BD31-4B8C-83A1-F6EECF244321}">
                <p14:modId xmlns:p14="http://schemas.microsoft.com/office/powerpoint/2010/main" val="1531183446"/>
              </p:ext>
            </p:extLst>
          </p:nvPr>
        </p:nvGraphicFramePr>
        <p:xfrm>
          <a:off x="2039427" y="1463756"/>
          <a:ext cx="9424200" cy="4063160"/>
        </p:xfrm>
        <a:graphic>
          <a:graphicData uri="http://schemas.openxmlformats.org/drawingml/2006/table">
            <a:tbl>
              <a:tblPr/>
              <a:tblGrid>
                <a:gridCol w="2356050">
                  <a:extLst>
                    <a:ext uri="{9D8B030D-6E8A-4147-A177-3AD203B41FA5}">
                      <a16:colId xmlns:a16="http://schemas.microsoft.com/office/drawing/2014/main" val="3993057242"/>
                    </a:ext>
                  </a:extLst>
                </a:gridCol>
                <a:gridCol w="2356050">
                  <a:extLst>
                    <a:ext uri="{9D8B030D-6E8A-4147-A177-3AD203B41FA5}">
                      <a16:colId xmlns:a16="http://schemas.microsoft.com/office/drawing/2014/main" val="371853711"/>
                    </a:ext>
                  </a:extLst>
                </a:gridCol>
                <a:gridCol w="2356050">
                  <a:extLst>
                    <a:ext uri="{9D8B030D-6E8A-4147-A177-3AD203B41FA5}">
                      <a16:colId xmlns:a16="http://schemas.microsoft.com/office/drawing/2014/main" val="417883279"/>
                    </a:ext>
                  </a:extLst>
                </a:gridCol>
                <a:gridCol w="2356050">
                  <a:extLst>
                    <a:ext uri="{9D8B030D-6E8A-4147-A177-3AD203B41FA5}">
                      <a16:colId xmlns:a16="http://schemas.microsoft.com/office/drawing/2014/main" val="3929924165"/>
                    </a:ext>
                  </a:extLst>
                </a:gridCol>
              </a:tblGrid>
              <a:tr h="507832">
                <a:tc>
                  <a:txBody>
                    <a:bodyPr/>
                    <a:lstStyle/>
                    <a:p>
                      <a:r>
                        <a:rPr lang="en-IE" sz="2200" b="1" dirty="0">
                          <a:solidFill>
                            <a:schemeClr val="bg1"/>
                          </a:solidFill>
                        </a:rPr>
                        <a:t>Expense</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Single Unit</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5 Units</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10 Units</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extLst>
                  <a:ext uri="{0D108BD9-81ED-4DB2-BD59-A6C34878D82A}">
                    <a16:rowId xmlns:a16="http://schemas.microsoft.com/office/drawing/2014/main" val="966223624"/>
                  </a:ext>
                </a:extLst>
              </a:tr>
              <a:tr h="507832">
                <a:tc>
                  <a:txBody>
                    <a:bodyPr/>
                    <a:lstStyle/>
                    <a:p>
                      <a:r>
                        <a:rPr lang="en-IE" sz="2200" b="1" dirty="0">
                          <a:solidFill>
                            <a:srgbClr val="459597"/>
                          </a:solidFill>
                        </a:rPr>
                        <a:t>Land (</a:t>
                      </a:r>
                      <a:r>
                        <a:rPr lang="en-IE" sz="2200" b="1" dirty="0" err="1">
                          <a:solidFill>
                            <a:srgbClr val="459597"/>
                          </a:solidFill>
                        </a:rPr>
                        <a:t>approx</a:t>
                      </a:r>
                      <a:r>
                        <a:rPr lang="en-IE" sz="2200" b="1" dirty="0">
                          <a:solidFill>
                            <a:srgbClr val="459597"/>
                          </a:solidFill>
                        </a:rPr>
                        <a: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€5,000–€10,000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€20,000–€30,000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€45,000–€60,000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1828708979"/>
                  </a:ext>
                </a:extLst>
              </a:tr>
              <a:tr h="507832">
                <a:tc>
                  <a:txBody>
                    <a:bodyPr/>
                    <a:lstStyle/>
                    <a:p>
                      <a:r>
                        <a:rPr lang="en-IE" sz="2200" b="1" dirty="0">
                          <a:solidFill>
                            <a:srgbClr val="459597"/>
                          </a:solidFill>
                        </a:rPr>
                        <a:t>Planning / Permits</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€1,000–€3,000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3802195883"/>
                  </a:ext>
                </a:extLst>
              </a:tr>
              <a:tr h="507832">
                <a:tc>
                  <a:txBody>
                    <a:bodyPr/>
                    <a:lstStyle/>
                    <a:p>
                      <a:r>
                        <a:rPr lang="en-IE" sz="2200" b="1" dirty="0">
                          <a:solidFill>
                            <a:srgbClr val="459597"/>
                          </a:solidFill>
                        </a:rPr>
                        <a:t>Infrastructure</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€20,000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€100,000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€200,000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3204225823"/>
                  </a:ext>
                </a:extLst>
              </a:tr>
              <a:tr h="507832">
                <a:tc>
                  <a:txBody>
                    <a:bodyPr/>
                    <a:lstStyle/>
                    <a:p>
                      <a:r>
                        <a:rPr lang="en-IE" sz="2200" b="1" dirty="0">
                          <a:solidFill>
                            <a:srgbClr val="459597"/>
                          </a:solidFill>
                        </a:rPr>
                        <a:t>Units (</a:t>
                      </a:r>
                      <a:r>
                        <a:rPr lang="en-IE" sz="2200" b="1" dirty="0" err="1">
                          <a:solidFill>
                            <a:srgbClr val="459597"/>
                          </a:solidFill>
                        </a:rPr>
                        <a:t>avg</a:t>
                      </a:r>
                      <a:r>
                        <a:rPr lang="en-IE" sz="2200" b="1" dirty="0">
                          <a:solidFill>
                            <a:srgbClr val="459597"/>
                          </a:solidFill>
                        </a:rPr>
                        <a:t> cost)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€12,000–€25,000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€125,000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€250,000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2631644322"/>
                  </a:ext>
                </a:extLst>
              </a:tr>
              <a:tr h="507832">
                <a:tc>
                  <a:txBody>
                    <a:bodyPr/>
                    <a:lstStyle/>
                    <a:p>
                      <a:r>
                        <a:rPr lang="en-IE" sz="2200" b="1" dirty="0">
                          <a:solidFill>
                            <a:srgbClr val="459597"/>
                          </a:solidFill>
                        </a:rPr>
                        <a:t>Furnishings &amp; Fit-out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€3,000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€30,000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2718541304"/>
                  </a:ext>
                </a:extLst>
              </a:tr>
              <a:tr h="507832">
                <a:tc>
                  <a:txBody>
                    <a:bodyPr/>
                    <a:lstStyle/>
                    <a:p>
                      <a:r>
                        <a:rPr lang="en-IE" sz="2200" b="1" dirty="0">
                          <a:solidFill>
                            <a:srgbClr val="459597"/>
                          </a:solidFill>
                        </a:rPr>
                        <a:t>Total (</a:t>
                      </a:r>
                      <a:r>
                        <a:rPr lang="en-IE" sz="2200" b="1" dirty="0" err="1">
                          <a:solidFill>
                            <a:srgbClr val="459597"/>
                          </a:solidFill>
                        </a:rPr>
                        <a:t>approx</a:t>
                      </a:r>
                      <a:r>
                        <a:rPr lang="en-IE" sz="2200" b="1" dirty="0">
                          <a:solidFill>
                            <a:srgbClr val="459597"/>
                          </a:solidFill>
                        </a:rPr>
                        <a: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a:solidFill>
                            <a:srgbClr val="494949"/>
                          </a:solidFill>
                        </a:rPr>
                        <a:t>€41,000–€55,000</a:t>
                      </a:r>
                      <a:endParaRPr lang="en-IE" sz="220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dirty="0">
                          <a:solidFill>
                            <a:srgbClr val="494949"/>
                          </a:solidFill>
                        </a:rPr>
                        <a:t>€165,000–€195,000</a:t>
                      </a:r>
                      <a:endParaRPr lang="en-IE" sz="2200" dirty="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dirty="0">
                          <a:solidFill>
                            <a:srgbClr val="494949"/>
                          </a:solidFill>
                        </a:rPr>
                        <a:t>€540,000–€580,000</a:t>
                      </a:r>
                      <a:endParaRPr lang="en-IE" sz="2200" dirty="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1214601503"/>
                  </a:ext>
                </a:extLst>
              </a:tr>
            </a:tbl>
          </a:graphicData>
        </a:graphic>
      </p:graphicFrame>
    </p:spTree>
    <p:extLst>
      <p:ext uri="{BB962C8B-B14F-4D97-AF65-F5344CB8AC3E}">
        <p14:creationId xmlns:p14="http://schemas.microsoft.com/office/powerpoint/2010/main" val="2279360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5E2EB-94E7-519C-3001-9B1051F699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2E204C9A-6E7E-835E-2EB4-56237A47E426}"/>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57E874BC-02EA-A9AF-5D2B-9E70B4B7EC3B}"/>
              </a:ext>
            </a:extLst>
          </p:cNvPr>
          <p:cNvCxnSpPr>
            <a:cxnSpLocks/>
          </p:cNvCxnSpPr>
          <p:nvPr/>
        </p:nvCxnSpPr>
        <p:spPr>
          <a:xfrm>
            <a:off x="1812792" y="3467443"/>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82D574D-A5CF-2ED0-7734-A561E5B6D5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37</a:t>
            </a:fld>
            <a:endParaRPr lang="fr-CA" sz="1200" dirty="0"/>
          </a:p>
        </p:txBody>
      </p:sp>
      <p:sp>
        <p:nvSpPr>
          <p:cNvPr id="2" name="TextBox 1">
            <a:extLst>
              <a:ext uri="{FF2B5EF4-FFF2-40B4-BE49-F238E27FC236}">
                <a16:creationId xmlns:a16="http://schemas.microsoft.com/office/drawing/2014/main" id="{2D377043-073D-628A-D5EE-D479A8B3A3CF}"/>
              </a:ext>
            </a:extLst>
          </p:cNvPr>
          <p:cNvSpPr txBox="1"/>
          <p:nvPr/>
        </p:nvSpPr>
        <p:spPr>
          <a:xfrm>
            <a:off x="2112580" y="3803650"/>
            <a:ext cx="7494087" cy="2760499"/>
          </a:xfrm>
          <a:prstGeom prst="rect">
            <a:avLst/>
          </a:prstGeom>
          <a:noFill/>
        </p:spPr>
        <p:txBody>
          <a:bodyPr wrap="square">
            <a:spAutoFit/>
          </a:bodyPr>
          <a:lstStyle/>
          <a:p>
            <a:pPr>
              <a:lnSpc>
                <a:spcPts val="2340"/>
              </a:lnSpc>
              <a:spcAft>
                <a:spcPts val="1200"/>
              </a:spcAft>
            </a:pPr>
            <a:r>
              <a:rPr lang="en-US" sz="2400" b="1" dirty="0">
                <a:solidFill>
                  <a:srgbClr val="EC7C69"/>
                </a:solidFill>
              </a:rPr>
              <a:t>Your Model (e.g., Seasonal, Full-time, Retreat-based) Influences Fixed Vs. Variable Costs And ROI.</a:t>
            </a:r>
          </a:p>
          <a:p>
            <a:pPr>
              <a:lnSpc>
                <a:spcPts val="2340"/>
              </a:lnSpc>
              <a:spcAft>
                <a:spcPts val="1200"/>
              </a:spcAft>
            </a:pPr>
            <a:r>
              <a:rPr lang="en-US" sz="2200" dirty="0">
                <a:solidFill>
                  <a:srgbClr val="494949"/>
                </a:solidFill>
              </a:rPr>
              <a:t>Understanding your business model early helps guide every future decision. Will you run a glamping site, </a:t>
            </a:r>
            <a:r>
              <a:rPr lang="en-US" sz="2200" dirty="0" err="1">
                <a:solidFill>
                  <a:srgbClr val="494949"/>
                </a:solidFill>
              </a:rPr>
              <a:t>farmstay</a:t>
            </a:r>
            <a:r>
              <a:rPr lang="en-US" sz="2200" dirty="0">
                <a:solidFill>
                  <a:srgbClr val="494949"/>
                </a:solidFill>
              </a:rPr>
              <a:t>, eco-retreat, or mobile pop-up? </a:t>
            </a:r>
          </a:p>
          <a:p>
            <a:pPr>
              <a:lnSpc>
                <a:spcPts val="2340"/>
              </a:lnSpc>
              <a:spcAft>
                <a:spcPts val="1200"/>
              </a:spcAft>
            </a:pPr>
            <a:r>
              <a:rPr lang="en-US" sz="2200" dirty="0">
                <a:solidFill>
                  <a:srgbClr val="494949"/>
                </a:solidFill>
              </a:rPr>
              <a:t>Each has different infrastructure, seasonality, staffing, and guest expectations. It also affects funding opportunities and the regulations that apply. </a:t>
            </a:r>
          </a:p>
        </p:txBody>
      </p:sp>
      <p:pic>
        <p:nvPicPr>
          <p:cNvPr id="14" name="Picture 13">
            <a:extLst>
              <a:ext uri="{FF2B5EF4-FFF2-40B4-BE49-F238E27FC236}">
                <a16:creationId xmlns:a16="http://schemas.microsoft.com/office/drawing/2014/main" id="{3B312A56-0927-FCEB-5031-FFBD2203E3C0}"/>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0654E884-2380-E7BE-53CD-6FDF2D617293}"/>
              </a:ext>
            </a:extLst>
          </p:cNvPr>
          <p:cNvSpPr txBox="1">
            <a:spLocks/>
          </p:cNvSpPr>
          <p:nvPr/>
        </p:nvSpPr>
        <p:spPr>
          <a:xfrm>
            <a:off x="2112580" y="1924242"/>
            <a:ext cx="729630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Understanding the Costs Behind Different Business Models </a:t>
            </a:r>
          </a:p>
          <a:p>
            <a:pPr>
              <a:lnSpc>
                <a:spcPts val="2900"/>
              </a:lnSpc>
            </a:pPr>
            <a:r>
              <a:rPr lang="en-US" b="0" dirty="0">
                <a:solidFill>
                  <a:srgbClr val="494949"/>
                </a:solidFill>
              </a:rPr>
              <a:t>What is Your Business Model: The Cost Considerations</a:t>
            </a:r>
          </a:p>
          <a:p>
            <a:pPr>
              <a:lnSpc>
                <a:spcPts val="2900"/>
              </a:lnSpc>
            </a:pPr>
            <a:r>
              <a:rPr lang="en-US" dirty="0">
                <a:solidFill>
                  <a:srgbClr val="459597"/>
                </a:solidFill>
              </a:rPr>
              <a:t> </a:t>
            </a:r>
          </a:p>
          <a:p>
            <a:pPr>
              <a:lnSpc>
                <a:spcPts val="2900"/>
              </a:lnSpc>
            </a:pPr>
            <a:endParaRPr lang="en-US" dirty="0"/>
          </a:p>
        </p:txBody>
      </p:sp>
      <p:sp>
        <p:nvSpPr>
          <p:cNvPr id="6" name="Text Placeholder 3">
            <a:extLst>
              <a:ext uri="{FF2B5EF4-FFF2-40B4-BE49-F238E27FC236}">
                <a16:creationId xmlns:a16="http://schemas.microsoft.com/office/drawing/2014/main" id="{58FF5683-CF01-BBF7-AF7C-3916C13B92C6}"/>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D01F40D8-6D7A-0052-4B19-4AA22FC2D271}"/>
              </a:ext>
            </a:extLst>
          </p:cNvPr>
          <p:cNvSpPr txBox="1"/>
          <p:nvPr/>
        </p:nvSpPr>
        <p:spPr>
          <a:xfrm>
            <a:off x="2783103" y="830065"/>
            <a:ext cx="4042549" cy="1015663"/>
          </a:xfrm>
          <a:prstGeom prst="rect">
            <a:avLst/>
          </a:prstGeom>
          <a:noFill/>
        </p:spPr>
        <p:txBody>
          <a:bodyPr wrap="square" rtlCol="0">
            <a:spAutoFit/>
          </a:bodyPr>
          <a:lstStyle/>
          <a:p>
            <a:pPr>
              <a:lnSpc>
                <a:spcPts val="2360"/>
              </a:lnSpc>
            </a:pPr>
            <a:r>
              <a:rPr lang="en-US" sz="2600" b="1" dirty="0">
                <a:solidFill>
                  <a:srgbClr val="EC7C69"/>
                </a:solidFill>
                <a:latin typeface="Calibri" panose="020F0502020204030204" pitchFamily="34" charset="0"/>
                <a:cs typeface="Calibri" panose="020F0502020204030204" pitchFamily="34" charset="0"/>
              </a:rPr>
              <a:t>Priority 2 (€)</a:t>
            </a:r>
          </a:p>
          <a:p>
            <a:pPr>
              <a:lnSpc>
                <a:spcPts val="2360"/>
              </a:lnSpc>
            </a:pPr>
            <a:r>
              <a:rPr lang="en-US" sz="2200" b="1" dirty="0">
                <a:solidFill>
                  <a:srgbClr val="494949"/>
                </a:solidFill>
                <a:latin typeface="Calibri" panose="020F0502020204030204" pitchFamily="34" charset="0"/>
                <a:cs typeface="Calibri" panose="020F0502020204030204" pitchFamily="34" charset="0"/>
              </a:rPr>
              <a:t>Decide on your business model</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4" name="Freeform 12">
            <a:extLst>
              <a:ext uri="{FF2B5EF4-FFF2-40B4-BE49-F238E27FC236}">
                <a16:creationId xmlns:a16="http://schemas.microsoft.com/office/drawing/2014/main" id="{0B5CB33C-5127-85C9-4BC2-F300960800E3}"/>
              </a:ext>
            </a:extLst>
          </p:cNvPr>
          <p:cNvSpPr/>
          <p:nvPr/>
        </p:nvSpPr>
        <p:spPr>
          <a:xfrm rot="5400000">
            <a:off x="3840595" y="-1213104"/>
            <a:ext cx="1308507"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8" name="Group 7">
            <a:extLst>
              <a:ext uri="{FF2B5EF4-FFF2-40B4-BE49-F238E27FC236}">
                <a16:creationId xmlns:a16="http://schemas.microsoft.com/office/drawing/2014/main" id="{B749B192-2F9F-770A-1153-0A88626A8D75}"/>
              </a:ext>
            </a:extLst>
          </p:cNvPr>
          <p:cNvGrpSpPr/>
          <p:nvPr/>
        </p:nvGrpSpPr>
        <p:grpSpPr>
          <a:xfrm>
            <a:off x="1763930" y="845379"/>
            <a:ext cx="793524" cy="801083"/>
            <a:chOff x="4897755" y="3322320"/>
            <a:chExt cx="600074" cy="605790"/>
          </a:xfrm>
        </p:grpSpPr>
        <p:sp>
          <p:nvSpPr>
            <p:cNvPr id="11" name="Freeform 15">
              <a:extLst>
                <a:ext uri="{FF2B5EF4-FFF2-40B4-BE49-F238E27FC236}">
                  <a16:creationId xmlns:a16="http://schemas.microsoft.com/office/drawing/2014/main" id="{029DD9D8-9BAD-95DB-130C-3D7F03622BA1}"/>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21" name="Freeform 16">
              <a:extLst>
                <a:ext uri="{FF2B5EF4-FFF2-40B4-BE49-F238E27FC236}">
                  <a16:creationId xmlns:a16="http://schemas.microsoft.com/office/drawing/2014/main" id="{D32D0699-7196-EF54-B36C-7C0E05D64475}"/>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22" name="Graphic 14">
              <a:extLst>
                <a:ext uri="{FF2B5EF4-FFF2-40B4-BE49-F238E27FC236}">
                  <a16:creationId xmlns:a16="http://schemas.microsoft.com/office/drawing/2014/main" id="{392A84A4-3393-EF31-7425-C959B2520BDE}"/>
                </a:ext>
              </a:extLst>
            </p:cNvPr>
            <p:cNvGrpSpPr/>
            <p:nvPr/>
          </p:nvGrpSpPr>
          <p:grpSpPr>
            <a:xfrm>
              <a:off x="5040867" y="3443287"/>
              <a:ext cx="290185" cy="367426"/>
              <a:chOff x="5040867" y="3443287"/>
              <a:chExt cx="290185" cy="367426"/>
            </a:xfrm>
            <a:solidFill>
              <a:srgbClr val="FFFFFF"/>
            </a:solidFill>
          </p:grpSpPr>
          <p:sp>
            <p:nvSpPr>
              <p:cNvPr id="23" name="Freeform 18">
                <a:extLst>
                  <a:ext uri="{FF2B5EF4-FFF2-40B4-BE49-F238E27FC236}">
                    <a16:creationId xmlns:a16="http://schemas.microsoft.com/office/drawing/2014/main" id="{F56E17B1-EF08-9006-5C4C-262C9C35AE35}"/>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4" name="Freeform 19">
                <a:extLst>
                  <a:ext uri="{FF2B5EF4-FFF2-40B4-BE49-F238E27FC236}">
                    <a16:creationId xmlns:a16="http://schemas.microsoft.com/office/drawing/2014/main" id="{379362EF-1420-DCB7-C0EF-085A775FE1D8}"/>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78557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3B3BF-2451-D03E-FDD2-E51FBC36BE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54BE240-27ED-1631-4D86-DF11C1541712}"/>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38CB9CA7-009B-3EB4-8AFE-A76B9B4BD3A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38</a:t>
            </a:fld>
            <a:endParaRPr lang="fr-CA" sz="1200" dirty="0"/>
          </a:p>
        </p:txBody>
      </p:sp>
      <p:sp>
        <p:nvSpPr>
          <p:cNvPr id="2" name="TextBox 1">
            <a:extLst>
              <a:ext uri="{FF2B5EF4-FFF2-40B4-BE49-F238E27FC236}">
                <a16:creationId xmlns:a16="http://schemas.microsoft.com/office/drawing/2014/main" id="{A0E20347-144D-AFC6-0515-3C43520EE09E}"/>
              </a:ext>
            </a:extLst>
          </p:cNvPr>
          <p:cNvSpPr txBox="1"/>
          <p:nvPr/>
        </p:nvSpPr>
        <p:spPr>
          <a:xfrm>
            <a:off x="2039429" y="2132361"/>
            <a:ext cx="8494460" cy="3196516"/>
          </a:xfrm>
          <a:prstGeom prst="rect">
            <a:avLst/>
          </a:prstGeom>
          <a:noFill/>
        </p:spPr>
        <p:txBody>
          <a:bodyPr wrap="square">
            <a:spAutoFit/>
          </a:bodyPr>
          <a:lstStyle/>
          <a:p>
            <a:pPr>
              <a:lnSpc>
                <a:spcPts val="2340"/>
              </a:lnSpc>
              <a:spcAft>
                <a:spcPts val="1200"/>
              </a:spcAft>
            </a:pPr>
            <a:r>
              <a:rPr lang="en-US" sz="2400" b="1" dirty="0">
                <a:solidFill>
                  <a:srgbClr val="EC7C69"/>
                </a:solidFill>
              </a:rPr>
              <a:t>Standard Business Models And Their Cost Considerations: </a:t>
            </a:r>
          </a:p>
          <a:p>
            <a:pPr marL="342900" indent="-342900">
              <a:lnSpc>
                <a:spcPts val="2340"/>
              </a:lnSpc>
              <a:buClr>
                <a:srgbClr val="459597"/>
              </a:buClr>
              <a:buFont typeface="Arial" panose="020B0604020202020204" pitchFamily="34" charset="0"/>
              <a:buChar char="•"/>
            </a:pPr>
            <a:r>
              <a:rPr lang="en-US" sz="2400" b="1" dirty="0">
                <a:solidFill>
                  <a:srgbClr val="494949"/>
                </a:solidFill>
              </a:rPr>
              <a:t>Owner-operated glamping site</a:t>
            </a:r>
            <a:r>
              <a:rPr lang="en-US" sz="2400" dirty="0">
                <a:solidFill>
                  <a:srgbClr val="494949"/>
                </a:solidFill>
              </a:rPr>
              <a:t>: Direct management means complete control but requires time investment. Moderate startup </a:t>
            </a:r>
            <a:r>
              <a:rPr lang="en-US" sz="2400" b="1" dirty="0">
                <a:solidFill>
                  <a:srgbClr val="494949"/>
                </a:solidFill>
              </a:rPr>
              <a:t>(€60,000–€150,000 for 3–5 units).</a:t>
            </a:r>
          </a:p>
          <a:p>
            <a:pPr marL="342900" indent="-342900">
              <a:lnSpc>
                <a:spcPts val="2340"/>
              </a:lnSpc>
              <a:buClr>
                <a:srgbClr val="459597"/>
              </a:buClr>
              <a:buFont typeface="Arial" panose="020B0604020202020204" pitchFamily="34" charset="0"/>
              <a:buChar char="•"/>
            </a:pPr>
            <a:endParaRPr lang="en-US" sz="2400" b="1" dirty="0">
              <a:solidFill>
                <a:srgbClr val="494949"/>
              </a:solidFill>
            </a:endParaRPr>
          </a:p>
          <a:p>
            <a:pPr marL="342900" indent="-342900">
              <a:lnSpc>
                <a:spcPts val="2340"/>
              </a:lnSpc>
              <a:buClr>
                <a:srgbClr val="459597"/>
              </a:buClr>
              <a:buFont typeface="Arial" panose="020B0604020202020204" pitchFamily="34" charset="0"/>
              <a:buChar char="•"/>
            </a:pPr>
            <a:r>
              <a:rPr lang="en-US" sz="2400" b="1" dirty="0" err="1">
                <a:solidFill>
                  <a:srgbClr val="494949"/>
                </a:solidFill>
              </a:rPr>
              <a:t>Farmstay</a:t>
            </a:r>
            <a:r>
              <a:rPr lang="en-US" sz="2400" b="1" dirty="0">
                <a:solidFill>
                  <a:srgbClr val="494949"/>
                </a:solidFill>
              </a:rPr>
              <a:t> / </a:t>
            </a:r>
            <a:r>
              <a:rPr lang="en-US" sz="2400" b="1" dirty="0" err="1">
                <a:solidFill>
                  <a:srgbClr val="494949"/>
                </a:solidFill>
              </a:rPr>
              <a:t>Agriturismo</a:t>
            </a:r>
            <a:r>
              <a:rPr lang="en-US" sz="2400" dirty="0">
                <a:solidFill>
                  <a:srgbClr val="494949"/>
                </a:solidFill>
              </a:rPr>
              <a:t>: Combine accommodation with farming. Common in Italy and Slovenia. May require agritourism certification. Eligible for rural development funding. Moderate to high investment depending on site upgrades</a:t>
            </a:r>
          </a:p>
          <a:p>
            <a:pPr marL="342900" indent="-342900">
              <a:lnSpc>
                <a:spcPts val="2340"/>
              </a:lnSpc>
              <a:spcAft>
                <a:spcPts val="1200"/>
              </a:spcAft>
              <a:buClr>
                <a:srgbClr val="459597"/>
              </a:buClr>
              <a:buFont typeface="Arial" panose="020B0604020202020204" pitchFamily="34" charset="0"/>
              <a:buChar char="•"/>
            </a:pPr>
            <a:endParaRPr lang="en-US" sz="2200" dirty="0">
              <a:solidFill>
                <a:srgbClr val="494949"/>
              </a:solidFill>
            </a:endParaRPr>
          </a:p>
        </p:txBody>
      </p:sp>
      <p:pic>
        <p:nvPicPr>
          <p:cNvPr id="14" name="Picture 13">
            <a:extLst>
              <a:ext uri="{FF2B5EF4-FFF2-40B4-BE49-F238E27FC236}">
                <a16:creationId xmlns:a16="http://schemas.microsoft.com/office/drawing/2014/main" id="{67A80C05-561E-30A9-B704-C344EE8FD55D}"/>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E79932EF-1A5D-950C-A90F-5EBD9D000433}"/>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9E604234-B695-6D3D-8D90-2ACE03DF8250}"/>
              </a:ext>
            </a:extLst>
          </p:cNvPr>
          <p:cNvCxnSpPr>
            <a:cxnSpLocks/>
          </p:cNvCxnSpPr>
          <p:nvPr/>
        </p:nvCxnSpPr>
        <p:spPr>
          <a:xfrm>
            <a:off x="1739640" y="1765739"/>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394DC7B2-2D38-3BA9-54FA-9C5EFBF316D7}"/>
              </a:ext>
            </a:extLst>
          </p:cNvPr>
          <p:cNvSpPr txBox="1">
            <a:spLocks/>
          </p:cNvSpPr>
          <p:nvPr/>
        </p:nvSpPr>
        <p:spPr>
          <a:xfrm>
            <a:off x="2039428" y="400242"/>
            <a:ext cx="8796212"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Understanding the Costs Behind Different Business Models </a:t>
            </a:r>
          </a:p>
          <a:p>
            <a:pPr>
              <a:lnSpc>
                <a:spcPts val="2900"/>
              </a:lnSpc>
            </a:pPr>
            <a:r>
              <a:rPr lang="en-US" b="0" dirty="0">
                <a:solidFill>
                  <a:srgbClr val="494949"/>
                </a:solidFill>
              </a:rPr>
              <a:t>What is Your Business Model: Cost Considerations</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804354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2FE63-BD5A-46DD-DABC-F67FFF7665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C677AE8-ED83-2CC6-CCE2-B4A9BE2205B3}"/>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94E2506D-B139-B3EF-A7F8-0BAAF7F1A2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39</a:t>
            </a:fld>
            <a:endParaRPr lang="fr-CA" sz="1200" dirty="0"/>
          </a:p>
        </p:txBody>
      </p:sp>
      <p:sp>
        <p:nvSpPr>
          <p:cNvPr id="2" name="TextBox 1">
            <a:extLst>
              <a:ext uri="{FF2B5EF4-FFF2-40B4-BE49-F238E27FC236}">
                <a16:creationId xmlns:a16="http://schemas.microsoft.com/office/drawing/2014/main" id="{6BBC2D2D-BF55-27E4-0B5A-85BB75C45C1B}"/>
              </a:ext>
            </a:extLst>
          </p:cNvPr>
          <p:cNvSpPr txBox="1"/>
          <p:nvPr/>
        </p:nvSpPr>
        <p:spPr>
          <a:xfrm>
            <a:off x="2039429" y="2132361"/>
            <a:ext cx="8494460" cy="3196516"/>
          </a:xfrm>
          <a:prstGeom prst="rect">
            <a:avLst/>
          </a:prstGeom>
          <a:noFill/>
        </p:spPr>
        <p:txBody>
          <a:bodyPr wrap="square">
            <a:spAutoFit/>
          </a:bodyPr>
          <a:lstStyle/>
          <a:p>
            <a:pPr>
              <a:lnSpc>
                <a:spcPts val="2340"/>
              </a:lnSpc>
              <a:spcAft>
                <a:spcPts val="1200"/>
              </a:spcAft>
            </a:pPr>
            <a:r>
              <a:rPr lang="en-US" sz="2400" b="1" dirty="0">
                <a:solidFill>
                  <a:srgbClr val="EC7C69"/>
                </a:solidFill>
              </a:rPr>
              <a:t>Standard Business Models And Their Cost Considerations: </a:t>
            </a:r>
          </a:p>
          <a:p>
            <a:pPr marL="342900" indent="-342900">
              <a:lnSpc>
                <a:spcPts val="2340"/>
              </a:lnSpc>
              <a:buClr>
                <a:srgbClr val="459597"/>
              </a:buClr>
              <a:buFont typeface="Arial" panose="020B0604020202020204" pitchFamily="34" charset="0"/>
              <a:buChar char="•"/>
            </a:pPr>
            <a:r>
              <a:rPr lang="en-US" sz="2400" b="1" dirty="0">
                <a:solidFill>
                  <a:srgbClr val="494949"/>
                </a:solidFill>
              </a:rPr>
              <a:t>Seasonal rental of pods/yurts</a:t>
            </a:r>
            <a:r>
              <a:rPr lang="en-US" sz="2400" dirty="0">
                <a:solidFill>
                  <a:srgbClr val="494949"/>
                </a:solidFill>
              </a:rPr>
              <a:t>: Lower initial costs (starting </a:t>
            </a:r>
            <a:r>
              <a:rPr lang="en-US" sz="2400" b="1" dirty="0">
                <a:solidFill>
                  <a:srgbClr val="494949"/>
                </a:solidFill>
              </a:rPr>
              <a:t>€10,000/unit), </a:t>
            </a:r>
            <a:r>
              <a:rPr lang="en-US" sz="2400" dirty="0">
                <a:solidFill>
                  <a:srgbClr val="494949"/>
                </a:solidFill>
              </a:rPr>
              <a:t>but you’ll still need toilets, decks, and insurance. Seasonal limits apply unless </a:t>
            </a:r>
            <a:r>
              <a:rPr lang="en-US" sz="2400" dirty="0" err="1">
                <a:solidFill>
                  <a:srgbClr val="494949"/>
                </a:solidFill>
              </a:rPr>
              <a:t>winterised</a:t>
            </a:r>
            <a:r>
              <a:rPr lang="en-US" sz="2400" dirty="0">
                <a:solidFill>
                  <a:srgbClr val="494949"/>
                </a:solidFill>
              </a:rPr>
              <a:t>.</a:t>
            </a:r>
          </a:p>
          <a:p>
            <a:pPr marL="342900" indent="-342900">
              <a:lnSpc>
                <a:spcPts val="2340"/>
              </a:lnSpc>
              <a:buClr>
                <a:srgbClr val="459597"/>
              </a:buClr>
              <a:buFont typeface="Arial" panose="020B0604020202020204" pitchFamily="34" charset="0"/>
              <a:buChar char="•"/>
            </a:pPr>
            <a:endParaRPr lang="en-US" sz="2400" dirty="0">
              <a:solidFill>
                <a:srgbClr val="494949"/>
              </a:solidFill>
            </a:endParaRPr>
          </a:p>
          <a:p>
            <a:pPr marL="342900" indent="-342900">
              <a:lnSpc>
                <a:spcPts val="2340"/>
              </a:lnSpc>
              <a:buClr>
                <a:srgbClr val="459597"/>
              </a:buClr>
              <a:buFont typeface="Arial" panose="020B0604020202020204" pitchFamily="34" charset="0"/>
              <a:buChar char="•"/>
            </a:pPr>
            <a:r>
              <a:rPr lang="en-US" sz="2400" b="1" dirty="0">
                <a:solidFill>
                  <a:srgbClr val="494949"/>
                </a:solidFill>
              </a:rPr>
              <a:t>Eco-retreat or wellness camp</a:t>
            </a:r>
            <a:r>
              <a:rPr lang="en-US" sz="2400" dirty="0">
                <a:solidFill>
                  <a:srgbClr val="494949"/>
                </a:solidFill>
              </a:rPr>
              <a:t>: Premium market with high standards. Needs licensed practitioners and communal space. High investment (often </a:t>
            </a:r>
            <a:r>
              <a:rPr lang="en-US" sz="2400" b="1" dirty="0">
                <a:solidFill>
                  <a:srgbClr val="494949"/>
                </a:solidFill>
              </a:rPr>
              <a:t>€150,000–€500,000 for 5–10 units </a:t>
            </a:r>
            <a:r>
              <a:rPr lang="en-US" sz="2400" dirty="0">
                <a:solidFill>
                  <a:srgbClr val="494949"/>
                </a:solidFill>
              </a:rPr>
              <a:t>and retreat facilities).</a:t>
            </a:r>
          </a:p>
          <a:p>
            <a:pPr marL="342900" indent="-342900">
              <a:lnSpc>
                <a:spcPts val="2340"/>
              </a:lnSpc>
              <a:spcAft>
                <a:spcPts val="1200"/>
              </a:spcAft>
              <a:buClr>
                <a:srgbClr val="459597"/>
              </a:buClr>
              <a:buFont typeface="Arial" panose="020B0604020202020204" pitchFamily="34" charset="0"/>
              <a:buChar char="•"/>
            </a:pPr>
            <a:endParaRPr lang="en-US" sz="2200" dirty="0">
              <a:solidFill>
                <a:srgbClr val="494949"/>
              </a:solidFill>
            </a:endParaRPr>
          </a:p>
        </p:txBody>
      </p:sp>
      <p:pic>
        <p:nvPicPr>
          <p:cNvPr id="14" name="Picture 13">
            <a:extLst>
              <a:ext uri="{FF2B5EF4-FFF2-40B4-BE49-F238E27FC236}">
                <a16:creationId xmlns:a16="http://schemas.microsoft.com/office/drawing/2014/main" id="{75A73168-0513-CBDC-C869-AAE36894C5A7}"/>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47DF512A-EBAC-B0A5-61EC-FE02294E9278}"/>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D1EC62ED-EB1D-D662-80FE-43A0DE112338}"/>
              </a:ext>
            </a:extLst>
          </p:cNvPr>
          <p:cNvCxnSpPr>
            <a:cxnSpLocks/>
          </p:cNvCxnSpPr>
          <p:nvPr/>
        </p:nvCxnSpPr>
        <p:spPr>
          <a:xfrm>
            <a:off x="1739640" y="1765739"/>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B27AF033-0AC0-0874-31C4-18B260280BAC}"/>
              </a:ext>
            </a:extLst>
          </p:cNvPr>
          <p:cNvSpPr txBox="1">
            <a:spLocks/>
          </p:cNvSpPr>
          <p:nvPr/>
        </p:nvSpPr>
        <p:spPr>
          <a:xfrm>
            <a:off x="2039428" y="400242"/>
            <a:ext cx="8796212"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Understanding the Costs Behind Different Business Models </a:t>
            </a:r>
          </a:p>
          <a:p>
            <a:pPr>
              <a:lnSpc>
                <a:spcPts val="2900"/>
              </a:lnSpc>
            </a:pPr>
            <a:r>
              <a:rPr lang="en-US" b="0" dirty="0">
                <a:solidFill>
                  <a:srgbClr val="494949"/>
                </a:solidFill>
              </a:rPr>
              <a:t>What is Your Business Model: Cost Considerations</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200752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870198"/>
          </a:xfrm>
        </p:spPr>
        <p:txBody>
          <a:bodyPr/>
          <a:lstStyle/>
          <a:p>
            <a:pPr>
              <a:lnSpc>
                <a:spcPts val="3240"/>
              </a:lnSpc>
            </a:pPr>
            <a:r>
              <a:rPr lang="en-GB" sz="3200" dirty="0"/>
              <a:t>Setting Up &amp; Launching Smart </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Module 6</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Overview:</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813539" y="4455381"/>
            <a:ext cx="6707291"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This module introduces what sets these accommodations apart from traditional tourism models and explores key business, financial, and site planning principles for launching your own. You’ll gain the foundational knowledge needed to shape a successful, purpose-driven business that aligns with both market trends and your personal values.</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8" y="4455381"/>
            <a:ext cx="4149919"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Alternative tourism accommodation—like eco-lodges, glamping pods, and heritage stays—is booming as travellers increasingly seek authentic, sustainable experiences</a:t>
            </a:r>
            <a:endParaRPr lang="en-IE" dirty="0"/>
          </a:p>
        </p:txBody>
      </p:sp>
      <p:pic>
        <p:nvPicPr>
          <p:cNvPr id="10" name="Picture Placeholder 9" descr="A group of kids drawing on a large screen&#10;&#10;AI-generated content may be incorrect.">
            <a:extLst>
              <a:ext uri="{FF2B5EF4-FFF2-40B4-BE49-F238E27FC236}">
                <a16:creationId xmlns:a16="http://schemas.microsoft.com/office/drawing/2014/main" id="{5A1F078E-E173-7B74-2357-E88D097464BD}"/>
              </a:ext>
            </a:extLst>
          </p:cNvPr>
          <p:cNvPicPr>
            <a:picLocks noGrp="1" noChangeAspect="1"/>
          </p:cNvPicPr>
          <p:nvPr>
            <p:ph type="pic" sz="quarter" idx="67"/>
          </p:nvPr>
        </p:nvPicPr>
        <p:blipFill>
          <a:blip r:embed="rId2"/>
          <a:srcRect t="1389" b="1389"/>
          <a:stretch>
            <a:fillRect/>
          </a:stretch>
        </p:blipFill>
        <p:spPr/>
      </p:pic>
    </p:spTree>
    <p:extLst>
      <p:ext uri="{BB962C8B-B14F-4D97-AF65-F5344CB8AC3E}">
        <p14:creationId xmlns:p14="http://schemas.microsoft.com/office/powerpoint/2010/main" val="1164802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B16C5-579E-E54D-CBF3-B7BAE815F840}"/>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1AB927F-1A0E-2B4E-B26D-026D3B5780BB}"/>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FDB39AB1-AE19-1C0B-CF40-FEDEBA17819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40</a:t>
            </a:fld>
            <a:endParaRPr lang="fr-CA" sz="1200" dirty="0"/>
          </a:p>
        </p:txBody>
      </p:sp>
      <p:sp>
        <p:nvSpPr>
          <p:cNvPr id="2" name="TextBox 1">
            <a:extLst>
              <a:ext uri="{FF2B5EF4-FFF2-40B4-BE49-F238E27FC236}">
                <a16:creationId xmlns:a16="http://schemas.microsoft.com/office/drawing/2014/main" id="{601EDC24-4EA9-3AEA-2F5F-CDAA83475B0A}"/>
              </a:ext>
            </a:extLst>
          </p:cNvPr>
          <p:cNvSpPr txBox="1"/>
          <p:nvPr/>
        </p:nvSpPr>
        <p:spPr>
          <a:xfrm>
            <a:off x="2039428" y="2132361"/>
            <a:ext cx="9287333" cy="4339650"/>
          </a:xfrm>
          <a:prstGeom prst="rect">
            <a:avLst/>
          </a:prstGeom>
          <a:noFill/>
        </p:spPr>
        <p:txBody>
          <a:bodyPr wrap="square">
            <a:spAutoFit/>
          </a:bodyPr>
          <a:lstStyle/>
          <a:p>
            <a:pPr>
              <a:lnSpc>
                <a:spcPts val="2380"/>
              </a:lnSpc>
            </a:pPr>
            <a:r>
              <a:rPr lang="en-US" sz="2400" b="1" dirty="0">
                <a:solidFill>
                  <a:srgbClr val="EC7C69"/>
                </a:solidFill>
              </a:rPr>
              <a:t>Financial Tip: </a:t>
            </a:r>
            <a:r>
              <a:rPr lang="en-US" sz="2400" b="1" dirty="0">
                <a:solidFill>
                  <a:srgbClr val="459597"/>
                </a:solidFill>
              </a:rPr>
              <a:t>Begin lean but designed for scale. </a:t>
            </a:r>
          </a:p>
          <a:p>
            <a:endParaRPr lang="en-US" sz="800" b="1" dirty="0">
              <a:solidFill>
                <a:srgbClr val="EC7C69"/>
              </a:solidFill>
            </a:endParaRPr>
          </a:p>
          <a:p>
            <a:pPr>
              <a:lnSpc>
                <a:spcPts val="2380"/>
              </a:lnSpc>
            </a:pPr>
            <a:r>
              <a:rPr lang="en-US" sz="2200" b="1" dirty="0">
                <a:solidFill>
                  <a:srgbClr val="494949"/>
                </a:solidFill>
              </a:rPr>
              <a:t>Example: </a:t>
            </a:r>
            <a:r>
              <a:rPr lang="en-US" sz="2200" dirty="0">
                <a:solidFill>
                  <a:srgbClr val="494949"/>
                </a:solidFill>
              </a:rPr>
              <a:t>Install infrastructure for 10 units or start with 2–3 units. This future-proofs your site and saves long-term costs. Understanding your business model early helps guide every future decision. </a:t>
            </a:r>
          </a:p>
          <a:p>
            <a:pPr>
              <a:lnSpc>
                <a:spcPts val="2380"/>
              </a:lnSpc>
            </a:pPr>
            <a:endParaRPr lang="en-US" sz="2200" dirty="0">
              <a:solidFill>
                <a:srgbClr val="494949"/>
              </a:solidFill>
            </a:endParaRPr>
          </a:p>
          <a:p>
            <a:pPr>
              <a:lnSpc>
                <a:spcPts val="2380"/>
              </a:lnSpc>
            </a:pPr>
            <a:r>
              <a:rPr lang="en-US" sz="2200" i="1" dirty="0">
                <a:solidFill>
                  <a:srgbClr val="459597"/>
                </a:solidFill>
              </a:rPr>
              <a:t>Will you run a glamping site, </a:t>
            </a:r>
            <a:r>
              <a:rPr lang="en-US" sz="2200" i="1" dirty="0" err="1">
                <a:solidFill>
                  <a:srgbClr val="459597"/>
                </a:solidFill>
              </a:rPr>
              <a:t>farmstay</a:t>
            </a:r>
            <a:r>
              <a:rPr lang="en-US" sz="2200" i="1" dirty="0">
                <a:solidFill>
                  <a:srgbClr val="459597"/>
                </a:solidFill>
              </a:rPr>
              <a:t>, eco-retreat, or mobile pop-up? </a:t>
            </a:r>
            <a:r>
              <a:rPr lang="en-US" sz="2200" dirty="0">
                <a:solidFill>
                  <a:srgbClr val="494949"/>
                </a:solidFill>
              </a:rPr>
              <a:t>Each has different infrastructure, seasonality, staffing, and guest expectations. It also affects funding opportunities and the regulations that apply.</a:t>
            </a:r>
          </a:p>
          <a:p>
            <a:pPr>
              <a:lnSpc>
                <a:spcPts val="2380"/>
              </a:lnSpc>
            </a:pPr>
            <a:endParaRPr lang="en-US" sz="2200" dirty="0">
              <a:solidFill>
                <a:srgbClr val="494949"/>
              </a:solidFill>
            </a:endParaRPr>
          </a:p>
          <a:p>
            <a:pPr>
              <a:lnSpc>
                <a:spcPts val="2380"/>
              </a:lnSpc>
            </a:pPr>
            <a:r>
              <a:rPr lang="en-US" sz="2400" b="1" dirty="0">
                <a:solidFill>
                  <a:srgbClr val="EC7C69"/>
                </a:solidFill>
              </a:rPr>
              <a:t>Financial Tip: </a:t>
            </a:r>
            <a:r>
              <a:rPr lang="en-US" sz="2400" b="1" dirty="0">
                <a:solidFill>
                  <a:srgbClr val="459597"/>
                </a:solidFill>
              </a:rPr>
              <a:t>Budget ranges vary widely</a:t>
            </a:r>
            <a:r>
              <a:rPr lang="en-US" sz="2400" b="1" dirty="0">
                <a:solidFill>
                  <a:srgbClr val="EC7C69"/>
                </a:solidFill>
              </a:rPr>
              <a:t>. </a:t>
            </a:r>
          </a:p>
          <a:p>
            <a:endParaRPr lang="en-US" sz="800" b="1" dirty="0">
              <a:solidFill>
                <a:srgbClr val="EC7C69"/>
              </a:solidFill>
            </a:endParaRPr>
          </a:p>
          <a:p>
            <a:pPr>
              <a:lnSpc>
                <a:spcPts val="2380"/>
              </a:lnSpc>
            </a:pPr>
            <a:r>
              <a:rPr lang="en-US" sz="2200" dirty="0">
                <a:solidFill>
                  <a:srgbClr val="494949"/>
                </a:solidFill>
              </a:rPr>
              <a:t>Seasonal yurts or safari tents start from </a:t>
            </a:r>
            <a:r>
              <a:rPr lang="en-US" sz="2200" b="1" dirty="0">
                <a:solidFill>
                  <a:srgbClr val="494949"/>
                </a:solidFill>
              </a:rPr>
              <a:t>€10,000–€20,000 total setup, </a:t>
            </a:r>
            <a:r>
              <a:rPr lang="en-US" sz="2200" dirty="0">
                <a:solidFill>
                  <a:srgbClr val="494949"/>
                </a:solidFill>
              </a:rPr>
              <a:t>while permanent eco-lodges and wellness camps can exceed </a:t>
            </a:r>
            <a:r>
              <a:rPr lang="en-US" sz="2200" b="1" dirty="0">
                <a:solidFill>
                  <a:srgbClr val="494949"/>
                </a:solidFill>
              </a:rPr>
              <a:t>€200,000. </a:t>
            </a:r>
            <a:r>
              <a:rPr lang="en-US" sz="2200" dirty="0">
                <a:solidFill>
                  <a:srgbClr val="494949"/>
                </a:solidFill>
              </a:rPr>
              <a:t>Start simple, scale gradually.</a:t>
            </a:r>
          </a:p>
        </p:txBody>
      </p:sp>
      <p:pic>
        <p:nvPicPr>
          <p:cNvPr id="14" name="Picture 13">
            <a:extLst>
              <a:ext uri="{FF2B5EF4-FFF2-40B4-BE49-F238E27FC236}">
                <a16:creationId xmlns:a16="http://schemas.microsoft.com/office/drawing/2014/main" id="{034CCE56-7CFB-5BAD-4A23-21CA0D0502BB}"/>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33E6F4D0-F666-C775-7B09-CE1733859CE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0A1ADAF6-1744-6354-E969-DD2823DBFB66}"/>
              </a:ext>
            </a:extLst>
          </p:cNvPr>
          <p:cNvCxnSpPr>
            <a:cxnSpLocks/>
          </p:cNvCxnSpPr>
          <p:nvPr/>
        </p:nvCxnSpPr>
        <p:spPr>
          <a:xfrm>
            <a:off x="1739640" y="1765739"/>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79B0293C-9E74-8D4B-0DE0-F44E20105950}"/>
              </a:ext>
            </a:extLst>
          </p:cNvPr>
          <p:cNvSpPr txBox="1">
            <a:spLocks/>
          </p:cNvSpPr>
          <p:nvPr/>
        </p:nvSpPr>
        <p:spPr>
          <a:xfrm>
            <a:off x="2039428" y="184213"/>
            <a:ext cx="729630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Understanding the Costs Behind Different Business Models </a:t>
            </a:r>
          </a:p>
          <a:p>
            <a:pPr>
              <a:lnSpc>
                <a:spcPts val="2900"/>
              </a:lnSpc>
            </a:pPr>
            <a:r>
              <a:rPr lang="en-US" b="0" dirty="0">
                <a:solidFill>
                  <a:srgbClr val="494949"/>
                </a:solidFill>
              </a:rPr>
              <a:t>What is Your Business Model: Cost Considerations</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2626915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311C0-4618-5A49-F44C-731E4DDD604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BC0A8E7-15DA-133F-B920-5D5EBD4F00DB}"/>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D302E45B-B278-AF1F-694B-2424381972E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41</a:t>
            </a:fld>
            <a:endParaRPr lang="fr-CA" sz="1200" dirty="0"/>
          </a:p>
        </p:txBody>
      </p:sp>
      <p:sp>
        <p:nvSpPr>
          <p:cNvPr id="2" name="TextBox 1">
            <a:extLst>
              <a:ext uri="{FF2B5EF4-FFF2-40B4-BE49-F238E27FC236}">
                <a16:creationId xmlns:a16="http://schemas.microsoft.com/office/drawing/2014/main" id="{5F3F048F-DC96-CBC8-AC69-E1C448FD7C9B}"/>
              </a:ext>
            </a:extLst>
          </p:cNvPr>
          <p:cNvSpPr txBox="1"/>
          <p:nvPr/>
        </p:nvSpPr>
        <p:spPr>
          <a:xfrm>
            <a:off x="2039428" y="1579089"/>
            <a:ext cx="9287333" cy="4339650"/>
          </a:xfrm>
          <a:prstGeom prst="rect">
            <a:avLst/>
          </a:prstGeom>
          <a:noFill/>
        </p:spPr>
        <p:txBody>
          <a:bodyPr wrap="square">
            <a:spAutoFit/>
          </a:bodyPr>
          <a:lstStyle/>
          <a:p>
            <a:pPr>
              <a:lnSpc>
                <a:spcPts val="2440"/>
              </a:lnSpc>
            </a:pPr>
            <a:r>
              <a:rPr lang="en-US" sz="2400" b="1" dirty="0">
                <a:solidFill>
                  <a:srgbClr val="EC7C69"/>
                </a:solidFill>
              </a:rPr>
              <a:t>Understand You’re Building a Commercial Tourism Business</a:t>
            </a:r>
          </a:p>
          <a:p>
            <a:endParaRPr lang="en-US" sz="800" b="1" dirty="0">
              <a:solidFill>
                <a:srgbClr val="EC7C69"/>
              </a:solidFill>
            </a:endParaRPr>
          </a:p>
          <a:p>
            <a:pPr>
              <a:lnSpc>
                <a:spcPts val="2440"/>
              </a:lnSpc>
            </a:pPr>
            <a:r>
              <a:rPr lang="en-US" sz="2200" dirty="0">
                <a:solidFill>
                  <a:srgbClr val="494949"/>
                </a:solidFill>
              </a:rPr>
              <a:t>Starting a glamping site, eco-cabin retreat, or similar alternative accommodation can be an exciting rural business opportunity. However, it’s not the same as building a private home or placing a temporary tent in your field. You’re running a </a:t>
            </a:r>
            <a:r>
              <a:rPr lang="en-US" sz="2200" b="1" dirty="0">
                <a:solidFill>
                  <a:srgbClr val="494949"/>
                </a:solidFill>
              </a:rPr>
              <a:t>tourism business</a:t>
            </a:r>
            <a:r>
              <a:rPr lang="en-US" sz="2200" dirty="0">
                <a:solidFill>
                  <a:srgbClr val="494949"/>
                </a:solidFill>
              </a:rPr>
              <a:t>, so different planning rules apply.</a:t>
            </a:r>
          </a:p>
          <a:p>
            <a:pPr>
              <a:lnSpc>
                <a:spcPts val="2440"/>
              </a:lnSpc>
            </a:pPr>
            <a:endParaRPr lang="en-US" sz="2200" dirty="0">
              <a:solidFill>
                <a:srgbClr val="494949"/>
              </a:solidFill>
            </a:endParaRPr>
          </a:p>
          <a:p>
            <a:pPr>
              <a:lnSpc>
                <a:spcPts val="2440"/>
              </a:lnSpc>
            </a:pPr>
            <a:r>
              <a:rPr lang="en-US" sz="2400" b="1" dirty="0">
                <a:solidFill>
                  <a:srgbClr val="EC7C69"/>
                </a:solidFill>
              </a:rPr>
              <a:t>It’s a Commercial Activity – Not Just Camping! </a:t>
            </a:r>
          </a:p>
          <a:p>
            <a:endParaRPr lang="en-US" sz="800" b="1" dirty="0">
              <a:solidFill>
                <a:srgbClr val="EC7C69"/>
              </a:solidFill>
            </a:endParaRPr>
          </a:p>
          <a:p>
            <a:pPr>
              <a:lnSpc>
                <a:spcPts val="2440"/>
              </a:lnSpc>
            </a:pPr>
            <a:r>
              <a:rPr lang="en-US" sz="2200" dirty="0">
                <a:solidFill>
                  <a:srgbClr val="494949"/>
                </a:solidFill>
              </a:rPr>
              <a:t>Even if you're placing "temporary" structures like pods, yurts, or bell tents, you’re offering paid short-term stays. This is classed as a </a:t>
            </a:r>
            <a:r>
              <a:rPr lang="en-US" sz="2200" b="1" dirty="0">
                <a:solidFill>
                  <a:srgbClr val="494949"/>
                </a:solidFill>
              </a:rPr>
              <a:t>commercial change of land use</a:t>
            </a:r>
            <a:r>
              <a:rPr lang="en-US" sz="2200" dirty="0">
                <a:solidFill>
                  <a:srgbClr val="494949"/>
                </a:solidFill>
              </a:rPr>
              <a:t>. That means you typically need </a:t>
            </a:r>
            <a:r>
              <a:rPr lang="en-US" sz="2200" b="1" dirty="0">
                <a:solidFill>
                  <a:srgbClr val="494949"/>
                </a:solidFill>
              </a:rPr>
              <a:t>full planning permission</a:t>
            </a:r>
            <a:r>
              <a:rPr lang="en-US" sz="2200" dirty="0">
                <a:solidFill>
                  <a:srgbClr val="494949"/>
                </a:solidFill>
              </a:rPr>
              <a:t>, even if you’re on your own land.</a:t>
            </a:r>
          </a:p>
          <a:p>
            <a:pPr>
              <a:lnSpc>
                <a:spcPts val="2440"/>
              </a:lnSpc>
            </a:pPr>
            <a:endParaRPr lang="en-US" sz="2200" dirty="0">
              <a:solidFill>
                <a:srgbClr val="494949"/>
              </a:solidFill>
            </a:endParaRPr>
          </a:p>
          <a:p>
            <a:pPr>
              <a:lnSpc>
                <a:spcPts val="2440"/>
              </a:lnSpc>
            </a:pPr>
            <a:r>
              <a:rPr lang="en-US" sz="2200" dirty="0">
                <a:solidFill>
                  <a:srgbClr val="494949"/>
                </a:solidFill>
              </a:rPr>
              <a:t>.</a:t>
            </a:r>
          </a:p>
        </p:txBody>
      </p:sp>
      <p:pic>
        <p:nvPicPr>
          <p:cNvPr id="14" name="Picture 13">
            <a:extLst>
              <a:ext uri="{FF2B5EF4-FFF2-40B4-BE49-F238E27FC236}">
                <a16:creationId xmlns:a16="http://schemas.microsoft.com/office/drawing/2014/main" id="{1FD0D2B0-B36B-2B50-A1B3-48E142E3CBC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099636B4-D2D0-3B02-90FC-EE4EF1695F34}"/>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2BECE090-B243-3391-DEB7-D028BB6C1E89}"/>
              </a:ext>
            </a:extLst>
          </p:cNvPr>
          <p:cNvCxnSpPr>
            <a:cxnSpLocks/>
          </p:cNvCxnSpPr>
          <p:nvPr/>
        </p:nvCxnSpPr>
        <p:spPr>
          <a:xfrm>
            <a:off x="1744556" y="1330454"/>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F958B398-1164-3F93-3A0C-12ECDEB5305E}"/>
              </a:ext>
            </a:extLst>
          </p:cNvPr>
          <p:cNvSpPr txBox="1">
            <a:spLocks/>
          </p:cNvSpPr>
          <p:nvPr/>
        </p:nvSpPr>
        <p:spPr>
          <a:xfrm>
            <a:off x="2039428" y="400242"/>
            <a:ext cx="7699278" cy="9988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It’s a </a:t>
            </a:r>
            <a:r>
              <a:rPr lang="en-US" i="1" dirty="0"/>
              <a:t>‘Commercial Tourism Business</a:t>
            </a:r>
            <a:r>
              <a:rPr lang="en-US" dirty="0"/>
              <a:t>’. </a:t>
            </a:r>
          </a:p>
          <a:p>
            <a:pPr>
              <a:lnSpc>
                <a:spcPts val="2900"/>
              </a:lnSpc>
            </a:pPr>
            <a:r>
              <a:rPr lang="en-US" dirty="0">
                <a:solidFill>
                  <a:srgbClr val="459597"/>
                </a:solidFill>
              </a:rPr>
              <a:t>That Means Extra Costs</a:t>
            </a:r>
          </a:p>
        </p:txBody>
      </p:sp>
    </p:spTree>
    <p:extLst>
      <p:ext uri="{BB962C8B-B14F-4D97-AF65-F5344CB8AC3E}">
        <p14:creationId xmlns:p14="http://schemas.microsoft.com/office/powerpoint/2010/main" val="3196777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14D9A-3EDF-559D-7BAE-325B227B893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60A206B2-5F66-DB22-ADEF-3ECA2964F7CE}"/>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CC540A78-AF1E-937B-7BA7-1AA5B755F6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42</a:t>
            </a:fld>
            <a:endParaRPr lang="fr-CA" sz="1200" dirty="0"/>
          </a:p>
        </p:txBody>
      </p:sp>
      <p:sp>
        <p:nvSpPr>
          <p:cNvPr id="2" name="TextBox 1">
            <a:extLst>
              <a:ext uri="{FF2B5EF4-FFF2-40B4-BE49-F238E27FC236}">
                <a16:creationId xmlns:a16="http://schemas.microsoft.com/office/drawing/2014/main" id="{8C9FA8B0-2B62-BE16-9CFD-DB1089CDD72C}"/>
              </a:ext>
            </a:extLst>
          </p:cNvPr>
          <p:cNvSpPr txBox="1"/>
          <p:nvPr/>
        </p:nvSpPr>
        <p:spPr>
          <a:xfrm>
            <a:off x="2039428" y="1783487"/>
            <a:ext cx="9287333" cy="1446550"/>
          </a:xfrm>
          <a:prstGeom prst="rect">
            <a:avLst/>
          </a:prstGeom>
          <a:noFill/>
        </p:spPr>
        <p:txBody>
          <a:bodyPr wrap="square">
            <a:spAutoFit/>
          </a:bodyPr>
          <a:lstStyle/>
          <a:p>
            <a:pPr>
              <a:lnSpc>
                <a:spcPts val="2440"/>
              </a:lnSpc>
            </a:pPr>
            <a:r>
              <a:rPr lang="en-US" sz="2400" b="1" dirty="0">
                <a:solidFill>
                  <a:srgbClr val="EC7C69"/>
                </a:solidFill>
              </a:rPr>
              <a:t>How this Affects You Financially: </a:t>
            </a:r>
          </a:p>
          <a:p>
            <a:endParaRPr lang="en-US" sz="800" b="1" dirty="0">
              <a:solidFill>
                <a:srgbClr val="EC7C69"/>
              </a:solidFill>
            </a:endParaRPr>
          </a:p>
          <a:p>
            <a:pPr>
              <a:lnSpc>
                <a:spcPts val="2440"/>
              </a:lnSpc>
            </a:pPr>
            <a:r>
              <a:rPr lang="en-US" sz="2400" dirty="0">
                <a:solidFill>
                  <a:srgbClr val="494949"/>
                </a:solidFill>
              </a:rPr>
              <a:t>Because your ATA is considered a </a:t>
            </a:r>
            <a:r>
              <a:rPr lang="en-US" sz="2400" b="1" dirty="0">
                <a:solidFill>
                  <a:srgbClr val="494949"/>
                </a:solidFill>
              </a:rPr>
              <a:t>commercial tourism business</a:t>
            </a:r>
            <a:r>
              <a:rPr lang="en-US" sz="2400" dirty="0">
                <a:solidFill>
                  <a:srgbClr val="494949"/>
                </a:solidFill>
              </a:rPr>
              <a:t>, your financial planning needs to reflect commercial standards - </a:t>
            </a:r>
            <a:r>
              <a:rPr lang="en-US" sz="2400" b="1" dirty="0">
                <a:solidFill>
                  <a:srgbClr val="494949"/>
                </a:solidFill>
              </a:rPr>
              <a:t>not personal or residential assumptions</a:t>
            </a:r>
            <a:r>
              <a:rPr lang="en-US" sz="2400" dirty="0">
                <a:solidFill>
                  <a:srgbClr val="494949"/>
                </a:solidFill>
              </a:rPr>
              <a:t>.</a:t>
            </a:r>
          </a:p>
        </p:txBody>
      </p:sp>
      <p:pic>
        <p:nvPicPr>
          <p:cNvPr id="14" name="Picture 13">
            <a:extLst>
              <a:ext uri="{FF2B5EF4-FFF2-40B4-BE49-F238E27FC236}">
                <a16:creationId xmlns:a16="http://schemas.microsoft.com/office/drawing/2014/main" id="{70FDC627-4761-239A-CF1A-1716CE494677}"/>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6F24B394-7665-EA7E-CB62-B08CC3E28209}"/>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8E0419F9-B875-12C0-1395-71ABA99646C2}"/>
              </a:ext>
            </a:extLst>
          </p:cNvPr>
          <p:cNvCxnSpPr>
            <a:cxnSpLocks/>
          </p:cNvCxnSpPr>
          <p:nvPr/>
        </p:nvCxnSpPr>
        <p:spPr>
          <a:xfrm>
            <a:off x="1744556" y="1330454"/>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28AB2D68-8286-5591-A517-5439EAA877C5}"/>
              </a:ext>
            </a:extLst>
          </p:cNvPr>
          <p:cNvSpPr txBox="1">
            <a:spLocks/>
          </p:cNvSpPr>
          <p:nvPr/>
        </p:nvSpPr>
        <p:spPr>
          <a:xfrm>
            <a:off x="2039428" y="400242"/>
            <a:ext cx="7699278" cy="9988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It’s a </a:t>
            </a:r>
            <a:r>
              <a:rPr lang="en-US" i="1" dirty="0"/>
              <a:t>‘Commercial Tourism Business</a:t>
            </a:r>
            <a:r>
              <a:rPr lang="en-US" dirty="0"/>
              <a:t>’. </a:t>
            </a:r>
          </a:p>
          <a:p>
            <a:pPr>
              <a:lnSpc>
                <a:spcPts val="2900"/>
              </a:lnSpc>
            </a:pPr>
            <a:r>
              <a:rPr lang="en-US" dirty="0">
                <a:solidFill>
                  <a:srgbClr val="459597"/>
                </a:solidFill>
              </a:rPr>
              <a:t>That Means Extra Costs</a:t>
            </a:r>
          </a:p>
        </p:txBody>
      </p:sp>
      <p:pic>
        <p:nvPicPr>
          <p:cNvPr id="3" name="Picture 2">
            <a:extLst>
              <a:ext uri="{FF2B5EF4-FFF2-40B4-BE49-F238E27FC236}">
                <a16:creationId xmlns:a16="http://schemas.microsoft.com/office/drawing/2014/main" id="{5945BFAB-D5B1-A7E2-A708-6BE7A2675E1B}"/>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1449291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B7A33-632F-2AE0-D527-DCE55E3A2D4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8AFA337-18A6-D6DE-4B36-FA359595DEE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761D5BDE-EB1D-934C-6F65-9E32B8970143}"/>
              </a:ext>
            </a:extLst>
          </p:cNvPr>
          <p:cNvSpPr txBox="1"/>
          <p:nvPr/>
        </p:nvSpPr>
        <p:spPr>
          <a:xfrm>
            <a:off x="2039428" y="1221512"/>
            <a:ext cx="9287333" cy="5016758"/>
          </a:xfrm>
          <a:prstGeom prst="rect">
            <a:avLst/>
          </a:prstGeom>
          <a:noFill/>
        </p:spPr>
        <p:txBody>
          <a:bodyPr wrap="square">
            <a:spAutoFit/>
          </a:bodyPr>
          <a:lstStyle/>
          <a:p>
            <a:pPr>
              <a:lnSpc>
                <a:spcPts val="2380"/>
              </a:lnSpc>
            </a:pPr>
            <a:r>
              <a:rPr lang="en-US" sz="2400" b="1" dirty="0">
                <a:solidFill>
                  <a:srgbClr val="EC7C69"/>
                </a:solidFill>
              </a:rPr>
              <a:t>Example Additional Costs: Planning permission and consultancy fees </a:t>
            </a:r>
          </a:p>
          <a:p>
            <a:pPr>
              <a:lnSpc>
                <a:spcPts val="2380"/>
              </a:lnSpc>
            </a:pPr>
            <a:r>
              <a:rPr lang="en-US" sz="2400" b="1" dirty="0">
                <a:solidFill>
                  <a:srgbClr val="EC7C69"/>
                </a:solidFill>
              </a:rPr>
              <a:t>(typically, €5,000–€15,000). </a:t>
            </a:r>
          </a:p>
          <a:p>
            <a:pPr>
              <a:lnSpc>
                <a:spcPts val="2380"/>
              </a:lnSpc>
            </a:pPr>
            <a:endParaRPr lang="en-US" sz="2200" b="1" dirty="0">
              <a:solidFill>
                <a:srgbClr val="494949"/>
              </a:solidFill>
            </a:endParaRPr>
          </a:p>
          <a:p>
            <a:pPr>
              <a:lnSpc>
                <a:spcPts val="2380"/>
              </a:lnSpc>
            </a:pPr>
            <a:r>
              <a:rPr lang="en-US" sz="2400" b="1" dirty="0">
                <a:solidFill>
                  <a:srgbClr val="494949"/>
                </a:solidFill>
              </a:rPr>
              <a:t>Commercial insurance and business rates</a:t>
            </a:r>
            <a:r>
              <a:rPr lang="en-US" sz="2400" dirty="0">
                <a:solidFill>
                  <a:srgbClr val="494949"/>
                </a:solidFill>
              </a:rPr>
              <a:t>, are higher than for private land or homes. </a:t>
            </a:r>
          </a:p>
          <a:p>
            <a:pPr>
              <a:lnSpc>
                <a:spcPts val="2380"/>
              </a:lnSpc>
            </a:pPr>
            <a:endParaRPr lang="en-US" sz="2400" b="1" dirty="0">
              <a:solidFill>
                <a:srgbClr val="494949"/>
              </a:solidFill>
            </a:endParaRPr>
          </a:p>
          <a:p>
            <a:pPr>
              <a:lnSpc>
                <a:spcPts val="2380"/>
              </a:lnSpc>
            </a:pPr>
            <a:r>
              <a:rPr lang="en-US" sz="2400" b="1" dirty="0">
                <a:solidFill>
                  <a:srgbClr val="494949"/>
                </a:solidFill>
              </a:rPr>
              <a:t>Compliance costs</a:t>
            </a:r>
            <a:r>
              <a:rPr lang="en-US" sz="2400" dirty="0">
                <a:solidFill>
                  <a:srgbClr val="494949"/>
                </a:solidFill>
              </a:rPr>
              <a:t> (e.g. health &amp; safety, fire regulations, water testing). </a:t>
            </a:r>
            <a:r>
              <a:rPr lang="en-US" sz="2400" b="1" dirty="0">
                <a:solidFill>
                  <a:srgbClr val="494949"/>
                </a:solidFill>
              </a:rPr>
              <a:t>Marketing and operations costs</a:t>
            </a:r>
            <a:r>
              <a:rPr lang="en-US" sz="2400" dirty="0">
                <a:solidFill>
                  <a:srgbClr val="494949"/>
                </a:solidFill>
              </a:rPr>
              <a:t> (booking platforms, guest services, maintenance).</a:t>
            </a:r>
          </a:p>
          <a:p>
            <a:pPr>
              <a:lnSpc>
                <a:spcPts val="2380"/>
              </a:lnSpc>
            </a:pPr>
            <a:endParaRPr lang="en-US" sz="2400" dirty="0">
              <a:solidFill>
                <a:srgbClr val="494949"/>
              </a:solidFill>
            </a:endParaRPr>
          </a:p>
          <a:p>
            <a:pPr>
              <a:lnSpc>
                <a:spcPts val="2380"/>
              </a:lnSpc>
            </a:pPr>
            <a:r>
              <a:rPr lang="en-US" sz="2400" b="1" i="1" dirty="0">
                <a:solidFill>
                  <a:srgbClr val="459597"/>
                </a:solidFill>
              </a:rPr>
              <a:t>You're not just hosting guests—you're launching a regulated, revenue-generating business. Treat it as such, and you'll build something that’s both compliant and financially sustainable.</a:t>
            </a:r>
          </a:p>
          <a:p>
            <a:pPr>
              <a:lnSpc>
                <a:spcPts val="2380"/>
              </a:lnSpc>
            </a:pPr>
            <a:endParaRPr lang="en-US" sz="2400" b="1" i="1" dirty="0">
              <a:solidFill>
                <a:srgbClr val="494949"/>
              </a:solidFill>
            </a:endParaRP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1D1F879F-1EBE-C1C7-6050-CD697845D26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1780170D-F0A6-C803-6B4F-EE9690BCBFC9}"/>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E47B42E4-210A-0D28-FA79-6A9527D4EEC1}"/>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BB530F46-B7BE-4940-E719-5A0DBD23ECCC}"/>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Additional  Commercial Business Costs</a:t>
            </a:r>
          </a:p>
        </p:txBody>
      </p:sp>
      <p:sp>
        <p:nvSpPr>
          <p:cNvPr id="3" name="Slide Number Placeholder 5">
            <a:extLst>
              <a:ext uri="{FF2B5EF4-FFF2-40B4-BE49-F238E27FC236}">
                <a16:creationId xmlns:a16="http://schemas.microsoft.com/office/drawing/2014/main" id="{F0FC04F6-FD0B-07A6-A552-C84D5394BBC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43</a:t>
            </a:fld>
            <a:endParaRPr lang="fr-CA" sz="1200" dirty="0"/>
          </a:p>
        </p:txBody>
      </p:sp>
    </p:spTree>
    <p:extLst>
      <p:ext uri="{BB962C8B-B14F-4D97-AF65-F5344CB8AC3E}">
        <p14:creationId xmlns:p14="http://schemas.microsoft.com/office/powerpoint/2010/main" val="4188417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0826-9849-5544-F7D9-1DDAC7B4CF92}"/>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C63A6C8-EF27-2BDA-0749-CD9D5811BD6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124079F0-B01E-2DFC-3BE3-064DFC0D6D90}"/>
              </a:ext>
            </a:extLst>
          </p:cNvPr>
          <p:cNvSpPr txBox="1"/>
          <p:nvPr/>
        </p:nvSpPr>
        <p:spPr>
          <a:xfrm>
            <a:off x="2039428" y="1221512"/>
            <a:ext cx="9287333" cy="3785652"/>
          </a:xfrm>
          <a:prstGeom prst="rect">
            <a:avLst/>
          </a:prstGeom>
          <a:noFill/>
        </p:spPr>
        <p:txBody>
          <a:bodyPr wrap="square">
            <a:spAutoFit/>
          </a:bodyPr>
          <a:lstStyle/>
          <a:p>
            <a:pPr>
              <a:lnSpc>
                <a:spcPts val="2380"/>
              </a:lnSpc>
            </a:pPr>
            <a:r>
              <a:rPr lang="en-US" sz="2400" b="1" dirty="0">
                <a:solidFill>
                  <a:srgbClr val="EC7C69"/>
                </a:solidFill>
              </a:rPr>
              <a:t>Financial Tip: </a:t>
            </a:r>
            <a:r>
              <a:rPr lang="en-US" sz="2200" dirty="0">
                <a:solidFill>
                  <a:srgbClr val="494949"/>
                </a:solidFill>
              </a:rPr>
              <a:t>Always treat any form of guest accommodation as a business from a planning perspective, no matter how temporary the structure may seem.</a:t>
            </a:r>
          </a:p>
          <a:p>
            <a:pPr>
              <a:lnSpc>
                <a:spcPts val="2380"/>
              </a:lnSpc>
            </a:pPr>
            <a:endParaRPr lang="en-US" sz="2200" dirty="0">
              <a:solidFill>
                <a:srgbClr val="494949"/>
              </a:solidFill>
            </a:endParaRPr>
          </a:p>
          <a:p>
            <a:pPr>
              <a:lnSpc>
                <a:spcPts val="2380"/>
              </a:lnSpc>
            </a:pPr>
            <a:endParaRPr lang="en-US" sz="2200" dirty="0">
              <a:solidFill>
                <a:srgbClr val="494949"/>
              </a:solidFill>
            </a:endParaRPr>
          </a:p>
          <a:p>
            <a:pPr>
              <a:lnSpc>
                <a:spcPts val="2380"/>
              </a:lnSpc>
            </a:pPr>
            <a:r>
              <a:rPr lang="en-US" sz="2400" b="1" dirty="0">
                <a:solidFill>
                  <a:srgbClr val="EC7C69"/>
                </a:solidFill>
              </a:rPr>
              <a:t>Financial Tip: </a:t>
            </a:r>
            <a:r>
              <a:rPr lang="en-US" sz="2200" dirty="0">
                <a:solidFill>
                  <a:srgbClr val="494949"/>
                </a:solidFill>
              </a:rPr>
              <a:t>Even if you start small (1–2 units), you must budget for full site planning, as most planning authorities require a long-term development plan to approve your application</a:t>
            </a:r>
          </a:p>
          <a:p>
            <a:pPr>
              <a:lnSpc>
                <a:spcPts val="2380"/>
              </a:lnSpc>
            </a:pPr>
            <a:endParaRPr lang="en-US" sz="2200" b="1" dirty="0">
              <a:solidFill>
                <a:srgbClr val="494949"/>
              </a:solidFill>
            </a:endParaRPr>
          </a:p>
          <a:p>
            <a:pPr>
              <a:lnSpc>
                <a:spcPts val="2380"/>
              </a:lnSpc>
            </a:pPr>
            <a:r>
              <a:rPr lang="en-US" sz="2200" b="1" dirty="0">
                <a:solidFill>
                  <a:srgbClr val="459597"/>
                </a:solidFill>
              </a:rPr>
              <a:t>Example: </a:t>
            </a:r>
            <a:r>
              <a:rPr lang="en-US" sz="2200" dirty="0">
                <a:solidFill>
                  <a:srgbClr val="494949"/>
                </a:solidFill>
              </a:rPr>
              <a:t>In </a:t>
            </a:r>
            <a:r>
              <a:rPr lang="en-US" sz="2200" b="1" dirty="0">
                <a:solidFill>
                  <a:srgbClr val="494949"/>
                </a:solidFill>
              </a:rPr>
              <a:t>Ireland, </a:t>
            </a:r>
            <a:r>
              <a:rPr lang="en-US" sz="2200" dirty="0">
                <a:solidFill>
                  <a:srgbClr val="494949"/>
                </a:solidFill>
              </a:rPr>
              <a:t>the </a:t>
            </a:r>
            <a:r>
              <a:rPr lang="en-US" sz="2200" u="sng" dirty="0">
                <a:solidFill>
                  <a:srgbClr val="494949"/>
                </a:solidFill>
                <a:hlinkClick r:id="rId2">
                  <a:extLst>
                    <a:ext uri="{A12FA001-AC4F-418D-AE19-62706E023703}">
                      <ahyp:hlinkClr xmlns:ahyp="http://schemas.microsoft.com/office/drawing/2018/hyperlinkcolor" val="tx"/>
                    </a:ext>
                  </a:extLst>
                </a:hlinkClick>
              </a:rPr>
              <a:t>Agriculture </a:t>
            </a:r>
            <a:r>
              <a:rPr lang="en-US" sz="2200" u="sng" dirty="0">
                <a:solidFill>
                  <a:srgbClr val="494949"/>
                </a:solidFill>
              </a:rPr>
              <a:t>Dept. </a:t>
            </a:r>
            <a:r>
              <a:rPr lang="en-US" sz="2200" dirty="0">
                <a:solidFill>
                  <a:srgbClr val="494949"/>
                </a:solidFill>
              </a:rPr>
              <a:t>advises that converting farmland to glamping </a:t>
            </a:r>
            <a:r>
              <a:rPr lang="en-US" sz="2200" i="1" dirty="0">
                <a:solidFill>
                  <a:srgbClr val="494949"/>
                </a:solidFill>
              </a:rPr>
              <a:t>definitely</a:t>
            </a:r>
            <a:r>
              <a:rPr lang="en-US" sz="2200" dirty="0">
                <a:solidFill>
                  <a:srgbClr val="494949"/>
                </a:solidFill>
              </a:rPr>
              <a:t> needs permission (even if pods are technically temporary).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4328B1D2-50AF-791A-730C-10E8737987B8}"/>
              </a:ext>
            </a:extLst>
          </p:cNvPr>
          <p:cNvPicPr>
            <a:picLocks noChangeAspect="1"/>
          </p:cNvPicPr>
          <p:nvPr/>
        </p:nvPicPr>
        <p:blipFill>
          <a:blip r:embed="rId3">
            <a:alphaModFix amt="33000"/>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D0A91422-C00E-B7E1-4F1B-8BA41F4E95AF}"/>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69ADA6E0-BDC2-5FAC-EEA9-CA02E5C1E6C1}"/>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873EE413-743B-35B4-5DFF-D6C9A80C6936}"/>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Additional  Commercial Business Costs</a:t>
            </a:r>
          </a:p>
        </p:txBody>
      </p:sp>
      <p:sp>
        <p:nvSpPr>
          <p:cNvPr id="3" name="Slide Number Placeholder 5">
            <a:extLst>
              <a:ext uri="{FF2B5EF4-FFF2-40B4-BE49-F238E27FC236}">
                <a16:creationId xmlns:a16="http://schemas.microsoft.com/office/drawing/2014/main" id="{D6E471E3-53B5-2BA7-5BAF-370371E6440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44</a:t>
            </a:fld>
            <a:endParaRPr lang="fr-CA" sz="1200" dirty="0"/>
          </a:p>
        </p:txBody>
      </p:sp>
    </p:spTree>
    <p:extLst>
      <p:ext uri="{BB962C8B-B14F-4D97-AF65-F5344CB8AC3E}">
        <p14:creationId xmlns:p14="http://schemas.microsoft.com/office/powerpoint/2010/main" val="4076615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90E37-946D-FC8C-86DD-79EF1C45E01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3C500DF0-DDEA-3FC1-347B-D3C2CD3CA42A}"/>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76D74F47-0FE1-3141-C26D-1F78C1808815}"/>
              </a:ext>
            </a:extLst>
          </p:cNvPr>
          <p:cNvSpPr txBox="1"/>
          <p:nvPr/>
        </p:nvSpPr>
        <p:spPr>
          <a:xfrm>
            <a:off x="2039429" y="1221512"/>
            <a:ext cx="8421308" cy="5402248"/>
          </a:xfrm>
          <a:prstGeom prst="rect">
            <a:avLst/>
          </a:prstGeom>
          <a:noFill/>
        </p:spPr>
        <p:txBody>
          <a:bodyPr wrap="square">
            <a:spAutoFit/>
          </a:bodyPr>
          <a:lstStyle/>
          <a:p>
            <a:pPr>
              <a:lnSpc>
                <a:spcPts val="2340"/>
              </a:lnSpc>
            </a:pPr>
            <a:r>
              <a:rPr lang="en-US" sz="2400" b="1" dirty="0">
                <a:solidFill>
                  <a:srgbClr val="EC7C69"/>
                </a:solidFill>
              </a:rPr>
              <a:t>Don’t Assume Exemptions Apply: </a:t>
            </a:r>
            <a:r>
              <a:rPr lang="en-US" sz="2400" dirty="0">
                <a:solidFill>
                  <a:srgbClr val="494949"/>
                </a:solidFill>
              </a:rPr>
              <a:t>It’s a common myth that because tents or pods are movable or seasonal, they don’t require planning approval. In most European countries, </a:t>
            </a:r>
            <a:r>
              <a:rPr lang="en-US" sz="2400" b="1" dirty="0">
                <a:solidFill>
                  <a:srgbClr val="494949"/>
                </a:solidFill>
              </a:rPr>
              <a:t>you still need permission</a:t>
            </a:r>
            <a:r>
              <a:rPr lang="en-US" sz="2400" dirty="0">
                <a:solidFill>
                  <a:srgbClr val="494949"/>
                </a:solidFill>
              </a:rPr>
              <a:t>. This is because you’re creating infrastructure and generating footfall.</a:t>
            </a:r>
          </a:p>
          <a:p>
            <a:pPr>
              <a:lnSpc>
                <a:spcPts val="2340"/>
              </a:lnSpc>
            </a:pPr>
            <a:endParaRPr lang="en-US" sz="2400" dirty="0">
              <a:solidFill>
                <a:srgbClr val="494949"/>
              </a:solidFill>
            </a:endParaRPr>
          </a:p>
          <a:p>
            <a:pPr>
              <a:lnSpc>
                <a:spcPts val="2340"/>
              </a:lnSpc>
            </a:pPr>
            <a:r>
              <a:rPr lang="en-US" sz="2400" b="1" dirty="0">
                <a:solidFill>
                  <a:srgbClr val="459597"/>
                </a:solidFill>
              </a:rPr>
              <a:t>Key Rule:</a:t>
            </a:r>
            <a:r>
              <a:rPr lang="en-US" sz="2400" dirty="0">
                <a:solidFill>
                  <a:srgbClr val="459597"/>
                </a:solidFill>
              </a:rPr>
              <a:t> </a:t>
            </a:r>
            <a:r>
              <a:rPr lang="en-US" sz="2400" dirty="0">
                <a:solidFill>
                  <a:srgbClr val="494949"/>
                </a:solidFill>
              </a:rPr>
              <a:t>If you're welcoming paying guests, it likely counts as a material change of use.</a:t>
            </a:r>
          </a:p>
          <a:p>
            <a:pPr>
              <a:lnSpc>
                <a:spcPts val="2340"/>
              </a:lnSpc>
            </a:pPr>
            <a:endParaRPr lang="en-US" sz="2400" dirty="0">
              <a:solidFill>
                <a:srgbClr val="494949"/>
              </a:solidFill>
            </a:endParaRPr>
          </a:p>
          <a:p>
            <a:pPr>
              <a:lnSpc>
                <a:spcPts val="2340"/>
              </a:lnSpc>
            </a:pPr>
            <a:r>
              <a:rPr lang="en-US" sz="2400" b="1" dirty="0">
                <a:solidFill>
                  <a:srgbClr val="EC7C69"/>
                </a:solidFill>
              </a:rPr>
              <a:t>Financial Tip: </a:t>
            </a:r>
            <a:r>
              <a:rPr lang="en-US" sz="2400" b="1" dirty="0">
                <a:solidFill>
                  <a:srgbClr val="494949"/>
                </a:solidFill>
              </a:rPr>
              <a:t>Failing to comply can be costly, </a:t>
            </a:r>
            <a:r>
              <a:rPr lang="en-US" sz="2400" dirty="0">
                <a:solidFill>
                  <a:srgbClr val="494949"/>
                </a:solidFill>
              </a:rPr>
              <a:t>resulting in fines, legal action, or forced closure. But getting this right from the beginning gives your business credibility, access to funding, and community support.</a:t>
            </a:r>
          </a:p>
          <a:p>
            <a:pPr>
              <a:lnSpc>
                <a:spcPts val="2340"/>
              </a:lnSpc>
            </a:pPr>
            <a:endParaRPr lang="en-US" sz="2400" dirty="0">
              <a:solidFill>
                <a:srgbClr val="494949"/>
              </a:solidFill>
            </a:endParaRPr>
          </a:p>
          <a:p>
            <a:pPr>
              <a:lnSpc>
                <a:spcPts val="2340"/>
              </a:lnSpc>
            </a:pPr>
            <a:r>
              <a:rPr lang="en-US" sz="2400" b="1" i="1" dirty="0">
                <a:solidFill>
                  <a:srgbClr val="494949"/>
                </a:solidFill>
              </a:rPr>
              <a:t>In short, don’t assume tents or pods are exempt – always verify local zoning. </a:t>
            </a:r>
          </a:p>
          <a:p>
            <a:pPr>
              <a:lnSpc>
                <a:spcPts val="2340"/>
              </a:lnSpc>
            </a:pPr>
            <a:endParaRPr lang="en-US" sz="2200" dirty="0">
              <a:solidFill>
                <a:srgbClr val="494949"/>
              </a:solidFill>
            </a:endParaRPr>
          </a:p>
          <a:p>
            <a:pPr>
              <a:lnSpc>
                <a:spcPts val="2340"/>
              </a:lnSpc>
            </a:pPr>
            <a:endParaRPr lang="en-US" sz="2200" dirty="0">
              <a:solidFill>
                <a:srgbClr val="494949"/>
              </a:solidFill>
            </a:endParaRPr>
          </a:p>
        </p:txBody>
      </p:sp>
      <p:pic>
        <p:nvPicPr>
          <p:cNvPr id="14" name="Picture 13">
            <a:extLst>
              <a:ext uri="{FF2B5EF4-FFF2-40B4-BE49-F238E27FC236}">
                <a16:creationId xmlns:a16="http://schemas.microsoft.com/office/drawing/2014/main" id="{D095D166-C965-B895-5A83-29A158857AE8}"/>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62373A4B-79A9-DEE2-DA4B-1BFE36B296B0}"/>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B091A532-3106-B344-A375-93455C5F788A}"/>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1288B044-EC8B-1ACC-7851-52BD06206D64}"/>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Failure to Comply Can Be Costly</a:t>
            </a:r>
          </a:p>
          <a:p>
            <a:pPr>
              <a:lnSpc>
                <a:spcPts val="2900"/>
              </a:lnSpc>
            </a:pPr>
            <a:endParaRPr lang="en-US" dirty="0">
              <a:solidFill>
                <a:srgbClr val="459597"/>
              </a:solidFill>
            </a:endParaRPr>
          </a:p>
        </p:txBody>
      </p:sp>
      <p:sp>
        <p:nvSpPr>
          <p:cNvPr id="3" name="Slide Number Placeholder 5">
            <a:extLst>
              <a:ext uri="{FF2B5EF4-FFF2-40B4-BE49-F238E27FC236}">
                <a16:creationId xmlns:a16="http://schemas.microsoft.com/office/drawing/2014/main" id="{F3322804-0159-1DA9-99D7-F6D8064DDAA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45</a:t>
            </a:fld>
            <a:endParaRPr lang="fr-CA" sz="1200" dirty="0"/>
          </a:p>
        </p:txBody>
      </p:sp>
    </p:spTree>
    <p:extLst>
      <p:ext uri="{BB962C8B-B14F-4D97-AF65-F5344CB8AC3E}">
        <p14:creationId xmlns:p14="http://schemas.microsoft.com/office/powerpoint/2010/main" val="3855535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C9B2-257E-33F0-13A5-4E5B686148E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DD45751-85E1-EBC1-B560-DFEDBCA713B1}"/>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D971B7E9-8BA2-37F3-4CBE-1AC53CC12A88}"/>
              </a:ext>
            </a:extLst>
          </p:cNvPr>
          <p:cNvCxnSpPr>
            <a:cxnSpLocks/>
          </p:cNvCxnSpPr>
          <p:nvPr/>
        </p:nvCxnSpPr>
        <p:spPr>
          <a:xfrm>
            <a:off x="1819845" y="2326620"/>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327529E-195E-DFCE-6710-A05C27831E0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46</a:t>
            </a:fld>
            <a:endParaRPr lang="fr-CA" sz="1200" dirty="0"/>
          </a:p>
        </p:txBody>
      </p:sp>
      <p:sp>
        <p:nvSpPr>
          <p:cNvPr id="2" name="TextBox 1">
            <a:extLst>
              <a:ext uri="{FF2B5EF4-FFF2-40B4-BE49-F238E27FC236}">
                <a16:creationId xmlns:a16="http://schemas.microsoft.com/office/drawing/2014/main" id="{E31DA445-918F-956E-94ED-168363B1AD50}"/>
              </a:ext>
            </a:extLst>
          </p:cNvPr>
          <p:cNvSpPr txBox="1"/>
          <p:nvPr/>
        </p:nvSpPr>
        <p:spPr>
          <a:xfrm>
            <a:off x="2019807" y="2530495"/>
            <a:ext cx="8900382" cy="3986412"/>
          </a:xfrm>
          <a:prstGeom prst="rect">
            <a:avLst/>
          </a:prstGeom>
          <a:noFill/>
        </p:spPr>
        <p:txBody>
          <a:bodyPr wrap="square">
            <a:spAutoFit/>
          </a:bodyPr>
          <a:lstStyle/>
          <a:p>
            <a:pPr>
              <a:lnSpc>
                <a:spcPts val="2340"/>
              </a:lnSpc>
              <a:spcAft>
                <a:spcPts val="300"/>
              </a:spcAft>
            </a:pPr>
            <a:r>
              <a:rPr lang="en-US" sz="2400" b="1" dirty="0">
                <a:solidFill>
                  <a:srgbClr val="EC7C69"/>
                </a:solidFill>
              </a:rPr>
              <a:t>This Impacts Planning Permission, Taxes, and Upfront Capital, </a:t>
            </a:r>
          </a:p>
          <a:p>
            <a:pPr>
              <a:lnSpc>
                <a:spcPts val="2340"/>
              </a:lnSpc>
              <a:spcAft>
                <a:spcPts val="300"/>
              </a:spcAft>
            </a:pPr>
            <a:r>
              <a:rPr lang="en-US" sz="2400" b="1" dirty="0">
                <a:solidFill>
                  <a:srgbClr val="EC7C69"/>
                </a:solidFill>
              </a:rPr>
              <a:t>And Long-term Flexibility.</a:t>
            </a:r>
          </a:p>
          <a:p>
            <a:pPr>
              <a:spcAft>
                <a:spcPts val="300"/>
              </a:spcAft>
            </a:pPr>
            <a:endParaRPr lang="en-US" sz="800" b="1" dirty="0">
              <a:solidFill>
                <a:srgbClr val="494949"/>
              </a:solidFill>
            </a:endParaRPr>
          </a:p>
          <a:p>
            <a:pPr>
              <a:lnSpc>
                <a:spcPts val="2340"/>
              </a:lnSpc>
              <a:spcAft>
                <a:spcPts val="300"/>
              </a:spcAft>
            </a:pPr>
            <a:r>
              <a:rPr lang="en-US" sz="2400" dirty="0">
                <a:solidFill>
                  <a:srgbClr val="494949"/>
                </a:solidFill>
              </a:rPr>
              <a:t>ATAs come in various forms, each with different levels of investment, planning requirements, and return potential. They typically fall into two broad categories:</a:t>
            </a:r>
          </a:p>
          <a:p>
            <a:pPr marL="342900" indent="-342900">
              <a:lnSpc>
                <a:spcPts val="2340"/>
              </a:lnSpc>
              <a:spcAft>
                <a:spcPts val="300"/>
              </a:spcAft>
              <a:buClr>
                <a:srgbClr val="459597"/>
              </a:buClr>
              <a:buFont typeface="Arial" panose="020B0604020202020204" pitchFamily="34" charset="0"/>
              <a:buChar char="•"/>
            </a:pPr>
            <a:r>
              <a:rPr lang="en-US" sz="2400" b="1" dirty="0">
                <a:solidFill>
                  <a:srgbClr val="459597"/>
                </a:solidFill>
              </a:rPr>
              <a:t>Permanent Structures</a:t>
            </a:r>
            <a:r>
              <a:rPr lang="en-US" sz="2400" dirty="0">
                <a:solidFill>
                  <a:srgbClr val="459597"/>
                </a:solidFill>
              </a:rPr>
              <a:t> </a:t>
            </a:r>
            <a:r>
              <a:rPr lang="en-US" sz="2400" dirty="0">
                <a:solidFill>
                  <a:srgbClr val="494949"/>
                </a:solidFill>
              </a:rPr>
              <a:t>– Built with foundations or connected to permanent utilities, usually for year-round operation, always require full planning.</a:t>
            </a:r>
          </a:p>
          <a:p>
            <a:pPr marL="342900" indent="-342900">
              <a:lnSpc>
                <a:spcPts val="2340"/>
              </a:lnSpc>
              <a:spcAft>
                <a:spcPts val="300"/>
              </a:spcAft>
              <a:buClr>
                <a:srgbClr val="459597"/>
              </a:buClr>
              <a:buFont typeface="Arial" panose="020B0604020202020204" pitchFamily="34" charset="0"/>
              <a:buChar char="•"/>
            </a:pPr>
            <a:r>
              <a:rPr lang="en-US" sz="2400" b="1" dirty="0">
                <a:solidFill>
                  <a:srgbClr val="459597"/>
                </a:solidFill>
              </a:rPr>
              <a:t>Temporary or Semi-Permanent Units</a:t>
            </a:r>
            <a:r>
              <a:rPr lang="en-US" sz="2400" dirty="0">
                <a:solidFill>
                  <a:srgbClr val="459597"/>
                </a:solidFill>
              </a:rPr>
              <a:t> </a:t>
            </a:r>
            <a:r>
              <a:rPr lang="en-US" sz="2400" dirty="0">
                <a:solidFill>
                  <a:srgbClr val="494949"/>
                </a:solidFill>
              </a:rPr>
              <a:t>– Often modular or movable, designed for seasonal use or low-impact installations. It may still require planning.</a:t>
            </a:r>
          </a:p>
          <a:p>
            <a:pPr>
              <a:lnSpc>
                <a:spcPts val="2340"/>
              </a:lnSpc>
              <a:spcAft>
                <a:spcPts val="300"/>
              </a:spcAft>
            </a:pPr>
            <a:endParaRPr lang="en-US" sz="2200" dirty="0">
              <a:solidFill>
                <a:srgbClr val="494949"/>
              </a:solidFill>
            </a:endParaRPr>
          </a:p>
        </p:txBody>
      </p:sp>
      <p:pic>
        <p:nvPicPr>
          <p:cNvPr id="14" name="Picture 13">
            <a:extLst>
              <a:ext uri="{FF2B5EF4-FFF2-40B4-BE49-F238E27FC236}">
                <a16:creationId xmlns:a16="http://schemas.microsoft.com/office/drawing/2014/main" id="{66D6272F-857E-C0D6-2A3F-85EB96A02A0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37EF490F-1AD8-5C1D-EDE5-0A632587BC0C}"/>
              </a:ext>
            </a:extLst>
          </p:cNvPr>
          <p:cNvSpPr txBox="1">
            <a:spLocks/>
          </p:cNvSpPr>
          <p:nvPr/>
        </p:nvSpPr>
        <p:spPr>
          <a:xfrm>
            <a:off x="2019808" y="1699691"/>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Financial Costs &amp; Considerations</a:t>
            </a:r>
          </a:p>
          <a:p>
            <a:pPr>
              <a:lnSpc>
                <a:spcPts val="2900"/>
              </a:lnSpc>
            </a:pPr>
            <a:endParaRPr lang="en-US" dirty="0"/>
          </a:p>
        </p:txBody>
      </p:sp>
      <p:sp>
        <p:nvSpPr>
          <p:cNvPr id="6" name="Text Placeholder 3">
            <a:extLst>
              <a:ext uri="{FF2B5EF4-FFF2-40B4-BE49-F238E27FC236}">
                <a16:creationId xmlns:a16="http://schemas.microsoft.com/office/drawing/2014/main" id="{E7C2015B-2639-A5BA-A749-2FAB054E5EC5}"/>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Fixed Versus Temporary Units</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1CCB516C-AC30-71CD-829F-412D0807D8AC}"/>
              </a:ext>
            </a:extLst>
          </p:cNvPr>
          <p:cNvSpPr txBox="1"/>
          <p:nvPr/>
        </p:nvSpPr>
        <p:spPr>
          <a:xfrm>
            <a:off x="2753586" y="504699"/>
            <a:ext cx="3775230" cy="1631216"/>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Priority 3 (€)</a:t>
            </a:r>
          </a:p>
          <a:p>
            <a:pPr>
              <a:lnSpc>
                <a:spcPts val="2360"/>
              </a:lnSpc>
            </a:pPr>
            <a:r>
              <a:rPr lang="en-US" sz="2800" b="1" dirty="0">
                <a:solidFill>
                  <a:srgbClr val="494949"/>
                </a:solidFill>
                <a:latin typeface="Calibri" panose="020F0502020204030204" pitchFamily="34" charset="0"/>
                <a:cs typeface="Calibri" panose="020F0502020204030204" pitchFamily="34" charset="0"/>
              </a:rPr>
              <a:t>Decide: Fixed or Temporary Structure?</a:t>
            </a:r>
          </a:p>
          <a:p>
            <a:pPr>
              <a:lnSpc>
                <a:spcPts val="2360"/>
              </a:lnSpc>
            </a:pPr>
            <a:endParaRPr lang="en-US" sz="2800" b="1" dirty="0">
              <a:solidFill>
                <a:srgbClr val="494949"/>
              </a:solidFill>
              <a:latin typeface="Calibri" panose="020F0502020204030204" pitchFamily="34" charset="0"/>
              <a:cs typeface="Calibri" panose="020F0502020204030204" pitchFamily="34" charset="0"/>
            </a:endParaRP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18" name="Freeform 7">
            <a:extLst>
              <a:ext uri="{FF2B5EF4-FFF2-40B4-BE49-F238E27FC236}">
                <a16:creationId xmlns:a16="http://schemas.microsoft.com/office/drawing/2014/main" id="{4DC4FD2C-30C5-D49F-2007-FEF9003F0E9A}"/>
              </a:ext>
            </a:extLst>
          </p:cNvPr>
          <p:cNvSpPr/>
          <p:nvPr/>
        </p:nvSpPr>
        <p:spPr>
          <a:xfrm rot="5400000">
            <a:off x="3732987" y="-1460379"/>
            <a:ext cx="1464688"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9" name="Group 18">
            <a:extLst>
              <a:ext uri="{FF2B5EF4-FFF2-40B4-BE49-F238E27FC236}">
                <a16:creationId xmlns:a16="http://schemas.microsoft.com/office/drawing/2014/main" id="{BF2172BD-3144-B0C8-F4BC-18A496C5D24B}"/>
              </a:ext>
            </a:extLst>
          </p:cNvPr>
          <p:cNvGrpSpPr/>
          <p:nvPr/>
        </p:nvGrpSpPr>
        <p:grpSpPr>
          <a:xfrm>
            <a:off x="1734412" y="520013"/>
            <a:ext cx="793524" cy="801083"/>
            <a:chOff x="4897755" y="3322320"/>
            <a:chExt cx="600074" cy="605790"/>
          </a:xfrm>
        </p:grpSpPr>
        <p:sp>
          <p:nvSpPr>
            <p:cNvPr id="20" name="Freeform 11">
              <a:extLst>
                <a:ext uri="{FF2B5EF4-FFF2-40B4-BE49-F238E27FC236}">
                  <a16:creationId xmlns:a16="http://schemas.microsoft.com/office/drawing/2014/main" id="{07A84D20-47F5-3BE3-46F0-88EE416C33DB}"/>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21" name="Freeform 12">
              <a:extLst>
                <a:ext uri="{FF2B5EF4-FFF2-40B4-BE49-F238E27FC236}">
                  <a16:creationId xmlns:a16="http://schemas.microsoft.com/office/drawing/2014/main" id="{F316D5A0-A1F6-AAA4-4BE5-00910E6E2E34}"/>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22" name="Graphic 14">
              <a:extLst>
                <a:ext uri="{FF2B5EF4-FFF2-40B4-BE49-F238E27FC236}">
                  <a16:creationId xmlns:a16="http://schemas.microsoft.com/office/drawing/2014/main" id="{011848EB-4949-92AD-4352-5BCEC694E895}"/>
                </a:ext>
              </a:extLst>
            </p:cNvPr>
            <p:cNvGrpSpPr/>
            <p:nvPr/>
          </p:nvGrpSpPr>
          <p:grpSpPr>
            <a:xfrm>
              <a:off x="5040867" y="3443287"/>
              <a:ext cx="290185" cy="367426"/>
              <a:chOff x="5040867" y="3443287"/>
              <a:chExt cx="290185" cy="367426"/>
            </a:xfrm>
            <a:solidFill>
              <a:srgbClr val="FFFFFF"/>
            </a:solidFill>
          </p:grpSpPr>
          <p:sp>
            <p:nvSpPr>
              <p:cNvPr id="23" name="Freeform 15">
                <a:extLst>
                  <a:ext uri="{FF2B5EF4-FFF2-40B4-BE49-F238E27FC236}">
                    <a16:creationId xmlns:a16="http://schemas.microsoft.com/office/drawing/2014/main" id="{714BBBF7-CDB0-5E18-33CA-5F0E1F7B25A2}"/>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4" name="Freeform 16">
                <a:extLst>
                  <a:ext uri="{FF2B5EF4-FFF2-40B4-BE49-F238E27FC236}">
                    <a16:creationId xmlns:a16="http://schemas.microsoft.com/office/drawing/2014/main" id="{D029928B-7ED6-304B-8412-A48E069363C7}"/>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8786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AF276-122D-233A-2815-C9B6D225A05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83A17C6E-731E-4EBE-5B6A-8135EC2EE242}"/>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22FD77D7-1FFA-327B-A594-E198316C3A18}"/>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FFF4528-B0F1-24A9-6CA6-F58C865FA7D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47</a:t>
            </a:fld>
            <a:endParaRPr lang="fr-CA" sz="1200" dirty="0"/>
          </a:p>
        </p:txBody>
      </p:sp>
      <p:sp>
        <p:nvSpPr>
          <p:cNvPr id="2" name="TextBox 1">
            <a:extLst>
              <a:ext uri="{FF2B5EF4-FFF2-40B4-BE49-F238E27FC236}">
                <a16:creationId xmlns:a16="http://schemas.microsoft.com/office/drawing/2014/main" id="{4A98CDB9-86BF-332F-0427-711CFE96DC92}"/>
              </a:ext>
            </a:extLst>
          </p:cNvPr>
          <p:cNvSpPr txBox="1"/>
          <p:nvPr/>
        </p:nvSpPr>
        <p:spPr>
          <a:xfrm>
            <a:off x="2039426" y="1231046"/>
            <a:ext cx="8900381" cy="4063420"/>
          </a:xfrm>
          <a:prstGeom prst="rect">
            <a:avLst/>
          </a:prstGeom>
          <a:noFill/>
        </p:spPr>
        <p:txBody>
          <a:bodyPr wrap="square">
            <a:spAutoFit/>
          </a:bodyPr>
          <a:lstStyle/>
          <a:p>
            <a:pPr>
              <a:lnSpc>
                <a:spcPts val="2340"/>
              </a:lnSpc>
              <a:spcAft>
                <a:spcPts val="300"/>
              </a:spcAft>
            </a:pPr>
            <a:r>
              <a:rPr lang="en-US" sz="2400" b="1" dirty="0">
                <a:solidFill>
                  <a:srgbClr val="EC7C69"/>
                </a:solidFill>
              </a:rPr>
              <a:t>Choosing Between Permanent and Temporary Options Affects Planning And Budgeting. </a:t>
            </a:r>
          </a:p>
          <a:p>
            <a:pPr>
              <a:spcAft>
                <a:spcPts val="300"/>
              </a:spcAft>
            </a:pPr>
            <a:endParaRPr lang="en-US" sz="800" b="1" dirty="0">
              <a:solidFill>
                <a:srgbClr val="EC7C69"/>
              </a:solidFill>
            </a:endParaRPr>
          </a:p>
          <a:p>
            <a:pPr>
              <a:lnSpc>
                <a:spcPts val="2340"/>
              </a:lnSpc>
              <a:spcAft>
                <a:spcPts val="300"/>
              </a:spcAft>
            </a:pPr>
            <a:r>
              <a:rPr lang="en-US" sz="2400" dirty="0">
                <a:solidFill>
                  <a:srgbClr val="494949"/>
                </a:solidFill>
              </a:rPr>
              <a:t>Temporary units (tents, yurts) may save on structural regulations but still need decks/platforms and limit off-season revenue. </a:t>
            </a:r>
          </a:p>
          <a:p>
            <a:pPr>
              <a:lnSpc>
                <a:spcPts val="2340"/>
              </a:lnSpc>
              <a:spcAft>
                <a:spcPts val="300"/>
              </a:spcAft>
            </a:pPr>
            <a:endParaRPr lang="en-US" sz="2400" dirty="0">
              <a:solidFill>
                <a:srgbClr val="494949"/>
              </a:solidFill>
            </a:endParaRPr>
          </a:p>
          <a:p>
            <a:pPr>
              <a:lnSpc>
                <a:spcPts val="2340"/>
              </a:lnSpc>
              <a:spcAft>
                <a:spcPts val="300"/>
              </a:spcAft>
            </a:pPr>
            <a:r>
              <a:rPr lang="en-US" sz="2400" dirty="0">
                <a:solidFill>
                  <a:srgbClr val="494949"/>
                </a:solidFill>
              </a:rPr>
              <a:t>They involve varying and additional costs, fees, and charges, with varying </a:t>
            </a:r>
            <a:r>
              <a:rPr lang="en-US" sz="2400" b="1" dirty="0">
                <a:solidFill>
                  <a:srgbClr val="494949"/>
                </a:solidFill>
              </a:rPr>
              <a:t>ROI (Return On Investment) </a:t>
            </a:r>
            <a:r>
              <a:rPr lang="en-US" sz="2400" dirty="0">
                <a:solidFill>
                  <a:srgbClr val="494949"/>
                </a:solidFill>
              </a:rPr>
              <a:t>and </a:t>
            </a:r>
            <a:r>
              <a:rPr lang="en-US" sz="2400" b="1" dirty="0">
                <a:solidFill>
                  <a:srgbClr val="494949"/>
                </a:solidFill>
              </a:rPr>
              <a:t>nightly returns</a:t>
            </a:r>
            <a:r>
              <a:rPr lang="en-US" sz="2400" dirty="0">
                <a:solidFill>
                  <a:srgbClr val="494949"/>
                </a:solidFill>
              </a:rPr>
              <a:t>. </a:t>
            </a:r>
          </a:p>
          <a:p>
            <a:pPr>
              <a:lnSpc>
                <a:spcPts val="2340"/>
              </a:lnSpc>
              <a:spcAft>
                <a:spcPts val="300"/>
              </a:spcAft>
            </a:pPr>
            <a:endParaRPr lang="en-US" sz="2400" dirty="0">
              <a:solidFill>
                <a:srgbClr val="494949"/>
              </a:solidFill>
            </a:endParaRPr>
          </a:p>
          <a:p>
            <a:pPr>
              <a:lnSpc>
                <a:spcPts val="2340"/>
              </a:lnSpc>
              <a:spcAft>
                <a:spcPts val="300"/>
              </a:spcAft>
            </a:pPr>
            <a:r>
              <a:rPr lang="en-US" sz="2400" dirty="0">
                <a:solidFill>
                  <a:srgbClr val="494949"/>
                </a:solidFill>
              </a:rPr>
              <a:t>The type and level of luxury you invest in will depend on your target market and the </a:t>
            </a:r>
            <a:r>
              <a:rPr lang="en-US" sz="2400" b="1" dirty="0">
                <a:solidFill>
                  <a:srgbClr val="494949"/>
                </a:solidFill>
              </a:rPr>
              <a:t>price point </a:t>
            </a:r>
            <a:r>
              <a:rPr lang="en-US" sz="2400" dirty="0">
                <a:solidFill>
                  <a:srgbClr val="494949"/>
                </a:solidFill>
              </a:rPr>
              <a:t>you want to charge</a:t>
            </a:r>
            <a:r>
              <a:rPr lang="en-US" sz="2400" b="1" dirty="0">
                <a:solidFill>
                  <a:srgbClr val="494949"/>
                </a:solidFill>
              </a:rPr>
              <a:t>.</a:t>
            </a:r>
            <a:r>
              <a:rPr lang="en-US" sz="2400" dirty="0">
                <a:solidFill>
                  <a:srgbClr val="494949"/>
                </a:solidFill>
              </a:rPr>
              <a:t> </a:t>
            </a:r>
          </a:p>
          <a:p>
            <a:pPr>
              <a:lnSpc>
                <a:spcPts val="2340"/>
              </a:lnSpc>
              <a:spcAft>
                <a:spcPts val="300"/>
              </a:spcAft>
            </a:pPr>
            <a:endParaRPr lang="en-US" sz="2200" dirty="0">
              <a:solidFill>
                <a:srgbClr val="494949"/>
              </a:solidFill>
            </a:endParaRPr>
          </a:p>
          <a:p>
            <a:pPr>
              <a:lnSpc>
                <a:spcPts val="2340"/>
              </a:lnSpc>
              <a:spcAft>
                <a:spcPts val="300"/>
              </a:spcAft>
            </a:pPr>
            <a:endParaRPr lang="en-US" sz="2200" dirty="0">
              <a:solidFill>
                <a:srgbClr val="494949"/>
              </a:solidFill>
            </a:endParaRPr>
          </a:p>
        </p:txBody>
      </p:sp>
      <p:pic>
        <p:nvPicPr>
          <p:cNvPr id="14" name="Picture 13">
            <a:extLst>
              <a:ext uri="{FF2B5EF4-FFF2-40B4-BE49-F238E27FC236}">
                <a16:creationId xmlns:a16="http://schemas.microsoft.com/office/drawing/2014/main" id="{9AAA8230-E2C7-2A88-5B71-DD12D0691E1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01B9C9C5-8EEA-F96A-799C-9AC3FFE4397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Financial Costs &amp; Considerations</a:t>
            </a:r>
          </a:p>
          <a:p>
            <a:pPr>
              <a:lnSpc>
                <a:spcPts val="2900"/>
              </a:lnSpc>
            </a:pPr>
            <a:endParaRPr lang="en-US" dirty="0"/>
          </a:p>
        </p:txBody>
      </p:sp>
      <p:sp>
        <p:nvSpPr>
          <p:cNvPr id="6" name="Text Placeholder 3">
            <a:extLst>
              <a:ext uri="{FF2B5EF4-FFF2-40B4-BE49-F238E27FC236}">
                <a16:creationId xmlns:a16="http://schemas.microsoft.com/office/drawing/2014/main" id="{D298F4AB-EDE1-3346-47AC-9152DDEA3535}"/>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Fixed Versus Temporary Units</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04F3EDB5-BDE1-AC19-E338-35CE3B00487D}"/>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687873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CDC0-A8FE-AB38-2AF9-688D3A646B3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B35619D-5C6E-1CEF-C6A7-C363E090B984}"/>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6807F44-9ECE-5B1A-47DF-A286D712E41F}"/>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361715C-D59C-4475-4A3C-07142758518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48</a:t>
            </a:fld>
            <a:endParaRPr lang="fr-CA" sz="1200" dirty="0"/>
          </a:p>
        </p:txBody>
      </p:sp>
      <p:sp>
        <p:nvSpPr>
          <p:cNvPr id="2" name="TextBox 1">
            <a:extLst>
              <a:ext uri="{FF2B5EF4-FFF2-40B4-BE49-F238E27FC236}">
                <a16:creationId xmlns:a16="http://schemas.microsoft.com/office/drawing/2014/main" id="{0C2AE3EA-FFF1-B7AB-F871-ADD79FCC08C7}"/>
              </a:ext>
            </a:extLst>
          </p:cNvPr>
          <p:cNvSpPr txBox="1"/>
          <p:nvPr/>
        </p:nvSpPr>
        <p:spPr>
          <a:xfrm>
            <a:off x="2039426" y="1231046"/>
            <a:ext cx="8113147" cy="4581832"/>
          </a:xfrm>
          <a:prstGeom prst="rect">
            <a:avLst/>
          </a:prstGeom>
          <a:noFill/>
        </p:spPr>
        <p:txBody>
          <a:bodyPr wrap="square">
            <a:spAutoFit/>
          </a:bodyPr>
          <a:lstStyle/>
          <a:p>
            <a:pPr>
              <a:lnSpc>
                <a:spcPts val="2480"/>
              </a:lnSpc>
            </a:pPr>
            <a:r>
              <a:rPr lang="en-US" sz="2400" b="1" dirty="0">
                <a:solidFill>
                  <a:srgbClr val="EC7C69"/>
                </a:solidFill>
              </a:rPr>
              <a:t>Example: </a:t>
            </a:r>
            <a:r>
              <a:rPr lang="en-US" sz="2400" dirty="0">
                <a:solidFill>
                  <a:srgbClr val="494949"/>
                </a:solidFill>
              </a:rPr>
              <a:t>Permanent huts or pods may cost more upfront, but they can host guests year-round and often command higher rates. Many businesses mix types (e.g. a few cabins + some tents). </a:t>
            </a:r>
          </a:p>
          <a:p>
            <a:pPr>
              <a:lnSpc>
                <a:spcPts val="2480"/>
              </a:lnSpc>
            </a:pPr>
            <a:endParaRPr lang="en-US" sz="2400" b="1" dirty="0">
              <a:solidFill>
                <a:srgbClr val="494949"/>
              </a:solidFill>
            </a:endParaRPr>
          </a:p>
          <a:p>
            <a:pPr>
              <a:lnSpc>
                <a:spcPts val="2480"/>
              </a:lnSpc>
            </a:pPr>
            <a:r>
              <a:rPr lang="en-US" sz="2400" b="1" dirty="0">
                <a:solidFill>
                  <a:srgbClr val="459597"/>
                </a:solidFill>
              </a:rPr>
              <a:t>Rural lodgings </a:t>
            </a:r>
            <a:r>
              <a:rPr lang="en-US" sz="2400" dirty="0">
                <a:solidFill>
                  <a:srgbClr val="494949"/>
                </a:solidFill>
              </a:rPr>
              <a:t>come in many styles, each with different costs, permanence and planning impact. Here are some examples in this section.</a:t>
            </a:r>
          </a:p>
          <a:p>
            <a:pPr>
              <a:lnSpc>
                <a:spcPts val="2480"/>
              </a:lnSpc>
            </a:pPr>
            <a:endParaRPr lang="en-US" sz="2400" b="1" dirty="0">
              <a:solidFill>
                <a:srgbClr val="EC7C69"/>
              </a:solidFill>
            </a:endParaRPr>
          </a:p>
          <a:p>
            <a:pPr>
              <a:lnSpc>
                <a:spcPts val="2480"/>
              </a:lnSpc>
            </a:pPr>
            <a:r>
              <a:rPr lang="en-US" sz="2400" b="1" dirty="0">
                <a:solidFill>
                  <a:srgbClr val="EC7C69"/>
                </a:solidFill>
              </a:rPr>
              <a:t>Initial Investment</a:t>
            </a:r>
            <a:r>
              <a:rPr lang="en-US" sz="2400" dirty="0">
                <a:solidFill>
                  <a:srgbClr val="EC7C69"/>
                </a:solidFill>
              </a:rPr>
              <a:t>: </a:t>
            </a:r>
          </a:p>
          <a:p>
            <a:pPr marL="342900" indent="-342900">
              <a:lnSpc>
                <a:spcPts val="2480"/>
              </a:lnSpc>
              <a:buClr>
                <a:srgbClr val="459597"/>
              </a:buClr>
              <a:buFont typeface="Arial" panose="020B0604020202020204" pitchFamily="34" charset="0"/>
              <a:buChar char="•"/>
            </a:pPr>
            <a:r>
              <a:rPr lang="en-US" sz="2400" b="1" dirty="0">
                <a:solidFill>
                  <a:srgbClr val="459597"/>
                </a:solidFill>
              </a:rPr>
              <a:t>Permanent structures</a:t>
            </a:r>
            <a:r>
              <a:rPr lang="en-US" sz="2400" dirty="0">
                <a:solidFill>
                  <a:srgbClr val="459597"/>
                </a:solidFill>
              </a:rPr>
              <a:t> </a:t>
            </a:r>
            <a:r>
              <a:rPr lang="en-US" sz="2400" dirty="0">
                <a:solidFill>
                  <a:srgbClr val="494949"/>
                </a:solidFill>
              </a:rPr>
              <a:t>require more capital upfront (foundations, plumbing, planning).</a:t>
            </a:r>
          </a:p>
          <a:p>
            <a:pPr marL="342900" indent="-342900">
              <a:lnSpc>
                <a:spcPts val="2480"/>
              </a:lnSpc>
              <a:buClr>
                <a:srgbClr val="459597"/>
              </a:buClr>
              <a:buFont typeface="Arial" panose="020B0604020202020204" pitchFamily="34" charset="0"/>
              <a:buChar char="•"/>
            </a:pPr>
            <a:r>
              <a:rPr lang="en-US" sz="2400" b="1" dirty="0">
                <a:solidFill>
                  <a:srgbClr val="459597"/>
                </a:solidFill>
              </a:rPr>
              <a:t>Temporary units</a:t>
            </a:r>
            <a:r>
              <a:rPr lang="en-US" sz="2400" dirty="0">
                <a:solidFill>
                  <a:srgbClr val="459597"/>
                </a:solidFill>
              </a:rPr>
              <a:t> </a:t>
            </a:r>
            <a:r>
              <a:rPr lang="en-US" sz="2400" dirty="0">
                <a:solidFill>
                  <a:srgbClr val="494949"/>
                </a:solidFill>
              </a:rPr>
              <a:t>allow a </a:t>
            </a:r>
            <a:r>
              <a:rPr lang="en-US" sz="2400" b="1" dirty="0">
                <a:solidFill>
                  <a:srgbClr val="494949"/>
                </a:solidFill>
              </a:rPr>
              <a:t>lower-cost market entry</a:t>
            </a:r>
            <a:r>
              <a:rPr lang="en-US" sz="2400" dirty="0">
                <a:solidFill>
                  <a:srgbClr val="494949"/>
                </a:solidFill>
              </a:rPr>
              <a:t> and phased growth (test 1–2 units first).</a:t>
            </a:r>
          </a:p>
        </p:txBody>
      </p:sp>
      <p:pic>
        <p:nvPicPr>
          <p:cNvPr id="14" name="Picture 13">
            <a:extLst>
              <a:ext uri="{FF2B5EF4-FFF2-40B4-BE49-F238E27FC236}">
                <a16:creationId xmlns:a16="http://schemas.microsoft.com/office/drawing/2014/main" id="{07850273-6E1A-9669-74A8-FF3FDAE407F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9D2E5EBC-29C6-21E1-CC3C-0AD0690AD9B3}"/>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Financial Costs &amp; Considerations</a:t>
            </a:r>
          </a:p>
          <a:p>
            <a:pPr>
              <a:lnSpc>
                <a:spcPts val="2900"/>
              </a:lnSpc>
            </a:pPr>
            <a:endParaRPr lang="en-US" dirty="0"/>
          </a:p>
        </p:txBody>
      </p:sp>
      <p:sp>
        <p:nvSpPr>
          <p:cNvPr id="6" name="Text Placeholder 3">
            <a:extLst>
              <a:ext uri="{FF2B5EF4-FFF2-40B4-BE49-F238E27FC236}">
                <a16:creationId xmlns:a16="http://schemas.microsoft.com/office/drawing/2014/main" id="{14430281-6201-83D1-32C8-3B136DE756C8}"/>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Fixed Versus Temporary Units</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ACFDD839-5B3F-B3B4-9421-763FD5290B3F}"/>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8867412" y="3951643"/>
            <a:ext cx="3580276" cy="2659133"/>
          </a:xfrm>
          <a:prstGeom prst="rect">
            <a:avLst/>
          </a:prstGeom>
        </p:spPr>
      </p:pic>
    </p:spTree>
    <p:extLst>
      <p:ext uri="{BB962C8B-B14F-4D97-AF65-F5344CB8AC3E}">
        <p14:creationId xmlns:p14="http://schemas.microsoft.com/office/powerpoint/2010/main" val="3076640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B14E3-C202-7279-33E2-B2465AB85CA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1AC09BB-0CC8-5593-C238-01E4E9B53887}"/>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7B3297E9-7DCB-92AD-AC0A-71F1F4288DC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E1496CD-8E40-A511-8315-8EFDC043EA2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49</a:t>
            </a:fld>
            <a:endParaRPr lang="fr-CA" sz="1200" dirty="0"/>
          </a:p>
        </p:txBody>
      </p:sp>
      <p:sp>
        <p:nvSpPr>
          <p:cNvPr id="2" name="TextBox 1">
            <a:extLst>
              <a:ext uri="{FF2B5EF4-FFF2-40B4-BE49-F238E27FC236}">
                <a16:creationId xmlns:a16="http://schemas.microsoft.com/office/drawing/2014/main" id="{7EC84AEA-519D-1F1E-9E19-F20C1790027B}"/>
              </a:ext>
            </a:extLst>
          </p:cNvPr>
          <p:cNvSpPr txBox="1"/>
          <p:nvPr/>
        </p:nvSpPr>
        <p:spPr>
          <a:xfrm>
            <a:off x="2039426" y="1231046"/>
            <a:ext cx="8900381" cy="4405501"/>
          </a:xfrm>
          <a:prstGeom prst="rect">
            <a:avLst/>
          </a:prstGeom>
          <a:noFill/>
        </p:spPr>
        <p:txBody>
          <a:bodyPr wrap="square">
            <a:spAutoFit/>
          </a:bodyPr>
          <a:lstStyle/>
          <a:p>
            <a:pPr>
              <a:lnSpc>
                <a:spcPts val="2380"/>
              </a:lnSpc>
            </a:pPr>
            <a:r>
              <a:rPr lang="en-US" sz="2400" b="1" dirty="0">
                <a:solidFill>
                  <a:srgbClr val="EC7C69"/>
                </a:solidFill>
              </a:rPr>
              <a:t>Planning &amp; Legal Costs</a:t>
            </a:r>
            <a:r>
              <a:rPr lang="en-US" sz="2400" dirty="0">
                <a:solidFill>
                  <a:srgbClr val="EC7C69"/>
                </a:solidFill>
              </a:rPr>
              <a:t>: </a:t>
            </a:r>
            <a:r>
              <a:rPr lang="en-US" sz="2400" dirty="0">
                <a:solidFill>
                  <a:srgbClr val="494949"/>
                </a:solidFill>
              </a:rPr>
              <a:t>Don’t assume “temporary” means exempt—</a:t>
            </a:r>
            <a:r>
              <a:rPr lang="en-US" sz="2400" b="1" dirty="0">
                <a:solidFill>
                  <a:srgbClr val="494949"/>
                </a:solidFill>
              </a:rPr>
              <a:t>many countries still require full planning</a:t>
            </a:r>
            <a:r>
              <a:rPr lang="en-US" sz="2400" dirty="0">
                <a:solidFill>
                  <a:srgbClr val="494949"/>
                </a:solidFill>
              </a:rPr>
              <a:t>, zoning compliance, or land-use change.</a:t>
            </a:r>
          </a:p>
          <a:p>
            <a:pPr>
              <a:lnSpc>
                <a:spcPts val="2380"/>
              </a:lnSpc>
            </a:pPr>
            <a:endParaRPr lang="en-US" sz="2400" dirty="0">
              <a:solidFill>
                <a:srgbClr val="494949"/>
              </a:solidFill>
            </a:endParaRPr>
          </a:p>
          <a:p>
            <a:pPr marL="342900" indent="-342900">
              <a:lnSpc>
                <a:spcPts val="2380"/>
              </a:lnSpc>
              <a:buClr>
                <a:srgbClr val="459597"/>
              </a:buClr>
              <a:buFont typeface="Arial" panose="020B0604020202020204" pitchFamily="34" charset="0"/>
              <a:buChar char="•"/>
            </a:pPr>
            <a:r>
              <a:rPr lang="en-US" sz="2400" dirty="0">
                <a:solidFill>
                  <a:srgbClr val="494949"/>
                </a:solidFill>
              </a:rPr>
              <a:t>Budget </a:t>
            </a:r>
            <a:r>
              <a:rPr lang="en-US" sz="2400" b="1" dirty="0">
                <a:solidFill>
                  <a:srgbClr val="494949"/>
                </a:solidFill>
              </a:rPr>
              <a:t>€3,000–€15,000 </a:t>
            </a:r>
            <a:r>
              <a:rPr lang="en-US" sz="2400" dirty="0">
                <a:solidFill>
                  <a:srgbClr val="494949"/>
                </a:solidFill>
              </a:rPr>
              <a:t>for consultants, site plans, and permissions, even for small setups.</a:t>
            </a:r>
          </a:p>
          <a:p>
            <a:pPr marL="342900" indent="-342900">
              <a:lnSpc>
                <a:spcPts val="2380"/>
              </a:lnSpc>
              <a:buClr>
                <a:srgbClr val="459597"/>
              </a:buClr>
              <a:buFont typeface="Arial" panose="020B0604020202020204" pitchFamily="34" charset="0"/>
              <a:buChar char="•"/>
            </a:pPr>
            <a:endParaRPr lang="en-US" sz="2400" dirty="0">
              <a:solidFill>
                <a:srgbClr val="494949"/>
              </a:solidFill>
            </a:endParaRPr>
          </a:p>
          <a:p>
            <a:pPr>
              <a:lnSpc>
                <a:spcPts val="2380"/>
              </a:lnSpc>
            </a:pPr>
            <a:r>
              <a:rPr lang="en-US" sz="2400" b="1" dirty="0">
                <a:solidFill>
                  <a:srgbClr val="EC7C69"/>
                </a:solidFill>
              </a:rPr>
              <a:t>Running Costs</a:t>
            </a:r>
            <a:r>
              <a:rPr lang="en-US" sz="2400" dirty="0">
                <a:solidFill>
                  <a:srgbClr val="EC7C69"/>
                </a:solidFill>
              </a:rPr>
              <a:t>: </a:t>
            </a:r>
          </a:p>
          <a:p>
            <a:pPr>
              <a:lnSpc>
                <a:spcPts val="2380"/>
              </a:lnSpc>
            </a:pPr>
            <a:endParaRPr lang="en-US" sz="2400" dirty="0">
              <a:solidFill>
                <a:srgbClr val="EC7C69"/>
              </a:solidFill>
            </a:endParaRPr>
          </a:p>
          <a:p>
            <a:pPr marL="342900" indent="-342900">
              <a:lnSpc>
                <a:spcPts val="2380"/>
              </a:lnSpc>
              <a:buClr>
                <a:srgbClr val="459597"/>
              </a:buClr>
              <a:buFont typeface="Arial" panose="020B0604020202020204" pitchFamily="34" charset="0"/>
              <a:buChar char="•"/>
            </a:pPr>
            <a:r>
              <a:rPr lang="en-US" sz="2400" b="1" dirty="0">
                <a:solidFill>
                  <a:srgbClr val="459597"/>
                </a:solidFill>
              </a:rPr>
              <a:t>Permanent builds: </a:t>
            </a:r>
            <a:r>
              <a:rPr lang="en-US" sz="2400" dirty="0">
                <a:solidFill>
                  <a:srgbClr val="494949"/>
                </a:solidFill>
              </a:rPr>
              <a:t>higher utilities, insurance, and regulatory compliance.</a:t>
            </a:r>
          </a:p>
          <a:p>
            <a:pPr marL="342900" indent="-342900">
              <a:lnSpc>
                <a:spcPts val="2380"/>
              </a:lnSpc>
              <a:buClr>
                <a:srgbClr val="459597"/>
              </a:buClr>
              <a:buFont typeface="Arial" panose="020B0604020202020204" pitchFamily="34" charset="0"/>
              <a:buChar char="•"/>
            </a:pPr>
            <a:r>
              <a:rPr lang="en-US" sz="2400" b="1" dirty="0">
                <a:solidFill>
                  <a:srgbClr val="459597"/>
                </a:solidFill>
              </a:rPr>
              <a:t>Temporary units: </a:t>
            </a:r>
            <a:r>
              <a:rPr lang="en-US" sz="2400" dirty="0">
                <a:solidFill>
                  <a:srgbClr val="494949"/>
                </a:solidFill>
              </a:rPr>
              <a:t>lower utility use but </a:t>
            </a:r>
            <a:r>
              <a:rPr lang="en-US" sz="2400" b="1" dirty="0">
                <a:solidFill>
                  <a:srgbClr val="494949"/>
                </a:solidFill>
              </a:rPr>
              <a:t>may need seasonal dismantling, replacement, or upgrades.</a:t>
            </a:r>
          </a:p>
          <a:p>
            <a:pPr marL="342900" indent="-342900">
              <a:lnSpc>
                <a:spcPts val="2380"/>
              </a:lnSpc>
              <a:buClr>
                <a:srgbClr val="459597"/>
              </a:buClr>
              <a:buFont typeface="Arial" panose="020B0604020202020204" pitchFamily="34" charset="0"/>
              <a:buChar char="•"/>
            </a:pPr>
            <a:endParaRPr lang="en-US" sz="2400" dirty="0">
              <a:solidFill>
                <a:srgbClr val="494949"/>
              </a:solidFill>
            </a:endParaRPr>
          </a:p>
        </p:txBody>
      </p:sp>
      <p:pic>
        <p:nvPicPr>
          <p:cNvPr id="14" name="Picture 13">
            <a:extLst>
              <a:ext uri="{FF2B5EF4-FFF2-40B4-BE49-F238E27FC236}">
                <a16:creationId xmlns:a16="http://schemas.microsoft.com/office/drawing/2014/main" id="{783C7DA9-56FE-5BC9-6221-67A92539B28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8F16828D-3A46-D840-7861-5F332FE328B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Financial Costs &amp; Considerations</a:t>
            </a:r>
          </a:p>
          <a:p>
            <a:pPr>
              <a:lnSpc>
                <a:spcPts val="2900"/>
              </a:lnSpc>
            </a:pPr>
            <a:endParaRPr lang="en-US" dirty="0"/>
          </a:p>
        </p:txBody>
      </p:sp>
      <p:sp>
        <p:nvSpPr>
          <p:cNvPr id="6" name="Text Placeholder 3">
            <a:extLst>
              <a:ext uri="{FF2B5EF4-FFF2-40B4-BE49-F238E27FC236}">
                <a16:creationId xmlns:a16="http://schemas.microsoft.com/office/drawing/2014/main" id="{FC2492E8-54DB-18CA-5661-BE59DAB3BD42}"/>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Fixed Versus Temporary Units</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22111798-A884-3BA1-C7D2-B454089AAE30}"/>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8337934" y="3951643"/>
            <a:ext cx="3580276" cy="2659133"/>
          </a:xfrm>
          <a:prstGeom prst="rect">
            <a:avLst/>
          </a:prstGeom>
        </p:spPr>
      </p:pic>
    </p:spTree>
    <p:extLst>
      <p:ext uri="{BB962C8B-B14F-4D97-AF65-F5344CB8AC3E}">
        <p14:creationId xmlns:p14="http://schemas.microsoft.com/office/powerpoint/2010/main" val="40214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5</a:t>
            </a:fld>
            <a:endParaRPr lang="fr-CA" sz="1200" dirty="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79518" y="2227953"/>
            <a:ext cx="519879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Introduction to Alternative Tourism Accommodation </a:t>
            </a:r>
          </a:p>
          <a:p>
            <a:pPr>
              <a:lnSpc>
                <a:spcPts val="2480"/>
              </a:lnSpc>
            </a:pPr>
            <a:endParaRPr lang="en-GB" sz="2400" b="1" dirty="0"/>
          </a:p>
          <a:p>
            <a:pPr>
              <a:lnSpc>
                <a:spcPts val="2380"/>
              </a:lnSpc>
            </a:pPr>
            <a:r>
              <a:rPr lang="en-IE" sz="2400" dirty="0"/>
              <a:t>Such as eco-lodges, glamping pods, and heritage stays—is growing fast due to rising demand for authentic, sustainable travel experiences. This section explores what sets it apart from traditional tourism, defines key concepts, and outlines the primary financial and planning considerations for launching your site</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851DAEE-662E-D633-49E5-97A7B63F43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CCABD0F3-7A9F-FAAA-DC92-69AA48E8C159}"/>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6B14956A-4F2E-99B5-AB95-F513417A9178}"/>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82E739CB-4DBC-DE87-D458-1340147D4549}"/>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6173F274-7915-1851-200E-1A0970B9CA29}"/>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Module 6 (Part 1):  </a:t>
            </a:r>
            <a:r>
              <a:rPr lang="en-US" dirty="0"/>
              <a:t>Key Learning Areas</a:t>
            </a:r>
          </a:p>
        </p:txBody>
      </p:sp>
    </p:spTree>
    <p:extLst>
      <p:ext uri="{BB962C8B-B14F-4D97-AF65-F5344CB8AC3E}">
        <p14:creationId xmlns:p14="http://schemas.microsoft.com/office/powerpoint/2010/main" val="461981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B4331-941C-59C8-EC23-085DBC28744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3298016B-E36C-6956-2CF3-DEA74916D6A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13252AE-D279-A1F3-B928-4064B807BDA5}"/>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E04655C-BEEA-92A8-21D4-F637F99CE4A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50</a:t>
            </a:fld>
            <a:endParaRPr lang="fr-CA" sz="1200" dirty="0"/>
          </a:p>
        </p:txBody>
      </p:sp>
      <p:sp>
        <p:nvSpPr>
          <p:cNvPr id="2" name="TextBox 1">
            <a:extLst>
              <a:ext uri="{FF2B5EF4-FFF2-40B4-BE49-F238E27FC236}">
                <a16:creationId xmlns:a16="http://schemas.microsoft.com/office/drawing/2014/main" id="{8B341876-74C9-946E-87B1-2ED23E77B36E}"/>
              </a:ext>
            </a:extLst>
          </p:cNvPr>
          <p:cNvSpPr txBox="1"/>
          <p:nvPr/>
        </p:nvSpPr>
        <p:spPr>
          <a:xfrm>
            <a:off x="2039426" y="1231046"/>
            <a:ext cx="8900381" cy="3789948"/>
          </a:xfrm>
          <a:prstGeom prst="rect">
            <a:avLst/>
          </a:prstGeom>
          <a:noFill/>
        </p:spPr>
        <p:txBody>
          <a:bodyPr wrap="square">
            <a:spAutoFit/>
          </a:bodyPr>
          <a:lstStyle/>
          <a:p>
            <a:pPr>
              <a:lnSpc>
                <a:spcPts val="2380"/>
              </a:lnSpc>
            </a:pPr>
            <a:r>
              <a:rPr lang="en-US" sz="2400" b="1" dirty="0">
                <a:solidFill>
                  <a:srgbClr val="EC7C69"/>
                </a:solidFill>
              </a:rPr>
              <a:t>Funding &amp; Grants</a:t>
            </a:r>
            <a:r>
              <a:rPr lang="en-US" sz="2400" dirty="0">
                <a:solidFill>
                  <a:srgbClr val="EC7C69"/>
                </a:solidFill>
              </a:rPr>
              <a:t>: </a:t>
            </a:r>
            <a:r>
              <a:rPr lang="en-US" sz="2400" dirty="0">
                <a:solidFill>
                  <a:srgbClr val="494949"/>
                </a:solidFill>
              </a:rPr>
              <a:t>Most EU rural grants (LEADER, EAFRD) require proof of planning approval.</a:t>
            </a:r>
          </a:p>
          <a:p>
            <a:pPr>
              <a:lnSpc>
                <a:spcPts val="2380"/>
              </a:lnSpc>
            </a:pPr>
            <a:endParaRPr lang="en-US" sz="2400" dirty="0">
              <a:solidFill>
                <a:srgbClr val="494949"/>
              </a:solidFill>
            </a:endParaRPr>
          </a:p>
          <a:p>
            <a:pPr marL="342900" indent="-342900">
              <a:lnSpc>
                <a:spcPts val="2380"/>
              </a:lnSpc>
              <a:buClr>
                <a:srgbClr val="459597"/>
              </a:buClr>
              <a:buFont typeface="Arial" panose="020B0604020202020204" pitchFamily="34" charset="0"/>
              <a:buChar char="•"/>
            </a:pPr>
            <a:r>
              <a:rPr lang="en-US" sz="2400" b="1" dirty="0">
                <a:solidFill>
                  <a:srgbClr val="459597"/>
                </a:solidFill>
              </a:rPr>
              <a:t>Eco-design</a:t>
            </a:r>
            <a:r>
              <a:rPr lang="en-US" sz="2400" dirty="0">
                <a:solidFill>
                  <a:srgbClr val="494949"/>
                </a:solidFill>
              </a:rPr>
              <a:t> and low-impact builds can unlock </a:t>
            </a:r>
            <a:r>
              <a:rPr lang="en-US" sz="2400" b="1" dirty="0">
                <a:solidFill>
                  <a:srgbClr val="494949"/>
                </a:solidFill>
              </a:rPr>
              <a:t>green tourism subsidies</a:t>
            </a:r>
            <a:r>
              <a:rPr lang="en-US" sz="2400" dirty="0">
                <a:solidFill>
                  <a:srgbClr val="494949"/>
                </a:solidFill>
              </a:rPr>
              <a:t>.</a:t>
            </a:r>
          </a:p>
          <a:p>
            <a:pPr>
              <a:lnSpc>
                <a:spcPts val="2380"/>
              </a:lnSpc>
            </a:pPr>
            <a:endParaRPr lang="en-US" sz="2400" dirty="0">
              <a:solidFill>
                <a:srgbClr val="494949"/>
              </a:solidFill>
            </a:endParaRPr>
          </a:p>
          <a:p>
            <a:pPr>
              <a:lnSpc>
                <a:spcPts val="2380"/>
              </a:lnSpc>
              <a:buClr>
                <a:srgbClr val="459597"/>
              </a:buClr>
            </a:pPr>
            <a:r>
              <a:rPr lang="en-US" sz="2400" b="1" dirty="0">
                <a:solidFill>
                  <a:srgbClr val="EC7C69"/>
                </a:solidFill>
              </a:rPr>
              <a:t>Return on Investment (ROI)</a:t>
            </a:r>
            <a:r>
              <a:rPr lang="en-US" sz="2400" dirty="0">
                <a:solidFill>
                  <a:srgbClr val="EC7C69"/>
                </a:solidFill>
              </a:rPr>
              <a:t>: </a:t>
            </a:r>
            <a:r>
              <a:rPr lang="en-US" sz="2400" dirty="0">
                <a:solidFill>
                  <a:srgbClr val="494949"/>
                </a:solidFill>
              </a:rPr>
              <a:t>Average nightly rates range from </a:t>
            </a:r>
            <a:r>
              <a:rPr lang="en-US" sz="2400" b="1" dirty="0">
                <a:solidFill>
                  <a:srgbClr val="494949"/>
                </a:solidFill>
              </a:rPr>
              <a:t>€90–€200/night</a:t>
            </a:r>
            <a:r>
              <a:rPr lang="en-US" sz="2400" dirty="0">
                <a:solidFill>
                  <a:srgbClr val="494949"/>
                </a:solidFill>
              </a:rPr>
              <a:t> depending on unit and location.</a:t>
            </a:r>
          </a:p>
          <a:p>
            <a:pPr>
              <a:lnSpc>
                <a:spcPts val="2380"/>
              </a:lnSpc>
              <a:buClr>
                <a:srgbClr val="459597"/>
              </a:buClr>
            </a:pPr>
            <a:endParaRPr lang="en-US" sz="2400" dirty="0">
              <a:solidFill>
                <a:srgbClr val="494949"/>
              </a:solidFill>
            </a:endParaRPr>
          </a:p>
          <a:p>
            <a:pPr marL="342900" indent="-342900">
              <a:lnSpc>
                <a:spcPts val="2380"/>
              </a:lnSpc>
              <a:buClr>
                <a:srgbClr val="459597"/>
              </a:buClr>
              <a:buFont typeface="Arial" panose="020B0604020202020204" pitchFamily="34" charset="0"/>
              <a:buChar char="•"/>
            </a:pPr>
            <a:r>
              <a:rPr lang="en-US" sz="2400" dirty="0">
                <a:solidFill>
                  <a:srgbClr val="494949"/>
                </a:solidFill>
              </a:rPr>
              <a:t>High occupancy + value-added services (breakfasts, workshops, nature tours) accelerate payback.</a:t>
            </a:r>
          </a:p>
          <a:p>
            <a:pPr marL="342900" indent="-342900">
              <a:lnSpc>
                <a:spcPts val="2380"/>
              </a:lnSpc>
              <a:buClr>
                <a:srgbClr val="459597"/>
              </a:buClr>
              <a:buFont typeface="Arial" panose="020B0604020202020204" pitchFamily="34" charset="0"/>
              <a:buChar char="•"/>
            </a:pPr>
            <a:endParaRPr lang="en-US" sz="2400" dirty="0">
              <a:solidFill>
                <a:srgbClr val="494949"/>
              </a:solidFill>
            </a:endParaRPr>
          </a:p>
        </p:txBody>
      </p:sp>
      <p:pic>
        <p:nvPicPr>
          <p:cNvPr id="14" name="Picture 13">
            <a:extLst>
              <a:ext uri="{FF2B5EF4-FFF2-40B4-BE49-F238E27FC236}">
                <a16:creationId xmlns:a16="http://schemas.microsoft.com/office/drawing/2014/main" id="{4AA9260E-832D-64D1-8F60-C824433F11F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1418F5F2-8D4F-1473-D77B-2C0F971DFBF9}"/>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Financial Costs &amp; Considerations</a:t>
            </a:r>
          </a:p>
          <a:p>
            <a:pPr>
              <a:lnSpc>
                <a:spcPts val="2900"/>
              </a:lnSpc>
            </a:pPr>
            <a:endParaRPr lang="en-US" dirty="0"/>
          </a:p>
        </p:txBody>
      </p:sp>
      <p:sp>
        <p:nvSpPr>
          <p:cNvPr id="6" name="Text Placeholder 3">
            <a:extLst>
              <a:ext uri="{FF2B5EF4-FFF2-40B4-BE49-F238E27FC236}">
                <a16:creationId xmlns:a16="http://schemas.microsoft.com/office/drawing/2014/main" id="{60153473-F17B-0326-ED9D-67D0D2C6BB52}"/>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Fixed Versus Temporary Units</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BCB36FEA-C503-97E9-F338-5BA49487743D}"/>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3022253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F2800-C45A-359B-81FF-8107477D1F6F}"/>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B34363E-EFEA-5F47-F22A-61CFC3D02F1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4624CD0A-8DBF-81CB-D9A9-0D5AC34D3EB8}"/>
              </a:ext>
            </a:extLst>
          </p:cNvPr>
          <p:cNvCxnSpPr>
            <a:cxnSpLocks/>
          </p:cNvCxnSpPr>
          <p:nvPr/>
        </p:nvCxnSpPr>
        <p:spPr>
          <a:xfrm>
            <a:off x="1845021" y="2023867"/>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577033-5132-94DD-C274-6BEDBE26774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51</a:t>
            </a:fld>
            <a:endParaRPr lang="fr-CA" sz="1200" dirty="0"/>
          </a:p>
        </p:txBody>
      </p:sp>
      <p:sp>
        <p:nvSpPr>
          <p:cNvPr id="2" name="TextBox 1">
            <a:extLst>
              <a:ext uri="{FF2B5EF4-FFF2-40B4-BE49-F238E27FC236}">
                <a16:creationId xmlns:a16="http://schemas.microsoft.com/office/drawing/2014/main" id="{711276BA-989B-FC1A-FD0D-4F8EB0BC1687}"/>
              </a:ext>
            </a:extLst>
          </p:cNvPr>
          <p:cNvSpPr txBox="1"/>
          <p:nvPr/>
        </p:nvSpPr>
        <p:spPr>
          <a:xfrm>
            <a:off x="2044983" y="2227742"/>
            <a:ext cx="8900381" cy="5170646"/>
          </a:xfrm>
          <a:prstGeom prst="rect">
            <a:avLst/>
          </a:prstGeom>
          <a:noFill/>
        </p:spPr>
        <p:txBody>
          <a:bodyPr wrap="square">
            <a:spAutoFit/>
          </a:bodyPr>
          <a:lstStyle/>
          <a:p>
            <a:pPr>
              <a:lnSpc>
                <a:spcPts val="2380"/>
              </a:lnSpc>
            </a:pPr>
            <a:r>
              <a:rPr lang="en-US" sz="2400" b="1" dirty="0">
                <a:solidFill>
                  <a:srgbClr val="EC7C69"/>
                </a:solidFill>
              </a:rPr>
              <a:t>Lodges, Pods, Yurts, and Cabins All Vary In Cost, Lifespan, And Revenue Potential.</a:t>
            </a:r>
          </a:p>
          <a:p>
            <a:pPr>
              <a:lnSpc>
                <a:spcPts val="2380"/>
              </a:lnSpc>
            </a:pPr>
            <a:endParaRPr lang="en-US" sz="2200" dirty="0">
              <a:solidFill>
                <a:srgbClr val="494949"/>
              </a:solidFill>
            </a:endParaRPr>
          </a:p>
          <a:p>
            <a:pPr marL="342900" indent="-342900">
              <a:lnSpc>
                <a:spcPts val="2380"/>
              </a:lnSpc>
              <a:buClr>
                <a:srgbClr val="459597"/>
              </a:buClr>
              <a:buFont typeface="Arial" panose="020B0604020202020204" pitchFamily="34" charset="0"/>
              <a:buChar char="•"/>
            </a:pPr>
            <a:r>
              <a:rPr lang="en-IE" sz="2200" b="1" dirty="0">
                <a:solidFill>
                  <a:srgbClr val="459597"/>
                </a:solidFill>
              </a:rPr>
              <a:t>Bell/Safari)</a:t>
            </a:r>
            <a:r>
              <a:rPr lang="en-IE" sz="2200" dirty="0">
                <a:solidFill>
                  <a:srgbClr val="459597"/>
                </a:solidFill>
              </a:rPr>
              <a:t> </a:t>
            </a:r>
            <a:r>
              <a:rPr lang="en-IE" sz="2200" dirty="0">
                <a:solidFill>
                  <a:srgbClr val="494949"/>
                </a:solidFill>
              </a:rPr>
              <a:t>(Temporary): low-cost, seasonal (sheds/bell tents €1,000; large safari tents €20,000).</a:t>
            </a:r>
          </a:p>
          <a:p>
            <a:pPr marL="342900" indent="-342900">
              <a:lnSpc>
                <a:spcPts val="2380"/>
              </a:lnSpc>
              <a:buClr>
                <a:srgbClr val="459597"/>
              </a:buClr>
              <a:buFont typeface="Arial" panose="020B0604020202020204" pitchFamily="34" charset="0"/>
              <a:buChar char="•"/>
            </a:pPr>
            <a:r>
              <a:rPr lang="en-IE" sz="2200" b="1" dirty="0">
                <a:solidFill>
                  <a:srgbClr val="459597"/>
                </a:solidFill>
              </a:rPr>
              <a:t>Yurts &amp; Tipis </a:t>
            </a:r>
            <a:r>
              <a:rPr lang="en-IE" sz="2200" dirty="0">
                <a:solidFill>
                  <a:srgbClr val="494949"/>
                </a:solidFill>
              </a:rPr>
              <a:t>(Semi-Permanent): round glamping tents on decks (€9,000–€14,000 each for 16–35m² models).</a:t>
            </a:r>
          </a:p>
          <a:p>
            <a:pPr marL="342900" indent="-342900">
              <a:lnSpc>
                <a:spcPts val="2380"/>
              </a:lnSpc>
              <a:buClr>
                <a:srgbClr val="459597"/>
              </a:buClr>
              <a:buFont typeface="Arial" panose="020B0604020202020204" pitchFamily="34" charset="0"/>
              <a:buChar char="•"/>
            </a:pPr>
            <a:r>
              <a:rPr lang="en-IE" sz="2200" b="1" dirty="0">
                <a:solidFill>
                  <a:srgbClr val="459597"/>
                </a:solidFill>
              </a:rPr>
              <a:t>Glamping Pods/Cabins </a:t>
            </a:r>
            <a:r>
              <a:rPr lang="en-IE" sz="2200" dirty="0">
                <a:solidFill>
                  <a:srgbClr val="494949"/>
                </a:solidFill>
              </a:rPr>
              <a:t>(Permanent or Fixed Structures): wood/metal huts (start €27,000 each; 1‐bed cabin €80,000).</a:t>
            </a:r>
          </a:p>
          <a:p>
            <a:pPr marL="342900" indent="-342900">
              <a:lnSpc>
                <a:spcPts val="2380"/>
              </a:lnSpc>
              <a:buClr>
                <a:srgbClr val="459597"/>
              </a:buClr>
              <a:buFont typeface="Arial" panose="020B0604020202020204" pitchFamily="34" charset="0"/>
              <a:buChar char="•"/>
            </a:pPr>
            <a:r>
              <a:rPr lang="en-IE" sz="2200" b="1" dirty="0">
                <a:solidFill>
                  <a:srgbClr val="459597"/>
                </a:solidFill>
              </a:rPr>
              <a:t>Shepherd’s Huts </a:t>
            </a:r>
            <a:r>
              <a:rPr lang="en-IE" sz="2200" dirty="0">
                <a:solidFill>
                  <a:srgbClr val="494949"/>
                </a:solidFill>
              </a:rPr>
              <a:t>(Permanent or Fixed Structures): small wooden wheeled huts (€35,000–50,000).</a:t>
            </a:r>
          </a:p>
          <a:p>
            <a:pPr marL="342900" indent="-342900">
              <a:lnSpc>
                <a:spcPts val="2380"/>
              </a:lnSpc>
              <a:buClr>
                <a:srgbClr val="459597"/>
              </a:buClr>
              <a:buFont typeface="Arial" panose="020B0604020202020204" pitchFamily="34" charset="0"/>
              <a:buChar char="•"/>
            </a:pPr>
            <a:r>
              <a:rPr lang="en-IE" sz="2200" b="1" dirty="0">
                <a:solidFill>
                  <a:srgbClr val="459597"/>
                </a:solidFill>
              </a:rPr>
              <a:t>Treehouses/Micro-lodges </a:t>
            </a:r>
            <a:r>
              <a:rPr lang="en-IE" sz="2200" dirty="0">
                <a:solidFill>
                  <a:srgbClr val="494949"/>
                </a:solidFill>
              </a:rPr>
              <a:t>(Permanent or Fixed Structures): premium multi-room units (&gt; €100,000).</a:t>
            </a:r>
          </a:p>
          <a:p>
            <a:pPr>
              <a:lnSpc>
                <a:spcPts val="2380"/>
              </a:lnSpc>
              <a:spcAft>
                <a:spcPts val="1200"/>
              </a:spcAft>
            </a:pPr>
            <a:endParaRPr lang="en-IE" sz="2200" dirty="0">
              <a:solidFill>
                <a:srgbClr val="494949"/>
              </a:solidFill>
            </a:endParaRPr>
          </a:p>
          <a:p>
            <a:pPr>
              <a:lnSpc>
                <a:spcPts val="2380"/>
              </a:lnSpc>
            </a:pPr>
            <a:endParaRPr lang="en-US" sz="2200" dirty="0">
              <a:solidFill>
                <a:srgbClr val="494949"/>
              </a:solidFill>
            </a:endParaRPr>
          </a:p>
          <a:p>
            <a:pPr>
              <a:lnSpc>
                <a:spcPts val="2380"/>
              </a:lnSpc>
            </a:pPr>
            <a:endParaRPr lang="en-US" sz="2200" b="0" dirty="0">
              <a:solidFill>
                <a:srgbClr val="494949"/>
              </a:solidFill>
            </a:endParaRPr>
          </a:p>
        </p:txBody>
      </p:sp>
      <p:pic>
        <p:nvPicPr>
          <p:cNvPr id="14" name="Picture 13">
            <a:extLst>
              <a:ext uri="{FF2B5EF4-FFF2-40B4-BE49-F238E27FC236}">
                <a16:creationId xmlns:a16="http://schemas.microsoft.com/office/drawing/2014/main" id="{D6CB8FF6-6C65-0904-64FD-9AB4A39975C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FC0052C6-1ED1-3408-5988-074B180BC6E7}"/>
              </a:ext>
            </a:extLst>
          </p:cNvPr>
          <p:cNvSpPr txBox="1">
            <a:spLocks/>
          </p:cNvSpPr>
          <p:nvPr/>
        </p:nvSpPr>
        <p:spPr>
          <a:xfrm>
            <a:off x="2044984" y="14495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Financial Costs &amp; Considerations</a:t>
            </a:r>
          </a:p>
          <a:p>
            <a:pPr>
              <a:lnSpc>
                <a:spcPts val="2900"/>
              </a:lnSpc>
            </a:pPr>
            <a:endParaRPr lang="en-US" dirty="0"/>
          </a:p>
        </p:txBody>
      </p:sp>
      <p:sp>
        <p:nvSpPr>
          <p:cNvPr id="6" name="Text Placeholder 3">
            <a:extLst>
              <a:ext uri="{FF2B5EF4-FFF2-40B4-BE49-F238E27FC236}">
                <a16:creationId xmlns:a16="http://schemas.microsoft.com/office/drawing/2014/main" id="{A43C908E-8178-96AD-6293-F68CBD282777}"/>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Types of ATAs</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B1266935-3035-FDE3-12A4-AE8F02204DE3}"/>
              </a:ext>
            </a:extLst>
          </p:cNvPr>
          <p:cNvSpPr txBox="1"/>
          <p:nvPr/>
        </p:nvSpPr>
        <p:spPr>
          <a:xfrm>
            <a:off x="2777970" y="465844"/>
            <a:ext cx="6207848" cy="1015663"/>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Priority 4 (€)</a:t>
            </a:r>
          </a:p>
          <a:p>
            <a:pPr>
              <a:lnSpc>
                <a:spcPts val="2360"/>
              </a:lnSpc>
            </a:pPr>
            <a:r>
              <a:rPr lang="en-US" sz="2800" b="1" dirty="0">
                <a:solidFill>
                  <a:srgbClr val="494949"/>
                </a:solidFill>
                <a:latin typeface="Calibri" panose="020F0502020204030204" pitchFamily="34" charset="0"/>
                <a:cs typeface="Calibri" panose="020F0502020204030204" pitchFamily="34" charset="0"/>
              </a:rPr>
              <a:t>Choose the type of ATA you’ll invest In</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8" name="Freeform 18">
            <a:extLst>
              <a:ext uri="{FF2B5EF4-FFF2-40B4-BE49-F238E27FC236}">
                <a16:creationId xmlns:a16="http://schemas.microsoft.com/office/drawing/2014/main" id="{F63B6F8C-F156-B7E7-FF00-5CA7D8CFCA04}"/>
              </a:ext>
            </a:extLst>
          </p:cNvPr>
          <p:cNvSpPr/>
          <p:nvPr/>
        </p:nvSpPr>
        <p:spPr>
          <a:xfrm rot="5400000">
            <a:off x="4833433" y="-2575300"/>
            <a:ext cx="1297713" cy="6646762"/>
          </a:xfrm>
          <a:custGeom>
            <a:avLst/>
            <a:gdLst>
              <a:gd name="connsiteX0" fmla="*/ 0 w 1879679"/>
              <a:gd name="connsiteY0" fmla="*/ 5261425 h 5634975"/>
              <a:gd name="connsiteX1" fmla="*/ 0 w 1879679"/>
              <a:gd name="connsiteY1" fmla="*/ 4843948 h 5634975"/>
              <a:gd name="connsiteX2" fmla="*/ 0 w 1879679"/>
              <a:gd name="connsiteY2" fmla="*/ 4736662 h 5634975"/>
              <a:gd name="connsiteX3" fmla="*/ 0 w 1879679"/>
              <a:gd name="connsiteY3" fmla="*/ 4568933 h 5634975"/>
              <a:gd name="connsiteX4" fmla="*/ 0 w 1879679"/>
              <a:gd name="connsiteY4" fmla="*/ 4319186 h 5634975"/>
              <a:gd name="connsiteX5" fmla="*/ 0 w 1879679"/>
              <a:gd name="connsiteY5" fmla="*/ 4288055 h 5634975"/>
              <a:gd name="connsiteX6" fmla="*/ 0 w 1879679"/>
              <a:gd name="connsiteY6" fmla="*/ 4151456 h 5634975"/>
              <a:gd name="connsiteX7" fmla="*/ 0 w 1879679"/>
              <a:gd name="connsiteY7" fmla="*/ 4044170 h 5634975"/>
              <a:gd name="connsiteX8" fmla="*/ 0 w 1879679"/>
              <a:gd name="connsiteY8" fmla="*/ 3870578 h 5634975"/>
              <a:gd name="connsiteX9" fmla="*/ 0 w 1879679"/>
              <a:gd name="connsiteY9" fmla="*/ 3763292 h 5634975"/>
              <a:gd name="connsiteX10" fmla="*/ 0 w 1879679"/>
              <a:gd name="connsiteY10" fmla="*/ 3626693 h 5634975"/>
              <a:gd name="connsiteX11" fmla="*/ 0 w 1879679"/>
              <a:gd name="connsiteY11" fmla="*/ 3595563 h 5634975"/>
              <a:gd name="connsiteX12" fmla="*/ 0 w 1879679"/>
              <a:gd name="connsiteY12" fmla="*/ 3345816 h 5634975"/>
              <a:gd name="connsiteX13" fmla="*/ 0 w 1879679"/>
              <a:gd name="connsiteY13" fmla="*/ 3227956 h 5634975"/>
              <a:gd name="connsiteX14" fmla="*/ 0 w 1879679"/>
              <a:gd name="connsiteY14" fmla="*/ 3227955 h 5634975"/>
              <a:gd name="connsiteX15" fmla="*/ 0 w 1879679"/>
              <a:gd name="connsiteY15" fmla="*/ 3178086 h 5634975"/>
              <a:gd name="connsiteX16" fmla="*/ 0 w 1879679"/>
              <a:gd name="connsiteY16" fmla="*/ 3070800 h 5634975"/>
              <a:gd name="connsiteX17" fmla="*/ 0 w 1879679"/>
              <a:gd name="connsiteY17" fmla="*/ 3016557 h 5634975"/>
              <a:gd name="connsiteX18" fmla="*/ 0 w 1879679"/>
              <a:gd name="connsiteY18" fmla="*/ 2810481 h 5634975"/>
              <a:gd name="connsiteX19" fmla="*/ 0 w 1879679"/>
              <a:gd name="connsiteY19" fmla="*/ 2810476 h 5634975"/>
              <a:gd name="connsiteX20" fmla="*/ 0 w 1879679"/>
              <a:gd name="connsiteY20" fmla="*/ 2703195 h 5634975"/>
              <a:gd name="connsiteX21" fmla="*/ 0 w 1879679"/>
              <a:gd name="connsiteY21" fmla="*/ 2703194 h 5634975"/>
              <a:gd name="connsiteX22" fmla="*/ 0 w 1879679"/>
              <a:gd name="connsiteY22" fmla="*/ 2653323 h 5634975"/>
              <a:gd name="connsiteX23" fmla="*/ 0 w 1879679"/>
              <a:gd name="connsiteY23" fmla="*/ 2599080 h 5634975"/>
              <a:gd name="connsiteX24" fmla="*/ 0 w 1879679"/>
              <a:gd name="connsiteY24" fmla="*/ 2535466 h 5634975"/>
              <a:gd name="connsiteX25" fmla="*/ 0 w 1879679"/>
              <a:gd name="connsiteY25" fmla="*/ 2535463 h 5634975"/>
              <a:gd name="connsiteX26" fmla="*/ 0 w 1879679"/>
              <a:gd name="connsiteY26" fmla="*/ 2491793 h 5634975"/>
              <a:gd name="connsiteX27" fmla="*/ 0 w 1879679"/>
              <a:gd name="connsiteY27" fmla="*/ 2324065 h 5634975"/>
              <a:gd name="connsiteX28" fmla="*/ 0 w 1879679"/>
              <a:gd name="connsiteY28" fmla="*/ 2285718 h 5634975"/>
              <a:gd name="connsiteX29" fmla="*/ 0 w 1879679"/>
              <a:gd name="connsiteY29" fmla="*/ 2285716 h 5634975"/>
              <a:gd name="connsiteX30" fmla="*/ 0 w 1879679"/>
              <a:gd name="connsiteY30" fmla="*/ 2254586 h 5634975"/>
              <a:gd name="connsiteX31" fmla="*/ 0 w 1879679"/>
              <a:gd name="connsiteY31" fmla="*/ 2254585 h 5634975"/>
              <a:gd name="connsiteX32" fmla="*/ 0 w 1879679"/>
              <a:gd name="connsiteY32" fmla="*/ 2117989 h 5634975"/>
              <a:gd name="connsiteX33" fmla="*/ 0 w 1879679"/>
              <a:gd name="connsiteY33" fmla="*/ 2117987 h 5634975"/>
              <a:gd name="connsiteX34" fmla="*/ 0 w 1879679"/>
              <a:gd name="connsiteY34" fmla="*/ 2074317 h 5634975"/>
              <a:gd name="connsiteX35" fmla="*/ 0 w 1879679"/>
              <a:gd name="connsiteY35" fmla="*/ 2043187 h 5634975"/>
              <a:gd name="connsiteX36" fmla="*/ 0 w 1879679"/>
              <a:gd name="connsiteY36" fmla="*/ 2010704 h 5634975"/>
              <a:gd name="connsiteX37" fmla="*/ 0 w 1879679"/>
              <a:gd name="connsiteY37" fmla="*/ 2010701 h 5634975"/>
              <a:gd name="connsiteX38" fmla="*/ 0 w 1879679"/>
              <a:gd name="connsiteY38" fmla="*/ 1906588 h 5634975"/>
              <a:gd name="connsiteX39" fmla="*/ 0 w 1879679"/>
              <a:gd name="connsiteY39" fmla="*/ 1837111 h 5634975"/>
              <a:gd name="connsiteX40" fmla="*/ 0 w 1879679"/>
              <a:gd name="connsiteY40" fmla="*/ 1837107 h 5634975"/>
              <a:gd name="connsiteX41" fmla="*/ 0 w 1879679"/>
              <a:gd name="connsiteY41" fmla="*/ 1799303 h 5634975"/>
              <a:gd name="connsiteX42" fmla="*/ 0 w 1879679"/>
              <a:gd name="connsiteY42" fmla="*/ 1797973 h 5634975"/>
              <a:gd name="connsiteX43" fmla="*/ 0 w 1879679"/>
              <a:gd name="connsiteY43" fmla="*/ 1729826 h 5634975"/>
              <a:gd name="connsiteX44" fmla="*/ 0 w 1879679"/>
              <a:gd name="connsiteY44" fmla="*/ 1729824 h 5634975"/>
              <a:gd name="connsiteX45" fmla="*/ 0 w 1879679"/>
              <a:gd name="connsiteY45" fmla="*/ 1625710 h 5634975"/>
              <a:gd name="connsiteX46" fmla="*/ 0 w 1879679"/>
              <a:gd name="connsiteY46" fmla="*/ 1593227 h 5634975"/>
              <a:gd name="connsiteX47" fmla="*/ 0 w 1879679"/>
              <a:gd name="connsiteY47" fmla="*/ 1593225 h 5634975"/>
              <a:gd name="connsiteX48" fmla="*/ 0 w 1879679"/>
              <a:gd name="connsiteY48" fmla="*/ 1562096 h 5634975"/>
              <a:gd name="connsiteX49" fmla="*/ 0 w 1879679"/>
              <a:gd name="connsiteY49" fmla="*/ 1562093 h 5634975"/>
              <a:gd name="connsiteX50" fmla="*/ 0 w 1879679"/>
              <a:gd name="connsiteY50" fmla="*/ 1548513 h 5634975"/>
              <a:gd name="connsiteX51" fmla="*/ 0 w 1879679"/>
              <a:gd name="connsiteY51" fmla="*/ 1518424 h 5634975"/>
              <a:gd name="connsiteX52" fmla="*/ 0 w 1879679"/>
              <a:gd name="connsiteY52" fmla="*/ 1381826 h 5634975"/>
              <a:gd name="connsiteX53" fmla="*/ 0 w 1879679"/>
              <a:gd name="connsiteY53" fmla="*/ 1350695 h 5634975"/>
              <a:gd name="connsiteX54" fmla="*/ 0 w 1879679"/>
              <a:gd name="connsiteY54" fmla="*/ 1312348 h 5634975"/>
              <a:gd name="connsiteX55" fmla="*/ 0 w 1879679"/>
              <a:gd name="connsiteY55" fmla="*/ 1312346 h 5634975"/>
              <a:gd name="connsiteX56" fmla="*/ 0 w 1879679"/>
              <a:gd name="connsiteY56" fmla="*/ 1144619 h 5634975"/>
              <a:gd name="connsiteX57" fmla="*/ 0 w 1879679"/>
              <a:gd name="connsiteY57" fmla="*/ 1144617 h 5634975"/>
              <a:gd name="connsiteX58" fmla="*/ 0 w 1879679"/>
              <a:gd name="connsiteY58" fmla="*/ 1100947 h 5634975"/>
              <a:gd name="connsiteX59" fmla="*/ 0 w 1879679"/>
              <a:gd name="connsiteY59" fmla="*/ 1037334 h 5634975"/>
              <a:gd name="connsiteX60" fmla="*/ 0 w 1879679"/>
              <a:gd name="connsiteY60" fmla="*/ 1037331 h 5634975"/>
              <a:gd name="connsiteX61" fmla="*/ 0 w 1879679"/>
              <a:gd name="connsiteY61" fmla="*/ 983089 h 5634975"/>
              <a:gd name="connsiteX62" fmla="*/ 0 w 1879679"/>
              <a:gd name="connsiteY62" fmla="*/ 983087 h 5634975"/>
              <a:gd name="connsiteX63" fmla="*/ 0 w 1879679"/>
              <a:gd name="connsiteY63" fmla="*/ 973370 h 5634975"/>
              <a:gd name="connsiteX64" fmla="*/ 0 w 1879679"/>
              <a:gd name="connsiteY64" fmla="*/ 933218 h 5634975"/>
              <a:gd name="connsiteX65" fmla="*/ 0 w 1879679"/>
              <a:gd name="connsiteY65" fmla="*/ 825933 h 5634975"/>
              <a:gd name="connsiteX66" fmla="*/ 0 w 1879679"/>
              <a:gd name="connsiteY66" fmla="*/ 824603 h 5634975"/>
              <a:gd name="connsiteX67" fmla="*/ 0 w 1879679"/>
              <a:gd name="connsiteY67" fmla="*/ 619857 h 5634975"/>
              <a:gd name="connsiteX68" fmla="*/ 0 w 1879679"/>
              <a:gd name="connsiteY68" fmla="*/ 619855 h 5634975"/>
              <a:gd name="connsiteX69" fmla="*/ 0 w 1879679"/>
              <a:gd name="connsiteY69" fmla="*/ 575143 h 5634975"/>
              <a:gd name="connsiteX70" fmla="*/ 0 w 1879679"/>
              <a:gd name="connsiteY70" fmla="*/ 408456 h 5634975"/>
              <a:gd name="connsiteX71" fmla="*/ 0 w 1879679"/>
              <a:gd name="connsiteY71" fmla="*/ 9719 h 5634975"/>
              <a:gd name="connsiteX72" fmla="*/ 0 w 1879679"/>
              <a:gd name="connsiteY72" fmla="*/ 9717 h 5634975"/>
              <a:gd name="connsiteX73" fmla="*/ 0 w 1879679"/>
              <a:gd name="connsiteY73" fmla="*/ 0 h 5634975"/>
              <a:gd name="connsiteX74" fmla="*/ 455215 w 1879679"/>
              <a:gd name="connsiteY74" fmla="*/ 0 h 5634975"/>
              <a:gd name="connsiteX75" fmla="*/ 548216 w 1879679"/>
              <a:gd name="connsiteY75" fmla="*/ 0 h 5634975"/>
              <a:gd name="connsiteX76" fmla="*/ 1065514 w 1879679"/>
              <a:gd name="connsiteY76" fmla="*/ 0 h 5634975"/>
              <a:gd name="connsiteX77" fmla="*/ 1159590 w 1879679"/>
              <a:gd name="connsiteY77" fmla="*/ 0 h 5634975"/>
              <a:gd name="connsiteX78" fmla="*/ 1520728 w 1879679"/>
              <a:gd name="connsiteY78" fmla="*/ 0 h 5634975"/>
              <a:gd name="connsiteX79" fmla="*/ 1613728 w 1879679"/>
              <a:gd name="connsiteY79" fmla="*/ 0 h 5634975"/>
              <a:gd name="connsiteX80" fmla="*/ 1879679 w 1879679"/>
              <a:gd name="connsiteY80" fmla="*/ 0 h 5634975"/>
              <a:gd name="connsiteX81" fmla="*/ 1879679 w 1879679"/>
              <a:gd name="connsiteY81" fmla="*/ 74513 h 5634975"/>
              <a:gd name="connsiteX82" fmla="*/ 1879679 w 1879679"/>
              <a:gd name="connsiteY82" fmla="*/ 519922 h 5634975"/>
              <a:gd name="connsiteX83" fmla="*/ 1879679 w 1879679"/>
              <a:gd name="connsiteY83" fmla="*/ 973370 h 5634975"/>
              <a:gd name="connsiteX84" fmla="*/ 1879679 w 1879679"/>
              <a:gd name="connsiteY84" fmla="*/ 1047883 h 5634975"/>
              <a:gd name="connsiteX85" fmla="*/ 1879679 w 1879679"/>
              <a:gd name="connsiteY85" fmla="*/ 1493292 h 5634975"/>
              <a:gd name="connsiteX86" fmla="*/ 1879679 w 1879679"/>
              <a:gd name="connsiteY86" fmla="*/ 2386177 h 5634975"/>
              <a:gd name="connsiteX87" fmla="*/ 1879679 w 1879679"/>
              <a:gd name="connsiteY87" fmla="*/ 3238990 h 5634975"/>
              <a:gd name="connsiteX88" fmla="*/ 1879679 w 1879679"/>
              <a:gd name="connsiteY88" fmla="*/ 3359547 h 5634975"/>
              <a:gd name="connsiteX89" fmla="*/ 1879679 w 1879679"/>
              <a:gd name="connsiteY89" fmla="*/ 3368717 h 5634975"/>
              <a:gd name="connsiteX90" fmla="*/ 1879679 w 1879679"/>
              <a:gd name="connsiteY90" fmla="*/ 3872474 h 5634975"/>
              <a:gd name="connsiteX91" fmla="*/ 1879679 w 1879679"/>
              <a:gd name="connsiteY91" fmla="*/ 4003702 h 5634975"/>
              <a:gd name="connsiteX92" fmla="*/ 1879679 w 1879679"/>
              <a:gd name="connsiteY92" fmla="*/ 4212360 h 5634975"/>
              <a:gd name="connsiteX93" fmla="*/ 1879679 w 1879679"/>
              <a:gd name="connsiteY93" fmla="*/ 4342087 h 5634975"/>
              <a:gd name="connsiteX94" fmla="*/ 1879679 w 1879679"/>
              <a:gd name="connsiteY94" fmla="*/ 4661605 h 5634975"/>
              <a:gd name="connsiteX95" fmla="*/ 1879679 w 1879679"/>
              <a:gd name="connsiteY95" fmla="*/ 4845844 h 5634975"/>
              <a:gd name="connsiteX96" fmla="*/ 1879679 w 1879679"/>
              <a:gd name="connsiteY96" fmla="*/ 4977072 h 5634975"/>
              <a:gd name="connsiteX97" fmla="*/ 1879679 w 1879679"/>
              <a:gd name="connsiteY97" fmla="*/ 5634975 h 5634975"/>
              <a:gd name="connsiteX98" fmla="*/ 1820360 w 1879679"/>
              <a:gd name="connsiteY98" fmla="*/ 5634975 h 5634975"/>
              <a:gd name="connsiteX99" fmla="*/ 1388114 w 1879679"/>
              <a:gd name="connsiteY99" fmla="*/ 5634975 h 5634975"/>
              <a:gd name="connsiteX100" fmla="*/ 1252844 w 1879679"/>
              <a:gd name="connsiteY100" fmla="*/ 5634975 h 5634975"/>
              <a:gd name="connsiteX101" fmla="*/ 820598 w 1879679"/>
              <a:gd name="connsiteY101" fmla="*/ 5634975 h 5634975"/>
              <a:gd name="connsiteX102" fmla="*/ 754847 w 1879679"/>
              <a:gd name="connsiteY102" fmla="*/ 5634975 h 5634975"/>
              <a:gd name="connsiteX103" fmla="*/ 322601 w 1879679"/>
              <a:gd name="connsiteY103" fmla="*/ 5634975 h 5634975"/>
              <a:gd name="connsiteX104" fmla="*/ 0 w 1879679"/>
              <a:gd name="connsiteY104" fmla="*/ 5261425 h 56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79679" h="5634975">
                <a:moveTo>
                  <a:pt x="0" y="5261425"/>
                </a:moveTo>
                <a:lnTo>
                  <a:pt x="0" y="4843948"/>
                </a:lnTo>
                <a:lnTo>
                  <a:pt x="0" y="4736662"/>
                </a:lnTo>
                <a:lnTo>
                  <a:pt x="0" y="4568933"/>
                </a:lnTo>
                <a:lnTo>
                  <a:pt x="0" y="4319186"/>
                </a:lnTo>
                <a:lnTo>
                  <a:pt x="0" y="4288055"/>
                </a:lnTo>
                <a:lnTo>
                  <a:pt x="0" y="4151456"/>
                </a:lnTo>
                <a:lnTo>
                  <a:pt x="0" y="4044170"/>
                </a:lnTo>
                <a:lnTo>
                  <a:pt x="0" y="3870578"/>
                </a:lnTo>
                <a:lnTo>
                  <a:pt x="0" y="3763292"/>
                </a:lnTo>
                <a:lnTo>
                  <a:pt x="0" y="3626693"/>
                </a:lnTo>
                <a:lnTo>
                  <a:pt x="0" y="3595563"/>
                </a:lnTo>
                <a:lnTo>
                  <a:pt x="0" y="3345816"/>
                </a:lnTo>
                <a:lnTo>
                  <a:pt x="0" y="3227956"/>
                </a:lnTo>
                <a:lnTo>
                  <a:pt x="0" y="3227955"/>
                </a:lnTo>
                <a:lnTo>
                  <a:pt x="0" y="3178086"/>
                </a:lnTo>
                <a:lnTo>
                  <a:pt x="0" y="3070800"/>
                </a:lnTo>
                <a:lnTo>
                  <a:pt x="0" y="3016557"/>
                </a:lnTo>
                <a:lnTo>
                  <a:pt x="0" y="2810481"/>
                </a:lnTo>
                <a:lnTo>
                  <a:pt x="0" y="2810476"/>
                </a:lnTo>
                <a:lnTo>
                  <a:pt x="0" y="2703195"/>
                </a:lnTo>
                <a:lnTo>
                  <a:pt x="0" y="2703194"/>
                </a:lnTo>
                <a:lnTo>
                  <a:pt x="0" y="2653323"/>
                </a:lnTo>
                <a:lnTo>
                  <a:pt x="0" y="2599080"/>
                </a:lnTo>
                <a:lnTo>
                  <a:pt x="0" y="2535466"/>
                </a:lnTo>
                <a:lnTo>
                  <a:pt x="0" y="2535463"/>
                </a:lnTo>
                <a:lnTo>
                  <a:pt x="0" y="2491793"/>
                </a:lnTo>
                <a:lnTo>
                  <a:pt x="0" y="2324065"/>
                </a:lnTo>
                <a:lnTo>
                  <a:pt x="0" y="2285718"/>
                </a:lnTo>
                <a:lnTo>
                  <a:pt x="0" y="2285716"/>
                </a:lnTo>
                <a:lnTo>
                  <a:pt x="0" y="2254586"/>
                </a:lnTo>
                <a:lnTo>
                  <a:pt x="0" y="2254585"/>
                </a:lnTo>
                <a:lnTo>
                  <a:pt x="0" y="2117989"/>
                </a:lnTo>
                <a:lnTo>
                  <a:pt x="0" y="2117987"/>
                </a:lnTo>
                <a:lnTo>
                  <a:pt x="0" y="2074317"/>
                </a:lnTo>
                <a:lnTo>
                  <a:pt x="0" y="2043187"/>
                </a:lnTo>
                <a:lnTo>
                  <a:pt x="0" y="2010704"/>
                </a:lnTo>
                <a:lnTo>
                  <a:pt x="0" y="2010701"/>
                </a:lnTo>
                <a:lnTo>
                  <a:pt x="0" y="1906588"/>
                </a:lnTo>
                <a:lnTo>
                  <a:pt x="0" y="1837111"/>
                </a:lnTo>
                <a:lnTo>
                  <a:pt x="0" y="1837107"/>
                </a:lnTo>
                <a:lnTo>
                  <a:pt x="0" y="1799303"/>
                </a:lnTo>
                <a:lnTo>
                  <a:pt x="0" y="1797973"/>
                </a:lnTo>
                <a:lnTo>
                  <a:pt x="0" y="1729826"/>
                </a:lnTo>
                <a:lnTo>
                  <a:pt x="0" y="1729824"/>
                </a:lnTo>
                <a:lnTo>
                  <a:pt x="0" y="1625710"/>
                </a:lnTo>
                <a:lnTo>
                  <a:pt x="0" y="1593227"/>
                </a:lnTo>
                <a:lnTo>
                  <a:pt x="0" y="1593225"/>
                </a:lnTo>
                <a:lnTo>
                  <a:pt x="0" y="1562096"/>
                </a:lnTo>
                <a:lnTo>
                  <a:pt x="0" y="1562093"/>
                </a:lnTo>
                <a:lnTo>
                  <a:pt x="0" y="1548513"/>
                </a:lnTo>
                <a:lnTo>
                  <a:pt x="0" y="1518424"/>
                </a:lnTo>
                <a:lnTo>
                  <a:pt x="0" y="1381826"/>
                </a:lnTo>
                <a:lnTo>
                  <a:pt x="0" y="1350695"/>
                </a:lnTo>
                <a:lnTo>
                  <a:pt x="0" y="1312348"/>
                </a:lnTo>
                <a:lnTo>
                  <a:pt x="0" y="1312346"/>
                </a:lnTo>
                <a:lnTo>
                  <a:pt x="0" y="1144619"/>
                </a:lnTo>
                <a:lnTo>
                  <a:pt x="0" y="1144617"/>
                </a:lnTo>
                <a:lnTo>
                  <a:pt x="0" y="1100947"/>
                </a:lnTo>
                <a:lnTo>
                  <a:pt x="0" y="1037334"/>
                </a:lnTo>
                <a:lnTo>
                  <a:pt x="0" y="1037331"/>
                </a:lnTo>
                <a:lnTo>
                  <a:pt x="0" y="983089"/>
                </a:lnTo>
                <a:lnTo>
                  <a:pt x="0" y="983087"/>
                </a:lnTo>
                <a:lnTo>
                  <a:pt x="0" y="973370"/>
                </a:lnTo>
                <a:lnTo>
                  <a:pt x="0" y="933218"/>
                </a:lnTo>
                <a:lnTo>
                  <a:pt x="0" y="825933"/>
                </a:lnTo>
                <a:lnTo>
                  <a:pt x="0" y="824603"/>
                </a:lnTo>
                <a:lnTo>
                  <a:pt x="0" y="619857"/>
                </a:lnTo>
                <a:lnTo>
                  <a:pt x="0" y="619855"/>
                </a:lnTo>
                <a:lnTo>
                  <a:pt x="0" y="575143"/>
                </a:lnTo>
                <a:lnTo>
                  <a:pt x="0" y="408456"/>
                </a:lnTo>
                <a:lnTo>
                  <a:pt x="0" y="9719"/>
                </a:lnTo>
                <a:lnTo>
                  <a:pt x="0" y="9717"/>
                </a:lnTo>
                <a:lnTo>
                  <a:pt x="0" y="0"/>
                </a:lnTo>
                <a:lnTo>
                  <a:pt x="455215" y="0"/>
                </a:lnTo>
                <a:lnTo>
                  <a:pt x="548216" y="0"/>
                </a:lnTo>
                <a:lnTo>
                  <a:pt x="1065514" y="0"/>
                </a:lnTo>
                <a:lnTo>
                  <a:pt x="1159590" y="0"/>
                </a:lnTo>
                <a:lnTo>
                  <a:pt x="1520728" y="0"/>
                </a:lnTo>
                <a:lnTo>
                  <a:pt x="1613728" y="0"/>
                </a:lnTo>
                <a:lnTo>
                  <a:pt x="1879679" y="0"/>
                </a:lnTo>
                <a:lnTo>
                  <a:pt x="1879679" y="74513"/>
                </a:lnTo>
                <a:lnTo>
                  <a:pt x="1879679" y="519922"/>
                </a:lnTo>
                <a:lnTo>
                  <a:pt x="1879679" y="973370"/>
                </a:lnTo>
                <a:lnTo>
                  <a:pt x="1879679" y="1047883"/>
                </a:lnTo>
                <a:lnTo>
                  <a:pt x="1879679" y="1493292"/>
                </a:lnTo>
                <a:lnTo>
                  <a:pt x="1879679" y="2386177"/>
                </a:lnTo>
                <a:lnTo>
                  <a:pt x="1879679" y="3238990"/>
                </a:lnTo>
                <a:lnTo>
                  <a:pt x="1879679" y="3359547"/>
                </a:lnTo>
                <a:lnTo>
                  <a:pt x="1879679" y="3368717"/>
                </a:lnTo>
                <a:lnTo>
                  <a:pt x="1879679" y="3872474"/>
                </a:lnTo>
                <a:lnTo>
                  <a:pt x="1879679" y="4003702"/>
                </a:lnTo>
                <a:lnTo>
                  <a:pt x="1879679" y="4212360"/>
                </a:lnTo>
                <a:lnTo>
                  <a:pt x="1879679" y="4342087"/>
                </a:lnTo>
                <a:lnTo>
                  <a:pt x="1879679" y="4661605"/>
                </a:lnTo>
                <a:lnTo>
                  <a:pt x="1879679" y="4845844"/>
                </a:lnTo>
                <a:lnTo>
                  <a:pt x="1879679" y="4977072"/>
                </a:lnTo>
                <a:lnTo>
                  <a:pt x="1879679" y="5634975"/>
                </a:lnTo>
                <a:lnTo>
                  <a:pt x="1820360" y="5634975"/>
                </a:lnTo>
                <a:lnTo>
                  <a:pt x="1388114" y="5634975"/>
                </a:lnTo>
                <a:lnTo>
                  <a:pt x="1252844" y="5634975"/>
                </a:lnTo>
                <a:lnTo>
                  <a:pt x="820598" y="5634975"/>
                </a:lnTo>
                <a:lnTo>
                  <a:pt x="754847" y="5634975"/>
                </a:lnTo>
                <a:lnTo>
                  <a:pt x="322601" y="5634975"/>
                </a:lnTo>
                <a:cubicBezTo>
                  <a:pt x="144908" y="5634975"/>
                  <a:pt x="0" y="5468406"/>
                  <a:pt x="0" y="5261425"/>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1" name="Group 10">
            <a:extLst>
              <a:ext uri="{FF2B5EF4-FFF2-40B4-BE49-F238E27FC236}">
                <a16:creationId xmlns:a16="http://schemas.microsoft.com/office/drawing/2014/main" id="{7A2FC3A1-C2F1-B6E7-FDBE-4D58C2613998}"/>
              </a:ext>
            </a:extLst>
          </p:cNvPr>
          <p:cNvGrpSpPr/>
          <p:nvPr/>
        </p:nvGrpSpPr>
        <p:grpSpPr>
          <a:xfrm>
            <a:off x="1758796" y="481158"/>
            <a:ext cx="793524" cy="801083"/>
            <a:chOff x="4897755" y="3322320"/>
            <a:chExt cx="600074" cy="605790"/>
          </a:xfrm>
        </p:grpSpPr>
        <p:sp>
          <p:nvSpPr>
            <p:cNvPr id="12" name="Freeform 20">
              <a:extLst>
                <a:ext uri="{FF2B5EF4-FFF2-40B4-BE49-F238E27FC236}">
                  <a16:creationId xmlns:a16="http://schemas.microsoft.com/office/drawing/2014/main" id="{DD0419DE-C89A-B799-61A8-874D5BDBFFA8}"/>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3" name="Freeform 21">
              <a:extLst>
                <a:ext uri="{FF2B5EF4-FFF2-40B4-BE49-F238E27FC236}">
                  <a16:creationId xmlns:a16="http://schemas.microsoft.com/office/drawing/2014/main" id="{E4E41BA4-D805-986C-C6E5-743E6DEE56EA}"/>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5" name="Graphic 14">
              <a:extLst>
                <a:ext uri="{FF2B5EF4-FFF2-40B4-BE49-F238E27FC236}">
                  <a16:creationId xmlns:a16="http://schemas.microsoft.com/office/drawing/2014/main" id="{B6FDD9AD-82E7-F037-7CEE-082217D660C3}"/>
                </a:ext>
              </a:extLst>
            </p:cNvPr>
            <p:cNvGrpSpPr/>
            <p:nvPr/>
          </p:nvGrpSpPr>
          <p:grpSpPr>
            <a:xfrm>
              <a:off x="5040867" y="3443287"/>
              <a:ext cx="290185" cy="367426"/>
              <a:chOff x="5040867" y="3443287"/>
              <a:chExt cx="290185" cy="367426"/>
            </a:xfrm>
            <a:solidFill>
              <a:srgbClr val="FFFFFF"/>
            </a:solidFill>
          </p:grpSpPr>
          <p:sp>
            <p:nvSpPr>
              <p:cNvPr id="16" name="Freeform 23">
                <a:extLst>
                  <a:ext uri="{FF2B5EF4-FFF2-40B4-BE49-F238E27FC236}">
                    <a16:creationId xmlns:a16="http://schemas.microsoft.com/office/drawing/2014/main" id="{1709C050-6CF5-F505-4C45-6B120DE7076D}"/>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3187B872-9D6D-FE41-FA9A-CBF92F1EFCFD}"/>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54210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3AF5E-6216-6822-2C64-C661804B76C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86796F9-8B2E-CD2D-C725-D287BE8EB5E3}"/>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F4748ACE-CFF3-3E5F-25D4-694F0013754D}"/>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BB881E8-D2DA-02B3-15CD-8AE9E32B34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52</a:t>
            </a:fld>
            <a:endParaRPr lang="fr-CA" sz="1200" dirty="0"/>
          </a:p>
        </p:txBody>
      </p:sp>
      <p:sp>
        <p:nvSpPr>
          <p:cNvPr id="2" name="TextBox 1">
            <a:extLst>
              <a:ext uri="{FF2B5EF4-FFF2-40B4-BE49-F238E27FC236}">
                <a16:creationId xmlns:a16="http://schemas.microsoft.com/office/drawing/2014/main" id="{98F9E3C3-3E67-3D0C-1014-7C3624DAD5FD}"/>
              </a:ext>
            </a:extLst>
          </p:cNvPr>
          <p:cNvSpPr txBox="1"/>
          <p:nvPr/>
        </p:nvSpPr>
        <p:spPr>
          <a:xfrm>
            <a:off x="2039426" y="1231046"/>
            <a:ext cx="8900381" cy="2246769"/>
          </a:xfrm>
          <a:prstGeom prst="rect">
            <a:avLst/>
          </a:prstGeom>
          <a:noFill/>
        </p:spPr>
        <p:txBody>
          <a:bodyPr wrap="square">
            <a:spAutoFit/>
          </a:bodyPr>
          <a:lstStyle/>
          <a:p>
            <a:pPr>
              <a:lnSpc>
                <a:spcPts val="2380"/>
              </a:lnSpc>
              <a:spcAft>
                <a:spcPts val="1200"/>
              </a:spcAft>
            </a:pPr>
            <a:r>
              <a:rPr lang="en-IE" sz="2200" dirty="0">
                <a:solidFill>
                  <a:srgbClr val="494949"/>
                </a:solidFill>
              </a:rPr>
              <a:t>This slides explain the above in more detail and approximate costings, prices and ROI you can expect according to a number of popular alternative tourism accommodations</a:t>
            </a:r>
          </a:p>
          <a:p>
            <a:pPr>
              <a:lnSpc>
                <a:spcPts val="2380"/>
              </a:lnSpc>
              <a:spcAft>
                <a:spcPts val="1200"/>
              </a:spcAft>
            </a:pPr>
            <a:endParaRPr lang="en-IE" sz="2200" dirty="0">
              <a:solidFill>
                <a:srgbClr val="494949"/>
              </a:solidFill>
            </a:endParaRPr>
          </a:p>
          <a:p>
            <a:pPr>
              <a:lnSpc>
                <a:spcPts val="2380"/>
              </a:lnSpc>
            </a:pPr>
            <a:endParaRPr lang="en-US" sz="2200" dirty="0">
              <a:solidFill>
                <a:srgbClr val="494949"/>
              </a:solidFill>
            </a:endParaRPr>
          </a:p>
          <a:p>
            <a:pPr>
              <a:lnSpc>
                <a:spcPts val="2380"/>
              </a:lnSpc>
            </a:pPr>
            <a:endParaRPr lang="en-US" sz="2200" b="0" dirty="0">
              <a:solidFill>
                <a:srgbClr val="494949"/>
              </a:solidFill>
            </a:endParaRPr>
          </a:p>
        </p:txBody>
      </p:sp>
      <p:pic>
        <p:nvPicPr>
          <p:cNvPr id="14" name="Picture 13">
            <a:extLst>
              <a:ext uri="{FF2B5EF4-FFF2-40B4-BE49-F238E27FC236}">
                <a16:creationId xmlns:a16="http://schemas.microsoft.com/office/drawing/2014/main" id="{BACD75D3-D935-99A8-2E96-532EF5F2415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DEF03917-2F7A-4FCA-C104-24A09E7FEAAE}"/>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Concept and Accommodation Types</a:t>
            </a:r>
          </a:p>
          <a:p>
            <a:pPr>
              <a:lnSpc>
                <a:spcPts val="2900"/>
              </a:lnSpc>
            </a:pPr>
            <a:endParaRPr lang="en-US" dirty="0">
              <a:solidFill>
                <a:srgbClr val="459597"/>
              </a:solidFill>
            </a:endParaRPr>
          </a:p>
          <a:p>
            <a:pPr>
              <a:lnSpc>
                <a:spcPts val="2900"/>
              </a:lnSpc>
            </a:pPr>
            <a:endParaRPr lang="en-US" dirty="0"/>
          </a:p>
        </p:txBody>
      </p:sp>
      <p:sp>
        <p:nvSpPr>
          <p:cNvPr id="6" name="Text Placeholder 3">
            <a:extLst>
              <a:ext uri="{FF2B5EF4-FFF2-40B4-BE49-F238E27FC236}">
                <a16:creationId xmlns:a16="http://schemas.microsoft.com/office/drawing/2014/main" id="{CD7B4574-AEDD-0C7F-6967-DA58B25D82C5}"/>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Types of ATAs</a:t>
            </a:r>
          </a:p>
          <a:p>
            <a:pPr algn="r">
              <a:lnSpc>
                <a:spcPts val="3620"/>
              </a:lnSpc>
            </a:pPr>
            <a:endParaRPr lang="en-US" dirty="0">
              <a:solidFill>
                <a:schemeClr val="bg1"/>
              </a:solidFill>
            </a:endParaRPr>
          </a:p>
        </p:txBody>
      </p:sp>
      <p:sp>
        <p:nvSpPr>
          <p:cNvPr id="11" name="TextBox 10">
            <a:extLst>
              <a:ext uri="{FF2B5EF4-FFF2-40B4-BE49-F238E27FC236}">
                <a16:creationId xmlns:a16="http://schemas.microsoft.com/office/drawing/2014/main" id="{26DC3575-58B2-80EE-6244-9DD434BFAFE9}"/>
              </a:ext>
            </a:extLst>
          </p:cNvPr>
          <p:cNvSpPr txBox="1"/>
          <p:nvPr/>
        </p:nvSpPr>
        <p:spPr>
          <a:xfrm>
            <a:off x="2039426" y="5915642"/>
            <a:ext cx="6311152" cy="369332"/>
          </a:xfrm>
          <a:prstGeom prst="rect">
            <a:avLst/>
          </a:prstGeom>
          <a:noFill/>
        </p:spPr>
        <p:txBody>
          <a:bodyPr wrap="square" rtlCol="0">
            <a:spAutoFit/>
          </a:bodyPr>
          <a:lstStyle/>
          <a:p>
            <a:r>
              <a:rPr lang="en-US" dirty="0">
                <a:solidFill>
                  <a:srgbClr val="459597"/>
                </a:solidFill>
                <a:hlinkClick r:id="rId4">
                  <a:extLst>
                    <a:ext uri="{A12FA001-AC4F-418D-AE19-62706E023703}">
                      <ahyp:hlinkClr xmlns:ahyp="http://schemas.microsoft.com/office/drawing/2018/hyperlinkcolor" val="tx"/>
                    </a:ext>
                  </a:extLst>
                </a:hlinkClick>
              </a:rPr>
              <a:t>How To Start, Set Up, And Build A Profitable Glamping Business</a:t>
            </a:r>
            <a:endParaRPr lang="en-IE" dirty="0">
              <a:solidFill>
                <a:srgbClr val="459597"/>
              </a:solidFill>
            </a:endParaRPr>
          </a:p>
        </p:txBody>
      </p:sp>
      <p:graphicFrame>
        <p:nvGraphicFramePr>
          <p:cNvPr id="13" name="Table 12">
            <a:extLst>
              <a:ext uri="{FF2B5EF4-FFF2-40B4-BE49-F238E27FC236}">
                <a16:creationId xmlns:a16="http://schemas.microsoft.com/office/drawing/2014/main" id="{C61FA31E-7E74-6F4E-4C9B-2C552FA73420}"/>
              </a:ext>
            </a:extLst>
          </p:cNvPr>
          <p:cNvGraphicFramePr>
            <a:graphicFrameLocks noGrp="1"/>
          </p:cNvGraphicFramePr>
          <p:nvPr>
            <p:extLst>
              <p:ext uri="{D42A27DB-BD31-4B8C-83A1-F6EECF244321}">
                <p14:modId xmlns:p14="http://schemas.microsoft.com/office/powerpoint/2010/main" val="3123918390"/>
              </p:ext>
            </p:extLst>
          </p:nvPr>
        </p:nvGraphicFramePr>
        <p:xfrm>
          <a:off x="2071513" y="2533486"/>
          <a:ext cx="9424200" cy="3322320"/>
        </p:xfrm>
        <a:graphic>
          <a:graphicData uri="http://schemas.openxmlformats.org/drawingml/2006/table">
            <a:tbl>
              <a:tblPr firstRow="1" bandRow="1">
                <a:tableStyleId>{5C22544A-7EE6-4342-B048-85BDC9FD1C3A}</a:tableStyleId>
              </a:tblPr>
              <a:tblGrid>
                <a:gridCol w="3141400">
                  <a:extLst>
                    <a:ext uri="{9D8B030D-6E8A-4147-A177-3AD203B41FA5}">
                      <a16:colId xmlns:a16="http://schemas.microsoft.com/office/drawing/2014/main" val="1315654808"/>
                    </a:ext>
                  </a:extLst>
                </a:gridCol>
                <a:gridCol w="3141400">
                  <a:extLst>
                    <a:ext uri="{9D8B030D-6E8A-4147-A177-3AD203B41FA5}">
                      <a16:colId xmlns:a16="http://schemas.microsoft.com/office/drawing/2014/main" val="2964838693"/>
                    </a:ext>
                  </a:extLst>
                </a:gridCol>
                <a:gridCol w="3141400">
                  <a:extLst>
                    <a:ext uri="{9D8B030D-6E8A-4147-A177-3AD203B41FA5}">
                      <a16:colId xmlns:a16="http://schemas.microsoft.com/office/drawing/2014/main" val="573140853"/>
                    </a:ext>
                  </a:extLst>
                </a:gridCol>
              </a:tblGrid>
              <a:tr h="370840">
                <a:tc>
                  <a:txBody>
                    <a:bodyPr/>
                    <a:lstStyle/>
                    <a:p>
                      <a:r>
                        <a:rPr lang="en-IE" sz="2200" b="1" dirty="0">
                          <a:effectLst/>
                        </a:rPr>
                        <a:t>Accommodation Type</a:t>
                      </a:r>
                    </a:p>
                  </a:txBody>
                  <a:tcPr anchor="ctr">
                    <a:lnB w="12700" cap="flat" cmpd="sng" algn="ctr">
                      <a:solidFill>
                        <a:srgbClr val="459597"/>
                      </a:solidFill>
                      <a:prstDash val="solid"/>
                      <a:round/>
                      <a:headEnd type="none" w="med" len="med"/>
                      <a:tailEnd type="none" w="med" len="med"/>
                    </a:lnB>
                    <a:solidFill>
                      <a:srgbClr val="EC7C69"/>
                    </a:solidFill>
                  </a:tcPr>
                </a:tc>
                <a:tc>
                  <a:txBody>
                    <a:bodyPr/>
                    <a:lstStyle/>
                    <a:p>
                      <a:r>
                        <a:rPr lang="en-IE" sz="2200" b="1" dirty="0">
                          <a:effectLst/>
                        </a:rPr>
                        <a:t>Pros</a:t>
                      </a:r>
                    </a:p>
                  </a:txBody>
                  <a:tcPr anchor="ctr">
                    <a:lnB w="12700" cap="flat" cmpd="sng" algn="ctr">
                      <a:solidFill>
                        <a:srgbClr val="459597"/>
                      </a:solidFill>
                      <a:prstDash val="solid"/>
                      <a:round/>
                      <a:headEnd type="none" w="med" len="med"/>
                      <a:tailEnd type="none" w="med" len="med"/>
                    </a:lnB>
                    <a:solidFill>
                      <a:srgbClr val="EC7C69"/>
                    </a:solidFill>
                  </a:tcPr>
                </a:tc>
                <a:tc>
                  <a:txBody>
                    <a:bodyPr/>
                    <a:lstStyle/>
                    <a:p>
                      <a:r>
                        <a:rPr lang="en-IE" sz="2200" b="1" dirty="0">
                          <a:effectLst/>
                        </a:rPr>
                        <a:t>Cons</a:t>
                      </a:r>
                    </a:p>
                  </a:txBody>
                  <a:tcPr anchor="ctr">
                    <a:lnB w="12700" cap="flat" cmpd="sng" algn="ctr">
                      <a:solidFill>
                        <a:srgbClr val="459597"/>
                      </a:solidFill>
                      <a:prstDash val="solid"/>
                      <a:round/>
                      <a:headEnd type="none" w="med" len="med"/>
                      <a:tailEnd type="none" w="med" len="med"/>
                    </a:lnB>
                    <a:solidFill>
                      <a:srgbClr val="EC7C69"/>
                    </a:solidFill>
                  </a:tcPr>
                </a:tc>
                <a:extLst>
                  <a:ext uri="{0D108BD9-81ED-4DB2-BD59-A6C34878D82A}">
                    <a16:rowId xmlns:a16="http://schemas.microsoft.com/office/drawing/2014/main" val="3641832468"/>
                  </a:ext>
                </a:extLst>
              </a:tr>
              <a:tr h="370840">
                <a:tc>
                  <a:txBody>
                    <a:bodyPr/>
                    <a:lstStyle/>
                    <a:p>
                      <a:r>
                        <a:rPr lang="en-IE" sz="2000" b="1" dirty="0">
                          <a:solidFill>
                            <a:srgbClr val="459597"/>
                          </a:solidFill>
                          <a:effectLst/>
                        </a:rPr>
                        <a:t>Safari Tents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Spacious, family-friendly</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Less insulated</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436756021"/>
                  </a:ext>
                </a:extLst>
              </a:tr>
              <a:tr h="370840">
                <a:tc>
                  <a:txBody>
                    <a:bodyPr/>
                    <a:lstStyle/>
                    <a:p>
                      <a:r>
                        <a:rPr lang="en-IE" sz="2000" b="1" dirty="0">
                          <a:solidFill>
                            <a:srgbClr val="459597"/>
                          </a:solidFill>
                          <a:effectLst/>
                        </a:rPr>
                        <a:t>Glamping Domes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US" sz="2000" dirty="0">
                          <a:solidFill>
                            <a:srgbClr val="494949"/>
                          </a:solidFill>
                          <a:effectLst/>
                        </a:rPr>
                        <a:t>Futuristic design, well-insulated, suitable for all audiences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Can get hot</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2119150372"/>
                  </a:ext>
                </a:extLst>
              </a:tr>
              <a:tr h="370840">
                <a:tc>
                  <a:txBody>
                    <a:bodyPr/>
                    <a:lstStyle/>
                    <a:p>
                      <a:r>
                        <a:rPr lang="en-IE" sz="2000" b="1" dirty="0">
                          <a:solidFill>
                            <a:srgbClr val="459597"/>
                          </a:solidFill>
                          <a:effectLst/>
                        </a:rPr>
                        <a:t>Tiny Houses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Fully equipped, usable year-round</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Smaller</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324824433"/>
                  </a:ext>
                </a:extLst>
              </a:tr>
              <a:tr h="370840">
                <a:tc>
                  <a:txBody>
                    <a:bodyPr/>
                    <a:lstStyle/>
                    <a:p>
                      <a:r>
                        <a:rPr lang="en-IE" sz="2000" b="1" dirty="0">
                          <a:solidFill>
                            <a:srgbClr val="459597"/>
                          </a:solidFill>
                          <a:effectLst/>
                        </a:rPr>
                        <a:t>Treehouses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Unique, immersive in nature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Not always accessible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847260058"/>
                  </a:ext>
                </a:extLst>
              </a:tr>
              <a:tr h="0">
                <a:tc>
                  <a:txBody>
                    <a:bodyPr/>
                    <a:lstStyle/>
                    <a:p>
                      <a:r>
                        <a:rPr lang="en-IE" sz="2000" b="1" dirty="0">
                          <a:solidFill>
                            <a:srgbClr val="459597"/>
                          </a:solidFill>
                          <a:effectLst/>
                        </a:rPr>
                        <a:t>Yurts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Cozy, atmospheric</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Thin walls = less privacy</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360181461"/>
                  </a:ext>
                </a:extLst>
              </a:tr>
            </a:tbl>
          </a:graphicData>
        </a:graphic>
      </p:graphicFrame>
    </p:spTree>
    <p:extLst>
      <p:ext uri="{BB962C8B-B14F-4D97-AF65-F5344CB8AC3E}">
        <p14:creationId xmlns:p14="http://schemas.microsoft.com/office/powerpoint/2010/main" val="1066976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027F6-6059-A605-6167-9E6DA576DC6C}"/>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293329F3-26C2-6FC3-750D-042FAFD54A5C}"/>
              </a:ext>
            </a:extLst>
          </p:cNvPr>
          <p:cNvSpPr txBox="1">
            <a:spLocks/>
          </p:cNvSpPr>
          <p:nvPr/>
        </p:nvSpPr>
        <p:spPr>
          <a:xfrm>
            <a:off x="638570" y="46098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Cabins</a:t>
            </a:r>
          </a:p>
        </p:txBody>
      </p:sp>
      <p:cxnSp>
        <p:nvCxnSpPr>
          <p:cNvPr id="3" name="Straight Connector 2">
            <a:extLst>
              <a:ext uri="{FF2B5EF4-FFF2-40B4-BE49-F238E27FC236}">
                <a16:creationId xmlns:a16="http://schemas.microsoft.com/office/drawing/2014/main" id="{4445B15F-DF04-88BC-E95F-FAF059374D53}"/>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8F47BE2-4C13-E3CA-3D13-6A26FE9B946E}"/>
              </a:ext>
            </a:extLst>
          </p:cNvPr>
          <p:cNvSpPr txBox="1"/>
          <p:nvPr/>
        </p:nvSpPr>
        <p:spPr>
          <a:xfrm>
            <a:off x="605790" y="1404147"/>
            <a:ext cx="4630825" cy="3481787"/>
          </a:xfrm>
          <a:prstGeom prst="rect">
            <a:avLst/>
          </a:prstGeom>
          <a:noFill/>
        </p:spPr>
        <p:txBody>
          <a:bodyPr wrap="square">
            <a:spAutoFit/>
          </a:bodyPr>
          <a:lstStyle/>
          <a:p>
            <a:pPr marL="457200" indent="-457200">
              <a:lnSpc>
                <a:spcPts val="2240"/>
              </a:lnSpc>
              <a:buClr>
                <a:srgbClr val="EC7C69"/>
              </a:buClr>
              <a:buFont typeface="Arial" panose="020B0604020202020204" pitchFamily="34" charset="0"/>
              <a:buChar char="•"/>
            </a:pPr>
            <a:r>
              <a:rPr lang="en-US" sz="2200" dirty="0">
                <a:solidFill>
                  <a:srgbClr val="494949"/>
                </a:solidFill>
              </a:rPr>
              <a:t>Cabins are </a:t>
            </a:r>
            <a:r>
              <a:rPr lang="en-US" sz="2200" b="1" dirty="0">
                <a:solidFill>
                  <a:srgbClr val="494949"/>
                </a:solidFill>
              </a:rPr>
              <a:t>growing in popularity </a:t>
            </a:r>
            <a:r>
              <a:rPr lang="en-US" sz="2200" dirty="0">
                <a:solidFill>
                  <a:srgbClr val="494949"/>
                </a:solidFill>
              </a:rPr>
              <a:t>as travelers looks to </a:t>
            </a:r>
            <a:r>
              <a:rPr lang="en-US" sz="2200" b="1" dirty="0">
                <a:solidFill>
                  <a:srgbClr val="494949"/>
                </a:solidFill>
              </a:rPr>
              <a:t>reconnect with nature </a:t>
            </a:r>
            <a:r>
              <a:rPr lang="en-US" sz="2200" dirty="0">
                <a:solidFill>
                  <a:srgbClr val="494949"/>
                </a:solidFill>
              </a:rPr>
              <a:t>and escape their busy lifestyles. </a:t>
            </a:r>
          </a:p>
          <a:p>
            <a:pPr marL="457200" indent="-457200">
              <a:lnSpc>
                <a:spcPts val="2240"/>
              </a:lnSpc>
              <a:buClr>
                <a:srgbClr val="EC7C69"/>
              </a:buClr>
              <a:buFont typeface="Arial" panose="020B0604020202020204" pitchFamily="34" charset="0"/>
              <a:buChar char="•"/>
            </a:pPr>
            <a:r>
              <a:rPr lang="en-US" sz="2200" dirty="0">
                <a:solidFill>
                  <a:srgbClr val="494949"/>
                </a:solidFill>
              </a:rPr>
              <a:t>Cabins can be basic through to high-end, bespoke designs. </a:t>
            </a:r>
          </a:p>
          <a:p>
            <a:pPr marL="457200" indent="-457200">
              <a:lnSpc>
                <a:spcPts val="2240"/>
              </a:lnSpc>
              <a:buClr>
                <a:srgbClr val="EC7C69"/>
              </a:buClr>
              <a:buFont typeface="Arial" panose="020B0604020202020204" pitchFamily="34" charset="0"/>
              <a:buChar char="•"/>
            </a:pPr>
            <a:r>
              <a:rPr lang="en-US" sz="2200" dirty="0">
                <a:solidFill>
                  <a:srgbClr val="494949"/>
                </a:solidFill>
              </a:rPr>
              <a:t>Cabins with </a:t>
            </a:r>
            <a:r>
              <a:rPr lang="en-US" sz="2200" b="1" dirty="0">
                <a:solidFill>
                  <a:srgbClr val="494949"/>
                </a:solidFill>
              </a:rPr>
              <a:t>en-suite facilities </a:t>
            </a:r>
            <a:r>
              <a:rPr lang="en-US" sz="2200" dirty="0">
                <a:solidFill>
                  <a:srgbClr val="494949"/>
                </a:solidFill>
              </a:rPr>
              <a:t>are most popular. </a:t>
            </a:r>
          </a:p>
          <a:p>
            <a:pPr marL="457200" indent="-457200">
              <a:lnSpc>
                <a:spcPts val="2240"/>
              </a:lnSpc>
              <a:buClr>
                <a:srgbClr val="EC7C69"/>
              </a:buClr>
              <a:buFont typeface="Arial" panose="020B0604020202020204" pitchFamily="34" charset="0"/>
              <a:buChar char="•"/>
            </a:pPr>
            <a:r>
              <a:rPr lang="en-US" sz="2200" dirty="0">
                <a:solidFill>
                  <a:srgbClr val="494949"/>
                </a:solidFill>
              </a:rPr>
              <a:t>With the right location, these can provide </a:t>
            </a:r>
            <a:r>
              <a:rPr lang="en-US" sz="2200" b="1" dirty="0">
                <a:solidFill>
                  <a:srgbClr val="494949"/>
                </a:solidFill>
              </a:rPr>
              <a:t>significant ROI (Return on Investment) </a:t>
            </a:r>
            <a:r>
              <a:rPr lang="en-US" sz="2200" dirty="0">
                <a:solidFill>
                  <a:srgbClr val="494949"/>
                </a:solidFill>
              </a:rPr>
              <a:t>and allow for </a:t>
            </a:r>
            <a:r>
              <a:rPr lang="en-US" sz="2200" b="1" dirty="0">
                <a:solidFill>
                  <a:srgbClr val="494949"/>
                </a:solidFill>
              </a:rPr>
              <a:t>year-round use. </a:t>
            </a:r>
            <a:endParaRPr lang="en-IE" sz="2200" b="1" dirty="0">
              <a:solidFill>
                <a:srgbClr val="494949"/>
              </a:solidFill>
            </a:endParaRPr>
          </a:p>
        </p:txBody>
      </p:sp>
      <p:sp>
        <p:nvSpPr>
          <p:cNvPr id="36" name="TextBox 35">
            <a:extLst>
              <a:ext uri="{FF2B5EF4-FFF2-40B4-BE49-F238E27FC236}">
                <a16:creationId xmlns:a16="http://schemas.microsoft.com/office/drawing/2014/main" id="{22130658-B58A-E3C6-614F-188DBF03A73F}"/>
              </a:ext>
            </a:extLst>
          </p:cNvPr>
          <p:cNvSpPr txBox="1"/>
          <p:nvPr/>
        </p:nvSpPr>
        <p:spPr>
          <a:xfrm>
            <a:off x="1158274" y="5494819"/>
            <a:ext cx="3850106" cy="646331"/>
          </a:xfrm>
          <a:prstGeom prst="rect">
            <a:avLst/>
          </a:prstGeom>
          <a:noFill/>
        </p:spPr>
        <p:txBody>
          <a:bodyPr wrap="square" rtlCol="0">
            <a:spAutoFit/>
          </a:bodyPr>
          <a:lstStyle/>
          <a:p>
            <a:pPr>
              <a:tabLst>
                <a:tab pos="2130425" algn="l"/>
                <a:tab pos="2166938" algn="l"/>
                <a:tab pos="2260600" algn="l"/>
              </a:tabLst>
            </a:pPr>
            <a:r>
              <a:rPr lang="en-US" sz="1800" b="1" dirty="0">
                <a:solidFill>
                  <a:srgbClr val="494949"/>
                </a:solidFill>
              </a:rPr>
              <a:t>Typical Unit Cost	</a:t>
            </a:r>
            <a:r>
              <a:rPr lang="en-US" sz="1800" dirty="0">
                <a:solidFill>
                  <a:srgbClr val="494949"/>
                </a:solidFill>
              </a:rPr>
              <a:t>€30,000-50,000</a:t>
            </a:r>
          </a:p>
          <a:p>
            <a:pPr>
              <a:tabLst>
                <a:tab pos="2130425" algn="l"/>
                <a:tab pos="2166938" algn="l"/>
                <a:tab pos="2260600" algn="l"/>
              </a:tabLst>
            </a:pPr>
            <a:r>
              <a:rPr lang="en-US" sz="1800" b="1" dirty="0">
                <a:solidFill>
                  <a:srgbClr val="494949"/>
                </a:solidFill>
              </a:rPr>
              <a:t>Typical Nightly Rental	</a:t>
            </a:r>
            <a:r>
              <a:rPr lang="en-US" sz="1800" dirty="0">
                <a:solidFill>
                  <a:srgbClr val="494949"/>
                </a:solidFill>
              </a:rPr>
              <a:t>€100-200</a:t>
            </a:r>
            <a:endParaRPr lang="en-IE" sz="1800" dirty="0">
              <a:solidFill>
                <a:srgbClr val="494949"/>
              </a:solidFill>
            </a:endParaRPr>
          </a:p>
        </p:txBody>
      </p:sp>
      <p:sp>
        <p:nvSpPr>
          <p:cNvPr id="37" name="Freeform 36">
            <a:extLst>
              <a:ext uri="{FF2B5EF4-FFF2-40B4-BE49-F238E27FC236}">
                <a16:creationId xmlns:a16="http://schemas.microsoft.com/office/drawing/2014/main" id="{34640E4A-153E-7655-BDB6-CF8C534B9949}"/>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2872573A-97C8-2BED-A783-52D4E8190778}"/>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6445B084-EC88-E4B3-F0CA-510CB711EF8F}"/>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5086876-7C45-9C21-C941-C055487BE6D4}"/>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D6361233-098C-D323-98BA-0433F857BF3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44128059-2E60-6F38-B673-BBE87B2AF508}"/>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913D535-5061-3422-54E6-683CDB327E6E}"/>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108C767-89D9-2D56-CF2B-766FE538E900}"/>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CCDD0AD-D4A2-E7BE-C231-73025999E3C5}"/>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C8A9927-DECF-13F2-380A-A6C262A28F4A}"/>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EA1481-3584-077C-126D-C5EACEE2EA5D}"/>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1530AEB-7B57-5C9E-65B0-0CA85B8CA077}"/>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C95B249-D0A9-F3C2-DC3E-0A628719B135}"/>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1CE31-B293-3F1C-E3D8-D6B2619F20EF}"/>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ADF1B14-B04B-8058-6D7B-D2E9E4A8370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1999D08-F9A5-EC1D-80D5-AE809188012E}"/>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013C646-A867-6B4C-848B-86CEF6B6E228}"/>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CD4845E2-CB71-1B98-A675-575EFB360624}"/>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11D092F-1CB1-5C6D-3C48-59FDC9B70A64}"/>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9851C96F-0522-9027-7B81-B5236EE928BB}"/>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53</a:t>
            </a:fld>
            <a:endParaRPr lang="fr-CA" sz="1200" dirty="0"/>
          </a:p>
        </p:txBody>
      </p:sp>
      <p:pic>
        <p:nvPicPr>
          <p:cNvPr id="8" name="Picture 7">
            <a:extLst>
              <a:ext uri="{FF2B5EF4-FFF2-40B4-BE49-F238E27FC236}">
                <a16:creationId xmlns:a16="http://schemas.microsoft.com/office/drawing/2014/main" id="{6FBB066B-360F-FED5-A78D-57F3CEB68DB4}"/>
              </a:ext>
            </a:extLst>
          </p:cNvPr>
          <p:cNvPicPr>
            <a:picLocks noChangeAspect="1"/>
          </p:cNvPicPr>
          <p:nvPr/>
        </p:nvPicPr>
        <p:blipFill>
          <a:blip r:embed="rId2"/>
          <a:stretch>
            <a:fillRect/>
          </a:stretch>
        </p:blipFill>
        <p:spPr>
          <a:xfrm>
            <a:off x="5741919" y="582884"/>
            <a:ext cx="5897926" cy="5696041"/>
          </a:xfrm>
          <a:prstGeom prst="rect">
            <a:avLst/>
          </a:prstGeom>
        </p:spPr>
      </p:pic>
      <p:sp>
        <p:nvSpPr>
          <p:cNvPr id="9" name="TextBox 8">
            <a:extLst>
              <a:ext uri="{FF2B5EF4-FFF2-40B4-BE49-F238E27FC236}">
                <a16:creationId xmlns:a16="http://schemas.microsoft.com/office/drawing/2014/main" id="{D2B944B6-AD04-0030-586A-83D509507B91}"/>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2437589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4121-0D34-1B3E-D2F6-03CAC9F84C8D}"/>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A8715546-D37B-F786-84EA-915D3C273638}"/>
              </a:ext>
            </a:extLst>
          </p:cNvPr>
          <p:cNvSpPr txBox="1">
            <a:spLocks/>
          </p:cNvSpPr>
          <p:nvPr/>
        </p:nvSpPr>
        <p:spPr>
          <a:xfrm>
            <a:off x="638570" y="46098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Shepard Huts</a:t>
            </a:r>
          </a:p>
        </p:txBody>
      </p:sp>
      <p:cxnSp>
        <p:nvCxnSpPr>
          <p:cNvPr id="3" name="Straight Connector 2">
            <a:extLst>
              <a:ext uri="{FF2B5EF4-FFF2-40B4-BE49-F238E27FC236}">
                <a16:creationId xmlns:a16="http://schemas.microsoft.com/office/drawing/2014/main" id="{CD569DAC-D253-D69D-BB68-536D8C480A0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D1001E-4EC0-350C-D9B7-2D011C23E7B4}"/>
              </a:ext>
            </a:extLst>
          </p:cNvPr>
          <p:cNvSpPr txBox="1"/>
          <p:nvPr/>
        </p:nvSpPr>
        <p:spPr>
          <a:xfrm>
            <a:off x="605790" y="1404147"/>
            <a:ext cx="4691276" cy="3042564"/>
          </a:xfrm>
          <a:prstGeom prst="rect">
            <a:avLst/>
          </a:prstGeom>
          <a:noFill/>
        </p:spPr>
        <p:txBody>
          <a:bodyPr wrap="square">
            <a:spAutoFit/>
          </a:bodyPr>
          <a:lstStyle/>
          <a:p>
            <a:pPr marL="457200" indent="-457200">
              <a:lnSpc>
                <a:spcPts val="2340"/>
              </a:lnSpc>
              <a:buClr>
                <a:srgbClr val="EC7C69"/>
              </a:buClr>
              <a:buFont typeface="Arial" panose="020B0604020202020204" pitchFamily="34" charset="0"/>
              <a:buChar char="•"/>
            </a:pPr>
            <a:r>
              <a:rPr lang="en-US" sz="2200" dirty="0">
                <a:solidFill>
                  <a:srgbClr val="494949"/>
                </a:solidFill>
              </a:rPr>
              <a:t>Shepherd huts are becoming increasingly popular and have had good national press recently. </a:t>
            </a:r>
          </a:p>
          <a:p>
            <a:pPr marL="457200" indent="-457200">
              <a:lnSpc>
                <a:spcPts val="2340"/>
              </a:lnSpc>
              <a:buClr>
                <a:srgbClr val="EC7C69"/>
              </a:buClr>
              <a:buFont typeface="Arial" panose="020B0604020202020204" pitchFamily="34" charset="0"/>
              <a:buChar char="•"/>
            </a:pPr>
            <a:r>
              <a:rPr lang="en-US" sz="2200" b="1" dirty="0">
                <a:solidFill>
                  <a:srgbClr val="494949"/>
                </a:solidFill>
              </a:rPr>
              <a:t> ROI is good, depending on the specification, location, and rental levels</a:t>
            </a:r>
            <a:r>
              <a:rPr lang="en-US" sz="2200" dirty="0">
                <a:solidFill>
                  <a:srgbClr val="494949"/>
                </a:solidFill>
              </a:rPr>
              <a:t>. </a:t>
            </a:r>
          </a:p>
          <a:p>
            <a:pPr marL="457200" indent="-457200">
              <a:lnSpc>
                <a:spcPts val="2340"/>
              </a:lnSpc>
              <a:buClr>
                <a:srgbClr val="EC7C69"/>
              </a:buClr>
              <a:buFont typeface="Arial" panose="020B0604020202020204" pitchFamily="34" charset="0"/>
              <a:buChar char="•"/>
            </a:pPr>
            <a:r>
              <a:rPr lang="en-US" sz="2200" dirty="0">
                <a:solidFill>
                  <a:srgbClr val="494949"/>
                </a:solidFill>
              </a:rPr>
              <a:t>They are more commonly used for </a:t>
            </a:r>
            <a:r>
              <a:rPr lang="en-US" sz="2200" b="1" dirty="0">
                <a:solidFill>
                  <a:srgbClr val="494949"/>
                </a:solidFill>
              </a:rPr>
              <a:t>year-round accommodation,</a:t>
            </a:r>
            <a:r>
              <a:rPr lang="en-US" sz="2200" dirty="0">
                <a:solidFill>
                  <a:srgbClr val="494949"/>
                </a:solidFill>
              </a:rPr>
              <a:t> with growing evidence of use in </a:t>
            </a:r>
            <a:r>
              <a:rPr lang="en-US" sz="2200" b="1" dirty="0">
                <a:solidFill>
                  <a:srgbClr val="494949"/>
                </a:solidFill>
              </a:rPr>
              <a:t>gardens </a:t>
            </a:r>
            <a:r>
              <a:rPr lang="en-US" sz="2200" dirty="0">
                <a:solidFill>
                  <a:srgbClr val="494949"/>
                </a:solidFill>
              </a:rPr>
              <a:t>as an </a:t>
            </a:r>
            <a:r>
              <a:rPr lang="en-US" sz="2200" b="1" dirty="0">
                <a:solidFill>
                  <a:srgbClr val="494949"/>
                </a:solidFill>
              </a:rPr>
              <a:t>office space </a:t>
            </a:r>
            <a:r>
              <a:rPr lang="en-US" sz="2200" dirty="0">
                <a:solidFill>
                  <a:srgbClr val="494949"/>
                </a:solidFill>
              </a:rPr>
              <a:t>or </a:t>
            </a:r>
            <a:r>
              <a:rPr lang="en-US" sz="2200" b="1" dirty="0">
                <a:solidFill>
                  <a:srgbClr val="494949"/>
                </a:solidFill>
              </a:rPr>
              <a:t>‘den’.</a:t>
            </a:r>
            <a:endParaRPr lang="en-IE" sz="2200" b="1" dirty="0">
              <a:solidFill>
                <a:srgbClr val="494949"/>
              </a:solidFill>
            </a:endParaRPr>
          </a:p>
        </p:txBody>
      </p:sp>
      <p:sp>
        <p:nvSpPr>
          <p:cNvPr id="36" name="TextBox 35">
            <a:extLst>
              <a:ext uri="{FF2B5EF4-FFF2-40B4-BE49-F238E27FC236}">
                <a16:creationId xmlns:a16="http://schemas.microsoft.com/office/drawing/2014/main" id="{C74901A9-268E-A7BB-8F87-06D6EDEA13A3}"/>
              </a:ext>
            </a:extLst>
          </p:cNvPr>
          <p:cNvSpPr txBox="1"/>
          <p:nvPr/>
        </p:nvSpPr>
        <p:spPr>
          <a:xfrm>
            <a:off x="1158273" y="5494819"/>
            <a:ext cx="4078341" cy="646331"/>
          </a:xfrm>
          <a:prstGeom prst="rect">
            <a:avLst/>
          </a:prstGeom>
          <a:noFill/>
        </p:spPr>
        <p:txBody>
          <a:bodyPr wrap="square" rtlCol="0">
            <a:spAutoFit/>
          </a:bodyPr>
          <a:lstStyle/>
          <a:p>
            <a:pPr>
              <a:tabLst>
                <a:tab pos="2133600" algn="l"/>
              </a:tabLst>
            </a:pPr>
            <a:r>
              <a:rPr lang="en-US" sz="1800" b="1" dirty="0">
                <a:solidFill>
                  <a:srgbClr val="494949"/>
                </a:solidFill>
              </a:rPr>
              <a:t>Typical Unit Cost 	</a:t>
            </a:r>
            <a:r>
              <a:rPr lang="en-US" sz="1800" dirty="0">
                <a:solidFill>
                  <a:srgbClr val="494949"/>
                </a:solidFill>
              </a:rPr>
              <a:t>€18,000-50,000</a:t>
            </a:r>
          </a:p>
          <a:p>
            <a:pPr>
              <a:tabLst>
                <a:tab pos="2133600" algn="l"/>
              </a:tabLst>
            </a:pPr>
            <a:r>
              <a:rPr lang="en-US" sz="1800" b="1" dirty="0">
                <a:solidFill>
                  <a:srgbClr val="494949"/>
                </a:solidFill>
              </a:rPr>
              <a:t>Typical Nightly Rental 	</a:t>
            </a:r>
            <a:r>
              <a:rPr lang="en-US" sz="1800" dirty="0">
                <a:solidFill>
                  <a:srgbClr val="494949"/>
                </a:solidFill>
              </a:rPr>
              <a:t>€75-125</a:t>
            </a:r>
            <a:endParaRPr lang="en-IE" sz="1800" dirty="0">
              <a:solidFill>
                <a:srgbClr val="494949"/>
              </a:solidFill>
            </a:endParaRPr>
          </a:p>
        </p:txBody>
      </p:sp>
      <p:sp>
        <p:nvSpPr>
          <p:cNvPr id="37" name="Freeform 36">
            <a:extLst>
              <a:ext uri="{FF2B5EF4-FFF2-40B4-BE49-F238E27FC236}">
                <a16:creationId xmlns:a16="http://schemas.microsoft.com/office/drawing/2014/main" id="{816B8B41-0182-53E1-154D-88E46EE9C751}"/>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03E7FB91-BC84-7686-1825-DDD65A515D85}"/>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4769A3F8-3EAE-CE87-21F5-8E3C001769AB}"/>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32DCDE4-480C-B8F1-3516-54F63B710697}"/>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C0AABA3D-ECF6-BBDF-AEC7-5468A6382D43}"/>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D76F31E0-988F-7D84-EF86-A45644B5F5CF}"/>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547307D7-6865-BA45-2A90-22BBA405FFA3}"/>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E5CA777-7782-D0C9-670D-2CF9452D3B69}"/>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79F45C3-19BB-9A42-D9D6-6D6623B06A9F}"/>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AE3E2E8A-358D-4574-5B2D-5660AFAC40D9}"/>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39B2568-B02F-F64C-A2F8-645DB9AD576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A6CBF58-BA9D-C6A0-98AC-4186938A3678}"/>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3E9B534C-B298-D444-0B08-526E5C3EAF9F}"/>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2A82CFCA-9CA3-3600-6710-899161F363CF}"/>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292524F-789F-B0BE-8E1D-1340F494C089}"/>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F51286D-AB3D-473E-C9EB-7BA27CB1C5C1}"/>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6901143-0665-D215-C345-23A100AFAA6E}"/>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ECB6ECF8-9A79-1E55-F921-07264234FD09}"/>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1339E73-B685-FF79-1150-88CD10A46F60}"/>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2199584E-288E-8C26-25B3-472DDE7A30A1}"/>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54</a:t>
            </a:fld>
            <a:endParaRPr lang="fr-CA" sz="1200" dirty="0"/>
          </a:p>
        </p:txBody>
      </p:sp>
      <p:pic>
        <p:nvPicPr>
          <p:cNvPr id="5" name="Picture 4">
            <a:extLst>
              <a:ext uri="{FF2B5EF4-FFF2-40B4-BE49-F238E27FC236}">
                <a16:creationId xmlns:a16="http://schemas.microsoft.com/office/drawing/2014/main" id="{7C80EEAB-DC09-3B8E-8F4E-3300CAFBAF2F}"/>
              </a:ext>
            </a:extLst>
          </p:cNvPr>
          <p:cNvPicPr>
            <a:picLocks noChangeAspect="1"/>
          </p:cNvPicPr>
          <p:nvPr/>
        </p:nvPicPr>
        <p:blipFill>
          <a:blip r:embed="rId2"/>
          <a:stretch>
            <a:fillRect/>
          </a:stretch>
        </p:blipFill>
        <p:spPr>
          <a:xfrm>
            <a:off x="5654542" y="579075"/>
            <a:ext cx="6044516" cy="5817938"/>
          </a:xfrm>
          <a:prstGeom prst="rect">
            <a:avLst/>
          </a:prstGeom>
        </p:spPr>
      </p:pic>
      <p:sp>
        <p:nvSpPr>
          <p:cNvPr id="6" name="TextBox 5">
            <a:extLst>
              <a:ext uri="{FF2B5EF4-FFF2-40B4-BE49-F238E27FC236}">
                <a16:creationId xmlns:a16="http://schemas.microsoft.com/office/drawing/2014/main" id="{3A3FD8E9-E70F-4490-041D-017ED3A0A9AF}"/>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2748671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7EFC4-154A-D758-E118-3E0BF246DCFE}"/>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C14A0E85-6CB1-3230-F9C8-233BB242B6A0}"/>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Bell Tents</a:t>
            </a:r>
          </a:p>
        </p:txBody>
      </p:sp>
      <p:cxnSp>
        <p:nvCxnSpPr>
          <p:cNvPr id="3" name="Straight Connector 2">
            <a:extLst>
              <a:ext uri="{FF2B5EF4-FFF2-40B4-BE49-F238E27FC236}">
                <a16:creationId xmlns:a16="http://schemas.microsoft.com/office/drawing/2014/main" id="{BDF29E18-E8D7-A038-CAD1-1A9EEDF89B89}"/>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D625427-961B-4F4E-F0D0-F0A62AE05C07}"/>
              </a:ext>
            </a:extLst>
          </p:cNvPr>
          <p:cNvSpPr txBox="1"/>
          <p:nvPr/>
        </p:nvSpPr>
        <p:spPr>
          <a:xfrm>
            <a:off x="605790" y="1404147"/>
            <a:ext cx="4691276" cy="3927422"/>
          </a:xfrm>
          <a:prstGeom prst="rect">
            <a:avLst/>
          </a:prstGeom>
          <a:noFill/>
        </p:spPr>
        <p:txBody>
          <a:bodyPr wrap="square">
            <a:spAutoFit/>
          </a:bodyPr>
          <a:lstStyle/>
          <a:p>
            <a:pPr marL="457200" indent="-457200">
              <a:lnSpc>
                <a:spcPts val="2340"/>
              </a:lnSpc>
              <a:buClr>
                <a:srgbClr val="EC7C69"/>
              </a:buClr>
              <a:buFont typeface="Arial" panose="020B0604020202020204" pitchFamily="34" charset="0"/>
              <a:buChar char="•"/>
            </a:pPr>
            <a:r>
              <a:rPr lang="en-US" sz="2200" dirty="0">
                <a:solidFill>
                  <a:srgbClr val="494949"/>
                </a:solidFill>
              </a:rPr>
              <a:t>A basic tent structure is usually provided as a </a:t>
            </a:r>
            <a:r>
              <a:rPr lang="en-US" sz="2200" b="1" dirty="0">
                <a:solidFill>
                  <a:srgbClr val="494949"/>
                </a:solidFill>
              </a:rPr>
              <a:t>‘pop-up’ </a:t>
            </a:r>
            <a:r>
              <a:rPr lang="en-US" sz="2200" dirty="0">
                <a:solidFill>
                  <a:srgbClr val="494949"/>
                </a:solidFill>
              </a:rPr>
              <a:t>or height-of-summer season facility. </a:t>
            </a:r>
          </a:p>
          <a:p>
            <a:pPr marL="457200" indent="-457200">
              <a:lnSpc>
                <a:spcPts val="2340"/>
              </a:lnSpc>
              <a:buClr>
                <a:srgbClr val="EC7C69"/>
              </a:buClr>
              <a:buFont typeface="Arial" panose="020B0604020202020204" pitchFamily="34" charset="0"/>
              <a:buChar char="•"/>
            </a:pPr>
            <a:r>
              <a:rPr lang="en-US" sz="2200" dirty="0">
                <a:solidFill>
                  <a:srgbClr val="494949"/>
                </a:solidFill>
              </a:rPr>
              <a:t>They provide </a:t>
            </a:r>
            <a:r>
              <a:rPr lang="en-US" sz="2200" b="1" dirty="0">
                <a:solidFill>
                  <a:srgbClr val="494949"/>
                </a:solidFill>
              </a:rPr>
              <a:t>basic facilities</a:t>
            </a:r>
            <a:r>
              <a:rPr lang="en-US" sz="2200" dirty="0">
                <a:solidFill>
                  <a:srgbClr val="494949"/>
                </a:solidFill>
              </a:rPr>
              <a:t>, although some higher-level bell tents do have furnishings to a high standard. </a:t>
            </a:r>
          </a:p>
          <a:p>
            <a:pPr marL="457200" indent="-457200">
              <a:lnSpc>
                <a:spcPts val="2340"/>
              </a:lnSpc>
              <a:buClr>
                <a:srgbClr val="EC7C69"/>
              </a:buClr>
              <a:buFont typeface="Arial" panose="020B0604020202020204" pitchFamily="34" charset="0"/>
              <a:buChar char="•"/>
            </a:pPr>
            <a:r>
              <a:rPr lang="en-US" sz="2200" dirty="0">
                <a:solidFill>
                  <a:srgbClr val="494949"/>
                </a:solidFill>
              </a:rPr>
              <a:t>It is possible to provide these structures under </a:t>
            </a:r>
            <a:r>
              <a:rPr lang="en-US" sz="2200" b="1" dirty="0">
                <a:solidFill>
                  <a:srgbClr val="494949"/>
                </a:solidFill>
              </a:rPr>
              <a:t>28-day camping rights</a:t>
            </a:r>
            <a:r>
              <a:rPr lang="en-US" sz="2200" dirty="0">
                <a:solidFill>
                  <a:srgbClr val="494949"/>
                </a:solidFill>
              </a:rPr>
              <a:t>. Check your country’s rights.</a:t>
            </a:r>
          </a:p>
          <a:p>
            <a:pPr marL="457200" indent="-457200">
              <a:lnSpc>
                <a:spcPts val="2340"/>
              </a:lnSpc>
              <a:buClr>
                <a:srgbClr val="EC7C69"/>
              </a:buClr>
              <a:buFont typeface="Arial" panose="020B0604020202020204" pitchFamily="34" charset="0"/>
              <a:buChar char="•"/>
            </a:pPr>
            <a:endParaRPr lang="en-US" sz="2200" dirty="0">
              <a:solidFill>
                <a:srgbClr val="494949"/>
              </a:solidFill>
            </a:endParaRPr>
          </a:p>
          <a:p>
            <a:pPr marL="457200" indent="-457200">
              <a:lnSpc>
                <a:spcPts val="2340"/>
              </a:lnSpc>
              <a:buClr>
                <a:srgbClr val="EC7C69"/>
              </a:buClr>
              <a:buFont typeface="Arial" panose="020B0604020202020204" pitchFamily="34" charset="0"/>
              <a:buChar char="•"/>
            </a:pPr>
            <a:endParaRPr lang="en-US" sz="2200" dirty="0">
              <a:solidFill>
                <a:srgbClr val="494949"/>
              </a:solidFill>
            </a:endParaRPr>
          </a:p>
          <a:p>
            <a:pPr marL="457200" indent="-457200">
              <a:lnSpc>
                <a:spcPts val="2340"/>
              </a:lnSpc>
              <a:buClr>
                <a:srgbClr val="EC7C69"/>
              </a:buClr>
              <a:buFont typeface="Arial" panose="020B0604020202020204" pitchFamily="34" charset="0"/>
              <a:buChar char="•"/>
            </a:pPr>
            <a:endParaRPr lang="en-IE" sz="2200" b="1" dirty="0">
              <a:solidFill>
                <a:srgbClr val="494949"/>
              </a:solidFill>
            </a:endParaRPr>
          </a:p>
        </p:txBody>
      </p:sp>
      <p:sp>
        <p:nvSpPr>
          <p:cNvPr id="36" name="TextBox 35">
            <a:extLst>
              <a:ext uri="{FF2B5EF4-FFF2-40B4-BE49-F238E27FC236}">
                <a16:creationId xmlns:a16="http://schemas.microsoft.com/office/drawing/2014/main" id="{1004C282-5A60-72E7-34BF-6EEEDBCEC1FF}"/>
              </a:ext>
            </a:extLst>
          </p:cNvPr>
          <p:cNvSpPr txBox="1"/>
          <p:nvPr/>
        </p:nvSpPr>
        <p:spPr>
          <a:xfrm>
            <a:off x="1158273" y="5494819"/>
            <a:ext cx="4078341" cy="646331"/>
          </a:xfrm>
          <a:prstGeom prst="rect">
            <a:avLst/>
          </a:prstGeom>
          <a:noFill/>
        </p:spPr>
        <p:txBody>
          <a:bodyPr wrap="square" rtlCol="0">
            <a:spAutoFit/>
          </a:bodyPr>
          <a:lstStyle/>
          <a:p>
            <a:pPr>
              <a:tabLst>
                <a:tab pos="2127250" algn="l"/>
              </a:tabLst>
            </a:pPr>
            <a:r>
              <a:rPr lang="en-US" sz="1800" b="1" dirty="0">
                <a:solidFill>
                  <a:srgbClr val="494949"/>
                </a:solidFill>
              </a:rPr>
              <a:t>Typical Unit Cost 	</a:t>
            </a:r>
            <a:r>
              <a:rPr lang="en-US" sz="1800" dirty="0">
                <a:solidFill>
                  <a:srgbClr val="494949"/>
                </a:solidFill>
              </a:rPr>
              <a:t>€500-2000</a:t>
            </a:r>
          </a:p>
          <a:p>
            <a:pPr>
              <a:tabLst>
                <a:tab pos="2127250" algn="l"/>
              </a:tabLst>
            </a:pPr>
            <a:r>
              <a:rPr lang="en-US" sz="1800" b="1" dirty="0">
                <a:solidFill>
                  <a:srgbClr val="494949"/>
                </a:solidFill>
              </a:rPr>
              <a:t>Typical Nightly Rental 	</a:t>
            </a:r>
            <a:r>
              <a:rPr lang="en-US" sz="1800" dirty="0">
                <a:solidFill>
                  <a:srgbClr val="494949"/>
                </a:solidFill>
              </a:rPr>
              <a:t>€50-100</a:t>
            </a:r>
            <a:endParaRPr lang="en-IE" sz="1800" dirty="0">
              <a:solidFill>
                <a:srgbClr val="494949"/>
              </a:solidFill>
            </a:endParaRPr>
          </a:p>
        </p:txBody>
      </p:sp>
      <p:sp>
        <p:nvSpPr>
          <p:cNvPr id="37" name="Freeform 36">
            <a:extLst>
              <a:ext uri="{FF2B5EF4-FFF2-40B4-BE49-F238E27FC236}">
                <a16:creationId xmlns:a16="http://schemas.microsoft.com/office/drawing/2014/main" id="{751562DB-1DC9-DD12-3315-70CD12CBB465}"/>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6CBC2B35-85A9-A962-F725-465810C6D320}"/>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313D09C1-F98F-F911-B358-C2A5C5F4C137}"/>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E71DF15-767C-06BC-CB81-26972482BC96}"/>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B694A316-01E8-B0C1-9456-93E6256A9562}"/>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5903FDEE-B0DF-2866-4883-35CBB1EFF931}"/>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01A564-9981-1392-47AB-0C37642A8A7B}"/>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C44C218-0950-47A1-D27B-5D7B431E5FA9}"/>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E7257E9-620C-B917-2402-073493ECCBF5}"/>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70B575F-BD26-D07C-E07E-49EA83900035}"/>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016865A-60AF-CED4-59B7-53B8CB7E4F48}"/>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E0B5652-B0E1-1391-D378-2CE6298000F5}"/>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DD08475-5D08-5B34-E3FD-97B9CD740599}"/>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F2DA5ED-50CA-D549-B640-36649594DD51}"/>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66905E-B62D-19B8-940D-B00EBB0B8DAA}"/>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3619404-CE6C-93E4-E3E4-A946191615E7}"/>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5D49FE0-D700-25A3-203F-41128CBDB82C}"/>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B9284AB7-5E9D-96BF-CAF1-66830C6EA102}"/>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997A384-E83B-3CA6-DF7D-9AFD7F0B96E8}"/>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C165F99E-E993-87EF-2D21-B3113DD0F309}"/>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55</a:t>
            </a:fld>
            <a:endParaRPr lang="fr-CA" sz="1200" dirty="0"/>
          </a:p>
        </p:txBody>
      </p:sp>
      <p:pic>
        <p:nvPicPr>
          <p:cNvPr id="9" name="Picture 8">
            <a:extLst>
              <a:ext uri="{FF2B5EF4-FFF2-40B4-BE49-F238E27FC236}">
                <a16:creationId xmlns:a16="http://schemas.microsoft.com/office/drawing/2014/main" id="{9D3D9001-923F-54C3-131D-0B1A7288E4F1}"/>
              </a:ext>
            </a:extLst>
          </p:cNvPr>
          <p:cNvPicPr>
            <a:picLocks noChangeAspect="1"/>
          </p:cNvPicPr>
          <p:nvPr/>
        </p:nvPicPr>
        <p:blipFill>
          <a:blip r:embed="rId2"/>
          <a:stretch>
            <a:fillRect/>
          </a:stretch>
        </p:blipFill>
        <p:spPr>
          <a:xfrm>
            <a:off x="5636093" y="579075"/>
            <a:ext cx="6045373" cy="5817938"/>
          </a:xfrm>
          <a:prstGeom prst="rect">
            <a:avLst/>
          </a:prstGeom>
        </p:spPr>
      </p:pic>
      <p:sp>
        <p:nvSpPr>
          <p:cNvPr id="10" name="TextBox 9">
            <a:extLst>
              <a:ext uri="{FF2B5EF4-FFF2-40B4-BE49-F238E27FC236}">
                <a16:creationId xmlns:a16="http://schemas.microsoft.com/office/drawing/2014/main" id="{C9073449-D1FB-9B27-BBCD-C6DE3100610F}"/>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1060734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3669-69EF-E655-1EEE-D3FD2FDA9ADD}"/>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4AE99CAC-7291-CD52-DC94-53A25BA14610}"/>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pic>
        <p:nvPicPr>
          <p:cNvPr id="4" name="Picture 3">
            <a:extLst>
              <a:ext uri="{FF2B5EF4-FFF2-40B4-BE49-F238E27FC236}">
                <a16:creationId xmlns:a16="http://schemas.microsoft.com/office/drawing/2014/main" id="{E0998E05-3762-1967-A2B4-0E40C03B328B}"/>
              </a:ext>
            </a:extLst>
          </p:cNvPr>
          <p:cNvPicPr>
            <a:picLocks noChangeAspect="1"/>
          </p:cNvPicPr>
          <p:nvPr/>
        </p:nvPicPr>
        <p:blipFill>
          <a:blip r:embed="rId2"/>
          <a:stretch>
            <a:fillRect/>
          </a:stretch>
        </p:blipFill>
        <p:spPr>
          <a:xfrm>
            <a:off x="5611042" y="552509"/>
            <a:ext cx="6094267" cy="5844504"/>
          </a:xfrm>
          <a:prstGeom prst="rect">
            <a:avLst/>
          </a:prstGeom>
        </p:spPr>
      </p:pic>
      <p:sp>
        <p:nvSpPr>
          <p:cNvPr id="2" name="Text Placeholder 3">
            <a:extLst>
              <a:ext uri="{FF2B5EF4-FFF2-40B4-BE49-F238E27FC236}">
                <a16:creationId xmlns:a16="http://schemas.microsoft.com/office/drawing/2014/main" id="{ECE8B0D9-396D-9568-5E76-8A99C231ABD7}"/>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Yurts</a:t>
            </a:r>
          </a:p>
        </p:txBody>
      </p:sp>
      <p:cxnSp>
        <p:nvCxnSpPr>
          <p:cNvPr id="3" name="Straight Connector 2">
            <a:extLst>
              <a:ext uri="{FF2B5EF4-FFF2-40B4-BE49-F238E27FC236}">
                <a16:creationId xmlns:a16="http://schemas.microsoft.com/office/drawing/2014/main" id="{86195A9D-3F65-3D44-C24D-45FD746C505D}"/>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258B68F-6384-73A8-077D-B642C68FD540}"/>
              </a:ext>
            </a:extLst>
          </p:cNvPr>
          <p:cNvSpPr txBox="1"/>
          <p:nvPr/>
        </p:nvSpPr>
        <p:spPr>
          <a:xfrm>
            <a:off x="605790" y="1404147"/>
            <a:ext cx="4691276" cy="3337517"/>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A more </a:t>
            </a:r>
            <a:r>
              <a:rPr lang="en-US" sz="2200" b="1" dirty="0">
                <a:solidFill>
                  <a:srgbClr val="494949"/>
                </a:solidFill>
              </a:rPr>
              <a:t>robust structure </a:t>
            </a:r>
            <a:r>
              <a:rPr lang="en-US" sz="2200" dirty="0">
                <a:solidFill>
                  <a:srgbClr val="494949"/>
                </a:solidFill>
              </a:rPr>
              <a:t>than a bell tent, yurts are most suitable for high season use. </a:t>
            </a:r>
          </a:p>
          <a:p>
            <a:pPr marL="342900" indent="-342900">
              <a:lnSpc>
                <a:spcPts val="2340"/>
              </a:lnSpc>
              <a:buClr>
                <a:srgbClr val="EC7C69"/>
              </a:buClr>
              <a:buFont typeface="Arial" panose="020B0604020202020204" pitchFamily="34" charset="0"/>
              <a:buChar char="•"/>
            </a:pPr>
            <a:r>
              <a:rPr lang="en-US" sz="2200" b="1" dirty="0">
                <a:solidFill>
                  <a:srgbClr val="494949"/>
                </a:solidFill>
              </a:rPr>
              <a:t>ROI is stronger </a:t>
            </a:r>
            <a:r>
              <a:rPr lang="en-US" sz="2200" dirty="0">
                <a:solidFill>
                  <a:srgbClr val="494949"/>
                </a:solidFill>
              </a:rPr>
              <a:t>depending on specification and location. </a:t>
            </a:r>
          </a:p>
          <a:p>
            <a:pPr marL="342900" indent="-342900">
              <a:lnSpc>
                <a:spcPts val="2340"/>
              </a:lnSpc>
              <a:buClr>
                <a:srgbClr val="EC7C69"/>
              </a:buClr>
              <a:buFont typeface="Arial" panose="020B0604020202020204" pitchFamily="34" charset="0"/>
              <a:buChar char="•"/>
            </a:pPr>
            <a:r>
              <a:rPr lang="en-US" sz="2200" dirty="0">
                <a:solidFill>
                  <a:srgbClr val="494949"/>
                </a:solidFill>
              </a:rPr>
              <a:t>The onus is on the landowner to provide high-quality internal </a:t>
            </a:r>
            <a:r>
              <a:rPr lang="en-US" sz="2200" b="1" dirty="0">
                <a:solidFill>
                  <a:srgbClr val="494949"/>
                </a:solidFill>
              </a:rPr>
              <a:t>furnishings, including heating. </a:t>
            </a:r>
          </a:p>
          <a:p>
            <a:pPr marL="342900" indent="-342900">
              <a:lnSpc>
                <a:spcPts val="2340"/>
              </a:lnSpc>
              <a:buClr>
                <a:srgbClr val="EC7C69"/>
              </a:buClr>
              <a:buFont typeface="Arial" panose="020B0604020202020204" pitchFamily="34" charset="0"/>
              <a:buChar char="•"/>
            </a:pPr>
            <a:r>
              <a:rPr lang="en-US" sz="2200" b="1" dirty="0">
                <a:solidFill>
                  <a:srgbClr val="494949"/>
                </a:solidFill>
              </a:rPr>
              <a:t>Very popular </a:t>
            </a:r>
            <a:r>
              <a:rPr lang="en-US" sz="2200" dirty="0">
                <a:solidFill>
                  <a:srgbClr val="494949"/>
                </a:solidFill>
              </a:rPr>
              <a:t>with groups of families on existing holiday parks and holiday cottage complexes</a:t>
            </a:r>
            <a:endParaRPr lang="en-IE" sz="2200" dirty="0">
              <a:solidFill>
                <a:srgbClr val="494949"/>
              </a:solidFill>
            </a:endParaRPr>
          </a:p>
        </p:txBody>
      </p:sp>
      <p:sp>
        <p:nvSpPr>
          <p:cNvPr id="36" name="TextBox 35">
            <a:extLst>
              <a:ext uri="{FF2B5EF4-FFF2-40B4-BE49-F238E27FC236}">
                <a16:creationId xmlns:a16="http://schemas.microsoft.com/office/drawing/2014/main" id="{9F43F010-4BC3-7239-24B8-B8E42F32808C}"/>
              </a:ext>
            </a:extLst>
          </p:cNvPr>
          <p:cNvSpPr txBox="1"/>
          <p:nvPr/>
        </p:nvSpPr>
        <p:spPr>
          <a:xfrm>
            <a:off x="1158273" y="5494819"/>
            <a:ext cx="4078341" cy="646331"/>
          </a:xfrm>
          <a:prstGeom prst="rect">
            <a:avLst/>
          </a:prstGeom>
          <a:noFill/>
        </p:spPr>
        <p:txBody>
          <a:bodyPr wrap="square" rtlCol="0">
            <a:spAutoFit/>
          </a:bodyPr>
          <a:lstStyle/>
          <a:p>
            <a:pPr>
              <a:tabLst>
                <a:tab pos="2127250" algn="l"/>
              </a:tabLst>
            </a:pPr>
            <a:r>
              <a:rPr lang="en-US" sz="1800" b="1" dirty="0">
                <a:solidFill>
                  <a:srgbClr val="494949"/>
                </a:solidFill>
              </a:rPr>
              <a:t>Typical Unit Cost 	</a:t>
            </a:r>
            <a:r>
              <a:rPr lang="en-US" sz="1800" dirty="0">
                <a:solidFill>
                  <a:srgbClr val="494949"/>
                </a:solidFill>
              </a:rPr>
              <a:t>€3,500-10,000</a:t>
            </a:r>
          </a:p>
          <a:p>
            <a:pPr>
              <a:tabLst>
                <a:tab pos="2127250" algn="l"/>
              </a:tabLst>
            </a:pPr>
            <a:r>
              <a:rPr lang="en-US" sz="1800" b="1" dirty="0">
                <a:solidFill>
                  <a:srgbClr val="494949"/>
                </a:solidFill>
              </a:rPr>
              <a:t>Typical Nightly Rental	</a:t>
            </a:r>
            <a:r>
              <a:rPr lang="en-US" sz="1800" dirty="0">
                <a:solidFill>
                  <a:srgbClr val="494949"/>
                </a:solidFill>
              </a:rPr>
              <a:t>€50-150</a:t>
            </a:r>
            <a:endParaRPr lang="en-IE" sz="1800" dirty="0">
              <a:solidFill>
                <a:srgbClr val="494949"/>
              </a:solidFill>
            </a:endParaRPr>
          </a:p>
        </p:txBody>
      </p:sp>
      <p:grpSp>
        <p:nvGrpSpPr>
          <p:cNvPr id="60" name="Group 59">
            <a:extLst>
              <a:ext uri="{FF2B5EF4-FFF2-40B4-BE49-F238E27FC236}">
                <a16:creationId xmlns:a16="http://schemas.microsoft.com/office/drawing/2014/main" id="{1392B0A8-0915-651A-61C7-E8F5D0C414D3}"/>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40F62BB4-4A67-41F2-B7CC-465614F24162}"/>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03FDA57-C064-487C-A4C2-9A6B0EA43D1D}"/>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BF8D4AEF-2336-B401-1497-CA1A8B2EC588}"/>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DF1907E2-62D5-6226-D882-13EA157778E3}"/>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41E8CDF-D8C8-B2ED-6425-985464F47BFC}"/>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D9E55B9-8E24-5EF5-76FE-1505BA95E745}"/>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79BB690-B3B5-F0C2-D68C-D4208140B3D4}"/>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B3C0F8E-DAD1-2D15-6EAB-C3419BFEF77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7B38928-DE52-88D4-976C-5D16EA04D335}"/>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5D59675-5E22-5274-9033-36BE9EF8A4CE}"/>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97BCF7-BF08-06AB-CFAB-053397E6E898}"/>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19589AE4-1271-188C-8D9A-39B740C71576}"/>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4F03DC0-8FD5-3D69-1B3A-8179F4D18463}"/>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E67C806-17EC-13A9-AC8E-893F48D392B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FBE547D-440C-0143-F9DA-779C4BB322F9}"/>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0C892EA-5CEE-824A-3394-E5990BBAF899}"/>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DA50646-4EBB-B275-F2BC-07FAB20F4070}"/>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EC105BA6-8F58-7D6D-A593-0AC05D62FD28}"/>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56</a:t>
            </a:fld>
            <a:endParaRPr lang="fr-CA" sz="1200" dirty="0"/>
          </a:p>
        </p:txBody>
      </p:sp>
      <p:sp>
        <p:nvSpPr>
          <p:cNvPr id="10" name="TextBox 9">
            <a:extLst>
              <a:ext uri="{FF2B5EF4-FFF2-40B4-BE49-F238E27FC236}">
                <a16:creationId xmlns:a16="http://schemas.microsoft.com/office/drawing/2014/main" id="{AA354A9E-CC44-66B7-47D7-764AF19B2437}"/>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2288482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AF33A-9BB5-AC51-0B4F-464B7E83F773}"/>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300070B6-6CD7-E911-5350-7E7B2BF0B993}"/>
              </a:ext>
            </a:extLst>
          </p:cNvPr>
          <p:cNvSpPr/>
          <p:nvPr/>
        </p:nvSpPr>
        <p:spPr>
          <a:xfrm rot="5400000">
            <a:off x="2431599" y="371412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A7C71E1B-311E-1A09-531D-2701766C8937}"/>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Safari Tents</a:t>
            </a:r>
          </a:p>
          <a:p>
            <a:pPr>
              <a:lnSpc>
                <a:spcPts val="3720"/>
              </a:lnSpc>
            </a:pPr>
            <a:endParaRPr lang="en-IE" sz="3600" dirty="0"/>
          </a:p>
        </p:txBody>
      </p:sp>
      <p:cxnSp>
        <p:nvCxnSpPr>
          <p:cNvPr id="3" name="Straight Connector 2">
            <a:extLst>
              <a:ext uri="{FF2B5EF4-FFF2-40B4-BE49-F238E27FC236}">
                <a16:creationId xmlns:a16="http://schemas.microsoft.com/office/drawing/2014/main" id="{61E2AFB3-DE68-B940-CB1F-B7D45C90351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3909F81-448A-75A8-6482-0CA61A2694C1}"/>
              </a:ext>
            </a:extLst>
          </p:cNvPr>
          <p:cNvSpPr txBox="1"/>
          <p:nvPr/>
        </p:nvSpPr>
        <p:spPr>
          <a:xfrm>
            <a:off x="605790" y="1404147"/>
            <a:ext cx="4691276" cy="392742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Safari tents are more of a </a:t>
            </a:r>
            <a:r>
              <a:rPr lang="en-US" sz="2200" b="1" dirty="0">
                <a:solidFill>
                  <a:srgbClr val="494949"/>
                </a:solidFill>
              </a:rPr>
              <a:t>permanent structure </a:t>
            </a:r>
            <a:r>
              <a:rPr lang="en-US" sz="2200" dirty="0">
                <a:solidFill>
                  <a:srgbClr val="494949"/>
                </a:solidFill>
              </a:rPr>
              <a:t>and require a reinforced hard-standing base. </a:t>
            </a:r>
          </a:p>
          <a:p>
            <a:pPr marL="342900" indent="-342900">
              <a:lnSpc>
                <a:spcPts val="2340"/>
              </a:lnSpc>
              <a:buClr>
                <a:srgbClr val="EC7C69"/>
              </a:buClr>
              <a:buFont typeface="Arial" panose="020B0604020202020204" pitchFamily="34" charset="0"/>
              <a:buChar char="•"/>
            </a:pPr>
            <a:r>
              <a:rPr lang="en-US" sz="2200" dirty="0">
                <a:solidFill>
                  <a:srgbClr val="494949"/>
                </a:solidFill>
              </a:rPr>
              <a:t>They can </a:t>
            </a:r>
            <a:r>
              <a:rPr lang="en-US" sz="2200" dirty="0" err="1">
                <a:solidFill>
                  <a:srgbClr val="494949"/>
                </a:solidFill>
              </a:rPr>
              <a:t>utilise</a:t>
            </a:r>
            <a:r>
              <a:rPr lang="en-US" sz="2200" dirty="0">
                <a:solidFill>
                  <a:srgbClr val="494949"/>
                </a:solidFill>
              </a:rPr>
              <a:t> more external space, and the land-owner is usually responsible for internal furnishings,</a:t>
            </a:r>
            <a:r>
              <a:rPr lang="en-US" sz="2200" b="1" dirty="0">
                <a:solidFill>
                  <a:srgbClr val="494949"/>
                </a:solidFill>
              </a:rPr>
              <a:t> </a:t>
            </a:r>
            <a:r>
              <a:rPr lang="en-US" sz="2200" dirty="0">
                <a:solidFill>
                  <a:srgbClr val="494949"/>
                </a:solidFill>
              </a:rPr>
              <a:t>thereby dictating the standard of accommodation on offer.</a:t>
            </a:r>
          </a:p>
          <a:p>
            <a:pPr marL="342900" indent="-342900">
              <a:lnSpc>
                <a:spcPts val="2340"/>
              </a:lnSpc>
              <a:buClr>
                <a:srgbClr val="EC7C69"/>
              </a:buClr>
              <a:buFont typeface="Arial" panose="020B0604020202020204" pitchFamily="34" charset="0"/>
              <a:buChar char="•"/>
            </a:pPr>
            <a:r>
              <a:rPr lang="en-US" sz="2200" dirty="0">
                <a:solidFill>
                  <a:srgbClr val="494949"/>
                </a:solidFill>
              </a:rPr>
              <a:t>Mainly for </a:t>
            </a:r>
            <a:r>
              <a:rPr lang="en-US" sz="2200" b="1" dirty="0">
                <a:solidFill>
                  <a:srgbClr val="494949"/>
                </a:solidFill>
              </a:rPr>
              <a:t>warmer season </a:t>
            </a:r>
            <a:r>
              <a:rPr lang="en-US" sz="2200" dirty="0">
                <a:solidFill>
                  <a:srgbClr val="494949"/>
                </a:solidFill>
              </a:rPr>
              <a:t>use.</a:t>
            </a:r>
          </a:p>
          <a:p>
            <a:pPr marL="342900" indent="-342900">
              <a:lnSpc>
                <a:spcPts val="2340"/>
              </a:lnSpc>
              <a:buClr>
                <a:srgbClr val="EC7C69"/>
              </a:buClr>
              <a:buFont typeface="Arial" panose="020B0604020202020204" pitchFamily="34" charset="0"/>
              <a:buChar char="•"/>
            </a:pPr>
            <a:r>
              <a:rPr lang="en-US" sz="2200" dirty="0">
                <a:solidFill>
                  <a:srgbClr val="494949"/>
                </a:solidFill>
              </a:rPr>
              <a:t>Can deliver </a:t>
            </a:r>
            <a:r>
              <a:rPr lang="en-US" sz="2200" b="1" dirty="0">
                <a:solidFill>
                  <a:srgbClr val="494949"/>
                </a:solidFill>
              </a:rPr>
              <a:t>high occupancy rates </a:t>
            </a:r>
            <a:r>
              <a:rPr lang="en-US" sz="2200" dirty="0">
                <a:solidFill>
                  <a:srgbClr val="494949"/>
                </a:solidFill>
              </a:rPr>
              <a:t>for short breaks when the weather suddenly improves. </a:t>
            </a:r>
          </a:p>
          <a:p>
            <a:pPr marL="342900" indent="-342900">
              <a:lnSpc>
                <a:spcPts val="2340"/>
              </a:lnSpc>
              <a:buClr>
                <a:srgbClr val="EC7C69"/>
              </a:buClr>
              <a:buFont typeface="Arial" panose="020B0604020202020204" pitchFamily="34" charset="0"/>
              <a:buChar char="•"/>
            </a:pPr>
            <a:r>
              <a:rPr lang="en-US" sz="2200" b="1" dirty="0">
                <a:solidFill>
                  <a:srgbClr val="494949"/>
                </a:solidFill>
              </a:rPr>
              <a:t>Popular with families.</a:t>
            </a:r>
            <a:endParaRPr lang="en-IE" sz="2200" dirty="0">
              <a:solidFill>
                <a:srgbClr val="494949"/>
              </a:solidFill>
            </a:endParaRPr>
          </a:p>
        </p:txBody>
      </p:sp>
      <p:sp>
        <p:nvSpPr>
          <p:cNvPr id="36" name="TextBox 35">
            <a:extLst>
              <a:ext uri="{FF2B5EF4-FFF2-40B4-BE49-F238E27FC236}">
                <a16:creationId xmlns:a16="http://schemas.microsoft.com/office/drawing/2014/main" id="{6D3000FF-41CB-DD80-AA89-3C93AFA3CCCF}"/>
              </a:ext>
            </a:extLst>
          </p:cNvPr>
          <p:cNvSpPr txBox="1"/>
          <p:nvPr/>
        </p:nvSpPr>
        <p:spPr>
          <a:xfrm>
            <a:off x="1191053" y="5612659"/>
            <a:ext cx="4078341" cy="646331"/>
          </a:xfrm>
          <a:prstGeom prst="rect">
            <a:avLst/>
          </a:prstGeom>
          <a:noFill/>
        </p:spPr>
        <p:txBody>
          <a:bodyPr wrap="square" rtlCol="0">
            <a:spAutoFit/>
          </a:bodyPr>
          <a:lstStyle/>
          <a:p>
            <a:r>
              <a:rPr lang="en-US" sz="1800" b="1" dirty="0">
                <a:solidFill>
                  <a:srgbClr val="494949"/>
                </a:solidFill>
              </a:rPr>
              <a:t>Typical Unit Cost </a:t>
            </a:r>
            <a:r>
              <a:rPr lang="en-US" sz="1800" dirty="0">
                <a:solidFill>
                  <a:srgbClr val="494949"/>
                </a:solidFill>
              </a:rPr>
              <a:t>€7,500-50,000</a:t>
            </a:r>
          </a:p>
          <a:p>
            <a:r>
              <a:rPr lang="en-US" sz="1800" b="1" dirty="0">
                <a:solidFill>
                  <a:srgbClr val="494949"/>
                </a:solidFill>
              </a:rPr>
              <a:t>Typical Nightly Rental </a:t>
            </a:r>
            <a:r>
              <a:rPr lang="en-US" sz="1800" dirty="0">
                <a:solidFill>
                  <a:srgbClr val="494949"/>
                </a:solidFill>
              </a:rPr>
              <a:t>€125-175</a:t>
            </a:r>
            <a:endParaRPr lang="en-IE" sz="1800" dirty="0">
              <a:solidFill>
                <a:srgbClr val="494949"/>
              </a:solidFill>
            </a:endParaRPr>
          </a:p>
        </p:txBody>
      </p:sp>
      <p:grpSp>
        <p:nvGrpSpPr>
          <p:cNvPr id="60" name="Group 59">
            <a:extLst>
              <a:ext uri="{FF2B5EF4-FFF2-40B4-BE49-F238E27FC236}">
                <a16:creationId xmlns:a16="http://schemas.microsoft.com/office/drawing/2014/main" id="{6EC89606-6076-EE1D-D0AD-B91397D11112}"/>
              </a:ext>
            </a:extLst>
          </p:cNvPr>
          <p:cNvGrpSpPr/>
          <p:nvPr/>
        </p:nvGrpSpPr>
        <p:grpSpPr>
          <a:xfrm>
            <a:off x="245827" y="5520962"/>
            <a:ext cx="790813" cy="789906"/>
            <a:chOff x="4979483" y="3025351"/>
            <a:chExt cx="347616" cy="347217"/>
          </a:xfrm>
        </p:grpSpPr>
        <p:sp>
          <p:nvSpPr>
            <p:cNvPr id="61" name="Freeform 60">
              <a:extLst>
                <a:ext uri="{FF2B5EF4-FFF2-40B4-BE49-F238E27FC236}">
                  <a16:creationId xmlns:a16="http://schemas.microsoft.com/office/drawing/2014/main" id="{46BF374F-48A2-BAB5-79BD-2E5F9ED5927E}"/>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60B6FB6-799D-909A-95DC-F2BBC6FEB5C2}"/>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2595805D-A29A-ACBC-B0A1-CBDCDFCD033C}"/>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1DC88C47-C76E-D252-F5F3-5B1DC37FB306}"/>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8EA37A-0B28-2981-60F5-514885C3DBB5}"/>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12160A2-A5E8-15F4-CAB5-F01081AF10AE}"/>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29FB2E4-5F7B-7B08-BCCD-7A50A1F9BE7C}"/>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039057E-73E8-6F95-83AA-4DB987F54E74}"/>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CA0569D-6C3D-8848-1B6C-1A564389785B}"/>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836ADBD-7FF8-118A-B92B-4F2755A672C3}"/>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3517AE0-F7F0-9CC3-8737-7299A2479468}"/>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0A80BA6-5EE2-2426-65C8-4F18C9576247}"/>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00D3992E-6CF8-A646-BE23-6E09FAB590E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CE7E5AB-A942-402A-D2B1-6163F90DC889}"/>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64CC8AB-82A3-82F4-A266-0C0CD7F2D6A8}"/>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00BEADF-61D9-C4DA-1B61-7DFDCFC0BEAF}"/>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ED68C1D-08E5-1A42-CA17-B26E75E0BED2}"/>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FE7ABDC5-48EC-2137-8C2C-8920FCB92970}"/>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57</a:t>
            </a:fld>
            <a:endParaRPr lang="fr-CA" sz="1200" dirty="0"/>
          </a:p>
        </p:txBody>
      </p:sp>
      <p:pic>
        <p:nvPicPr>
          <p:cNvPr id="6" name="Picture 5">
            <a:extLst>
              <a:ext uri="{FF2B5EF4-FFF2-40B4-BE49-F238E27FC236}">
                <a16:creationId xmlns:a16="http://schemas.microsoft.com/office/drawing/2014/main" id="{6394677F-621C-CD1F-12BF-9356DAE162A3}"/>
              </a:ext>
            </a:extLst>
          </p:cNvPr>
          <p:cNvPicPr>
            <a:picLocks noChangeAspect="1"/>
          </p:cNvPicPr>
          <p:nvPr/>
        </p:nvPicPr>
        <p:blipFill>
          <a:blip r:embed="rId2"/>
          <a:stretch>
            <a:fillRect/>
          </a:stretch>
        </p:blipFill>
        <p:spPr>
          <a:xfrm>
            <a:off x="5611042" y="604269"/>
            <a:ext cx="6078762" cy="5752982"/>
          </a:xfrm>
          <a:prstGeom prst="rect">
            <a:avLst/>
          </a:prstGeom>
        </p:spPr>
      </p:pic>
      <p:sp>
        <p:nvSpPr>
          <p:cNvPr id="8" name="TextBox 7">
            <a:extLst>
              <a:ext uri="{FF2B5EF4-FFF2-40B4-BE49-F238E27FC236}">
                <a16:creationId xmlns:a16="http://schemas.microsoft.com/office/drawing/2014/main" id="{51C101F8-85AE-56ED-9DCA-E8FF61057929}"/>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22981124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02DFD-1E84-CAD2-B913-86E88D6EBEBA}"/>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1AB66399-2193-E5B4-91CE-CB556ED1AEAB}"/>
              </a:ext>
            </a:extLst>
          </p:cNvPr>
          <p:cNvSpPr/>
          <p:nvPr/>
        </p:nvSpPr>
        <p:spPr>
          <a:xfrm rot="5400000">
            <a:off x="2431599" y="351746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18DABA2B-B162-653D-FAD0-C264483BD049}"/>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Camping Pods</a:t>
            </a:r>
          </a:p>
          <a:p>
            <a:pPr>
              <a:lnSpc>
                <a:spcPts val="3720"/>
              </a:lnSpc>
            </a:pPr>
            <a:endParaRPr lang="en-IE" sz="3600" dirty="0"/>
          </a:p>
        </p:txBody>
      </p:sp>
      <p:cxnSp>
        <p:nvCxnSpPr>
          <p:cNvPr id="3" name="Straight Connector 2">
            <a:extLst>
              <a:ext uri="{FF2B5EF4-FFF2-40B4-BE49-F238E27FC236}">
                <a16:creationId xmlns:a16="http://schemas.microsoft.com/office/drawing/2014/main" id="{275938AC-A1AE-95E1-99CA-A5F76A47109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38DC205-396B-DF4C-F9FF-B4F426527F65}"/>
              </a:ext>
            </a:extLst>
          </p:cNvPr>
          <p:cNvSpPr txBox="1"/>
          <p:nvPr/>
        </p:nvSpPr>
        <p:spPr>
          <a:xfrm>
            <a:off x="605790" y="1404147"/>
            <a:ext cx="4691276" cy="392742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b="1" dirty="0">
                <a:solidFill>
                  <a:srgbClr val="494949"/>
                </a:solidFill>
              </a:rPr>
              <a:t>Very popular </a:t>
            </a:r>
            <a:r>
              <a:rPr lang="en-US" sz="2200" dirty="0">
                <a:solidFill>
                  <a:srgbClr val="494949"/>
                </a:solidFill>
              </a:rPr>
              <a:t>on many ‘touring unit’ holiday sites as an alternative form of accommodation to complement touring caravans and tents. </a:t>
            </a:r>
          </a:p>
          <a:p>
            <a:pPr marL="342900" indent="-342900">
              <a:lnSpc>
                <a:spcPts val="2340"/>
              </a:lnSpc>
              <a:buClr>
                <a:srgbClr val="EC7C69"/>
              </a:buClr>
              <a:buFont typeface="Arial" panose="020B0604020202020204" pitchFamily="34" charset="0"/>
              <a:buChar char="•"/>
            </a:pPr>
            <a:r>
              <a:rPr lang="en-US" sz="2200" dirty="0">
                <a:solidFill>
                  <a:srgbClr val="494949"/>
                </a:solidFill>
              </a:rPr>
              <a:t>Land-owners in the right locations boast of a </a:t>
            </a:r>
            <a:r>
              <a:rPr lang="en-US" sz="2200" b="1" dirty="0">
                <a:solidFill>
                  <a:srgbClr val="494949"/>
                </a:solidFill>
              </a:rPr>
              <a:t>ROI (Return on Investment) </a:t>
            </a:r>
            <a:r>
              <a:rPr lang="en-US" sz="2200" dirty="0">
                <a:solidFill>
                  <a:srgbClr val="494949"/>
                </a:solidFill>
              </a:rPr>
              <a:t>typically being at 2-3 years. </a:t>
            </a:r>
          </a:p>
          <a:p>
            <a:pPr marL="342900" indent="-342900">
              <a:lnSpc>
                <a:spcPts val="2340"/>
              </a:lnSpc>
              <a:buClr>
                <a:srgbClr val="EC7C69"/>
              </a:buClr>
              <a:buFont typeface="Arial" panose="020B0604020202020204" pitchFamily="34" charset="0"/>
              <a:buChar char="•"/>
            </a:pPr>
            <a:r>
              <a:rPr lang="en-US" sz="2200" b="1" dirty="0">
                <a:solidFill>
                  <a:srgbClr val="494949"/>
                </a:solidFill>
              </a:rPr>
              <a:t> Entry-level pods </a:t>
            </a:r>
            <a:r>
              <a:rPr lang="en-US" sz="2200" dirty="0">
                <a:solidFill>
                  <a:srgbClr val="494949"/>
                </a:solidFill>
              </a:rPr>
              <a:t>can be very basic, and as with the majority of glamping products, camping pods usually require separate washroom facilities</a:t>
            </a:r>
            <a:endParaRPr lang="en-IE" sz="2200" b="1" dirty="0">
              <a:solidFill>
                <a:srgbClr val="494949"/>
              </a:solidFill>
            </a:endParaRPr>
          </a:p>
          <a:p>
            <a:pPr marL="342900" indent="-342900">
              <a:lnSpc>
                <a:spcPts val="2340"/>
              </a:lnSpc>
              <a:buClr>
                <a:srgbClr val="EC7C69"/>
              </a:buClr>
              <a:buFont typeface="Arial" panose="020B0604020202020204" pitchFamily="34" charset="0"/>
              <a:buChar char="•"/>
            </a:pPr>
            <a:endParaRPr lang="en-IE" sz="2200" dirty="0">
              <a:solidFill>
                <a:srgbClr val="494949"/>
              </a:solidFill>
            </a:endParaRPr>
          </a:p>
        </p:txBody>
      </p:sp>
      <p:sp>
        <p:nvSpPr>
          <p:cNvPr id="36" name="TextBox 35">
            <a:extLst>
              <a:ext uri="{FF2B5EF4-FFF2-40B4-BE49-F238E27FC236}">
                <a16:creationId xmlns:a16="http://schemas.microsoft.com/office/drawing/2014/main" id="{671BD274-F96C-3D70-C20D-F80018B8234A}"/>
              </a:ext>
            </a:extLst>
          </p:cNvPr>
          <p:cNvSpPr txBox="1"/>
          <p:nvPr/>
        </p:nvSpPr>
        <p:spPr>
          <a:xfrm>
            <a:off x="1191053" y="5467758"/>
            <a:ext cx="4078341" cy="923330"/>
          </a:xfrm>
          <a:prstGeom prst="rect">
            <a:avLst/>
          </a:prstGeom>
          <a:noFill/>
        </p:spPr>
        <p:txBody>
          <a:bodyPr wrap="square" rtlCol="0">
            <a:spAutoFit/>
          </a:bodyPr>
          <a:lstStyle/>
          <a:p>
            <a:pPr>
              <a:tabLst>
                <a:tab pos="2162175" algn="l"/>
              </a:tabLst>
            </a:pPr>
            <a:r>
              <a:rPr lang="en-US" sz="1800" b="1" dirty="0">
                <a:solidFill>
                  <a:srgbClr val="494949"/>
                </a:solidFill>
              </a:rPr>
              <a:t>Typical Unit Cost	 </a:t>
            </a:r>
            <a:r>
              <a:rPr lang="en-US" sz="1800" dirty="0">
                <a:solidFill>
                  <a:srgbClr val="494949"/>
                </a:solidFill>
              </a:rPr>
              <a:t>€6,000-15,000</a:t>
            </a:r>
          </a:p>
          <a:p>
            <a:pPr>
              <a:tabLst>
                <a:tab pos="2162175" algn="l"/>
              </a:tabLst>
            </a:pPr>
            <a:r>
              <a:rPr lang="en-US" sz="1800" b="1" dirty="0">
                <a:solidFill>
                  <a:srgbClr val="494949"/>
                </a:solidFill>
              </a:rPr>
              <a:t>Typical Nightly Rental 	</a:t>
            </a:r>
            <a:r>
              <a:rPr lang="en-US" sz="1800" dirty="0">
                <a:solidFill>
                  <a:srgbClr val="494949"/>
                </a:solidFill>
              </a:rPr>
              <a:t>€50-100</a:t>
            </a:r>
            <a:endParaRPr lang="en-IE" sz="1800" dirty="0">
              <a:solidFill>
                <a:srgbClr val="494949"/>
              </a:solidFill>
            </a:endParaRPr>
          </a:p>
          <a:p>
            <a:pPr>
              <a:tabLst>
                <a:tab pos="2162175" algn="l"/>
              </a:tabLst>
            </a:pPr>
            <a:endParaRPr lang="en-IE" sz="1800" dirty="0">
              <a:solidFill>
                <a:srgbClr val="494949"/>
              </a:solidFill>
            </a:endParaRPr>
          </a:p>
        </p:txBody>
      </p:sp>
      <p:grpSp>
        <p:nvGrpSpPr>
          <p:cNvPr id="60" name="Group 59">
            <a:extLst>
              <a:ext uri="{FF2B5EF4-FFF2-40B4-BE49-F238E27FC236}">
                <a16:creationId xmlns:a16="http://schemas.microsoft.com/office/drawing/2014/main" id="{8FFBC606-F30E-EF55-5226-16B91A956462}"/>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59DF8319-7713-2CD2-2759-E5B0329B97AE}"/>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0A20685-E176-A60F-1C72-76D0EF47914F}"/>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AC9F5299-85C0-6D78-13CF-9142C5D1AF7D}"/>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F12D994E-3886-D1AB-1556-3AE0C5916676}"/>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90E2A06-D4B7-AA08-831A-B9F4FF3CDE14}"/>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DC7A4BF-AAB7-D66D-A320-D1540F1BA046}"/>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397815-D4F9-9EFE-7084-58E070206410}"/>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71F6FE6-733D-29DB-C37D-38E2750ADFEB}"/>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8324B71-5CEA-2C38-F995-70EAAC2635E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1513F24-C676-EF2E-1C6B-060F47CB16C0}"/>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64AAA35-5CE7-F3AC-74E9-F11E477A3001}"/>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2E6E3FD-3597-3885-57D0-5C7530DB8268}"/>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88BAA05-AFE8-0097-48D7-EFFE8BA85B7B}"/>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6A244B0-7F27-BE2D-02E5-563076C8F10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FC69CF-0A71-EDC3-7762-579B9D523D2B}"/>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17B41D4-FE9F-5343-C441-08395953E23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363DFC2-61ED-A26B-0EC4-2EB9A9BEBED9}"/>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68D7C090-F2A1-0B27-8FDE-C6569543CC89}"/>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58</a:t>
            </a:fld>
            <a:endParaRPr lang="fr-CA" sz="1200" dirty="0"/>
          </a:p>
        </p:txBody>
      </p:sp>
      <p:pic>
        <p:nvPicPr>
          <p:cNvPr id="5" name="Picture 4">
            <a:extLst>
              <a:ext uri="{FF2B5EF4-FFF2-40B4-BE49-F238E27FC236}">
                <a16:creationId xmlns:a16="http://schemas.microsoft.com/office/drawing/2014/main" id="{7AF2BB54-A9C5-FEC9-D918-704968FD00DF}"/>
              </a:ext>
            </a:extLst>
          </p:cNvPr>
          <p:cNvPicPr>
            <a:picLocks noChangeAspect="1"/>
          </p:cNvPicPr>
          <p:nvPr/>
        </p:nvPicPr>
        <p:blipFill>
          <a:blip r:embed="rId2"/>
          <a:stretch>
            <a:fillRect/>
          </a:stretch>
        </p:blipFill>
        <p:spPr>
          <a:xfrm>
            <a:off x="5595502" y="604269"/>
            <a:ext cx="6146514" cy="5916113"/>
          </a:xfrm>
          <a:prstGeom prst="rect">
            <a:avLst/>
          </a:prstGeom>
        </p:spPr>
      </p:pic>
      <p:sp>
        <p:nvSpPr>
          <p:cNvPr id="9" name="TextBox 8">
            <a:extLst>
              <a:ext uri="{FF2B5EF4-FFF2-40B4-BE49-F238E27FC236}">
                <a16:creationId xmlns:a16="http://schemas.microsoft.com/office/drawing/2014/main" id="{6E5D9D31-1E66-02A2-48B2-746D47B7AFF3}"/>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3603586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EF7AB-06A5-999B-4985-488E2501CB63}"/>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D5160D9B-5307-530E-6261-82EDD160B250}"/>
              </a:ext>
            </a:extLst>
          </p:cNvPr>
          <p:cNvSpPr/>
          <p:nvPr/>
        </p:nvSpPr>
        <p:spPr>
          <a:xfrm rot="5400000">
            <a:off x="2431599" y="351746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9E5E4AC3-83B4-5304-D301-7D089ED6C07D}"/>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Geodesic Domes</a:t>
            </a:r>
          </a:p>
          <a:p>
            <a:pPr>
              <a:lnSpc>
                <a:spcPts val="3720"/>
              </a:lnSpc>
            </a:pPr>
            <a:endParaRPr lang="en-IE" sz="3600" dirty="0"/>
          </a:p>
        </p:txBody>
      </p:sp>
      <p:cxnSp>
        <p:nvCxnSpPr>
          <p:cNvPr id="3" name="Straight Connector 2">
            <a:extLst>
              <a:ext uri="{FF2B5EF4-FFF2-40B4-BE49-F238E27FC236}">
                <a16:creationId xmlns:a16="http://schemas.microsoft.com/office/drawing/2014/main" id="{0408B6F4-6EB4-D6CC-D788-8FAA930FB6CE}"/>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0E2C192-AD24-EAB1-280F-21B80FBFF63C}"/>
              </a:ext>
            </a:extLst>
          </p:cNvPr>
          <p:cNvSpPr txBox="1"/>
          <p:nvPr/>
        </p:nvSpPr>
        <p:spPr>
          <a:xfrm>
            <a:off x="605790" y="1404147"/>
            <a:ext cx="4663604" cy="3337517"/>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Simple facility to construct and can be suitable for </a:t>
            </a:r>
            <a:r>
              <a:rPr lang="en-US" sz="2200" b="1" dirty="0">
                <a:solidFill>
                  <a:srgbClr val="494949"/>
                </a:solidFill>
              </a:rPr>
              <a:t>year-round use</a:t>
            </a:r>
            <a:r>
              <a:rPr lang="en-US" sz="2200" dirty="0">
                <a:solidFill>
                  <a:srgbClr val="494949"/>
                </a:solidFill>
              </a:rPr>
              <a:t>, depending on specification. </a:t>
            </a:r>
          </a:p>
          <a:p>
            <a:pPr marL="342900" indent="-342900">
              <a:lnSpc>
                <a:spcPts val="2340"/>
              </a:lnSpc>
              <a:buClr>
                <a:srgbClr val="EC7C69"/>
              </a:buClr>
              <a:buFont typeface="Arial" panose="020B0604020202020204" pitchFamily="34" charset="0"/>
              <a:buChar char="•"/>
            </a:pPr>
            <a:r>
              <a:rPr lang="en-US" sz="2200" dirty="0">
                <a:solidFill>
                  <a:srgbClr val="494949"/>
                </a:solidFill>
              </a:rPr>
              <a:t>The external appearance and </a:t>
            </a:r>
            <a:r>
              <a:rPr lang="en-US" sz="2200" b="1" dirty="0">
                <a:solidFill>
                  <a:srgbClr val="494949"/>
                </a:solidFill>
              </a:rPr>
              <a:t>evening light spill can cause issues with obtaining planning permission</a:t>
            </a:r>
            <a:r>
              <a:rPr lang="en-US" sz="2200" dirty="0">
                <a:solidFill>
                  <a:srgbClr val="494949"/>
                </a:solidFill>
              </a:rPr>
              <a:t>, although manufacturers are beginning to offer a variety of more muted external </a:t>
            </a:r>
            <a:r>
              <a:rPr lang="en-US" sz="2200" dirty="0" err="1">
                <a:solidFill>
                  <a:srgbClr val="494949"/>
                </a:solidFill>
              </a:rPr>
              <a:t>colours</a:t>
            </a:r>
            <a:r>
              <a:rPr lang="en-US" sz="2200" dirty="0">
                <a:solidFill>
                  <a:srgbClr val="494949"/>
                </a:solidFill>
              </a:rPr>
              <a:t>. </a:t>
            </a:r>
          </a:p>
          <a:p>
            <a:pPr marL="342900" indent="-342900">
              <a:lnSpc>
                <a:spcPts val="2340"/>
              </a:lnSpc>
              <a:buClr>
                <a:srgbClr val="EC7C69"/>
              </a:buClr>
              <a:buFont typeface="Arial" panose="020B0604020202020204" pitchFamily="34" charset="0"/>
              <a:buChar char="•"/>
            </a:pPr>
            <a:r>
              <a:rPr lang="en-US" sz="2200" b="1" dirty="0">
                <a:solidFill>
                  <a:srgbClr val="494949"/>
                </a:solidFill>
              </a:rPr>
              <a:t>Good ROI </a:t>
            </a:r>
            <a:r>
              <a:rPr lang="en-US" sz="2200" dirty="0">
                <a:solidFill>
                  <a:srgbClr val="494949"/>
                </a:solidFill>
              </a:rPr>
              <a:t>in the right location. Ideal for summer stargazing breaks.</a:t>
            </a:r>
            <a:endParaRPr lang="en-IE" sz="2200" b="1" dirty="0">
              <a:solidFill>
                <a:srgbClr val="494949"/>
              </a:solidFill>
            </a:endParaRPr>
          </a:p>
        </p:txBody>
      </p:sp>
      <p:sp>
        <p:nvSpPr>
          <p:cNvPr id="36" name="TextBox 35">
            <a:extLst>
              <a:ext uri="{FF2B5EF4-FFF2-40B4-BE49-F238E27FC236}">
                <a16:creationId xmlns:a16="http://schemas.microsoft.com/office/drawing/2014/main" id="{0BA8A049-C935-6A3A-455E-A1111E5675CC}"/>
              </a:ext>
            </a:extLst>
          </p:cNvPr>
          <p:cNvSpPr txBox="1"/>
          <p:nvPr/>
        </p:nvSpPr>
        <p:spPr>
          <a:xfrm>
            <a:off x="1191053" y="5467758"/>
            <a:ext cx="4078341" cy="646331"/>
          </a:xfrm>
          <a:prstGeom prst="rect">
            <a:avLst/>
          </a:prstGeom>
          <a:noFill/>
        </p:spPr>
        <p:txBody>
          <a:bodyPr wrap="square" rtlCol="0">
            <a:spAutoFit/>
          </a:bodyPr>
          <a:lstStyle/>
          <a:p>
            <a:pPr>
              <a:tabLst>
                <a:tab pos="2265363" algn="l"/>
              </a:tabLst>
            </a:pPr>
            <a:r>
              <a:rPr lang="en-US" sz="1800" b="1" dirty="0">
                <a:solidFill>
                  <a:srgbClr val="494949"/>
                </a:solidFill>
              </a:rPr>
              <a:t>Typical Unit Cost 	</a:t>
            </a:r>
            <a:r>
              <a:rPr lang="en-US" sz="1800" dirty="0">
                <a:solidFill>
                  <a:srgbClr val="494949"/>
                </a:solidFill>
              </a:rPr>
              <a:t>€6,000-15,000</a:t>
            </a:r>
          </a:p>
          <a:p>
            <a:pPr>
              <a:tabLst>
                <a:tab pos="2265363" algn="l"/>
              </a:tabLst>
            </a:pPr>
            <a:r>
              <a:rPr lang="en-US" sz="1800" b="1" dirty="0">
                <a:solidFill>
                  <a:srgbClr val="494949"/>
                </a:solidFill>
              </a:rPr>
              <a:t>Typical Nightly Rental 	</a:t>
            </a:r>
            <a:r>
              <a:rPr lang="en-US" sz="1800" dirty="0">
                <a:solidFill>
                  <a:srgbClr val="494949"/>
                </a:solidFill>
              </a:rPr>
              <a:t>€95-150</a:t>
            </a:r>
            <a:endParaRPr lang="en-IE" sz="1800" dirty="0">
              <a:solidFill>
                <a:srgbClr val="494949"/>
              </a:solidFill>
            </a:endParaRPr>
          </a:p>
        </p:txBody>
      </p:sp>
      <p:grpSp>
        <p:nvGrpSpPr>
          <p:cNvPr id="60" name="Group 59">
            <a:extLst>
              <a:ext uri="{FF2B5EF4-FFF2-40B4-BE49-F238E27FC236}">
                <a16:creationId xmlns:a16="http://schemas.microsoft.com/office/drawing/2014/main" id="{A221AB4B-48D1-ED6D-EC95-47AF074A54AD}"/>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92AAA8A3-BEF5-764D-647E-0AC3709A19E2}"/>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6297EE-BF48-C204-FAC6-992FBCF95116}"/>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8DC750B2-672A-8D99-7E7A-5746BB69C14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7C5AA441-21DA-9AA4-DEAC-61801AFA47B9}"/>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53170BE-0DBA-DA67-6425-399210334C96}"/>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9F62A2D-016D-375E-0E7A-59326F721C45}"/>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914D56E-D35B-CAE7-9490-AA5187E68CDD}"/>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51E386-FA46-74C9-7C0F-B324F20D799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BC02511-2AB8-9DDB-9C05-422315C52D90}"/>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BA30F3F9-70CD-2B93-3E2E-CA5F9036B0E6}"/>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6A1B24-A951-A37E-CEAE-1ED1666DB1A6}"/>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FC8B52C-451E-A2EF-E1EC-83E1C5E33725}"/>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029E061-861E-8BEE-D109-340E82A5AD9A}"/>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9A11273-D392-7D71-F0F5-6E01766D40A7}"/>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26BC8F8-D10F-9EC8-9AAC-4D34571B1B8B}"/>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659E89D-2A0D-A225-3DDA-DA05529BDB9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B3DCFBF-020C-5BFB-B314-A4E34E49CDA8}"/>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A76E8779-83F1-7FC0-1D96-B17A93806AAC}"/>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59</a:t>
            </a:fld>
            <a:endParaRPr lang="fr-CA" sz="1200" dirty="0"/>
          </a:p>
        </p:txBody>
      </p:sp>
      <p:pic>
        <p:nvPicPr>
          <p:cNvPr id="6" name="Picture 5">
            <a:extLst>
              <a:ext uri="{FF2B5EF4-FFF2-40B4-BE49-F238E27FC236}">
                <a16:creationId xmlns:a16="http://schemas.microsoft.com/office/drawing/2014/main" id="{EAB2F640-EA67-B2CF-7301-1FA6BF967D5D}"/>
              </a:ext>
            </a:extLst>
          </p:cNvPr>
          <p:cNvPicPr>
            <a:picLocks noChangeAspect="1"/>
          </p:cNvPicPr>
          <p:nvPr/>
        </p:nvPicPr>
        <p:blipFill rotWithShape="1">
          <a:blip r:embed="rId2"/>
          <a:srcRect l="3032" r="3032"/>
          <a:stretch/>
        </p:blipFill>
        <p:spPr>
          <a:xfrm>
            <a:off x="5422629" y="550653"/>
            <a:ext cx="6294428" cy="5939503"/>
          </a:xfrm>
          <a:prstGeom prst="rect">
            <a:avLst/>
          </a:prstGeom>
        </p:spPr>
      </p:pic>
      <p:sp>
        <p:nvSpPr>
          <p:cNvPr id="8" name="TextBox 7">
            <a:extLst>
              <a:ext uri="{FF2B5EF4-FFF2-40B4-BE49-F238E27FC236}">
                <a16:creationId xmlns:a16="http://schemas.microsoft.com/office/drawing/2014/main" id="{9E80B675-0B2C-B5A7-E170-2375E4333B68}"/>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75126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D856-8562-9180-CFF5-44B87F1DB739}"/>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D4A7F916-7D85-CB90-C270-0D8360BE4172}"/>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6</a:t>
            </a:fld>
            <a:endParaRPr lang="fr-CA" sz="1200" dirty="0"/>
          </a:p>
        </p:txBody>
      </p:sp>
      <p:sp>
        <p:nvSpPr>
          <p:cNvPr id="8" name="Text Placeholder 1">
            <a:extLst>
              <a:ext uri="{FF2B5EF4-FFF2-40B4-BE49-F238E27FC236}">
                <a16:creationId xmlns:a16="http://schemas.microsoft.com/office/drawing/2014/main" id="{A21192D3-1A5A-CD5C-3FF4-420E373DC2A6}"/>
              </a:ext>
            </a:extLst>
          </p:cNvPr>
          <p:cNvSpPr txBox="1">
            <a:spLocks/>
          </p:cNvSpPr>
          <p:nvPr/>
        </p:nvSpPr>
        <p:spPr>
          <a:xfrm>
            <a:off x="1779517" y="2227953"/>
            <a:ext cx="5042623" cy="291972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Start Smart: Budget, Scale &amp; Business Models: </a:t>
            </a:r>
          </a:p>
          <a:p>
            <a:pPr>
              <a:lnSpc>
                <a:spcPts val="2480"/>
              </a:lnSpc>
            </a:pPr>
            <a:endParaRPr lang="en-GB" sz="2400" b="1" dirty="0"/>
          </a:p>
          <a:p>
            <a:pPr>
              <a:lnSpc>
                <a:spcPts val="2380"/>
              </a:lnSpc>
            </a:pPr>
            <a:r>
              <a:rPr lang="en-IE" sz="2400" dirty="0"/>
              <a:t>Decide and define your financial limits, your start-up phase, and how you’ll operate to stay financially sustainable. </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7E4A5FFB-F1AE-8DCC-617E-B24923B96D72}"/>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7B9DE442-6BDC-7219-2030-3083F3B2140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B276689D-D11A-423B-3718-B9E8AD50F55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8000ED58-601B-4D6B-EAF0-5973C5F2EA65}"/>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BD85B54C-1898-47DC-6E34-D9752BC286DD}"/>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2BBF039A-F6CF-BF7E-3220-129A16B0A081}"/>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E84D4388-288D-EE6D-2E11-9CA738887BE4}"/>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Module 6 (Part 1):  </a:t>
            </a:r>
            <a:r>
              <a:rPr lang="en-US" dirty="0"/>
              <a:t>Key Learning Areas</a:t>
            </a:r>
          </a:p>
        </p:txBody>
      </p:sp>
    </p:spTree>
    <p:extLst>
      <p:ext uri="{BB962C8B-B14F-4D97-AF65-F5344CB8AC3E}">
        <p14:creationId xmlns:p14="http://schemas.microsoft.com/office/powerpoint/2010/main" val="3976931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93F6-D301-D26F-9AEB-753B6464123E}"/>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B0624F46-17FC-DFBE-D56B-6EF6D57EEE2D}"/>
              </a:ext>
            </a:extLst>
          </p:cNvPr>
          <p:cNvSpPr/>
          <p:nvPr/>
        </p:nvSpPr>
        <p:spPr>
          <a:xfrm rot="5400000">
            <a:off x="2431599" y="351746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440F56AE-D4DD-F874-E125-460B6F88532A}"/>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Tree Houses</a:t>
            </a:r>
          </a:p>
          <a:p>
            <a:pPr>
              <a:lnSpc>
                <a:spcPts val="3720"/>
              </a:lnSpc>
            </a:pPr>
            <a:endParaRPr lang="en-IE" sz="3600" dirty="0"/>
          </a:p>
        </p:txBody>
      </p:sp>
      <p:cxnSp>
        <p:nvCxnSpPr>
          <p:cNvPr id="3" name="Straight Connector 2">
            <a:extLst>
              <a:ext uri="{FF2B5EF4-FFF2-40B4-BE49-F238E27FC236}">
                <a16:creationId xmlns:a16="http://schemas.microsoft.com/office/drawing/2014/main" id="{AFE125A1-413D-C3D5-238A-1D522F982EAB}"/>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C4F0D2-8888-A428-A38A-E42EFE2CB2EF}"/>
              </a:ext>
            </a:extLst>
          </p:cNvPr>
          <p:cNvSpPr txBox="1"/>
          <p:nvPr/>
        </p:nvSpPr>
        <p:spPr>
          <a:xfrm>
            <a:off x="605790" y="1404147"/>
            <a:ext cx="4341896" cy="274761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Treehouses allow for imaginative, innovative designs that can be used </a:t>
            </a:r>
            <a:r>
              <a:rPr lang="en-US" sz="2200" b="1" dirty="0">
                <a:solidFill>
                  <a:srgbClr val="494949"/>
                </a:solidFill>
              </a:rPr>
              <a:t>throughout the year. </a:t>
            </a:r>
          </a:p>
          <a:p>
            <a:pPr marL="342900" indent="-342900">
              <a:lnSpc>
                <a:spcPts val="2340"/>
              </a:lnSpc>
              <a:buClr>
                <a:srgbClr val="EC7C69"/>
              </a:buClr>
              <a:buFont typeface="Arial" panose="020B0604020202020204" pitchFamily="34" charset="0"/>
              <a:buChar char="•"/>
            </a:pPr>
            <a:r>
              <a:rPr lang="en-US" sz="2200" b="1" dirty="0">
                <a:solidFill>
                  <a:srgbClr val="494949"/>
                </a:solidFill>
              </a:rPr>
              <a:t>Average occupancy </a:t>
            </a:r>
            <a:r>
              <a:rPr lang="en-US" sz="2200" dirty="0">
                <a:solidFill>
                  <a:srgbClr val="494949"/>
                </a:solidFill>
              </a:rPr>
              <a:t>and nightly rates are both high for unique designs. </a:t>
            </a:r>
          </a:p>
          <a:p>
            <a:pPr marL="342900" indent="-342900">
              <a:lnSpc>
                <a:spcPts val="2340"/>
              </a:lnSpc>
              <a:buClr>
                <a:srgbClr val="EC7C69"/>
              </a:buClr>
              <a:buFont typeface="Arial" panose="020B0604020202020204" pitchFamily="34" charset="0"/>
              <a:buChar char="•"/>
            </a:pPr>
            <a:r>
              <a:rPr lang="en-US" sz="2200" dirty="0">
                <a:solidFill>
                  <a:srgbClr val="494949"/>
                </a:solidFill>
              </a:rPr>
              <a:t>Very </a:t>
            </a:r>
            <a:r>
              <a:rPr lang="en-US" sz="2200" b="1" dirty="0">
                <a:solidFill>
                  <a:srgbClr val="494949"/>
                </a:solidFill>
              </a:rPr>
              <a:t>popular with couples </a:t>
            </a:r>
            <a:r>
              <a:rPr lang="en-US" sz="2200" dirty="0">
                <a:solidFill>
                  <a:srgbClr val="494949"/>
                </a:solidFill>
              </a:rPr>
              <a:t>looking for a romantic, picturesque experience</a:t>
            </a:r>
            <a:endParaRPr lang="en-IE" sz="2200" b="1" dirty="0">
              <a:solidFill>
                <a:srgbClr val="494949"/>
              </a:solidFill>
            </a:endParaRPr>
          </a:p>
        </p:txBody>
      </p:sp>
      <p:sp>
        <p:nvSpPr>
          <p:cNvPr id="36" name="TextBox 35">
            <a:extLst>
              <a:ext uri="{FF2B5EF4-FFF2-40B4-BE49-F238E27FC236}">
                <a16:creationId xmlns:a16="http://schemas.microsoft.com/office/drawing/2014/main" id="{34C8AF94-F544-88ED-2A0B-C68A19341D14}"/>
              </a:ext>
            </a:extLst>
          </p:cNvPr>
          <p:cNvSpPr txBox="1"/>
          <p:nvPr/>
        </p:nvSpPr>
        <p:spPr>
          <a:xfrm>
            <a:off x="1191053" y="5467758"/>
            <a:ext cx="4231576" cy="646331"/>
          </a:xfrm>
          <a:prstGeom prst="rect">
            <a:avLst/>
          </a:prstGeom>
          <a:noFill/>
        </p:spPr>
        <p:txBody>
          <a:bodyPr wrap="square" rtlCol="0">
            <a:spAutoFit/>
          </a:bodyPr>
          <a:lstStyle/>
          <a:p>
            <a:pPr>
              <a:tabLst>
                <a:tab pos="2298700" algn="l"/>
              </a:tabLst>
            </a:pPr>
            <a:r>
              <a:rPr lang="en-US" sz="1800" b="1" dirty="0">
                <a:solidFill>
                  <a:srgbClr val="494949"/>
                </a:solidFill>
              </a:rPr>
              <a:t>Typical Unit Cost	 </a:t>
            </a:r>
            <a:r>
              <a:rPr lang="en-US" sz="1800" dirty="0">
                <a:solidFill>
                  <a:srgbClr val="494949"/>
                </a:solidFill>
              </a:rPr>
              <a:t>€50,000-120,000</a:t>
            </a:r>
          </a:p>
          <a:p>
            <a:pPr>
              <a:tabLst>
                <a:tab pos="2298700" algn="l"/>
              </a:tabLst>
            </a:pPr>
            <a:r>
              <a:rPr lang="en-US" sz="1800" b="1" dirty="0">
                <a:solidFill>
                  <a:srgbClr val="494949"/>
                </a:solidFill>
              </a:rPr>
              <a:t>Typical Nightly Rental 	</a:t>
            </a:r>
            <a:r>
              <a:rPr lang="en-US" sz="1800" dirty="0">
                <a:solidFill>
                  <a:srgbClr val="494949"/>
                </a:solidFill>
              </a:rPr>
              <a:t>€125-250</a:t>
            </a:r>
            <a:endParaRPr lang="en-IE" sz="1800" dirty="0">
              <a:solidFill>
                <a:srgbClr val="494949"/>
              </a:solidFill>
            </a:endParaRPr>
          </a:p>
        </p:txBody>
      </p:sp>
      <p:grpSp>
        <p:nvGrpSpPr>
          <p:cNvPr id="60" name="Group 59">
            <a:extLst>
              <a:ext uri="{FF2B5EF4-FFF2-40B4-BE49-F238E27FC236}">
                <a16:creationId xmlns:a16="http://schemas.microsoft.com/office/drawing/2014/main" id="{CA436BAD-2A83-14D1-CE36-5DE976D830FB}"/>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DA6D0A2F-46EA-AC5D-0321-5D8CB8C8A933}"/>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4B60A3A-A93F-B9A4-1F33-C5E065286328}"/>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7778FF5F-AF57-6E3E-4769-8FC356222255}"/>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0EB4A371-9DDA-891D-C161-291E043CB0FA}"/>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DD797B8-1454-8772-A10F-7142541D8871}"/>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56AF62C-6751-2DB1-9672-7E927A7EC84D}"/>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A3B2C8D-3C69-9842-6E39-98EDB8A81543}"/>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9AA2CC9-A3E4-41C7-4D2F-818E392AEC06}"/>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2BA30C7-35EA-891B-EB6C-6B88FD070BBD}"/>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CEDB0DE-600C-5FFC-CD26-3A6B717102FA}"/>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A14CDA1-BF32-D4E0-9DB2-7531477FF436}"/>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E4283541-18CF-71CF-8F09-1DD3FDAAB114}"/>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DAC889-F876-F58A-8253-5E2CA89EBB0D}"/>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5012D4F-E6B2-C9E0-4D9A-0A9207345F7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E4F24073-2742-1CDF-799C-D25E2935B855}"/>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ADBD9150-5FA2-0AC0-2EA1-8D3185C30A4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66DC2412-ABE6-8905-1B2B-00A7747A44DE}"/>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8940E1EE-156A-3676-2EB9-BF5C6A0B36CB}"/>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60</a:t>
            </a:fld>
            <a:endParaRPr lang="fr-CA" sz="1200" dirty="0"/>
          </a:p>
        </p:txBody>
      </p:sp>
      <p:pic>
        <p:nvPicPr>
          <p:cNvPr id="9" name="Picture 8">
            <a:extLst>
              <a:ext uri="{FF2B5EF4-FFF2-40B4-BE49-F238E27FC236}">
                <a16:creationId xmlns:a16="http://schemas.microsoft.com/office/drawing/2014/main" id="{AA109F05-2D11-D6A6-49EA-8764AA2393F3}"/>
              </a:ext>
            </a:extLst>
          </p:cNvPr>
          <p:cNvPicPr>
            <a:picLocks noChangeAspect="1"/>
          </p:cNvPicPr>
          <p:nvPr/>
        </p:nvPicPr>
        <p:blipFill rotWithShape="1">
          <a:blip r:embed="rId2"/>
          <a:srcRect t="1356" b="1356"/>
          <a:stretch/>
        </p:blipFill>
        <p:spPr>
          <a:xfrm>
            <a:off x="5441006" y="586611"/>
            <a:ext cx="6272862" cy="5903546"/>
          </a:xfrm>
          <a:prstGeom prst="rect">
            <a:avLst/>
          </a:prstGeom>
        </p:spPr>
      </p:pic>
      <p:sp>
        <p:nvSpPr>
          <p:cNvPr id="10" name="TextBox 9">
            <a:extLst>
              <a:ext uri="{FF2B5EF4-FFF2-40B4-BE49-F238E27FC236}">
                <a16:creationId xmlns:a16="http://schemas.microsoft.com/office/drawing/2014/main" id="{28A199F2-5D4D-1BE4-6CE1-03EF86C4B078}"/>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546381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5306-F23B-43B8-5D4F-0263955777D1}"/>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1523E179-7D1A-22D5-CB9E-8C648E829EDC}"/>
              </a:ext>
            </a:extLst>
          </p:cNvPr>
          <p:cNvSpPr/>
          <p:nvPr/>
        </p:nvSpPr>
        <p:spPr>
          <a:xfrm rot="5400000">
            <a:off x="2431599" y="3757308"/>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B6455309-B732-7EF6-AB1F-CED7AF3ED4E4}"/>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Lodges</a:t>
            </a:r>
          </a:p>
        </p:txBody>
      </p:sp>
      <p:cxnSp>
        <p:nvCxnSpPr>
          <p:cNvPr id="3" name="Straight Connector 2">
            <a:extLst>
              <a:ext uri="{FF2B5EF4-FFF2-40B4-BE49-F238E27FC236}">
                <a16:creationId xmlns:a16="http://schemas.microsoft.com/office/drawing/2014/main" id="{CD0C1EEC-E9ED-F001-2311-F1E471CAD38A}"/>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7948DD1-C208-071F-C083-FA5E5513E8E3}"/>
              </a:ext>
            </a:extLst>
          </p:cNvPr>
          <p:cNvSpPr txBox="1"/>
          <p:nvPr/>
        </p:nvSpPr>
        <p:spPr>
          <a:xfrm>
            <a:off x="605790" y="1404147"/>
            <a:ext cx="4341896" cy="392742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Lodges are </a:t>
            </a:r>
            <a:r>
              <a:rPr lang="en-US" sz="2200" b="1" dirty="0">
                <a:solidFill>
                  <a:srgbClr val="494949"/>
                </a:solidFill>
              </a:rPr>
              <a:t>popular on high quality holiday parks </a:t>
            </a:r>
            <a:r>
              <a:rPr lang="en-US" sz="2200" dirty="0">
                <a:solidFill>
                  <a:srgbClr val="494949"/>
                </a:solidFill>
              </a:rPr>
              <a:t>(existing and new) and arrive on site pre-constructed and fully furnished. </a:t>
            </a:r>
          </a:p>
          <a:p>
            <a:pPr marL="342900" indent="-342900">
              <a:lnSpc>
                <a:spcPts val="2340"/>
              </a:lnSpc>
              <a:buClr>
                <a:srgbClr val="EC7C69"/>
              </a:buClr>
              <a:buFont typeface="Arial" panose="020B0604020202020204" pitchFamily="34" charset="0"/>
              <a:buChar char="•"/>
            </a:pPr>
            <a:r>
              <a:rPr lang="en-US" sz="2200" dirty="0">
                <a:solidFill>
                  <a:srgbClr val="494949"/>
                </a:solidFill>
              </a:rPr>
              <a:t>They typically </a:t>
            </a:r>
            <a:r>
              <a:rPr lang="en-US" sz="2200" b="1" dirty="0">
                <a:solidFill>
                  <a:srgbClr val="494949"/>
                </a:solidFill>
              </a:rPr>
              <a:t>sleep 4-6 people </a:t>
            </a:r>
            <a:r>
              <a:rPr lang="en-US" sz="2200" dirty="0">
                <a:solidFill>
                  <a:srgbClr val="494949"/>
                </a:solidFill>
              </a:rPr>
              <a:t>and meet the legal definition of a ‘caravan’. </a:t>
            </a:r>
          </a:p>
          <a:p>
            <a:pPr marL="342900" indent="-342900">
              <a:lnSpc>
                <a:spcPts val="2340"/>
              </a:lnSpc>
              <a:buClr>
                <a:srgbClr val="EC7C69"/>
              </a:buClr>
              <a:buFont typeface="Arial" panose="020B0604020202020204" pitchFamily="34" charset="0"/>
              <a:buChar char="•"/>
            </a:pPr>
            <a:r>
              <a:rPr lang="en-US" sz="2200" dirty="0">
                <a:solidFill>
                  <a:srgbClr val="494949"/>
                </a:solidFill>
              </a:rPr>
              <a:t>In the right location they can command </a:t>
            </a:r>
            <a:r>
              <a:rPr lang="en-US" sz="2200" b="1" dirty="0">
                <a:solidFill>
                  <a:srgbClr val="494949"/>
                </a:solidFill>
              </a:rPr>
              <a:t>very high ROI</a:t>
            </a:r>
            <a:r>
              <a:rPr lang="en-US" sz="2200" dirty="0">
                <a:solidFill>
                  <a:srgbClr val="494949"/>
                </a:solidFill>
              </a:rPr>
              <a:t>. </a:t>
            </a:r>
          </a:p>
          <a:p>
            <a:pPr marL="342900" indent="-342900">
              <a:lnSpc>
                <a:spcPts val="2340"/>
              </a:lnSpc>
              <a:buClr>
                <a:srgbClr val="EC7C69"/>
              </a:buClr>
              <a:buFont typeface="Arial" panose="020B0604020202020204" pitchFamily="34" charset="0"/>
              <a:buChar char="•"/>
            </a:pPr>
            <a:r>
              <a:rPr lang="en-US" sz="2200" dirty="0">
                <a:solidFill>
                  <a:srgbClr val="494949"/>
                </a:solidFill>
              </a:rPr>
              <a:t>The lodges are typically sold on 25 year </a:t>
            </a:r>
            <a:r>
              <a:rPr lang="en-US" sz="2200" dirty="0" err="1">
                <a:solidFill>
                  <a:srgbClr val="494949"/>
                </a:solidFill>
              </a:rPr>
              <a:t>licence</a:t>
            </a:r>
            <a:r>
              <a:rPr lang="en-US" sz="2200" dirty="0">
                <a:solidFill>
                  <a:srgbClr val="494949"/>
                </a:solidFill>
              </a:rPr>
              <a:t> agreements, thus enabling redevelopment and additional future sales.</a:t>
            </a:r>
            <a:endParaRPr lang="en-IE" sz="2200" b="1" dirty="0">
              <a:solidFill>
                <a:srgbClr val="494949"/>
              </a:solidFill>
            </a:endParaRPr>
          </a:p>
        </p:txBody>
      </p:sp>
      <p:sp>
        <p:nvSpPr>
          <p:cNvPr id="36" name="TextBox 35">
            <a:extLst>
              <a:ext uri="{FF2B5EF4-FFF2-40B4-BE49-F238E27FC236}">
                <a16:creationId xmlns:a16="http://schemas.microsoft.com/office/drawing/2014/main" id="{44BA917D-9B39-10E3-0D6A-D6DD31216718}"/>
              </a:ext>
            </a:extLst>
          </p:cNvPr>
          <p:cNvSpPr txBox="1"/>
          <p:nvPr/>
        </p:nvSpPr>
        <p:spPr>
          <a:xfrm>
            <a:off x="1191053" y="5707602"/>
            <a:ext cx="4231576" cy="646331"/>
          </a:xfrm>
          <a:prstGeom prst="rect">
            <a:avLst/>
          </a:prstGeom>
          <a:noFill/>
        </p:spPr>
        <p:txBody>
          <a:bodyPr wrap="square" rtlCol="0">
            <a:spAutoFit/>
          </a:bodyPr>
          <a:lstStyle/>
          <a:p>
            <a:pPr>
              <a:tabLst>
                <a:tab pos="2222500" algn="l"/>
              </a:tabLst>
            </a:pPr>
            <a:r>
              <a:rPr lang="en-US" sz="1800" b="1" dirty="0">
                <a:solidFill>
                  <a:srgbClr val="494949"/>
                </a:solidFill>
              </a:rPr>
              <a:t>Typical Unit Cost 	</a:t>
            </a:r>
            <a:r>
              <a:rPr lang="en-US" sz="1800" dirty="0">
                <a:solidFill>
                  <a:srgbClr val="494949"/>
                </a:solidFill>
              </a:rPr>
              <a:t>€60,000-120,000</a:t>
            </a:r>
          </a:p>
          <a:p>
            <a:pPr>
              <a:tabLst>
                <a:tab pos="2222500" algn="l"/>
              </a:tabLst>
            </a:pPr>
            <a:r>
              <a:rPr lang="en-US" sz="1800" b="1" dirty="0">
                <a:solidFill>
                  <a:srgbClr val="494949"/>
                </a:solidFill>
              </a:rPr>
              <a:t>Typical Nightly Rental 	</a:t>
            </a:r>
            <a:r>
              <a:rPr lang="en-US" sz="1800" dirty="0">
                <a:solidFill>
                  <a:srgbClr val="494949"/>
                </a:solidFill>
              </a:rPr>
              <a:t>€200-450</a:t>
            </a:r>
            <a:endParaRPr lang="en-IE" sz="1800" dirty="0">
              <a:solidFill>
                <a:srgbClr val="494949"/>
              </a:solidFill>
            </a:endParaRPr>
          </a:p>
        </p:txBody>
      </p:sp>
      <p:grpSp>
        <p:nvGrpSpPr>
          <p:cNvPr id="60" name="Group 59">
            <a:extLst>
              <a:ext uri="{FF2B5EF4-FFF2-40B4-BE49-F238E27FC236}">
                <a16:creationId xmlns:a16="http://schemas.microsoft.com/office/drawing/2014/main" id="{031BF39B-2577-0D1A-B56F-4A3130159035}"/>
              </a:ext>
            </a:extLst>
          </p:cNvPr>
          <p:cNvGrpSpPr/>
          <p:nvPr/>
        </p:nvGrpSpPr>
        <p:grpSpPr>
          <a:xfrm>
            <a:off x="245827" y="5615905"/>
            <a:ext cx="790813" cy="789906"/>
            <a:chOff x="4979483" y="3025351"/>
            <a:chExt cx="347616" cy="347217"/>
          </a:xfrm>
        </p:grpSpPr>
        <p:sp>
          <p:nvSpPr>
            <p:cNvPr id="61" name="Freeform 60">
              <a:extLst>
                <a:ext uri="{FF2B5EF4-FFF2-40B4-BE49-F238E27FC236}">
                  <a16:creationId xmlns:a16="http://schemas.microsoft.com/office/drawing/2014/main" id="{C76E78E0-695F-F8FF-D341-0185FED40B4C}"/>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02B39C8-61D6-4479-4B21-39FB48F65155}"/>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E39B6FAD-29B3-2A6F-75A5-80160D080C0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EBF351B4-16B4-3734-010B-3819966A3FD7}"/>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EC3D50F-83FB-D9E9-61AC-3A71D11621F7}"/>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F71459A-922F-A188-953E-1CF6C9730614}"/>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A603BE2-E03E-4B4D-8E93-F2113501F007}"/>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1548FD0-4C55-02F2-BD4B-AC1FC1B02AE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D9256313-9FEA-B62A-AA85-AE46B801617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68464B4A-B01A-0B76-1679-6FDF708BCC3A}"/>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0D23497-86B2-3DBB-E1FD-4A59D8E4A8FD}"/>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4B5516B0-46F7-64DC-30CC-2CDECA79ED52}"/>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3BFC26B1-C1A7-97C7-7CDC-49EE62EAFF3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0FA4EE2A-D880-67A2-A30D-7FFCDE298B4B}"/>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B48731F-CD56-AFB0-7CB9-C44003498B2F}"/>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18A1C8F-5BB8-90D6-4A78-DB4B5D6C1E5F}"/>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471D9F0-3DF4-68D4-5173-503E3344CCEC}"/>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160ED4F2-078A-5E1F-BCF4-C8F0CFBCF56A}"/>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61</a:t>
            </a:fld>
            <a:endParaRPr lang="fr-CA" sz="1200" dirty="0"/>
          </a:p>
        </p:txBody>
      </p:sp>
      <p:pic>
        <p:nvPicPr>
          <p:cNvPr id="5" name="Picture 4">
            <a:extLst>
              <a:ext uri="{FF2B5EF4-FFF2-40B4-BE49-F238E27FC236}">
                <a16:creationId xmlns:a16="http://schemas.microsoft.com/office/drawing/2014/main" id="{44FE48E9-0993-1209-C421-7263EC236452}"/>
              </a:ext>
            </a:extLst>
          </p:cNvPr>
          <p:cNvPicPr>
            <a:picLocks noChangeAspect="1"/>
          </p:cNvPicPr>
          <p:nvPr/>
        </p:nvPicPr>
        <p:blipFill rotWithShape="1">
          <a:blip r:embed="rId2"/>
          <a:srcRect l="4051" r="4051"/>
          <a:stretch/>
        </p:blipFill>
        <p:spPr>
          <a:xfrm>
            <a:off x="5438389" y="586611"/>
            <a:ext cx="6275480" cy="5903546"/>
          </a:xfrm>
          <a:prstGeom prst="rect">
            <a:avLst/>
          </a:prstGeom>
        </p:spPr>
      </p:pic>
      <p:sp>
        <p:nvSpPr>
          <p:cNvPr id="6" name="TextBox 5">
            <a:extLst>
              <a:ext uri="{FF2B5EF4-FFF2-40B4-BE49-F238E27FC236}">
                <a16:creationId xmlns:a16="http://schemas.microsoft.com/office/drawing/2014/main" id="{13129044-8BA5-4D45-E19F-918D25BC5D0B}"/>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13502007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FDD26-0746-6F07-541C-75C98E398608}"/>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7389A04A-828C-E4B4-1155-8802A0E393ED}"/>
              </a:ext>
            </a:extLst>
          </p:cNvPr>
          <p:cNvSpPr/>
          <p:nvPr/>
        </p:nvSpPr>
        <p:spPr>
          <a:xfrm rot="5400000">
            <a:off x="2431599" y="3757308"/>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AB03293C-E9B2-F45A-FFC7-7F45F63A37C0}"/>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Modular Cottages</a:t>
            </a:r>
          </a:p>
          <a:p>
            <a:pPr>
              <a:lnSpc>
                <a:spcPts val="3720"/>
              </a:lnSpc>
            </a:pPr>
            <a:endParaRPr lang="en-IE" sz="3600" dirty="0"/>
          </a:p>
        </p:txBody>
      </p:sp>
      <p:cxnSp>
        <p:nvCxnSpPr>
          <p:cNvPr id="3" name="Straight Connector 2">
            <a:extLst>
              <a:ext uri="{FF2B5EF4-FFF2-40B4-BE49-F238E27FC236}">
                <a16:creationId xmlns:a16="http://schemas.microsoft.com/office/drawing/2014/main" id="{60EA7362-C900-8DC4-074D-10A33A506BBB}"/>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BDA156-9217-C970-A906-BEA5035C02F4}"/>
              </a:ext>
            </a:extLst>
          </p:cNvPr>
          <p:cNvSpPr txBox="1"/>
          <p:nvPr/>
        </p:nvSpPr>
        <p:spPr>
          <a:xfrm>
            <a:off x="605790" y="1404147"/>
            <a:ext cx="4341896" cy="3927422"/>
          </a:xfrm>
          <a:prstGeom prst="rect">
            <a:avLst/>
          </a:prstGeom>
          <a:noFill/>
        </p:spPr>
        <p:txBody>
          <a:bodyPr wrap="square">
            <a:spAutoFit/>
          </a:bodyPr>
          <a:lstStyle/>
          <a:p>
            <a:pPr marL="342900" indent="-342900">
              <a:lnSpc>
                <a:spcPts val="2340"/>
              </a:lnSpc>
              <a:buFont typeface="Arial" panose="020B0604020202020204" pitchFamily="34" charset="0"/>
              <a:buChar char="•"/>
            </a:pPr>
            <a:r>
              <a:rPr lang="en-US" sz="2200" dirty="0">
                <a:solidFill>
                  <a:srgbClr val="494949"/>
                </a:solidFill>
              </a:rPr>
              <a:t>Modular holiday accommodation (and indeed modular housing) is increasing in demand due to the short on-site construction process and the factory-led design and build. </a:t>
            </a:r>
          </a:p>
          <a:p>
            <a:pPr marL="342900" indent="-342900">
              <a:lnSpc>
                <a:spcPts val="2340"/>
              </a:lnSpc>
              <a:buFont typeface="Arial" panose="020B0604020202020204" pitchFamily="34" charset="0"/>
              <a:buChar char="•"/>
            </a:pPr>
            <a:r>
              <a:rPr lang="en-US" sz="2200" dirty="0">
                <a:solidFill>
                  <a:srgbClr val="494949"/>
                </a:solidFill>
              </a:rPr>
              <a:t>A </a:t>
            </a:r>
            <a:r>
              <a:rPr lang="en-US" sz="2200" b="1" dirty="0">
                <a:solidFill>
                  <a:srgbClr val="494949"/>
                </a:solidFill>
              </a:rPr>
              <a:t>cost-effective alternative to traditional new build holiday cottages. </a:t>
            </a:r>
          </a:p>
          <a:p>
            <a:pPr marL="342900" indent="-342900">
              <a:lnSpc>
                <a:spcPts val="2340"/>
              </a:lnSpc>
              <a:buFont typeface="Arial" panose="020B0604020202020204" pitchFamily="34" charset="0"/>
              <a:buChar char="•"/>
            </a:pPr>
            <a:r>
              <a:rPr lang="en-US" sz="2200" dirty="0">
                <a:solidFill>
                  <a:srgbClr val="494949"/>
                </a:solidFill>
              </a:rPr>
              <a:t>Modular apartments are now commonplace as b</a:t>
            </a:r>
            <a:r>
              <a:rPr lang="en-US" sz="2200" b="1" dirty="0">
                <a:solidFill>
                  <a:srgbClr val="494949"/>
                </a:solidFill>
              </a:rPr>
              <a:t>espoke garden room accommodation</a:t>
            </a:r>
            <a:r>
              <a:rPr lang="en-US" sz="2200" dirty="0">
                <a:solidFill>
                  <a:srgbClr val="494949"/>
                </a:solidFill>
              </a:rPr>
              <a:t> at resort locations or destinations.</a:t>
            </a:r>
            <a:endParaRPr lang="en-IE" sz="2200" b="1" dirty="0">
              <a:solidFill>
                <a:srgbClr val="494949"/>
              </a:solidFill>
            </a:endParaRPr>
          </a:p>
        </p:txBody>
      </p:sp>
      <p:sp>
        <p:nvSpPr>
          <p:cNvPr id="36" name="TextBox 35">
            <a:extLst>
              <a:ext uri="{FF2B5EF4-FFF2-40B4-BE49-F238E27FC236}">
                <a16:creationId xmlns:a16="http://schemas.microsoft.com/office/drawing/2014/main" id="{46AC0427-D5AC-F4DD-5136-908A429AB3FD}"/>
              </a:ext>
            </a:extLst>
          </p:cNvPr>
          <p:cNvSpPr txBox="1"/>
          <p:nvPr/>
        </p:nvSpPr>
        <p:spPr>
          <a:xfrm>
            <a:off x="1191053" y="5707602"/>
            <a:ext cx="4231576" cy="646331"/>
          </a:xfrm>
          <a:prstGeom prst="rect">
            <a:avLst/>
          </a:prstGeom>
          <a:noFill/>
        </p:spPr>
        <p:txBody>
          <a:bodyPr wrap="square" rtlCol="0">
            <a:spAutoFit/>
          </a:bodyPr>
          <a:lstStyle/>
          <a:p>
            <a:pPr>
              <a:tabLst>
                <a:tab pos="2166938" algn="l"/>
              </a:tabLst>
            </a:pPr>
            <a:r>
              <a:rPr lang="en-US" sz="1800" b="1" dirty="0">
                <a:solidFill>
                  <a:srgbClr val="494949"/>
                </a:solidFill>
              </a:rPr>
              <a:t>Typical Unit Cost 	</a:t>
            </a:r>
            <a:r>
              <a:rPr lang="en-US" sz="1800" dirty="0">
                <a:solidFill>
                  <a:srgbClr val="494949"/>
                </a:solidFill>
              </a:rPr>
              <a:t>€80,000-100,000</a:t>
            </a:r>
          </a:p>
          <a:p>
            <a:pPr>
              <a:tabLst>
                <a:tab pos="2166938" algn="l"/>
              </a:tabLst>
            </a:pPr>
            <a:r>
              <a:rPr lang="en-US" sz="1800" b="1" dirty="0">
                <a:solidFill>
                  <a:srgbClr val="494949"/>
                </a:solidFill>
              </a:rPr>
              <a:t>Typical Nightly Rental 	</a:t>
            </a:r>
            <a:r>
              <a:rPr lang="en-US" sz="1800" dirty="0">
                <a:solidFill>
                  <a:srgbClr val="494949"/>
                </a:solidFill>
              </a:rPr>
              <a:t>€125-350</a:t>
            </a:r>
            <a:endParaRPr lang="en-IE" sz="1800" dirty="0">
              <a:solidFill>
                <a:srgbClr val="494949"/>
              </a:solidFill>
            </a:endParaRPr>
          </a:p>
        </p:txBody>
      </p:sp>
      <p:grpSp>
        <p:nvGrpSpPr>
          <p:cNvPr id="60" name="Group 59">
            <a:extLst>
              <a:ext uri="{FF2B5EF4-FFF2-40B4-BE49-F238E27FC236}">
                <a16:creationId xmlns:a16="http://schemas.microsoft.com/office/drawing/2014/main" id="{C807FE76-77DC-27A7-5899-E923A2F19DD4}"/>
              </a:ext>
            </a:extLst>
          </p:cNvPr>
          <p:cNvGrpSpPr/>
          <p:nvPr/>
        </p:nvGrpSpPr>
        <p:grpSpPr>
          <a:xfrm>
            <a:off x="245827" y="5615905"/>
            <a:ext cx="790813" cy="789906"/>
            <a:chOff x="4979483" y="3025351"/>
            <a:chExt cx="347616" cy="347217"/>
          </a:xfrm>
        </p:grpSpPr>
        <p:sp>
          <p:nvSpPr>
            <p:cNvPr id="61" name="Freeform 60">
              <a:extLst>
                <a:ext uri="{FF2B5EF4-FFF2-40B4-BE49-F238E27FC236}">
                  <a16:creationId xmlns:a16="http://schemas.microsoft.com/office/drawing/2014/main" id="{A4BF7ACD-5B28-8CB9-A700-D317A605FE3A}"/>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137A7BC-E6DB-51DF-0F8C-CBF7E4DDDC55}"/>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858A0717-A552-BF2C-6ACD-101AEA599345}"/>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319DE83A-83C4-1A07-5399-C105E4408BC1}"/>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656FD14-1288-DBA1-5DAD-80AB5FDE6B7D}"/>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254D942-2D2A-41DB-F067-8FCA0F23C317}"/>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C606310-B5B6-0D33-7387-50EDD0032626}"/>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04AA04C-8163-31DB-E82E-44D538030CF6}"/>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524BA7C-1D7D-669B-5E1A-A4E8A469937B}"/>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4359F65-EF8B-4436-AC12-BB062ECE763D}"/>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30C8475F-006F-0C44-6F59-396459894E7F}"/>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F9151E7-2CBF-0E6C-2CDE-916A9F5D7B31}"/>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CA1D909-70DA-5030-54FB-285C6C74D02D}"/>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5E6297D-32B4-6CC5-D193-F35C96434593}"/>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0C92123-54B5-81DF-9CDF-A529ACFB9D5D}"/>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32C8B4C-93F9-87CB-7AE5-D5B4A6D36C2C}"/>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D302652-50D7-AC92-7895-3E0158F8CA81}"/>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608ED080-5D62-194A-296B-CBB39B6564A3}"/>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62</a:t>
            </a:fld>
            <a:endParaRPr lang="fr-CA" sz="1200" dirty="0"/>
          </a:p>
        </p:txBody>
      </p:sp>
      <p:pic>
        <p:nvPicPr>
          <p:cNvPr id="9" name="Picture 8">
            <a:extLst>
              <a:ext uri="{FF2B5EF4-FFF2-40B4-BE49-F238E27FC236}">
                <a16:creationId xmlns:a16="http://schemas.microsoft.com/office/drawing/2014/main" id="{ECF34665-3437-18C2-E138-2A170CE996D1}"/>
              </a:ext>
            </a:extLst>
          </p:cNvPr>
          <p:cNvPicPr>
            <a:picLocks noChangeAspect="1"/>
          </p:cNvPicPr>
          <p:nvPr/>
        </p:nvPicPr>
        <p:blipFill rotWithShape="1">
          <a:blip r:embed="rId2"/>
          <a:srcRect l="22" r="22"/>
          <a:stretch/>
        </p:blipFill>
        <p:spPr>
          <a:xfrm>
            <a:off x="5422629" y="584615"/>
            <a:ext cx="6275480" cy="5903546"/>
          </a:xfrm>
          <a:prstGeom prst="rect">
            <a:avLst/>
          </a:prstGeom>
        </p:spPr>
      </p:pic>
      <p:sp>
        <p:nvSpPr>
          <p:cNvPr id="10" name="TextBox 9">
            <a:extLst>
              <a:ext uri="{FF2B5EF4-FFF2-40B4-BE49-F238E27FC236}">
                <a16:creationId xmlns:a16="http://schemas.microsoft.com/office/drawing/2014/main" id="{05644DCD-67B2-AE82-723E-D69569C1810A}"/>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738522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41E03-C8FB-DE2B-A783-3C8861098691}"/>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2769C53-06C8-C9A1-3670-7BFA1149D892}"/>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2AD8C0AC-C9BC-4D1F-1AD3-1682F2A3F6CE}"/>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6 (Part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7669AFD1-7C0A-814E-4589-22C57C0FCBEB}"/>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Introduction: Start Smart, Budget, Scale &amp; Business Models</a:t>
            </a: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004F7D75-0B8B-E3E9-8ABC-3697E2D4F340}"/>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6 (Part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96C93DDA-6E63-5125-6E2A-A388161DE3CE}"/>
              </a:ext>
            </a:extLst>
          </p:cNvPr>
          <p:cNvSpPr txBox="1"/>
          <p:nvPr/>
        </p:nvSpPr>
        <p:spPr>
          <a:xfrm>
            <a:off x="7915839" y="2232022"/>
            <a:ext cx="3369875" cy="1696426"/>
          </a:xfrm>
          <a:prstGeom prst="rect">
            <a:avLst/>
          </a:prstGeom>
          <a:noFill/>
        </p:spPr>
        <p:txBody>
          <a:bodyPr wrap="square" rtlCol="0">
            <a:spAutoFit/>
          </a:bodyPr>
          <a:lstStyle/>
          <a:p>
            <a:pPr algn="ctr">
              <a:lnSpc>
                <a:spcPts val="2520"/>
              </a:lnSpc>
            </a:pPr>
            <a:r>
              <a:rPr lang="en-US" sz="2400" dirty="0">
                <a:solidFill>
                  <a:srgbClr val="414141"/>
                </a:solidFill>
              </a:rPr>
              <a:t>Understand Your Guests and What They’re Willing to Pay </a:t>
            </a:r>
          </a:p>
          <a:p>
            <a:pPr algn="ctr">
              <a:lnSpc>
                <a:spcPts val="2520"/>
              </a:lnSpc>
            </a:pPr>
            <a:endParaRPr lang="en-US" sz="2400" dirty="0">
              <a:solidFill>
                <a:srgbClr val="414141"/>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B1481BA-8505-3FAB-60CA-9D372E6E64A1}"/>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8304CAA4-9618-EB87-C086-B964F2C2A9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B6ED819B-98F8-AC9A-4D90-B1809047E271}"/>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0BC582D2-55AF-12E7-7B43-135F05457584}"/>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9DE80189-B861-B21A-373E-E397D49CFFA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511BC9E4-683A-37DB-BE7A-3D8FD59B4053}"/>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ECF519FD-082E-53DB-D077-C3996532256D}"/>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44042A50-D399-EA2C-4D63-85FD44DAD84A}"/>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40FA39F0-C0A0-B2BC-0C6A-48C0BECD168B}"/>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B0456ABD-388F-060F-C648-87EE3F2EE524}"/>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5508BD34-401C-CB7D-1111-962B686AB59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66B3C782-FEB1-F049-F43C-FE76F062451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24BF5995-82D9-2416-0D18-82D8CE0148F5}"/>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BB25524F-C580-4F8D-0200-4A8F397D024A}"/>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C354E322-195A-364B-FAF7-3BF16896411A}"/>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DCD5838D-9100-5D14-7DE6-DE2BEAD9C43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4B13A7AD-1578-65B6-A932-EADA7DA493EB}"/>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16BF3E8A-0378-F5FB-2754-D8F8048178B6}"/>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AF779E8-F789-DDB1-D94D-99C212ACB04C}"/>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9616DC6E-08B7-AC23-D003-80FD1BB3A35A}"/>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EAEE9ED8-3EB0-4AD5-6B3C-299B0F851CBD}"/>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71F8677E-682C-457A-4DEF-EA4A9CC33C79}"/>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98820932-F601-57EF-05AC-08E6E1245222}"/>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B3EDD23D-261E-377B-5483-A20A18617ED3}"/>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A9CA9A7A-8403-CDAB-1632-021302880A23}"/>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A2A93B7A-06AD-067F-2461-E22C5A0BEE9F}"/>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8A60BD87-BC89-F929-9B3C-AFF9BA528EAA}"/>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817524D1-3322-8EA0-1B9A-D72B439BD066}"/>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9505725A-9005-27BA-79A6-6AECBB07A0B0}"/>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882D7062-D634-74A4-4FF3-D866798F0755}"/>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8D262B42-D5BA-BA7B-95DE-40C328C36A2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0A3EE472-0377-4CE4-320D-48ADCF29A2BB}"/>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3B9FFA35-2569-AF87-84EB-E0E9833A772E}"/>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1D5697C-A496-18B9-ACD7-623F9D940E63}"/>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8ECA77BA-C092-474F-8501-8045B9FA1AC4}"/>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803A95A8-E9FF-D424-05F6-F7960C167096}"/>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D0D9C515-643A-FDA0-D1D4-A21BF23A6426}"/>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E97D6C1-8287-76A7-36AF-3398C46C1A85}"/>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D02A08A5-14E3-4B38-D8E3-EC9269C20848}"/>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1F369E8A-94CF-1099-769D-ECD237A4ACFF}"/>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06B455A0-AB02-A2CF-018B-5F8FBA001BBB}"/>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0FBF0239-AA14-CF60-12F0-ADEF14FB16C6}"/>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D1E0B764-476E-886C-9ACA-33F79935E2CB}"/>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0DEC0A0A-F85E-318F-CF8D-D7FB364AA0BE}"/>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E47F1A0-A7A1-146C-E732-0FEEA6AE6CB4}"/>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614832B1-D211-C6F2-A415-CE177345951F}"/>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6E134673-D41A-3D77-BD17-83CA84B93495}"/>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521721D0-ABB0-8995-1C26-B6319BC11E36}"/>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6C355E89-1736-6556-81C9-33F5CADFDBFD}"/>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BB3D5E41-85C8-C65A-8CDE-DBE7569ED02A}"/>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280D4022-EEB7-E821-9968-88F41C011ECC}"/>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43BEB552-20F9-C204-69A6-9A0EB750F0CE}"/>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821FC648-EF5C-34F0-C18C-7A110D0ADB50}"/>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752FB88B-988F-06DC-6A3B-B2C76CC7E288}"/>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7FFDE00F-84A8-0583-266B-084D06755A6C}"/>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1A81280-39C8-B1D7-DBE2-D37D4B1AEF9F}"/>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B2C33C9-F304-10BF-BC0F-AE405A8B5559}"/>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FCE3372B-348D-24CA-1348-8597D411F6A5}"/>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43C3887D-26A5-0CE2-A896-D90D083AFE72}"/>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24D7A6CB-FBF1-6F16-84AF-A0D19420C6A8}"/>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CC744C31-5624-1A86-4D4D-A73C96BD4A8F}"/>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1435F908-8D81-8E3E-DB02-537201057798}"/>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84C70BAB-C724-6A6B-72AF-82ED192CA9AA}"/>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7B74C635-E6D2-C07C-B681-DAD577415956}"/>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45417A6E-5CC2-5AA1-7CE4-D7C70EB6289F}"/>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21898639-22D3-4ED1-8F49-76DEFEF11B4D}"/>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6F7B4F9A-177F-C6AF-C7CA-69E9CC7A5123}"/>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9F9A12F0-580F-804A-6C0D-2062137CFE32}"/>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E2AFCFE5-C614-E3D8-8AB7-A5185933BBA4}"/>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1D3A952D-2128-A154-3974-2EBA374D46E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B08FCBF7-ADC8-2743-0FD3-CF8286E97183}"/>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866F022B-86AA-931E-9214-F08246C6D864}"/>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F3D7121F-ED82-BCC5-E785-7BEEA2C7F6CF}"/>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F6FF2B75-33D6-7C8B-7F21-7C3394EB62E4}"/>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EAA12AEF-E8D6-56B7-BD3E-A83EA527DFA4}"/>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E17A6215-B2F7-A97D-676A-647791FF26BC}"/>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576653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8FF6C-36A0-26A8-D98B-3E46055DCADA}"/>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56F550A-F7CB-87B1-AE64-96A5E7E1ECA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7</a:t>
            </a:fld>
            <a:endParaRPr lang="fr-CA" sz="1200" dirty="0"/>
          </a:p>
        </p:txBody>
      </p:sp>
      <p:sp>
        <p:nvSpPr>
          <p:cNvPr id="8" name="Text Placeholder 1">
            <a:extLst>
              <a:ext uri="{FF2B5EF4-FFF2-40B4-BE49-F238E27FC236}">
                <a16:creationId xmlns:a16="http://schemas.microsoft.com/office/drawing/2014/main" id="{1E0A9CED-5A0F-50C0-EED9-814A0B1AEE3A}"/>
              </a:ext>
            </a:extLst>
          </p:cNvPr>
          <p:cNvSpPr txBox="1">
            <a:spLocks/>
          </p:cNvSpPr>
          <p:nvPr/>
        </p:nvSpPr>
        <p:spPr>
          <a:xfrm>
            <a:off x="1779517" y="2227953"/>
            <a:ext cx="5118587" cy="291972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Know What Customers Will Pay For: Guest Appeal &amp; Expectations: </a:t>
            </a:r>
          </a:p>
          <a:p>
            <a:pPr>
              <a:lnSpc>
                <a:spcPts val="2480"/>
              </a:lnSpc>
            </a:pPr>
            <a:endParaRPr lang="en-GB" sz="2400" b="1" dirty="0"/>
          </a:p>
          <a:p>
            <a:pPr>
              <a:lnSpc>
                <a:spcPts val="2380"/>
              </a:lnSpc>
            </a:pPr>
            <a:r>
              <a:rPr lang="en-IE" sz="2400" dirty="0"/>
              <a:t>Understand who your guests are and what they’ll pay extra for, so you can align your offer with demand and maximise revenue</a:t>
            </a:r>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98AA2D9C-0100-5B8D-39D9-07991063A8DE}"/>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0" name="Freeform 9">
            <a:extLst>
              <a:ext uri="{FF2B5EF4-FFF2-40B4-BE49-F238E27FC236}">
                <a16:creationId xmlns:a16="http://schemas.microsoft.com/office/drawing/2014/main" id="{055E83DF-307A-373A-ACD0-4BD4CC6F6447}"/>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4830019-0D0D-1E88-2F9A-291488476082}"/>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8B36F7E6-4DE2-5C83-BC0B-495562DBA355}"/>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9FF0142E-66C5-2D61-D382-6ABCFA032A6F}"/>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9742394D-F1FE-D888-28C8-52780AE8F0C5}"/>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C20DAD34-2BD8-8AF8-5AA4-4CAF18FD1548}"/>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Module 6 (Part 1):  </a:t>
            </a:r>
            <a:r>
              <a:rPr lang="en-US" dirty="0"/>
              <a:t>Key Learning Areas</a:t>
            </a:r>
          </a:p>
        </p:txBody>
      </p:sp>
    </p:spTree>
    <p:extLst>
      <p:ext uri="{BB962C8B-B14F-4D97-AF65-F5344CB8AC3E}">
        <p14:creationId xmlns:p14="http://schemas.microsoft.com/office/powerpoint/2010/main" val="3161020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9AD8-88D8-683A-42AA-FA823B71A6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F83FB3-9B0E-A952-1CED-0CC09693B8E7}"/>
              </a:ext>
            </a:extLst>
          </p:cNvPr>
          <p:cNvSpPr>
            <a:spLocks noGrp="1"/>
          </p:cNvSpPr>
          <p:nvPr>
            <p:ph type="body" sz="quarter" idx="18"/>
          </p:nvPr>
        </p:nvSpPr>
        <p:spPr>
          <a:xfrm>
            <a:off x="7892715" y="1618150"/>
            <a:ext cx="3628115" cy="870198"/>
          </a:xfrm>
        </p:spPr>
        <p:txBody>
          <a:bodyPr/>
          <a:lstStyle/>
          <a:p>
            <a:pPr>
              <a:lnSpc>
                <a:spcPts val="3240"/>
              </a:lnSpc>
            </a:pPr>
            <a:r>
              <a:rPr lang="en-GB" sz="3200" dirty="0"/>
              <a:t>Introduction Alternative Tourism Accommodation</a:t>
            </a:r>
          </a:p>
          <a:p>
            <a:pPr>
              <a:lnSpc>
                <a:spcPts val="3240"/>
              </a:lnSpc>
            </a:pPr>
            <a:endParaRPr lang="en-GB" sz="3200" dirty="0"/>
          </a:p>
          <a:p>
            <a:pPr>
              <a:lnSpc>
                <a:spcPts val="3240"/>
              </a:lnSpc>
            </a:pPr>
            <a:endParaRPr lang="en-GB" sz="3200" dirty="0"/>
          </a:p>
        </p:txBody>
      </p:sp>
      <p:sp>
        <p:nvSpPr>
          <p:cNvPr id="3" name="Text Placeholder 2">
            <a:extLst>
              <a:ext uri="{FF2B5EF4-FFF2-40B4-BE49-F238E27FC236}">
                <a16:creationId xmlns:a16="http://schemas.microsoft.com/office/drawing/2014/main" id="{093ABC77-6F68-968B-2B40-06F16CB4290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01</a:t>
            </a:r>
          </a:p>
        </p:txBody>
      </p:sp>
      <p:sp>
        <p:nvSpPr>
          <p:cNvPr id="29" name="Slide Number Placeholder 5">
            <a:extLst>
              <a:ext uri="{FF2B5EF4-FFF2-40B4-BE49-F238E27FC236}">
                <a16:creationId xmlns:a16="http://schemas.microsoft.com/office/drawing/2014/main" id="{CC34126F-B2AD-8BDC-BF4B-E6D213AAE67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8</a:t>
            </a:fld>
            <a:endParaRPr lang="fr-CA" sz="1200" dirty="0"/>
          </a:p>
        </p:txBody>
      </p:sp>
      <p:sp>
        <p:nvSpPr>
          <p:cNvPr id="26" name="Text Placeholder 4">
            <a:extLst>
              <a:ext uri="{FF2B5EF4-FFF2-40B4-BE49-F238E27FC236}">
                <a16:creationId xmlns:a16="http://schemas.microsoft.com/office/drawing/2014/main" id="{BE44EB2D-7999-BFB9-D500-76723B185506}"/>
              </a:ext>
            </a:extLst>
          </p:cNvPr>
          <p:cNvSpPr txBox="1">
            <a:spLocks/>
          </p:cNvSpPr>
          <p:nvPr/>
        </p:nvSpPr>
        <p:spPr>
          <a:xfrm>
            <a:off x="513347" y="3896888"/>
            <a:ext cx="11007483" cy="1262699"/>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Alternative tourism accommodations—such as eco-lodges, glamping pods, and heritage stays—offer unique, locally grounded experiences that reflect today’s demand for authenticity, unique experiences</a:t>
            </a:r>
            <a:r>
              <a:rPr lang="en-IE" b="1" dirty="0"/>
              <a:t>, and sustainability</a:t>
            </a:r>
            <a:r>
              <a:rPr lang="en-IE" dirty="0"/>
              <a:t>. Unlike traditional hotels, these spaces enable hosts to share their values and connect visitors with culture, community, and the natural world. The market is </a:t>
            </a:r>
            <a:r>
              <a:rPr lang="en-IE" b="1" dirty="0"/>
              <a:t>projected to grow from €216.5 billion in 2024 to over €715 billion by 2032 </a:t>
            </a:r>
            <a:r>
              <a:rPr lang="en-IE" dirty="0">
                <a:solidFill>
                  <a:srgbClr val="459597"/>
                </a:solidFill>
                <a:hlinkClick r:id="rId2">
                  <a:extLst>
                    <a:ext uri="{A12FA001-AC4F-418D-AE19-62706E023703}">
                      <ahyp:hlinkClr xmlns:ahyp="http://schemas.microsoft.com/office/drawing/2018/hyperlinkcolor" val="tx"/>
                    </a:ext>
                  </a:extLst>
                </a:hlinkClick>
              </a:rPr>
              <a:t>(Fortune Business Insights 2025 - 2032)</a:t>
            </a:r>
            <a:r>
              <a:rPr lang="en-IE" dirty="0"/>
              <a:t>. The alternative tourism accommodation sector plays a vital role in diversifying tourism, supporting local economies, and promoting passionate, purpose-led entrepreneurship.</a:t>
            </a:r>
          </a:p>
          <a:p>
            <a:pPr>
              <a:lnSpc>
                <a:spcPts val="2360"/>
              </a:lnSpc>
            </a:pPr>
            <a:endParaRPr lang="en-IE" dirty="0"/>
          </a:p>
        </p:txBody>
      </p:sp>
      <p:pic>
        <p:nvPicPr>
          <p:cNvPr id="9" name="Picture Placeholder 8" descr="A group of people working on a project&#10;&#10;AI-generated content may be incorrect.">
            <a:extLst>
              <a:ext uri="{FF2B5EF4-FFF2-40B4-BE49-F238E27FC236}">
                <a16:creationId xmlns:a16="http://schemas.microsoft.com/office/drawing/2014/main" id="{229D3FBF-F517-4682-11E3-9DF82D72E6E6}"/>
              </a:ext>
            </a:extLst>
          </p:cNvPr>
          <p:cNvPicPr>
            <a:picLocks noGrp="1" noChangeAspect="1"/>
          </p:cNvPicPr>
          <p:nvPr>
            <p:ph type="pic" sz="quarter" idx="67"/>
          </p:nvPr>
        </p:nvPicPr>
        <p:blipFill>
          <a:blip r:embed="rId3"/>
          <a:srcRect t="2294" b="2294"/>
          <a:stretch>
            <a:fillRect/>
          </a:stretch>
        </p:blipFill>
        <p:spPr/>
      </p:pic>
    </p:spTree>
    <p:extLst>
      <p:ext uri="{BB962C8B-B14F-4D97-AF65-F5344CB8AC3E}">
        <p14:creationId xmlns:p14="http://schemas.microsoft.com/office/powerpoint/2010/main" val="66947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6FBB-3898-2B18-8377-74D0956D69A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E8F26C47-9360-3366-556F-D340BDF1AC9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Introduction</a:t>
            </a:r>
            <a:r>
              <a:rPr lang="en-US" dirty="0"/>
              <a:t> - Alternative Tourism Accommodation</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D7243FF7-F3EB-E622-1510-6CF4BD4B8276}"/>
              </a:ext>
            </a:extLst>
          </p:cNvPr>
          <p:cNvCxnSpPr>
            <a:cxnSpLocks/>
          </p:cNvCxnSpPr>
          <p:nvPr/>
        </p:nvCxnSpPr>
        <p:spPr>
          <a:xfrm>
            <a:off x="0" y="1111427"/>
            <a:ext cx="1130968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FD8B64E-5E04-5D54-AC01-7725BE9A18B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9</a:t>
            </a:fld>
            <a:endParaRPr lang="fr-CA" sz="1200" dirty="0"/>
          </a:p>
        </p:txBody>
      </p:sp>
      <p:sp>
        <p:nvSpPr>
          <p:cNvPr id="4" name="Text Placeholder 5">
            <a:extLst>
              <a:ext uri="{FF2B5EF4-FFF2-40B4-BE49-F238E27FC236}">
                <a16:creationId xmlns:a16="http://schemas.microsoft.com/office/drawing/2014/main" id="{AD9510A4-8EE2-778B-45FD-D535050A50FF}"/>
              </a:ext>
            </a:extLst>
          </p:cNvPr>
          <p:cNvSpPr txBox="1">
            <a:spLocks/>
          </p:cNvSpPr>
          <p:nvPr/>
        </p:nvSpPr>
        <p:spPr>
          <a:xfrm>
            <a:off x="629644" y="1487061"/>
            <a:ext cx="3412967"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Alternative Tourism Accommodation is Reshaping the Travel Landscape</a:t>
            </a:r>
          </a:p>
          <a:p>
            <a:pPr>
              <a:lnSpc>
                <a:spcPts val="2900"/>
              </a:lnSpc>
            </a:pPr>
            <a:endParaRPr lang="en-US" dirty="0"/>
          </a:p>
        </p:txBody>
      </p:sp>
      <p:sp>
        <p:nvSpPr>
          <p:cNvPr id="2" name="TextBox 1">
            <a:extLst>
              <a:ext uri="{FF2B5EF4-FFF2-40B4-BE49-F238E27FC236}">
                <a16:creationId xmlns:a16="http://schemas.microsoft.com/office/drawing/2014/main" id="{4B57C7B9-1888-EA40-62F3-77D08FC57AD9}"/>
              </a:ext>
            </a:extLst>
          </p:cNvPr>
          <p:cNvSpPr txBox="1"/>
          <p:nvPr/>
        </p:nvSpPr>
        <p:spPr>
          <a:xfrm>
            <a:off x="4163785" y="1487061"/>
            <a:ext cx="6828586" cy="5114029"/>
          </a:xfrm>
          <a:prstGeom prst="rect">
            <a:avLst/>
          </a:prstGeom>
          <a:noFill/>
        </p:spPr>
        <p:txBody>
          <a:bodyPr wrap="square">
            <a:spAutoFit/>
          </a:bodyPr>
          <a:lstStyle/>
          <a:p>
            <a:pPr>
              <a:lnSpc>
                <a:spcPts val="2340"/>
              </a:lnSpc>
            </a:pPr>
            <a:r>
              <a:rPr lang="en-US" sz="2400" dirty="0">
                <a:solidFill>
                  <a:srgbClr val="414141"/>
                </a:solidFill>
              </a:rPr>
              <a:t>Alternative tourism accommodation is reshaping the travel landscape. </a:t>
            </a:r>
            <a:r>
              <a:rPr lang="en-US" sz="2400" i="1" dirty="0">
                <a:solidFill>
                  <a:srgbClr val="414141"/>
                </a:solidFill>
              </a:rPr>
              <a:t>No longer are tourists content with generic, one-size-fits-all experiences. </a:t>
            </a:r>
          </a:p>
          <a:p>
            <a:pPr>
              <a:lnSpc>
                <a:spcPts val="2340"/>
              </a:lnSpc>
            </a:pPr>
            <a:endParaRPr lang="en-US" sz="2400" i="1" dirty="0">
              <a:solidFill>
                <a:srgbClr val="414141"/>
              </a:solidFill>
            </a:endParaRPr>
          </a:p>
          <a:p>
            <a:pPr>
              <a:lnSpc>
                <a:spcPts val="2340"/>
              </a:lnSpc>
            </a:pPr>
            <a:r>
              <a:rPr lang="en-US" sz="2400" dirty="0">
                <a:solidFill>
                  <a:srgbClr val="414141"/>
                </a:solidFill>
              </a:rPr>
              <a:t>Today’s visitors are actively seeking </a:t>
            </a:r>
            <a:r>
              <a:rPr lang="en-US" sz="2400" b="1" dirty="0">
                <a:solidFill>
                  <a:srgbClr val="414141"/>
                </a:solidFill>
              </a:rPr>
              <a:t>meaningful stays </a:t>
            </a:r>
            <a:r>
              <a:rPr lang="en-US" sz="2400" dirty="0">
                <a:solidFill>
                  <a:srgbClr val="414141"/>
                </a:solidFill>
              </a:rPr>
              <a:t>that reflect local culture, </a:t>
            </a:r>
            <a:r>
              <a:rPr lang="en-US" sz="2400" dirty="0" err="1">
                <a:solidFill>
                  <a:srgbClr val="414141"/>
                </a:solidFill>
              </a:rPr>
              <a:t>prioritise</a:t>
            </a:r>
            <a:r>
              <a:rPr lang="en-US" sz="2400" dirty="0">
                <a:solidFill>
                  <a:srgbClr val="414141"/>
                </a:solidFill>
              </a:rPr>
              <a:t> sustainability, and offer something unique.  </a:t>
            </a:r>
          </a:p>
          <a:p>
            <a:pPr>
              <a:lnSpc>
                <a:spcPts val="2340"/>
              </a:lnSpc>
            </a:pPr>
            <a:endParaRPr lang="en-US" sz="2400" dirty="0">
              <a:solidFill>
                <a:srgbClr val="414141"/>
              </a:solidFill>
            </a:endParaRPr>
          </a:p>
          <a:p>
            <a:pPr>
              <a:lnSpc>
                <a:spcPts val="2340"/>
              </a:lnSpc>
            </a:pPr>
            <a:r>
              <a:rPr lang="en-US" sz="2400" dirty="0">
                <a:solidFill>
                  <a:srgbClr val="414141"/>
                </a:solidFill>
              </a:rPr>
              <a:t>The shift in tourism accommodation to alternative tourism accommodation aligns with global tourism trends that </a:t>
            </a:r>
            <a:r>
              <a:rPr lang="en-US" sz="2400" b="1" dirty="0" err="1">
                <a:solidFill>
                  <a:srgbClr val="414141"/>
                </a:solidFill>
              </a:rPr>
              <a:t>emphasise</a:t>
            </a:r>
            <a:r>
              <a:rPr lang="en-US" sz="2400" b="1" dirty="0">
                <a:solidFill>
                  <a:srgbClr val="414141"/>
                </a:solidFill>
              </a:rPr>
              <a:t> authenticity, environmental responsibility, and immersive local engagement </a:t>
            </a:r>
            <a:r>
              <a:rPr lang="en-US" sz="2400" dirty="0">
                <a:solidFill>
                  <a:srgbClr val="414141"/>
                </a:solidFill>
              </a:rPr>
              <a:t>– trends </a:t>
            </a:r>
            <a:r>
              <a:rPr lang="en-US" sz="2400" dirty="0" err="1">
                <a:solidFill>
                  <a:srgbClr val="414141"/>
                </a:solidFill>
              </a:rPr>
              <a:t>recognised</a:t>
            </a:r>
            <a:r>
              <a:rPr lang="en-US" sz="2400" dirty="0">
                <a:solidFill>
                  <a:srgbClr val="414141"/>
                </a:solidFill>
              </a:rPr>
              <a:t> by the UNWTO, the European </a:t>
            </a:r>
          </a:p>
          <a:p>
            <a:pPr>
              <a:lnSpc>
                <a:spcPts val="2340"/>
              </a:lnSpc>
            </a:pPr>
            <a:r>
              <a:rPr lang="en-US" sz="2400" dirty="0">
                <a:solidFill>
                  <a:srgbClr val="414141"/>
                </a:solidFill>
              </a:rPr>
              <a:t>Travel Commission, and national tourism bodies across Europe.</a:t>
            </a:r>
          </a:p>
          <a:p>
            <a:pPr>
              <a:lnSpc>
                <a:spcPts val="2340"/>
              </a:lnSpc>
            </a:pPr>
            <a:endParaRPr lang="en-US" sz="2400" dirty="0">
              <a:solidFill>
                <a:srgbClr val="414141"/>
              </a:solidFill>
            </a:endParaRPr>
          </a:p>
          <a:p>
            <a:pPr>
              <a:lnSpc>
                <a:spcPts val="2340"/>
              </a:lnSpc>
            </a:pPr>
            <a:endParaRPr lang="en-US" sz="2400" dirty="0">
              <a:solidFill>
                <a:srgbClr val="414141"/>
              </a:solidFill>
            </a:endParaRPr>
          </a:p>
        </p:txBody>
      </p:sp>
      <p:pic>
        <p:nvPicPr>
          <p:cNvPr id="8" name="Picture 7">
            <a:extLst>
              <a:ext uri="{FF2B5EF4-FFF2-40B4-BE49-F238E27FC236}">
                <a16:creationId xmlns:a16="http://schemas.microsoft.com/office/drawing/2014/main" id="{6C72E243-0B53-C392-DCCB-27D048B80AE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76390" y="4198867"/>
            <a:ext cx="3580276" cy="2659133"/>
          </a:xfrm>
          <a:prstGeom prst="rect">
            <a:avLst/>
          </a:prstGeom>
        </p:spPr>
      </p:pic>
    </p:spTree>
    <p:extLst>
      <p:ext uri="{BB962C8B-B14F-4D97-AF65-F5344CB8AC3E}">
        <p14:creationId xmlns:p14="http://schemas.microsoft.com/office/powerpoint/2010/main" val="63605995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15315</TotalTime>
  <Words>6274</Words>
  <Application>Microsoft Office PowerPoint</Application>
  <PresentationFormat>Widescreen</PresentationFormat>
  <Paragraphs>632</Paragraphs>
  <Slides>63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Aptos</vt: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474</cp:revision>
  <dcterms:created xsi:type="dcterms:W3CDTF">2020-10-14T13:32:04Z</dcterms:created>
  <dcterms:modified xsi:type="dcterms:W3CDTF">2026-01-09T19:43:06Z</dcterms:modified>
</cp:coreProperties>
</file>