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7"/>
  </p:notesMasterIdLst>
  <p:handoutMasterIdLst>
    <p:handoutMasterId r:id="rId58"/>
  </p:handoutMasterIdLst>
  <p:sldIdLst>
    <p:sldId id="4323" r:id="rId2"/>
    <p:sldId id="7696" r:id="rId3"/>
    <p:sldId id="7755" r:id="rId4"/>
    <p:sldId id="7833" r:id="rId5"/>
    <p:sldId id="7122" r:id="rId6"/>
    <p:sldId id="7095" r:id="rId7"/>
    <p:sldId id="7146" r:id="rId8"/>
    <p:sldId id="7096" r:id="rId9"/>
    <p:sldId id="7097" r:id="rId10"/>
    <p:sldId id="7098" r:id="rId11"/>
    <p:sldId id="7100" r:id="rId12"/>
    <p:sldId id="7101" r:id="rId13"/>
    <p:sldId id="7102" r:id="rId14"/>
    <p:sldId id="7099" r:id="rId15"/>
    <p:sldId id="7103" r:id="rId16"/>
    <p:sldId id="7125" r:id="rId17"/>
    <p:sldId id="6563" r:id="rId18"/>
    <p:sldId id="7108" r:id="rId19"/>
    <p:sldId id="4326" r:id="rId20"/>
    <p:sldId id="7760" r:id="rId21"/>
    <p:sldId id="7761" r:id="rId22"/>
    <p:sldId id="7762" r:id="rId23"/>
    <p:sldId id="7763" r:id="rId24"/>
    <p:sldId id="7765" r:id="rId25"/>
    <p:sldId id="7766" r:id="rId26"/>
    <p:sldId id="7767" r:id="rId27"/>
    <p:sldId id="7768" r:id="rId28"/>
    <p:sldId id="7769" r:id="rId29"/>
    <p:sldId id="7109" r:id="rId30"/>
    <p:sldId id="6485" r:id="rId31"/>
    <p:sldId id="7770" r:id="rId32"/>
    <p:sldId id="7132" r:id="rId33"/>
    <p:sldId id="7771" r:id="rId34"/>
    <p:sldId id="7772" r:id="rId35"/>
    <p:sldId id="7773" r:id="rId36"/>
    <p:sldId id="7123" r:id="rId37"/>
    <p:sldId id="7090" r:id="rId38"/>
    <p:sldId id="4346" r:id="rId39"/>
    <p:sldId id="7775" r:id="rId40"/>
    <p:sldId id="7776" r:id="rId41"/>
    <p:sldId id="7777" r:id="rId42"/>
    <p:sldId id="7778" r:id="rId43"/>
    <p:sldId id="7779" r:id="rId44"/>
    <p:sldId id="7780" r:id="rId45"/>
    <p:sldId id="7781" r:id="rId46"/>
    <p:sldId id="7782" r:id="rId47"/>
    <p:sldId id="7783" r:id="rId48"/>
    <p:sldId id="6547" r:id="rId49"/>
    <p:sldId id="7168" r:id="rId50"/>
    <p:sldId id="7163" r:id="rId51"/>
    <p:sldId id="7162" r:id="rId52"/>
    <p:sldId id="7160" r:id="rId53"/>
    <p:sldId id="7164" r:id="rId54"/>
    <p:sldId id="7165" r:id="rId55"/>
    <p:sldId id="77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EC7C69"/>
    <a:srgbClr val="0D9390"/>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21/08/2025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428449" y="552148"/>
            <a:ext cx="5872770"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100315" y="552148"/>
            <a:ext cx="5872769"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01198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839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5661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 id="2147483936" r:id="rId47"/>
    <p:sldLayoutId id="214748393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hyperlink" Target="https://touchstay.com/blog/starting-glamping-business#:~:text=Total%20initial%20investment%3A%20%C2%A3277%2C000%20,%C2%A31%2C390%2C000" TargetMode="External"/><Relationship Id="rId3" Type="http://schemas.openxmlformats.org/officeDocument/2006/relationships/hyperlink" Target="https://www.forniturealberghiereonline.it/blog-hotel/111-contributi-a-fondo-perduto-per-il-turismo-tutti-i-bandi-aperti-di-invitalia#:~:text=regionale%2C%C2%A0quando%20sono%20dedicati%20esclusivamente%20alle,0%20e%C2%A0%2011" TargetMode="External"/><Relationship Id="rId7" Type="http://schemas.openxmlformats.org/officeDocument/2006/relationships/hyperlink" Target="https://dldc.org/ardara-farm-diversification-project-made-possible-with-leader-funding/#:~:text=Committee%20%28LCDC%29,the%20development%20of%20the%20project" TargetMode="External"/><Relationship Id="rId2" Type="http://schemas.openxmlformats.org/officeDocument/2006/relationships/hyperlink" Target="https://www.slovenia.info/sl/poslovne-strani/razpisi-sto/slovenski-in-evropski-razpisi#:~:text=Slovenski%20in%20evropski%20razpisi%20predstavljajo,in%20pove%C4%8Devanja%20inovativnosti%20v%20turizmu" TargetMode="External"/><Relationship Id="rId1" Type="http://schemas.openxmlformats.org/officeDocument/2006/relationships/slideLayout" Target="../slideLayouts/slideLayout24.xml"/><Relationship Id="rId6" Type="http://schemas.openxmlformats.org/officeDocument/2006/relationships/hyperlink" Target="https://subvice.nl/subsidies/leader-2024/#:~:text=Leader%202024%20,na%20toezegging%20van%20de" TargetMode="External"/><Relationship Id="rId11" Type="http://schemas.openxmlformats.org/officeDocument/2006/relationships/image" Target="../media/image13.png"/><Relationship Id="rId5" Type="http://schemas.openxmlformats.org/officeDocument/2006/relationships/hyperlink" Target="https://news.airbnb.com/en-ie/launching-the-rural-tourism-fund/#:~:text=Rural%20Tourism%20Fund%2C%20grants%20ranging,festival%2C%20to%20upgrading%20community%20facilities" TargetMode="External"/><Relationship Id="rId10" Type="http://schemas.openxmlformats.org/officeDocument/2006/relationships/hyperlink" Target="https://www.southernstar.ie/news/glamping-site-on-bere-gets-funding-from-leader-4168385" TargetMode="External"/><Relationship Id="rId4" Type="http://schemas.openxmlformats.org/officeDocument/2006/relationships/hyperlink" Target="https://www.grantthornton.nl/en/insights-en/tax/dutch-tax-changes-toward-sustainability-an-overview/#:~:text=Dutch%20tax%20changes%20toward%20sustainability%3A,deduction%20of%20qualifying" TargetMode="External"/><Relationship Id="rId9" Type="http://schemas.openxmlformats.org/officeDocument/2006/relationships/hyperlink" Target="https://www.irishexaminer.com/farming/arid-30965898.html#:~:text=match%20at%20L312%20In%20Co,them%20a%20grant%20of%20%E2%82%AC200%2C00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thernstar.ie/news/glamping-site-on-bere-gets-funding-from-leader-4168385" TargetMode="External"/><Relationship Id="rId1" Type="http://schemas.openxmlformats.org/officeDocument/2006/relationships/slideLayout" Target="../slideLayouts/slideLayout45.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ouchstay.com/blog/glamping-business-plan#:~:text=Glamping%20has%20blown%20up%20from,world%20of%20glamping" TargetMode="External"/><Relationship Id="rId1" Type="http://schemas.openxmlformats.org/officeDocument/2006/relationships/slideLayout" Target="../slideLayouts/slideLayout45.xml"/><Relationship Id="rId4" Type="http://schemas.openxmlformats.org/officeDocument/2006/relationships/image" Target="../media/image27.svg"/></Relationships>
</file>

<file path=ppt/slides/_rels/slide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9-oZfxRpCSI&amp;t=831" TargetMode="External"/><Relationship Id="rId2" Type="http://schemas.openxmlformats.org/officeDocument/2006/relationships/hyperlink" Target="https://www.google.com/search?q=Guy+Kawasaki%E2%80%99s+10-slide+pitch+template&amp;oq=Guy+Kawasaki%E2%80%99s+10-slide+pitch+template&amp;gs_lcrp=EgZjaHJvbWUyBggAEEUYOTIICAEQABgWGB4yCggCEAAYgAQYogQyBwgDEAAY7wUyCggEEAAYgAQYogQyCggFEAAYgAQYogTSAQc2OTNqMGo3qAIAsAIA&amp;sourceid=chrome&amp;ie=UTF-8"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hyperlink" Target="https://touchstay.com/blog/glamping-business-plan#Free-glamping-business-plan-template" TargetMode="External"/><Relationship Id="rId7" Type="http://schemas.openxmlformats.org/officeDocument/2006/relationships/hyperlink" Target="https://www.growthink.com/businessplan/help-center/glamping-business-plan" TargetMode="External"/><Relationship Id="rId2" Type="http://schemas.openxmlformats.org/officeDocument/2006/relationships/hyperlink" Target="https://touchstay.com/blog/glamping-business-plan#Winning-glamping-business-plan-template" TargetMode="External"/><Relationship Id="rId1" Type="http://schemas.openxmlformats.org/officeDocument/2006/relationships/slideLayout" Target="../slideLayouts/slideLayout44.xml"/><Relationship Id="rId6" Type="http://schemas.openxmlformats.org/officeDocument/2006/relationships/hyperlink" Target="https://www.inspiredcamping.com/starting-a-glamping-business/" TargetMode="External"/><Relationship Id="rId5" Type="http://schemas.openxmlformats.org/officeDocument/2006/relationships/hyperlink" Target="https://www.glampitect.com/blog/how-to-write-a-glamping-business-plan-with-downloadable-template" TargetMode="External"/><Relationship Id="rId4" Type="http://schemas.openxmlformats.org/officeDocument/2006/relationships/hyperlink" Target="https://touchstay.com/blog/glamping-business-plan#Beyond-the-checklist-craft-a-compelling-narrativ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lodgify.com/blog/glamping-vacation-rental-industry-trend/#:~:text=How%20to%20Start%20a%20Glamping,help%20you%20along%20the%20way" TargetMode="External"/><Relationship Id="rId2" Type="http://schemas.openxmlformats.org/officeDocument/2006/relationships/hyperlink" Target="https://myglampingplan.com/store/p/financial-plan-template" TargetMode="Externa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s://www.inspiredcamping.com/unique-holiday-rentals-glamping-business-success/#google_vignette" TargetMode="External"/><Relationship Id="rId3" Type="http://schemas.openxmlformats.org/officeDocument/2006/relationships/hyperlink" Target="https://www.inspiredcamping.com/glamping-business-course-advice-ideas/" TargetMode="External"/><Relationship Id="rId7" Type="http://schemas.openxmlformats.org/officeDocument/2006/relationships/hyperlink" Target="https://www.inspiredcamping.com/pod-homes-portable-shelters-world-of-glamping/" TargetMode="External"/><Relationship Id="rId2" Type="http://schemas.openxmlformats.org/officeDocument/2006/relationships/hyperlink" Target="https://www.inspiredcamping.com/glamping-worldwide/" TargetMode="External"/><Relationship Id="rId1" Type="http://schemas.openxmlformats.org/officeDocument/2006/relationships/slideLayout" Target="../slideLayouts/slideLayout44.xml"/><Relationship Id="rId6" Type="http://schemas.openxmlformats.org/officeDocument/2006/relationships/hyperlink" Target="https://www.inspiredcamping.com/heads-in-beds-unique-accommodation-glamping-business-advice/" TargetMode="External"/><Relationship Id="rId5" Type="http://schemas.openxmlformats.org/officeDocument/2006/relationships/hyperlink" Target="https://www.inspiredcamping.com/farmers-landowners-glamping-business-manage-income-fluctuations/" TargetMode="External"/><Relationship Id="rId4" Type="http://schemas.openxmlformats.org/officeDocument/2006/relationships/hyperlink" Target="https://www.inspiredcamping.com/6-signs-youre-heading-glamping-business-success/" TargetMode="External"/><Relationship Id="rId9" Type="http://schemas.openxmlformats.org/officeDocument/2006/relationships/hyperlink" Target="https://www.inspiredcoursesvip.com/glamping-business-startup-guid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inspiredcamping.com/how-to-gain-planning-permission-for-a-glamping-business/" TargetMode="External"/><Relationship Id="rId2" Type="http://schemas.openxmlformats.org/officeDocument/2006/relationships/hyperlink" Target="https://www.inspiredcamping.com/how-to-get-planning-permission-for-a-glamping-business/" TargetMode="External"/><Relationship Id="rId1" Type="http://schemas.openxmlformats.org/officeDocument/2006/relationships/slideLayout" Target="../slideLayouts/slideLayout44.xml"/><Relationship Id="rId5" Type="http://schemas.openxmlformats.org/officeDocument/2006/relationships/hyperlink" Target="https://www.facebook.com/groups/theglampingbusinessgroup/" TargetMode="External"/><Relationship Id="rId4" Type="http://schemas.openxmlformats.org/officeDocument/2006/relationships/hyperlink" Target="https://www.gov.uk/camping-licence-wale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089964" cy="697353"/>
          </a:xfrm>
        </p:spPr>
        <p:txBody>
          <a:bodyPr/>
          <a:lstStyle/>
          <a:p>
            <a:r>
              <a:rPr lang="en-GB" dirty="0"/>
              <a:t>Module 7 </a:t>
            </a:r>
            <a:r>
              <a:rPr lang="en-GB" sz="4400" b="0" dirty="0"/>
              <a:t>(Part 3)</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378669"/>
            <a:ext cx="5864515" cy="697353"/>
          </a:xfrm>
        </p:spPr>
        <p:txBody>
          <a:bodyPr>
            <a:noAutofit/>
          </a:bodyPr>
          <a:lstStyle/>
          <a:p>
            <a:pPr defTabSz="777514">
              <a:lnSpc>
                <a:spcPct val="100000"/>
              </a:lnSpc>
              <a:spcBef>
                <a:spcPts val="0"/>
              </a:spcBef>
              <a:spcAft>
                <a:spcPts val="600"/>
              </a:spcAft>
              <a:defRPr/>
            </a:pPr>
            <a:r>
              <a:rPr lang="en-US" sz="3200" b="1" dirty="0"/>
              <a:t>Investment Funding, Grant Applications &amp; Pitching Your Idea</a:t>
            </a:r>
          </a:p>
          <a:p>
            <a:pPr defTabSz="777514">
              <a:lnSpc>
                <a:spcPct val="100000"/>
              </a:lnSpc>
              <a:spcBef>
                <a:spcPts val="0"/>
              </a:spcBef>
              <a:spcAft>
                <a:spcPts val="600"/>
              </a:spcAft>
              <a:defRPr/>
            </a:pPr>
            <a:r>
              <a:rPr lang="en-GB" sz="3200" i="1" dirty="0"/>
              <a:t>Financial Planning &amp; Funding </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7" name="Picture Placeholder 6" descr="A row of wooden houses&#10;&#10;AI-generated content may be incorrect.">
            <a:extLst>
              <a:ext uri="{FF2B5EF4-FFF2-40B4-BE49-F238E27FC236}">
                <a16:creationId xmlns:a16="http://schemas.microsoft.com/office/drawing/2014/main" id="{563393A2-1307-5E1C-BFC3-57F57D233478}"/>
              </a:ext>
            </a:extLst>
          </p:cNvPr>
          <p:cNvPicPr>
            <a:picLocks noGrp="1" noChangeAspect="1"/>
          </p:cNvPicPr>
          <p:nvPr>
            <p:ph type="pic" sz="quarter" idx="19"/>
          </p:nvPr>
        </p:nvPicPr>
        <p:blipFill>
          <a:blip r:embed="rId2"/>
          <a:srcRect l="3851" r="385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231-6598-A20A-4AB9-4D20A5D12D3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39576FC-78AF-CEB7-FEBD-93FC6DA7E031}"/>
              </a:ext>
            </a:extLst>
          </p:cNvPr>
          <p:cNvSpPr/>
          <p:nvPr/>
        </p:nvSpPr>
        <p:spPr>
          <a:xfrm>
            <a:off x="3509962" y="5210175"/>
            <a:ext cx="8453438" cy="154305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5F81EBC8-3DA9-037B-295D-60DB9F8337CC}"/>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E410E673-2358-9734-F4E1-AE03425A5318}"/>
              </a:ext>
            </a:extLst>
          </p:cNvPr>
          <p:cNvSpPr>
            <a:spLocks noGrp="1"/>
          </p:cNvSpPr>
          <p:nvPr>
            <p:ph type="body" sz="quarter" idx="19"/>
          </p:nvPr>
        </p:nvSpPr>
        <p:spPr>
          <a:xfrm>
            <a:off x="221728" y="1829808"/>
            <a:ext cx="2984778" cy="385564"/>
          </a:xfrm>
        </p:spPr>
        <p:txBody>
          <a:bodyPr/>
          <a:lstStyle/>
          <a:p>
            <a:r>
              <a:rPr lang="en-IE" sz="2800" dirty="0"/>
              <a:t>Experience and Capability </a:t>
            </a:r>
          </a:p>
        </p:txBody>
      </p:sp>
      <p:sp>
        <p:nvSpPr>
          <p:cNvPr id="6" name="Text Placeholder 5">
            <a:extLst>
              <a:ext uri="{FF2B5EF4-FFF2-40B4-BE49-F238E27FC236}">
                <a16:creationId xmlns:a16="http://schemas.microsoft.com/office/drawing/2014/main" id="{13269989-5BFB-7D76-CD99-94E657D81E42}"/>
              </a:ext>
            </a:extLst>
          </p:cNvPr>
          <p:cNvSpPr>
            <a:spLocks noGrp="1"/>
          </p:cNvSpPr>
          <p:nvPr>
            <p:ph type="body" sz="quarter" idx="21"/>
          </p:nvPr>
        </p:nvSpPr>
        <p:spPr>
          <a:xfrm>
            <a:off x="3867150" y="80216"/>
            <a:ext cx="794385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Experience &amp; Execution Capability</a:t>
            </a:r>
          </a:p>
          <a:p>
            <a:pPr>
              <a:spcAft>
                <a:spcPts val="1200"/>
              </a:spcAft>
            </a:pPr>
            <a:r>
              <a:rPr lang="en-US" dirty="0"/>
              <a:t>Funders ask: </a:t>
            </a:r>
            <a:r>
              <a:rPr lang="en-US" b="1" i="1" dirty="0"/>
              <a:t>Can this person/team execute the plan?</a:t>
            </a:r>
            <a:r>
              <a:rPr lang="en-US" b="1" dirty="0"/>
              <a:t>  </a:t>
            </a:r>
            <a:r>
              <a:rPr lang="en-US" dirty="0"/>
              <a:t>Even if you’re new to tourism, demonstrating the right mindset, support, or willingness to learn builds confidence. Highlight any relevant background — hospitality, construction, project management.</a:t>
            </a:r>
          </a:p>
          <a:p>
            <a:pPr>
              <a:spcAft>
                <a:spcPts val="1200"/>
              </a:spcAft>
            </a:pPr>
            <a:r>
              <a:rPr lang="en-US" b="1" dirty="0"/>
              <a:t>Need to learn more? </a:t>
            </a:r>
            <a:r>
              <a:rPr lang="en-US" dirty="0"/>
              <a:t>Explain how you’re filling the gaps, for example, perhaps you've a mentor or have completed a training course. If you lack hospitality experience, show you’re learning (mention visiting other glamping sites, attending tourism workshops).</a:t>
            </a:r>
          </a:p>
          <a:p>
            <a:pPr>
              <a:spcAft>
                <a:spcPts val="1200"/>
              </a:spcAft>
            </a:pPr>
            <a:r>
              <a:rPr lang="en-US" b="1" dirty="0"/>
              <a:t>Lack direct experience? </a:t>
            </a:r>
            <a:r>
              <a:rPr lang="en-US" dirty="0"/>
              <a:t>Show evidence of learning and initiative. Mention actions like attending tourism workshops, shadowing other business owners, or completing a local enterprise course. </a:t>
            </a:r>
          </a:p>
          <a:p>
            <a:pPr>
              <a:spcAft>
                <a:spcPts val="1200"/>
              </a:spcAft>
            </a:pPr>
            <a:r>
              <a:rPr lang="en-US" b="1" dirty="0">
                <a:solidFill>
                  <a:schemeClr val="bg1"/>
                </a:solidFill>
              </a:rPr>
              <a:t>Tip: </a:t>
            </a:r>
            <a:r>
              <a:rPr lang="en-US" dirty="0">
                <a:solidFill>
                  <a:schemeClr val="bg1"/>
                </a:solidFill>
              </a:rPr>
              <a:t>Confidence in execution can be boosted by small pilots – e.g. </a:t>
            </a:r>
            <a:r>
              <a:rPr lang="en-US" b="1" i="1" dirty="0">
                <a:solidFill>
                  <a:schemeClr val="bg1"/>
                </a:solidFill>
              </a:rPr>
              <a:t>“Last summer we tested the concept by renting out one cabin on Airbnb, achieving 80% occupancy and great reviews.” </a:t>
            </a:r>
            <a:r>
              <a:rPr lang="en-US" dirty="0">
                <a:solidFill>
                  <a:schemeClr val="bg1"/>
                </a:solidFill>
              </a:rPr>
              <a:t>This kind of proof helps funders believe in your ability to execute.</a:t>
            </a:r>
            <a:endParaRPr lang="en-IE" dirty="0">
              <a:solidFill>
                <a:schemeClr val="bg1"/>
              </a:solidFill>
            </a:endParaRPr>
          </a:p>
        </p:txBody>
      </p:sp>
      <p:grpSp>
        <p:nvGrpSpPr>
          <p:cNvPr id="3" name="Graphic 2">
            <a:extLst>
              <a:ext uri="{FF2B5EF4-FFF2-40B4-BE49-F238E27FC236}">
                <a16:creationId xmlns:a16="http://schemas.microsoft.com/office/drawing/2014/main" id="{5AD6AEA4-F1A2-E257-3001-DE68A871A7FB}"/>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5A4BC6F8-2ECC-9B59-D7FB-F0F993BE8B7E}"/>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6D5D17B-5D00-C548-CB60-E224E8F267D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E9E05DC5-509C-D97D-72BF-5B46C0B22577}"/>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4F3A952E-B3E3-A02E-323C-A7ADCF9AF5D0}"/>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2DE93143-FD23-C2A2-AEC8-BFF4B4AF1DA6}"/>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16C5AD64-A0AB-6A8E-AEA9-4E2A05804F30}"/>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D5FD2AAD-6A15-001B-5926-DF144A6AC1FF}"/>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D0BC7D0B-40F7-E241-0E82-FEFFF779070B}"/>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507265D-4703-BA00-F91F-6BC06199AE0D}"/>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9077F68F-4771-5265-35F0-ACD4CCF7A8E3}"/>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07BCF7DB-BCF5-C7C5-7EC5-BEAA005EC532}"/>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598B02E-A65F-3ED6-3E68-EC7C193E8518}"/>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3E9BAB44-6754-C8A2-737F-AC53A0B9BFEF}"/>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8E49F73B-BA20-5E05-B4F9-7EB0A44E748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87905C25-70B6-3CC5-703F-301019A57F66}"/>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9C44918C-D255-2432-D04A-F5389AFC8ABD}"/>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CB4BC55E-DC6F-F365-5BA4-DB6774295192}"/>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F7A6AC9-9F1C-C68C-7EF5-78FD48038C7A}"/>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15950646-D38C-B30F-9EC2-1FF199B70F5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AC5DDA3A-ABF1-6D11-028B-A045994C1A54}"/>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A0A4D045-CF62-3869-9110-B3D5BF004F59}"/>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2E960775-0219-7BA9-7BB3-E8D3DCFA3DB2}"/>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C1F949F9-0477-1F42-2D2D-8A7A271AE2B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3FF4FD43-0C71-188E-C927-305DE9D024E0}"/>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591FA323-C61C-E434-04A6-4D9B11E32976}"/>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14BB568-C2FA-B975-9C38-306047C243B6}"/>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6E85DABF-1D24-8AD2-BE15-5173690D577A}"/>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2538BE87-35FF-1BD9-36BE-BEF34F2DED9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450BAA06-09E8-6F73-7121-B47103BE549B}"/>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D8038C7F-6617-9D3C-540E-FF0B221BA51A}"/>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8A206E60-8F96-E4BC-DC57-544E733EA74E}"/>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0B20B252-0308-8027-0FEE-034C25C72DFD}"/>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67ECF715-9623-F70A-EA72-8659B39DC0FB}"/>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1B1F04F6-D1CC-FA71-6611-6625EFAC95FC}"/>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18AA204C-D47D-45AB-39F3-D033ED320EEF}"/>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375F2D2E-622C-6DD1-C3B2-8F87D0AE8547}"/>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0114D755-9271-0012-5CCC-2108C331D26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B6514765-25E0-EE47-9E90-4D50291EEEA9}"/>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82C93ED7-2F50-3649-689B-3D9B82B6C2E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D20F9C79-4C48-F570-B602-3FFFBCCC2B48}"/>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509149FD-D8D0-FD83-A4F8-FF198D8F3B2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82102773-26B4-B821-09DF-26DABBB59866}"/>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679008C6-2E3C-8735-41B9-8E28F0BEA3BF}"/>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7032DC8A-D325-EE03-37D7-8892A40A4D1A}"/>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87B5F902-920E-BF61-9E99-CBE1B34A5DD4}"/>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A22396AA-E9B7-CC9B-5482-79D9AC089A09}"/>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D1115C9C-7AB5-80FD-A87E-2C5EC2BAA509}"/>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7400A1A5-5391-AD39-CA99-D0CBEF99B8F9}"/>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3B10F176-7E1D-081A-D851-CDEBE97673C6}"/>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E31B2CB5-CDF7-2495-853C-97000BD3F602}"/>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A18F1710-19BA-2921-108C-2EA864484A41}"/>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C2434241-A03C-8827-AD24-344B6B7BA318}"/>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055F7C8A-4447-6109-7887-BC11EFA59A0B}"/>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5F51FC2B-EB84-A35C-1416-EB36F192181D}"/>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5AE415AD-3E9E-EF03-CD35-2130431DB38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6E55CEE2-5A77-5DF9-7540-1D641FA0741A}"/>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4854C754-5DA9-6862-8BE2-FA6C968CE6F2}"/>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378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86F-B81E-1278-58BD-977E4CB3F5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2C7844-90FF-A172-A847-755CF68CBB21}"/>
              </a:ext>
            </a:extLst>
          </p:cNvPr>
          <p:cNvSpPr/>
          <p:nvPr/>
        </p:nvSpPr>
        <p:spPr>
          <a:xfrm>
            <a:off x="3738562" y="2714625"/>
            <a:ext cx="8453438" cy="204787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C513206-F2C1-E80F-0B9F-2E3FEAC8293E}"/>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87B1336-DCAB-C80E-9CC2-284ADBFE5000}"/>
              </a:ext>
            </a:extLst>
          </p:cNvPr>
          <p:cNvSpPr>
            <a:spLocks noGrp="1"/>
          </p:cNvSpPr>
          <p:nvPr>
            <p:ph type="body" sz="quarter" idx="19"/>
          </p:nvPr>
        </p:nvSpPr>
        <p:spPr>
          <a:xfrm>
            <a:off x="221728" y="1829808"/>
            <a:ext cx="2984778" cy="385564"/>
          </a:xfrm>
        </p:spPr>
        <p:txBody>
          <a:bodyPr/>
          <a:lstStyle/>
          <a:p>
            <a:r>
              <a:rPr lang="en-IE" sz="2800" dirty="0"/>
              <a:t>Innovation &amp; Uniqueness</a:t>
            </a:r>
          </a:p>
        </p:txBody>
      </p:sp>
      <p:sp>
        <p:nvSpPr>
          <p:cNvPr id="6" name="Text Placeholder 5">
            <a:extLst>
              <a:ext uri="{FF2B5EF4-FFF2-40B4-BE49-F238E27FC236}">
                <a16:creationId xmlns:a16="http://schemas.microsoft.com/office/drawing/2014/main" id="{9A36A10A-28D7-A505-3A46-B37464ACF3C4}"/>
              </a:ext>
            </a:extLst>
          </p:cNvPr>
          <p:cNvSpPr>
            <a:spLocks noGrp="1"/>
          </p:cNvSpPr>
          <p:nvPr>
            <p:ph type="body" sz="quarter" idx="21"/>
          </p:nvPr>
        </p:nvSpPr>
        <p:spPr>
          <a:xfrm>
            <a:off x="3943350" y="465780"/>
            <a:ext cx="78009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Innovation or Uniqueness</a:t>
            </a:r>
          </a:p>
          <a:p>
            <a:pPr>
              <a:spcAft>
                <a:spcPts val="1200"/>
              </a:spcAft>
            </a:pPr>
            <a:r>
              <a:rPr lang="en-US" dirty="0"/>
              <a:t>Funders—especially grant bodies and equity investors—are often drawn to projects that offer something </a:t>
            </a:r>
            <a:r>
              <a:rPr lang="en-US" b="1" dirty="0"/>
              <a:t>new, original, or impactful</a:t>
            </a:r>
            <a:r>
              <a:rPr lang="en-US" dirty="0"/>
              <a:t>. Innovation doesn’t always mean high-tech; it can be in the </a:t>
            </a:r>
            <a:r>
              <a:rPr lang="en-US" b="1" dirty="0"/>
              <a:t>experience you offer.</a:t>
            </a:r>
          </a:p>
          <a:p>
            <a:pPr>
              <a:spcAft>
                <a:spcPts val="1200"/>
              </a:spcAft>
            </a:pPr>
            <a:endParaRPr lang="en-US" sz="1000" b="1" dirty="0"/>
          </a:p>
          <a:p>
            <a:pPr>
              <a:spcAft>
                <a:spcPts val="1200"/>
              </a:spcAft>
            </a:pPr>
            <a:r>
              <a:rPr lang="en-US" b="1" dirty="0">
                <a:solidFill>
                  <a:schemeClr val="bg1"/>
                </a:solidFill>
              </a:rPr>
              <a:t>Example: </a:t>
            </a:r>
            <a:r>
              <a:rPr lang="en-US" dirty="0">
                <a:solidFill>
                  <a:schemeClr val="bg1"/>
                </a:solidFill>
              </a:rPr>
              <a:t>the first glamping site in your region, a stay themed around local folklore, a sustainability approach (off-grid, carbon-neutral cabins), or your business model (community-owned, women-led, or creatively combining regenerative farming with tourism).</a:t>
            </a:r>
          </a:p>
          <a:p>
            <a:pPr>
              <a:spcAft>
                <a:spcPts val="1200"/>
              </a:spcAft>
            </a:pPr>
            <a:endParaRPr lang="en-US" dirty="0"/>
          </a:p>
          <a:p>
            <a:pPr>
              <a:spcAft>
                <a:spcPts val="1200"/>
              </a:spcAft>
            </a:pPr>
            <a:r>
              <a:rPr lang="en-US" dirty="0"/>
              <a:t>To stand out, clearly articulate what makes your project different. Even if it’s not groundbreaking on a global scale, it may be </a:t>
            </a:r>
            <a:r>
              <a:rPr lang="en-US" b="1" dirty="0"/>
              <a:t>entirely new in your region or niche market</a:t>
            </a:r>
            <a:r>
              <a:rPr lang="en-US" dirty="0"/>
              <a:t>, which funders see as a strong opportunity for local impact and visibility.</a:t>
            </a:r>
          </a:p>
          <a:p>
            <a:pPr>
              <a:spcAft>
                <a:spcPts val="1200"/>
              </a:spcAft>
            </a:pPr>
            <a:endParaRPr lang="en-IE" dirty="0"/>
          </a:p>
        </p:txBody>
      </p:sp>
      <p:grpSp>
        <p:nvGrpSpPr>
          <p:cNvPr id="3" name="Graphic 2">
            <a:extLst>
              <a:ext uri="{FF2B5EF4-FFF2-40B4-BE49-F238E27FC236}">
                <a16:creationId xmlns:a16="http://schemas.microsoft.com/office/drawing/2014/main" id="{E47F13EA-735F-1458-FEB7-F5070DE04350}"/>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EB893441-E8C6-054C-E76C-36E4B9A3453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4E75E237-D94A-24A9-4FAD-0A3C27E4739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DA2B50BE-9988-3075-85B5-4BA410EB4748}"/>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09470A00-80DE-2D97-294F-51D9EE7D0C36}"/>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943542B9-83D3-5D32-A2DE-059B508C9A7C}"/>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7AD7AFB0-2C52-9836-F3F9-17D9BFA5AD0C}"/>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521D99AA-85D3-E2E3-730D-E9BAB05D2245}"/>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5B97DF93-1978-6C39-26DD-90E577061840}"/>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36F6AFA3-8CDC-9743-A604-588550BA0D94}"/>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ACD39FA6-3A00-99F0-80FE-C0F56497E413}"/>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4DD361D8-3F15-A3E0-941C-89985AD69D0C}"/>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51646B65-2D75-6406-F872-F0F614DC315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D1C8C282-3B85-0DD9-3A16-E8B4632FE6B3}"/>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A6B7D469-07B6-6DC2-6216-6435D4212E0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8132C71C-323F-3715-43E9-E7D170B5A1C5}"/>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7D85FD6B-B260-7FBC-6493-16D8AA166BAD}"/>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A606777F-993E-697D-80B1-DB7E979F8BFB}"/>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4BA426BE-D8D8-DE77-D8C9-47B92C119864}"/>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F799149A-6E97-E9DF-D60B-955AA08B1CE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277A15C7-4B68-4881-3CE0-BF9C28B7EF5A}"/>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C011B900-A894-672B-DDE9-41B66F8B3EE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51B25CD5-B638-99AF-5E6A-8FCCA1F842BF}"/>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60BAA71D-759A-3369-338F-7714F8C2FEF0}"/>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03664D55-6D3F-1178-61B6-FA81839AC565}"/>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3713929B-3FF8-A2A9-26F4-B0B3C008F2AF}"/>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8C005A93-83FF-EE17-A238-27F34A861B17}"/>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D3513711-93EC-DECE-9F20-370653C6697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301F886B-FA41-3DAD-6237-82CF29DBD0A0}"/>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43F52734-0856-9326-ACBE-6201C634093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E61ACF18-10A6-47D3-02FF-A864FEFCE0E2}"/>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9582F9BA-26C7-A978-A0BB-B513AFDE5633}"/>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4ABAAA7E-01EE-6FD1-ECA6-6861CCF150B3}"/>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12FBB935-B05B-1F17-3A8F-F40BDE947961}"/>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19C85EA-F74D-8D32-5838-CD643F45CD4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ECC96D25-382F-CC2E-C9E2-89A407C17EA9}"/>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99B7E918-FA81-3CA7-2ECC-B4986CE50129}"/>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8AACED55-51E8-2F44-7D96-7AB28671047E}"/>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4037DE56-F964-329E-4C2E-6AF57450A03F}"/>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3088C593-F067-E843-DA7A-F30B3394CEF0}"/>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D943558A-0496-5177-CEAB-C9D2A422517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0FED2D91-2EF0-576C-F3FE-BCDFBC795583}"/>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6515672B-00DC-DE0E-7694-DAC7F9662DA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1622B188-9002-EAA8-DD80-6579C582B468}"/>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6A122D37-CAD4-85BE-1DB9-C7960502E03F}"/>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7F8FC073-42DD-3CD4-C214-BCF04D4989CB}"/>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571E1AF3-86EF-72E7-F24E-C27784A744DB}"/>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C94326D2-6639-10AA-C1F8-4ED2261B0F3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57F7B621-4B37-0D24-17F4-461E5F86CB92}"/>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67509508-64D5-FC1A-8A7E-06E073F6A650}"/>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BF02432B-F033-86B0-6EE9-C3EE6B6FF089}"/>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CD443E27-D1DE-13F1-55DB-7DA7799A91B0}"/>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C44045B3-6BF3-005A-E2B9-C0F8F5EA8D02}"/>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7C2508B3-FE6E-7362-5E8E-E4DA7D2FA2A4}"/>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CB702683-441E-12FE-998B-2BD7DB49222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3F772549-6716-51FE-B190-4B5BEC7DE85F}"/>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3C3B751C-7D50-0883-24DE-18CD5A995D8E}"/>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991FF60F-C824-0926-B4C8-597BB162BE42}"/>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783DF7F7-1817-1A16-D9CA-7D3494C09D96}"/>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94BE373A-C0DF-90EE-E32D-C812AA405EB1}"/>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93820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53A-A886-4737-C92D-13FD2DACEC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AA8A7-172A-7081-91F2-B658D7B77384}"/>
              </a:ext>
            </a:extLst>
          </p:cNvPr>
          <p:cNvSpPr/>
          <p:nvPr/>
        </p:nvSpPr>
        <p:spPr>
          <a:xfrm>
            <a:off x="3814762" y="1514475"/>
            <a:ext cx="8453438" cy="1838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95DB641F-C95D-72C4-AF8C-E31B878B5722}"/>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A9FA6B4-8BD4-B133-402B-E9F1039720F4}"/>
              </a:ext>
            </a:extLst>
          </p:cNvPr>
          <p:cNvSpPr>
            <a:spLocks noGrp="1"/>
          </p:cNvSpPr>
          <p:nvPr>
            <p:ph type="body" sz="quarter" idx="19"/>
          </p:nvPr>
        </p:nvSpPr>
        <p:spPr>
          <a:xfrm>
            <a:off x="221728" y="1829808"/>
            <a:ext cx="2984778" cy="385564"/>
          </a:xfrm>
        </p:spPr>
        <p:txBody>
          <a:bodyPr/>
          <a:lstStyle/>
          <a:p>
            <a:r>
              <a:rPr lang="en-IE" sz="2800" dirty="0"/>
              <a:t>Alignment with Their Goals</a:t>
            </a:r>
          </a:p>
        </p:txBody>
      </p:sp>
      <p:sp>
        <p:nvSpPr>
          <p:cNvPr id="6" name="Text Placeholder 5">
            <a:extLst>
              <a:ext uri="{FF2B5EF4-FFF2-40B4-BE49-F238E27FC236}">
                <a16:creationId xmlns:a16="http://schemas.microsoft.com/office/drawing/2014/main" id="{7738350F-305B-F622-DE80-397128AF638D}"/>
              </a:ext>
            </a:extLst>
          </p:cNvPr>
          <p:cNvSpPr>
            <a:spLocks noGrp="1"/>
          </p:cNvSpPr>
          <p:nvPr>
            <p:ph type="body" sz="quarter" idx="21"/>
          </p:nvPr>
        </p:nvSpPr>
        <p:spPr>
          <a:xfrm>
            <a:off x="3943350" y="187273"/>
            <a:ext cx="792480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Alignment with Their Goals</a:t>
            </a:r>
          </a:p>
          <a:p>
            <a:pPr>
              <a:spcAft>
                <a:spcPts val="1200"/>
              </a:spcAft>
            </a:pPr>
            <a:r>
              <a:rPr lang="en-US" sz="2100" dirty="0"/>
              <a:t>Every funding body—whether it’s a grant provider, investor, or bank—has specific </a:t>
            </a:r>
            <a:r>
              <a:rPr lang="en-US" sz="2100" b="1" dirty="0"/>
              <a:t>goals and priorities</a:t>
            </a:r>
            <a:r>
              <a:rPr lang="en-US" sz="2100" dirty="0"/>
              <a:t>. </a:t>
            </a:r>
          </a:p>
          <a:p>
            <a:pPr>
              <a:spcAft>
                <a:spcPts val="1200"/>
              </a:spcAft>
            </a:pPr>
            <a:endParaRPr lang="en-US" sz="400" b="1" dirty="0">
              <a:solidFill>
                <a:schemeClr val="bg1"/>
              </a:solidFill>
            </a:endParaRPr>
          </a:p>
          <a:p>
            <a:pPr>
              <a:spcAft>
                <a:spcPts val="1200"/>
              </a:spcAft>
            </a:pPr>
            <a:r>
              <a:rPr lang="en-US" sz="2100" b="1" dirty="0">
                <a:solidFill>
                  <a:schemeClr val="bg1"/>
                </a:solidFill>
              </a:rPr>
              <a:t>For Example</a:t>
            </a:r>
            <a:r>
              <a:rPr lang="en-US" sz="2100" dirty="0">
                <a:solidFill>
                  <a:schemeClr val="bg1"/>
                </a:solidFill>
              </a:rPr>
              <a:t>, an EU rural development grant may </a:t>
            </a:r>
            <a:r>
              <a:rPr lang="en-US" sz="2100" dirty="0" err="1">
                <a:solidFill>
                  <a:schemeClr val="bg1"/>
                </a:solidFill>
              </a:rPr>
              <a:t>favour</a:t>
            </a:r>
            <a:r>
              <a:rPr lang="en-US" sz="2100" dirty="0">
                <a:solidFill>
                  <a:schemeClr val="bg1"/>
                </a:solidFill>
              </a:rPr>
              <a:t> projects that create jobs, support youth or female entrepreneurship, promote digital innovation, or preserve cultural heritage. To increase your chances, ensure your application reflects these themes wherever applicable.</a:t>
            </a:r>
          </a:p>
          <a:p>
            <a:pPr>
              <a:spcAft>
                <a:spcPts val="1200"/>
              </a:spcAft>
            </a:pPr>
            <a:endParaRPr lang="en-US" sz="400" dirty="0">
              <a:solidFill>
                <a:schemeClr val="bg1"/>
              </a:solidFill>
            </a:endParaRPr>
          </a:p>
          <a:p>
            <a:pPr>
              <a:spcAft>
                <a:spcPts val="1200"/>
              </a:spcAft>
            </a:pPr>
            <a:r>
              <a:rPr lang="en-US" sz="2100" dirty="0"/>
              <a:t>Investors, too, often focus on niche areas—such as </a:t>
            </a:r>
            <a:r>
              <a:rPr lang="en-US" sz="2100" b="1" dirty="0"/>
              <a:t>sustainable tourism</a:t>
            </a:r>
            <a:r>
              <a:rPr lang="en-US" sz="2100" dirty="0"/>
              <a:t>, </a:t>
            </a:r>
            <a:r>
              <a:rPr lang="en-US" sz="2100" b="1" dirty="0"/>
              <a:t>impact-driven enterprises</a:t>
            </a:r>
            <a:r>
              <a:rPr lang="en-US" sz="2100" dirty="0"/>
              <a:t>, or </a:t>
            </a:r>
            <a:r>
              <a:rPr lang="en-US" sz="2100" b="1" dirty="0"/>
              <a:t>community-owned businesses</a:t>
            </a:r>
            <a:r>
              <a:rPr lang="en-US" sz="2100" dirty="0"/>
              <a:t>. Banks are primarily concerned with </a:t>
            </a:r>
            <a:r>
              <a:rPr lang="en-US" sz="2100" b="1" dirty="0"/>
              <a:t>risk</a:t>
            </a:r>
            <a:r>
              <a:rPr lang="en-US" sz="2100" dirty="0"/>
              <a:t>, so they prefer applicants who can offer collateral, demonstrate repayment capacity, or access loan guarantee schemes.</a:t>
            </a:r>
          </a:p>
          <a:p>
            <a:pPr>
              <a:spcAft>
                <a:spcPts val="1200"/>
              </a:spcAft>
            </a:pPr>
            <a:r>
              <a:rPr lang="en-US" sz="2100" dirty="0"/>
              <a:t>To stand out, always research the funder’s language, mission, and track record. Read their guidelines carefully, and if possible, speak with past beneficiaries or </a:t>
            </a:r>
            <a:r>
              <a:rPr lang="en-US" sz="2100" dirty="0" err="1"/>
              <a:t>programme</a:t>
            </a:r>
            <a:r>
              <a:rPr lang="en-US" sz="2100" dirty="0"/>
              <a:t> officers to understand what really makes a proposal successful. Make sure to read the guidelines carefully and get expert advice from your local enterprise office to hit the mark.</a:t>
            </a:r>
          </a:p>
          <a:p>
            <a:pPr>
              <a:spcAft>
                <a:spcPts val="1200"/>
              </a:spcAft>
            </a:pPr>
            <a:endParaRPr lang="en-IE" dirty="0"/>
          </a:p>
        </p:txBody>
      </p:sp>
    </p:spTree>
    <p:extLst>
      <p:ext uri="{BB962C8B-B14F-4D97-AF65-F5344CB8AC3E}">
        <p14:creationId xmlns:p14="http://schemas.microsoft.com/office/powerpoint/2010/main" val="188298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04C1-E32C-6102-761F-0EB9BA49EAD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6906A5-0CB5-E8AD-45E8-1D19D8B6CA61}"/>
              </a:ext>
            </a:extLst>
          </p:cNvPr>
          <p:cNvSpPr/>
          <p:nvPr/>
        </p:nvSpPr>
        <p:spPr>
          <a:xfrm>
            <a:off x="3443287" y="5263310"/>
            <a:ext cx="8453438" cy="1337516"/>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1B2FC02C-3753-D3A6-EDEE-D1DE0BAD2D0B}"/>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6C66D34F-E919-1645-2F1D-A52EB38CEA28}"/>
              </a:ext>
            </a:extLst>
          </p:cNvPr>
          <p:cNvSpPr>
            <a:spLocks noGrp="1"/>
          </p:cNvSpPr>
          <p:nvPr>
            <p:ph type="body" sz="quarter" idx="19"/>
          </p:nvPr>
        </p:nvSpPr>
        <p:spPr>
          <a:xfrm>
            <a:off x="221728" y="1829808"/>
            <a:ext cx="2984778" cy="385564"/>
          </a:xfrm>
        </p:spPr>
        <p:txBody>
          <a:bodyPr/>
          <a:lstStyle/>
          <a:p>
            <a:r>
              <a:rPr lang="en-IE" sz="2800" dirty="0"/>
              <a:t>Social and Environmental Impact</a:t>
            </a:r>
          </a:p>
        </p:txBody>
      </p:sp>
      <p:sp>
        <p:nvSpPr>
          <p:cNvPr id="6" name="Text Placeholder 5">
            <a:extLst>
              <a:ext uri="{FF2B5EF4-FFF2-40B4-BE49-F238E27FC236}">
                <a16:creationId xmlns:a16="http://schemas.microsoft.com/office/drawing/2014/main" id="{E1CDA335-4A36-E0C9-A4D8-88463F2B94B4}"/>
              </a:ext>
            </a:extLst>
          </p:cNvPr>
          <p:cNvSpPr>
            <a:spLocks noGrp="1"/>
          </p:cNvSpPr>
          <p:nvPr>
            <p:ph type="body" sz="quarter" idx="21"/>
          </p:nvPr>
        </p:nvSpPr>
        <p:spPr>
          <a:xfrm>
            <a:off x="3943350" y="80216"/>
            <a:ext cx="79533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Social and Environmental Impact </a:t>
            </a:r>
          </a:p>
          <a:p>
            <a:pPr>
              <a:spcAft>
                <a:spcPts val="1200"/>
              </a:spcAft>
            </a:pPr>
            <a:r>
              <a:rPr lang="en-US" dirty="0"/>
              <a:t>Modern funders—and especially grant </a:t>
            </a:r>
            <a:r>
              <a:rPr lang="en-US" dirty="0" err="1"/>
              <a:t>programmes</a:t>
            </a:r>
            <a:r>
              <a:rPr lang="en-US" dirty="0"/>
              <a:t>—place high value on projects that generate clear </a:t>
            </a:r>
            <a:r>
              <a:rPr lang="en-US" b="1" dirty="0"/>
              <a:t>environmental and social benefits</a:t>
            </a:r>
            <a:r>
              <a:rPr lang="en-US" dirty="0"/>
              <a:t>. To strengthen your application, outline how your business will operate </a:t>
            </a:r>
            <a:r>
              <a:rPr lang="en-US" b="1" dirty="0">
                <a:solidFill>
                  <a:srgbClr val="E96751"/>
                </a:solidFill>
              </a:rPr>
              <a:t>sustainably</a:t>
            </a:r>
            <a:r>
              <a:rPr lang="en-US" dirty="0"/>
              <a:t>.  </a:t>
            </a:r>
            <a:r>
              <a:rPr lang="en-US" b="1" dirty="0">
                <a:solidFill>
                  <a:srgbClr val="E96751"/>
                </a:solidFill>
              </a:rPr>
              <a:t>For Example, </a:t>
            </a:r>
            <a:r>
              <a:rPr lang="en-US" dirty="0"/>
              <a:t>this could include using </a:t>
            </a:r>
            <a:r>
              <a:rPr lang="en-US" b="1" dirty="0"/>
              <a:t>solar energy</a:t>
            </a:r>
            <a:r>
              <a:rPr lang="en-US" dirty="0"/>
              <a:t>, </a:t>
            </a:r>
            <a:r>
              <a:rPr lang="en-US" b="1" dirty="0"/>
              <a:t>greywater recycling</a:t>
            </a:r>
            <a:r>
              <a:rPr lang="en-US" dirty="0"/>
              <a:t>, limiting </a:t>
            </a:r>
            <a:r>
              <a:rPr lang="en-US" b="1" dirty="0"/>
              <a:t>landscape disturbance</a:t>
            </a:r>
            <a:r>
              <a:rPr lang="en-US" dirty="0"/>
              <a:t>, or educating guests on environmental awareness. </a:t>
            </a:r>
          </a:p>
          <a:p>
            <a:pPr>
              <a:spcAft>
                <a:spcPts val="1200"/>
              </a:spcAft>
            </a:pPr>
            <a:r>
              <a:rPr lang="en-US" dirty="0"/>
              <a:t>Also, highlight your </a:t>
            </a:r>
            <a:r>
              <a:rPr lang="en-US" b="1" dirty="0">
                <a:solidFill>
                  <a:srgbClr val="E96751"/>
                </a:solidFill>
              </a:rPr>
              <a:t>social impact</a:t>
            </a:r>
            <a:r>
              <a:rPr lang="en-US" dirty="0"/>
              <a:t>: Are you partnering with local producers, supporting community initiatives, or directing tourists toward nearby attractions? (Perhaps you’ll encourage guests to visit local artisans, or you’ll donate a portion to a community project.)? Funders love to see a </a:t>
            </a:r>
            <a:r>
              <a:rPr lang="en-US" b="1" dirty="0"/>
              <a:t>multiplier effect</a:t>
            </a:r>
            <a:r>
              <a:rPr lang="en-US" dirty="0"/>
              <a:t>—where your business stimulates the local economy by sourcing locally, creating jobs, or encouraging longer stays.</a:t>
            </a:r>
          </a:p>
          <a:p>
            <a:pPr>
              <a:spcAft>
                <a:spcPts val="1200"/>
              </a:spcAft>
            </a:pPr>
            <a:r>
              <a:rPr lang="en-US" b="1" dirty="0">
                <a:solidFill>
                  <a:schemeClr val="bg1"/>
                </a:solidFill>
              </a:rPr>
              <a:t>For Example, </a:t>
            </a:r>
            <a:r>
              <a:rPr lang="en-US" dirty="0">
                <a:solidFill>
                  <a:schemeClr val="bg1"/>
                </a:solidFill>
              </a:rPr>
              <a:t>a strong angle for LEADER or community-based grants is more likely to support a project that benefits multiple small businesses in the area, not just your own. </a:t>
            </a:r>
            <a:endParaRPr lang="en-IE" dirty="0">
              <a:solidFill>
                <a:schemeClr val="bg1"/>
              </a:solidFill>
            </a:endParaRPr>
          </a:p>
        </p:txBody>
      </p:sp>
      <p:grpSp>
        <p:nvGrpSpPr>
          <p:cNvPr id="3" name="Graphic 2">
            <a:extLst>
              <a:ext uri="{FF2B5EF4-FFF2-40B4-BE49-F238E27FC236}">
                <a16:creationId xmlns:a16="http://schemas.microsoft.com/office/drawing/2014/main" id="{A0F890B1-03EB-8953-A97B-06662403614F}"/>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1B5D7F3B-9F0F-A289-38C4-C7AB737250EC}"/>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C10AAA11-9166-4BAA-0140-8A7A99AC3022}"/>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23E6E5F7-C1F8-3460-EDD9-141ABEB26988}"/>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B62341A3-E548-198D-DECB-EE19DFDD3536}"/>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6D3A44CA-2078-9149-8AFB-A08246C739B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614565D9-8C13-CD93-8FBE-14BE4F829AEA}"/>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79E74BC6-F373-9061-9F22-3E23F72F29E6}"/>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04FFBBAA-12D1-AF50-0A1C-481775716C4A}"/>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4C751CBD-9AFB-C347-C112-BCE93BA2113F}"/>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75B1A473-63C4-7E80-D537-0204321B431A}"/>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B02E94B7-BDAB-948E-BEEA-5B27A9280DED}"/>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564C98DC-22EF-183F-C49F-50217AF5AB46}"/>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470B1DC0-62AE-8737-139B-737D80628E4E}"/>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46DB9890-EA8B-C6E7-9D98-988C020DC39B}"/>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51D5BCFE-50D5-BE46-F282-16035086A74F}"/>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049BB118-0D1C-B786-9964-6E99EF7815DE}"/>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803EEA7D-BE20-0882-53ED-8EF6029BD044}"/>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427B1544-31F7-1951-8545-16F247A6CEFF}"/>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051B78E8-EFCD-6BDB-CA8E-6B62D3A953F9}"/>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A27709F1-9FC7-2AEC-F011-455D7EB84C8C}"/>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E60724C5-C8B2-A7D6-D2E0-C663FACB0237}"/>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3C894609-D644-AC87-8C83-48EC9EE58EB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526889DC-1F00-C621-C24F-AE7E099AD209}"/>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11530D30-482F-C1E3-4120-F4C441016C8D}"/>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A032EE81-B90B-5ABD-D4D1-56E988B1ED2A}"/>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2718B1CB-478F-9FD7-66C6-41FB74D6386F}"/>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36D1D17B-7CA2-E018-63A9-94DE8215EE6B}"/>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C9988147-7694-2028-F0CC-96DA913352D7}"/>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95ABB2A9-62B3-E3C2-4825-D68BFC102D28}"/>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E7A122C6-B0A0-471D-57EF-B9077FB4E93C}"/>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605314B6-5740-2DAD-9D83-71A582537B4B}"/>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402669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7569-86CC-0DFB-190C-DDCCC7EAAC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ACEF36-72D4-CFE4-6E24-48A99E39D758}"/>
              </a:ext>
            </a:extLst>
          </p:cNvPr>
          <p:cNvSpPr/>
          <p:nvPr/>
        </p:nvSpPr>
        <p:spPr>
          <a:xfrm>
            <a:off x="3617118" y="2672510"/>
            <a:ext cx="8453438" cy="180424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90613C2-EAA3-F006-271F-AC62D6EE230D}"/>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C92FC725-3A6E-59D2-F229-E5CD041C11BB}"/>
              </a:ext>
            </a:extLst>
          </p:cNvPr>
          <p:cNvSpPr>
            <a:spLocks noGrp="1"/>
          </p:cNvSpPr>
          <p:nvPr>
            <p:ph type="body" sz="quarter" idx="19"/>
          </p:nvPr>
        </p:nvSpPr>
        <p:spPr>
          <a:xfrm>
            <a:off x="221728" y="1829808"/>
            <a:ext cx="2984778" cy="385564"/>
          </a:xfrm>
        </p:spPr>
        <p:txBody>
          <a:bodyPr/>
          <a:lstStyle/>
          <a:p>
            <a:r>
              <a:rPr lang="en-IE" sz="2800" dirty="0"/>
              <a:t>Risk Mitigation</a:t>
            </a:r>
          </a:p>
        </p:txBody>
      </p:sp>
      <p:sp>
        <p:nvSpPr>
          <p:cNvPr id="6" name="Text Placeholder 5">
            <a:extLst>
              <a:ext uri="{FF2B5EF4-FFF2-40B4-BE49-F238E27FC236}">
                <a16:creationId xmlns:a16="http://schemas.microsoft.com/office/drawing/2014/main" id="{5C967549-2762-477F-7AE6-026ACE3CF800}"/>
              </a:ext>
            </a:extLst>
          </p:cNvPr>
          <p:cNvSpPr>
            <a:spLocks noGrp="1"/>
          </p:cNvSpPr>
          <p:nvPr>
            <p:ph type="body" sz="quarter" idx="21"/>
          </p:nvPr>
        </p:nvSpPr>
        <p:spPr>
          <a:xfrm>
            <a:off x="3943350" y="272998"/>
            <a:ext cx="78009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Risk Mitigation </a:t>
            </a:r>
          </a:p>
          <a:p>
            <a:pPr>
              <a:spcAft>
                <a:spcPts val="1200"/>
              </a:spcAft>
            </a:pPr>
            <a:r>
              <a:rPr lang="en-US" dirty="0"/>
              <a:t>Smart funders—whether investors, grant juries, or banks—will look at the </a:t>
            </a:r>
            <a:r>
              <a:rPr lang="en-US" b="1" dirty="0"/>
              <a:t>risks involved</a:t>
            </a:r>
            <a:r>
              <a:rPr lang="en-US" dirty="0"/>
              <a:t> in your project. These may include </a:t>
            </a:r>
            <a:r>
              <a:rPr lang="en-US" b="1" dirty="0"/>
              <a:t>seasonality, zoning restrictions, weather vulnerability, or market uncertainty</a:t>
            </a:r>
            <a:r>
              <a:rPr lang="en-US" dirty="0"/>
              <a:t>. Proactively addressing these risks in your proposal shows that you're realistic and well-prepared.</a:t>
            </a:r>
          </a:p>
          <a:p>
            <a:pPr>
              <a:spcAft>
                <a:spcPts val="1200"/>
              </a:spcAft>
            </a:pPr>
            <a:r>
              <a:rPr lang="en-US" dirty="0">
                <a:solidFill>
                  <a:schemeClr val="bg1"/>
                </a:solidFill>
              </a:rPr>
              <a:t>For example, you might say: </a:t>
            </a:r>
            <a:r>
              <a:rPr lang="en-US" b="1" dirty="0">
                <a:solidFill>
                  <a:schemeClr val="bg1"/>
                </a:solidFill>
              </a:rPr>
              <a:t>“To mitigate seasonality, we’re designing at least one accommodation unit for year-round use,” or “We’ve consulted with the local planning authority and, while permitting is complex, we’ve secured letters of support from </a:t>
            </a:r>
            <a:r>
              <a:rPr lang="en-US" b="1" dirty="0" err="1">
                <a:solidFill>
                  <a:schemeClr val="bg1"/>
                </a:solidFill>
              </a:rPr>
              <a:t>neighbouring</a:t>
            </a:r>
            <a:r>
              <a:rPr lang="en-US" b="1" dirty="0">
                <a:solidFill>
                  <a:schemeClr val="bg1"/>
                </a:solidFill>
              </a:rPr>
              <a:t> landowners.” </a:t>
            </a:r>
          </a:p>
          <a:p>
            <a:pPr>
              <a:spcAft>
                <a:spcPts val="1200"/>
              </a:spcAft>
            </a:pPr>
            <a:r>
              <a:rPr lang="en-US" dirty="0"/>
              <a:t>Banks, in particular, may feel more confident if you mention </a:t>
            </a:r>
            <a:r>
              <a:rPr lang="en-US" b="1" dirty="0"/>
              <a:t>loan security measures</a:t>
            </a:r>
            <a:r>
              <a:rPr lang="en-US" dirty="0"/>
              <a:t> like personal guarantees, insurance, or participation in a guaranteed scheme.</a:t>
            </a:r>
          </a:p>
          <a:p>
            <a:pPr>
              <a:spcAft>
                <a:spcPts val="1200"/>
              </a:spcAft>
            </a:pPr>
            <a:r>
              <a:rPr lang="en-US" dirty="0"/>
              <a:t>Demonstrating that you've thought through the challenges—and planned ways to reduce or manage them—builds credibility and trust with any funder.</a:t>
            </a: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67C52098-E4B7-2B2D-DDF5-22CB2A7FCD21}"/>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C7DBE730-B515-6DD3-DB08-7D486373A4A5}"/>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D1DBA0F8-7951-62C5-0A77-F67CDB3D9C17}"/>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147AAC8A-0C5F-FFBF-6294-254614A3ACBA}"/>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004198A3-9213-1FC2-D1BC-CF998062FE5D}"/>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84670605-4F17-7872-B851-1E93F39FDC86}"/>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A7AB41D2-463A-43EA-8658-4CC0F8DD005C}"/>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812F5445-BD00-1C76-5C70-6A9CA3996F4F}"/>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F844A26D-3E65-D1C7-A3B4-0948675E699D}"/>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24BC8F37-FCDA-F4FD-13A1-3EF9B6F9C413}"/>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C2C363AD-8413-5A9E-767D-3769E33C32A7}"/>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BB9F38F5-2445-CE45-9D0C-B753A93531E6}"/>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45F3B848-A302-FEFC-6CEA-696A9C679462}"/>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E580F8C3-9AB5-F667-A10F-72902BEAC6DA}"/>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FDE1999C-3A64-9885-A2FA-41AAA7E867D8}"/>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33C842E2-BC5A-3B68-FA6D-F6138E9884B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8CAB5254-A105-36F6-71BA-BC575B4D43A0}"/>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892E9664-9E2A-4466-16C6-5FBAAC48FA6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F620414A-B738-75D9-A7EF-D964AC484FF7}"/>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0DEEC82F-CEBB-D951-D30E-67AA1035B999}"/>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9115E6B3-E938-39E7-65FC-FDF11411FCE0}"/>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926506E5-2C7F-1F7A-5885-9CEF5F860F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A6D4A734-455A-016E-3026-FADBBFDCA927}"/>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65299A40-EFB0-9AE1-ACAF-55F2B3F040A1}"/>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0B8E9A48-7369-F575-2AA9-53A54302DDB7}"/>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270A4CC3-6E2C-A8B6-3EBE-9367307F9589}"/>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44432B41-347F-2F64-3558-5DC75FCDDB6C}"/>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175535CE-31A0-7E00-7E29-F568C0DCAA10}"/>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55A50C2C-89A4-A60B-7799-2C104E579679}"/>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6E976365-07F9-A171-B07E-3D1CCB132897}"/>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029A6B7C-2EDC-B8F4-F497-C50D0098F925}"/>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AE0C5CE9-2CFB-4E03-799E-6046C0E54E5E}"/>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6FB5B866-2859-BA8A-B04C-1B005ED118A3}"/>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341BA646-4B70-B39E-D856-ABA2DBB1C724}"/>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63D45072-D757-982E-F605-A8EFB3F347BD}"/>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5A80E616-A492-DC70-6403-93D4D3784A63}"/>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9B643DEF-68E7-68AD-C0F7-DEF6E17EB8B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398B8088-8C17-1CF7-03A3-F804EF8D2F70}"/>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E5612680-83A1-F78E-AED1-C3939E1D0C59}"/>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356E9029-AF74-5820-E7A2-7BB0216B680D}"/>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D9451C7A-707F-C9D9-8782-49583FE4D909}"/>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D6E59109-73DB-1AEA-12D9-1F17BE80BA74}"/>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DE2D5431-1708-910F-01FB-468CA9F6B1ED}"/>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C04A37AB-987E-8035-A09D-B0515057D032}"/>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14231308-EBF0-A778-D056-7AFB4E42A576}"/>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E0B22918-70B8-AC71-E898-A8711067F332}"/>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E54D247D-DE23-91C8-6B5D-E8F0181E1FDA}"/>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1A7BD037-9734-5331-95EA-BF9D827EE26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D2F940A0-D0A1-C2B5-A5BE-A836DC29F28E}"/>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42E0AC06-19FE-75E2-0759-8D942DAE7FC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C266C63B-D007-44B9-91E3-4F794E9BD811}"/>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3DB01177-4EE0-CA8F-6CE4-2BEF2D586669}"/>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A08FE06C-A2FC-316A-56E1-D16E34636C70}"/>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D57A8271-882D-010F-8A12-70C1E4AFD23C}"/>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FBF46A59-8435-C881-5587-BEDAA9FF9062}"/>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4C8EF966-E034-F7B2-B47F-13579E2B4259}"/>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F8C2E192-00E3-0E74-B6DF-6E0D0330B23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E8A3E0D3-7DD5-CC10-45D6-44B509F90616}"/>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4E1CB05A-D9FA-FBEF-BDCE-6E5859278622}"/>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74BEF02-60DE-BF6D-6A80-0C5E265D238A}"/>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E9F295EE-5703-58DD-6497-802723D97C6D}"/>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C2F4F605-633E-697C-1790-462203367364}"/>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6EA01E84-07AB-A49B-1013-0E5860284904}"/>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9FF0A2D9-173F-212E-6582-15EFE32B3389}"/>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04C733D9-4628-5C91-1FAB-445D1AFB46C5}"/>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8D19AC86-282C-F539-7C26-D7AD1D34A6C1}"/>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57D7A7C-968A-1D69-5FAD-AA5DC97DEBA1}"/>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C3BC76DB-BCA5-BC98-CA5A-9678055005F8}"/>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3C02E835-566C-5EC8-72F7-69C3C3A50F32}"/>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8C0F126B-C385-C25E-639C-5DF90CDFC7EF}"/>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39E97FAF-D368-7656-DF9D-90449E90DDA9}"/>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F00ED249-9B28-9A0A-28A6-C0FC99C8A3AD}"/>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C1CC5026-ACE8-FDA3-163C-4FE2190663BD}"/>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9613976F-8F09-788A-16F8-E79258982B7A}"/>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16667FF6-F3B7-16EF-CBF7-3F83712F69BD}"/>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00E746FF-4018-1B59-9C81-72C451023421}"/>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4ECB0E88-533A-B756-3FB5-C38C4547646F}"/>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1F29714C-7659-AEE2-9CB6-B920C5EFD355}"/>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7D82A355-B931-62CE-8B11-2F50F991EB2C}"/>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773C4460-F5B4-2399-2B10-49C637BD9BAD}"/>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7CF46A9D-1EB0-1048-CB17-1392749CCF3A}"/>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2D04C19E-B602-16F4-71AA-07503577D004}"/>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209D83E8-DAED-1E72-3CD9-1C579FD449F3}"/>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5020B6C2-E88E-CC18-E105-22194E46C1A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BCAB7C7E-2360-865F-8D70-C02D19D8D6EE}"/>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0A784914-48FD-0C2F-63EA-28479AB0021D}"/>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81EF4EC3-177C-F021-712A-5EB5A616B2BA}"/>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C1840BB8-7474-E66B-441C-BC3808ED71C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9DC7D467-211C-D9FA-3F74-057F847ADF0F}"/>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9F1FC820-E795-5619-2C0A-C8E2CE46AAAB}"/>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E2206E65-2113-08FD-6208-CC05E9C98A9B}"/>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F1023A9-CCC4-042B-5E67-F4B6CFFD2BF4}"/>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D4D4FE01-D871-6681-A2F5-5EE9139C1B2C}"/>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C634948E-5F8D-B6A8-6FAB-EE08652C5DC7}"/>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073F28C7-D180-BF28-134E-1FD64BD7E909}"/>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7E157B44-2E96-8421-3BA8-7F55D22D597B}"/>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E9D66C8A-9DDF-6CA4-9508-9066C263187F}"/>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428F83FC-6CB2-819B-6B8F-4519C4D5166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CA3E1CEA-D1F4-E045-336F-C8F066394899}"/>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10C99982-0381-BA72-C57B-E08C71B64A94}"/>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711E6AE1-8941-BA5B-D088-BC2D8CFEA201}"/>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CFFC2163-A440-64C1-98F6-2C39A4FD51F1}"/>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14013FD4-2B48-15B9-6D36-22D8ADB14843}"/>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E83CEE48-2065-CA99-DB6A-6B3191324CFE}"/>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552F9303-042D-B3F2-EF30-79138C3BA2C4}"/>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C405407B-8B72-BF7B-E9BD-A63BB2CA6518}"/>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C2106C8C-89F0-0D54-9619-144447902B39}"/>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0B9918AF-F63B-5E72-FFBA-CA5EB6D99627}"/>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AC309D4E-179A-5C1E-9DED-C44877F9023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F903CB28-7E18-A5A4-F113-3DB9D97B1A2D}"/>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2D7C724B-9BF6-A8E5-E09A-16C0363E60AD}"/>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37A7F19D-9D32-6CA0-AB3B-621E1E212D9F}"/>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1F04EAAD-9638-B475-1599-F55BD5A05120}"/>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7174251D-ABC2-4A7D-1D02-AD86108F90C2}"/>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96089AA2-CFC1-43D0-D839-B84B7DAB919C}"/>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E4F848FF-570F-0BFF-2D12-9771E2931E22}"/>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B904AF43-8775-3BB3-E831-CC8F18B21508}"/>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68EDA535-9340-4343-2316-6C91D359B5E3}"/>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1371CF3-6746-1266-E7E7-274A0329E5E2}"/>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147338E2-59C8-B356-3712-40F7FDDF66BF}"/>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A3295A0D-5767-AB44-4525-7F05F212B22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EDAA4A4A-D240-CC6F-0EA0-D67CB2A740F9}"/>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8661FEFC-BE3B-7727-7B56-A79696948640}"/>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5AF65679-2008-6FF0-DACC-46320CF805B7}"/>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BD83E8BD-5200-FA17-AAEF-F52F334D17C1}"/>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9DB26493-09D3-E5FD-4996-46F3BA6F70A5}"/>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B987E35F-3496-0F94-22B2-508D72EC0A26}"/>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F9D8C6B9-39EB-8F9A-2F50-6CD7A39E6219}"/>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3523563F-EA35-4CEE-AB2F-DC114DA9C1BD}"/>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962FCD12-5111-530C-033F-722247AD3EA6}"/>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C39958CE-2D82-07E9-CBD2-C226069944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DA043F6B-28B0-B281-8D47-B9E5D593061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06F4B2A-8351-006E-7026-8AF35CB73A43}"/>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97297E12-96FD-D83F-8FCD-8F8C26A0A530}"/>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4819A7B6-6A64-D3CB-4F02-20B04E29076A}"/>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3BB82F05-D76C-AF34-E7BD-3ECC2CCEF57F}"/>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185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687E-EA93-59F0-BE55-97B336DB6C2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DB3DF73-17CC-D717-1FC4-4F61BB047CDA}"/>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DF9592C1-3A0F-0583-9B0B-3716F730008B}"/>
              </a:ext>
            </a:extLst>
          </p:cNvPr>
          <p:cNvSpPr>
            <a:spLocks noGrp="1"/>
          </p:cNvSpPr>
          <p:nvPr>
            <p:ph type="body" sz="quarter" idx="19"/>
          </p:nvPr>
        </p:nvSpPr>
        <p:spPr>
          <a:xfrm>
            <a:off x="221728" y="1829808"/>
            <a:ext cx="2984778" cy="385564"/>
          </a:xfrm>
        </p:spPr>
        <p:txBody>
          <a:bodyPr/>
          <a:lstStyle/>
          <a:p>
            <a:r>
              <a:rPr lang="en-IE" sz="2800" dirty="0"/>
              <a:t>Final Note</a:t>
            </a:r>
          </a:p>
        </p:txBody>
      </p:sp>
      <p:sp>
        <p:nvSpPr>
          <p:cNvPr id="6" name="Text Placeholder 5">
            <a:extLst>
              <a:ext uri="{FF2B5EF4-FFF2-40B4-BE49-F238E27FC236}">
                <a16:creationId xmlns:a16="http://schemas.microsoft.com/office/drawing/2014/main" id="{C42AA805-EA41-416A-D9D6-21D4FD716779}"/>
              </a:ext>
            </a:extLst>
          </p:cNvPr>
          <p:cNvSpPr>
            <a:spLocks noGrp="1"/>
          </p:cNvSpPr>
          <p:nvPr>
            <p:ph type="body" sz="quarter" idx="21"/>
          </p:nvPr>
        </p:nvSpPr>
        <p:spPr>
          <a:xfrm>
            <a:off x="3943351" y="806398"/>
            <a:ext cx="7562850" cy="3499183"/>
          </a:xfrm>
        </p:spPr>
        <p:txBody>
          <a:bodyPr/>
          <a:lstStyle/>
          <a:p>
            <a:r>
              <a:rPr lang="en-US" dirty="0"/>
              <a:t>In summary, funders are looking for a </a:t>
            </a:r>
            <a:r>
              <a:rPr lang="en-US" b="1" dirty="0"/>
              <a:t>well-thought-out project</a:t>
            </a:r>
            <a:r>
              <a:rPr lang="en-US" dirty="0"/>
              <a:t> led by </a:t>
            </a:r>
            <a:r>
              <a:rPr lang="en-US" b="1" dirty="0"/>
              <a:t>dedicated, capable individuals—one that addresses a clear market need, demonstrates</a:t>
            </a:r>
            <a:r>
              <a:rPr lang="en-US" dirty="0"/>
              <a:t> strong financial planning, and directly supports the goals of their funding </a:t>
            </a:r>
            <a:r>
              <a:rPr lang="en-US" dirty="0" err="1"/>
              <a:t>programme</a:t>
            </a:r>
            <a:r>
              <a:rPr lang="en-US" dirty="0"/>
              <a:t>.</a:t>
            </a:r>
          </a:p>
          <a:p>
            <a:endParaRPr lang="en-US" dirty="0"/>
          </a:p>
          <a:p>
            <a:r>
              <a:rPr lang="en-US" b="1" dirty="0"/>
              <a:t>Your job is to connect those dots</a:t>
            </a:r>
            <a:r>
              <a:rPr lang="en-US" dirty="0"/>
              <a:t>: show them why your project matters, how it works, and why you’re the right person to bring it to life.</a:t>
            </a:r>
          </a:p>
          <a:p>
            <a:pPr>
              <a:spcAft>
                <a:spcPts val="1200"/>
              </a:spcAft>
            </a:pPr>
            <a:endParaRPr lang="en-IE" dirty="0"/>
          </a:p>
        </p:txBody>
      </p:sp>
      <p:sp>
        <p:nvSpPr>
          <p:cNvPr id="4" name="TextBox 3">
            <a:extLst>
              <a:ext uri="{FF2B5EF4-FFF2-40B4-BE49-F238E27FC236}">
                <a16:creationId xmlns:a16="http://schemas.microsoft.com/office/drawing/2014/main" id="{F0306712-DBC3-774A-5AEF-693655E5237B}"/>
              </a:ext>
            </a:extLst>
          </p:cNvPr>
          <p:cNvSpPr txBox="1"/>
          <p:nvPr/>
        </p:nvSpPr>
        <p:spPr>
          <a:xfrm>
            <a:off x="1232558" y="3686987"/>
            <a:ext cx="10073617" cy="2862322"/>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fontAlgn="base">
              <a:buFont typeface="Arial" panose="020B0604020202020204" pitchFamily="34" charset="0"/>
              <a:buChar char="•"/>
            </a:pPr>
            <a:r>
              <a:rPr lang="en-IE" dirty="0">
                <a:solidFill>
                  <a:srgbClr val="00B0F0"/>
                </a:solidFill>
                <a:hlinkClick r:id="rId2">
                  <a:extLst>
                    <a:ext uri="{A12FA001-AC4F-418D-AE19-62706E023703}">
                      <ahyp:hlinkClr xmlns:ahyp="http://schemas.microsoft.com/office/drawing/2018/hyperlinkcolor" val="tx"/>
                    </a:ext>
                  </a:extLst>
                </a:hlinkClick>
              </a:rPr>
              <a:t>Slovenian and European tenders</a:t>
            </a:r>
            <a:endParaRPr lang="en-IE"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3">
                  <a:extLst>
                    <a:ext uri="{A12FA001-AC4F-418D-AE19-62706E023703}">
                      <ahyp:hlinkClr xmlns:ahyp="http://schemas.microsoft.com/office/drawing/2018/hyperlinkcolor" val="tx"/>
                    </a:ext>
                  </a:extLst>
                </a:hlinkClick>
              </a:rPr>
              <a:t>Non-repayable grants for tourism: all the </a:t>
            </a:r>
            <a:r>
              <a:rPr lang="en-US" dirty="0" err="1">
                <a:solidFill>
                  <a:srgbClr val="00B0F0"/>
                </a:solidFill>
                <a:hlinkClick r:id="rId3">
                  <a:extLst>
                    <a:ext uri="{A12FA001-AC4F-418D-AE19-62706E023703}">
                      <ahyp:hlinkClr xmlns:ahyp="http://schemas.microsoft.com/office/drawing/2018/hyperlinkcolor" val="tx"/>
                    </a:ext>
                  </a:extLst>
                </a:hlinkClick>
              </a:rPr>
              <a:t>Invitalia</a:t>
            </a:r>
            <a:r>
              <a:rPr lang="en-US" dirty="0">
                <a:solidFill>
                  <a:srgbClr val="00B0F0"/>
                </a:solidFill>
                <a:hlinkClick r:id="rId3">
                  <a:extLst>
                    <a:ext uri="{A12FA001-AC4F-418D-AE19-62706E023703}">
                      <ahyp:hlinkClr xmlns:ahyp="http://schemas.microsoft.com/office/drawing/2018/hyperlinkcolor" val="tx"/>
                    </a:ext>
                  </a:extLst>
                </a:hlinkClick>
              </a:rPr>
              <a:t> Open Calls for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Dutch tax changes toward sustainability: an overview</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Launching the Rural Tourism Fund</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LEADER 2024 European funding </a:t>
            </a:r>
            <a:r>
              <a:rPr lang="en-US" dirty="0" err="1">
                <a:solidFill>
                  <a:srgbClr val="00B0F0"/>
                </a:solidFill>
                <a:hlinkClick r:id="rId6">
                  <a:extLst>
                    <a:ext uri="{A12FA001-AC4F-418D-AE19-62706E023703}">
                      <ahyp:hlinkClr xmlns:ahyp="http://schemas.microsoft.com/office/drawing/2018/hyperlinkcolor" val="tx"/>
                    </a:ext>
                  </a:extLst>
                </a:hlinkClick>
              </a:rPr>
              <a:t>programme</a:t>
            </a:r>
            <a:r>
              <a:rPr lang="en-US" dirty="0">
                <a:solidFill>
                  <a:srgbClr val="00B0F0"/>
                </a:solidFill>
                <a:hlinkClick r:id="rId6">
                  <a:extLst>
                    <a:ext uri="{A12FA001-AC4F-418D-AE19-62706E023703}">
                      <ahyp:hlinkClr xmlns:ahyp="http://schemas.microsoft.com/office/drawing/2018/hyperlinkcolor" val="tx"/>
                    </a:ext>
                  </a:extLst>
                </a:hlinkClick>
              </a:rPr>
              <a:t> focused on rural development.</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Ardara Farm Diversification Project Made Possible With Leader Funding</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Starting a glamping business: full guide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LEADER funding for the rich tapestry of Irish rural life</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Glamping site on Bere gets funding from Leader</a:t>
            </a:r>
            <a:endParaRPr lang="en-IE" dirty="0">
              <a:solidFill>
                <a:srgbClr val="00B0F0"/>
              </a:solidFill>
            </a:endParaRPr>
          </a:p>
        </p:txBody>
      </p:sp>
      <p:pic>
        <p:nvPicPr>
          <p:cNvPr id="5" name="Picture 4">
            <a:extLst>
              <a:ext uri="{FF2B5EF4-FFF2-40B4-BE49-F238E27FC236}">
                <a16:creationId xmlns:a16="http://schemas.microsoft.com/office/drawing/2014/main" id="{0545BD8C-9CB1-B2DD-8501-D67023791552}"/>
              </a:ext>
            </a:extLst>
          </p:cNvPr>
          <p:cNvPicPr>
            <a:picLocks noChangeAspect="1"/>
          </p:cNvPicPr>
          <p:nvPr/>
        </p:nvPicPr>
        <p:blipFill>
          <a:blip r:embed="rId11"/>
          <a:stretch>
            <a:fillRect/>
          </a:stretch>
        </p:blipFill>
        <p:spPr>
          <a:xfrm>
            <a:off x="381969" y="4446189"/>
            <a:ext cx="850589" cy="846711"/>
          </a:xfrm>
          <a:prstGeom prst="rect">
            <a:avLst/>
          </a:prstGeom>
        </p:spPr>
      </p:pic>
    </p:spTree>
    <p:extLst>
      <p:ext uri="{BB962C8B-B14F-4D97-AF65-F5344CB8AC3E}">
        <p14:creationId xmlns:p14="http://schemas.microsoft.com/office/powerpoint/2010/main" val="402918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995F-23EF-9F36-C8B5-DB4516BF6F6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CBFAA9-D649-B8A1-C9BF-ACF8A04C84CE}"/>
              </a:ext>
            </a:extLst>
          </p:cNvPr>
          <p:cNvSpPr>
            <a:spLocks noGrp="1"/>
          </p:cNvSpPr>
          <p:nvPr>
            <p:ph type="body" sz="quarter" idx="17"/>
          </p:nvPr>
        </p:nvSpPr>
        <p:spPr/>
        <p:txBody>
          <a:bodyPr/>
          <a:lstStyle/>
          <a:p>
            <a:r>
              <a:rPr lang="en-IE" dirty="0"/>
              <a:t>09</a:t>
            </a:r>
          </a:p>
        </p:txBody>
      </p:sp>
      <p:sp>
        <p:nvSpPr>
          <p:cNvPr id="12" name="Text Placeholder 8">
            <a:extLst>
              <a:ext uri="{FF2B5EF4-FFF2-40B4-BE49-F238E27FC236}">
                <a16:creationId xmlns:a16="http://schemas.microsoft.com/office/drawing/2014/main" id="{2C4C8DB8-2348-F20A-9CB7-4EF2D000D9AF}"/>
              </a:ext>
            </a:extLst>
          </p:cNvPr>
          <p:cNvSpPr>
            <a:spLocks noGrp="1"/>
          </p:cNvSpPr>
          <p:nvPr>
            <p:ph type="body" sz="quarter" idx="16"/>
          </p:nvPr>
        </p:nvSpPr>
        <p:spPr>
          <a:xfrm>
            <a:off x="352931" y="2487978"/>
            <a:ext cx="5282339" cy="3066422"/>
          </a:xfrm>
        </p:spPr>
        <p:txBody>
          <a:bodyPr/>
          <a:lstStyle/>
          <a:p>
            <a:r>
              <a:rPr lang="en-IE" sz="4000" dirty="0"/>
              <a:t>Sample Answers for Grant Application Questions</a:t>
            </a:r>
            <a:endParaRPr lang="en-IE" dirty="0"/>
          </a:p>
        </p:txBody>
      </p:sp>
      <p:sp>
        <p:nvSpPr>
          <p:cNvPr id="15" name="TextBox 14">
            <a:extLst>
              <a:ext uri="{FF2B5EF4-FFF2-40B4-BE49-F238E27FC236}">
                <a16:creationId xmlns:a16="http://schemas.microsoft.com/office/drawing/2014/main" id="{8586DDF4-D0AB-4A9E-A86F-7C6DA3525375}"/>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Grant applications can feel overwhelming, especially when you're unsure what funders want to hear. This section provides sample answers and phrasing ideas for common questions about impact, innovation, viability, and community value, making it easier to craft authentic and persuasive responses.</a:t>
            </a:r>
            <a:endParaRPr lang="en-IE" sz="2200" dirty="0">
              <a:solidFill>
                <a:srgbClr val="494949"/>
              </a:solidFill>
            </a:endParaRPr>
          </a:p>
        </p:txBody>
      </p:sp>
      <p:pic>
        <p:nvPicPr>
          <p:cNvPr id="6" name="Picture Placeholder 5" descr="A person writing on a whiteboard&#10;&#10;AI-generated content may be incorrect.">
            <a:extLst>
              <a:ext uri="{FF2B5EF4-FFF2-40B4-BE49-F238E27FC236}">
                <a16:creationId xmlns:a16="http://schemas.microsoft.com/office/drawing/2014/main" id="{FD7A8869-02BD-2387-B472-91E451DEF0DC}"/>
              </a:ext>
            </a:extLst>
          </p:cNvPr>
          <p:cNvPicPr>
            <a:picLocks noGrp="1" noChangeAspect="1"/>
          </p:cNvPicPr>
          <p:nvPr>
            <p:ph type="pic" sz="quarter" idx="19"/>
          </p:nvPr>
        </p:nvPicPr>
        <p:blipFill>
          <a:blip r:embed="rId2"/>
          <a:srcRect l="1931" r="1931"/>
          <a:stretch>
            <a:fillRect/>
          </a:stretch>
        </p:blipFill>
        <p:spPr/>
      </p:pic>
    </p:spTree>
    <p:extLst>
      <p:ext uri="{BB962C8B-B14F-4D97-AF65-F5344CB8AC3E}">
        <p14:creationId xmlns:p14="http://schemas.microsoft.com/office/powerpoint/2010/main" val="395072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CBCAC-559B-15EF-C2D2-F7FA5D3213A4}"/>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4" name="Text Placeholder 3">
            <a:extLst>
              <a:ext uri="{FF2B5EF4-FFF2-40B4-BE49-F238E27FC236}">
                <a16:creationId xmlns:a16="http://schemas.microsoft.com/office/drawing/2014/main" id="{9E0E7891-2EC5-1D9A-F83F-6FA838C28A38}"/>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
        <p:nvSpPr>
          <p:cNvPr id="2" name="Text Placeholder 1">
            <a:extLst>
              <a:ext uri="{FF2B5EF4-FFF2-40B4-BE49-F238E27FC236}">
                <a16:creationId xmlns:a16="http://schemas.microsoft.com/office/drawing/2014/main" id="{8BF3300D-0068-79E5-5380-4FFB55F5C1FA}"/>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Sample Answers for Grant Application Questions</a:t>
            </a:r>
          </a:p>
          <a:p>
            <a:pPr algn="ctr"/>
            <a:endParaRPr lang="en-IE" sz="3200" dirty="0"/>
          </a:p>
        </p:txBody>
      </p:sp>
      <p:sp>
        <p:nvSpPr>
          <p:cNvPr id="6" name="Text Placeholder 5">
            <a:extLst>
              <a:ext uri="{FF2B5EF4-FFF2-40B4-BE49-F238E27FC236}">
                <a16:creationId xmlns:a16="http://schemas.microsoft.com/office/drawing/2014/main" id="{BC6C150F-E2E2-4BDC-E358-6C8901BF83AF}"/>
              </a:ext>
            </a:extLst>
          </p:cNvPr>
          <p:cNvSpPr>
            <a:spLocks noGrp="1"/>
          </p:cNvSpPr>
          <p:nvPr>
            <p:ph type="body" sz="quarter" idx="21"/>
          </p:nvPr>
        </p:nvSpPr>
        <p:spPr>
          <a:xfrm>
            <a:off x="4461118" y="745373"/>
            <a:ext cx="7311782" cy="3499183"/>
          </a:xfrm>
        </p:spPr>
        <p:txBody>
          <a:bodyPr/>
          <a:lstStyle/>
          <a:p>
            <a:pPr>
              <a:spcAft>
                <a:spcPts val="600"/>
              </a:spcAft>
            </a:pPr>
            <a:r>
              <a:rPr lang="en-US" sz="2100" dirty="0"/>
              <a:t>Grant applications often come in the form of </a:t>
            </a:r>
            <a:r>
              <a:rPr lang="en-US" sz="2100" dirty="0" err="1"/>
              <a:t>standardised</a:t>
            </a:r>
            <a:r>
              <a:rPr lang="en-US" sz="2100" dirty="0"/>
              <a:t> questionnaires with specific questions. Here are some high-level tips to get you started:</a:t>
            </a:r>
          </a:p>
          <a:p>
            <a:pPr marL="342900" indent="-342900">
              <a:spcAft>
                <a:spcPts val="600"/>
              </a:spcAft>
              <a:buFont typeface="Wingdings" panose="05000000000000000000" pitchFamily="2" charset="2"/>
              <a:buChar char="q"/>
            </a:pPr>
            <a:r>
              <a:rPr lang="en-US" sz="2100" dirty="0"/>
              <a:t>Use </a:t>
            </a:r>
            <a:r>
              <a:rPr lang="en-US" sz="2100" b="1" dirty="0">
                <a:solidFill>
                  <a:srgbClr val="E96751"/>
                </a:solidFill>
              </a:rPr>
              <a:t>clear, jargon-free language</a:t>
            </a:r>
            <a:r>
              <a:rPr lang="en-US" sz="2100" dirty="0"/>
              <a:t>. Assume the evaluator is not intimately familiar with your area or glamping trends – explain concepts where needed (but briefly).</a:t>
            </a:r>
          </a:p>
          <a:p>
            <a:pPr marL="342900" indent="-342900">
              <a:spcAft>
                <a:spcPts val="600"/>
              </a:spcAft>
              <a:buFont typeface="Wingdings" panose="05000000000000000000" pitchFamily="2" charset="2"/>
              <a:buChar char="q"/>
            </a:pPr>
            <a:r>
              <a:rPr lang="en-US" sz="2100" b="1" dirty="0">
                <a:solidFill>
                  <a:srgbClr val="E96751"/>
                </a:solidFill>
              </a:rPr>
              <a:t>Be specific and realistic.</a:t>
            </a:r>
            <a:r>
              <a:rPr lang="en-US" sz="2100" dirty="0">
                <a:solidFill>
                  <a:srgbClr val="E96751"/>
                </a:solidFill>
              </a:rPr>
              <a:t> </a:t>
            </a:r>
            <a:r>
              <a:rPr lang="en-US" sz="2100" dirty="0"/>
              <a:t>Avoid overly flowery promises with no backup. If you claim “hundreds of jobs” or “100% occupancy”, it sounds dubious. It’s better to show modest, credible numbers and how you arrived at them.</a:t>
            </a:r>
          </a:p>
          <a:p>
            <a:pPr marL="342900" indent="-342900">
              <a:spcAft>
                <a:spcPts val="600"/>
              </a:spcAft>
              <a:buFont typeface="Wingdings" panose="05000000000000000000" pitchFamily="2" charset="2"/>
              <a:buChar char="q"/>
            </a:pPr>
            <a:r>
              <a:rPr lang="en-US" sz="2100" b="1" dirty="0">
                <a:solidFill>
                  <a:srgbClr val="E96751"/>
                </a:solidFill>
              </a:rPr>
              <a:t>Use Appendices/Evidence/ Attachments Wisely:</a:t>
            </a:r>
            <a:r>
              <a:rPr lang="en-US" sz="2100" dirty="0">
                <a:solidFill>
                  <a:srgbClr val="E96751"/>
                </a:solidFill>
              </a:rPr>
              <a:t> </a:t>
            </a:r>
            <a:r>
              <a:rPr lang="en-US" sz="2100" dirty="0"/>
              <a:t>Often, you can attach supporting documents – use this for things like sketches of your pods, letters of support from local tourism offices or community leaders, supplier quotes for cost verification, market research snippets and any preliminary booking interest from tour agencies or tourists. In the written answers, you can reference these: “(See letter of support from Mayor in Appendix)”.</a:t>
            </a:r>
          </a:p>
          <a:p>
            <a:pPr marL="342900" indent="-342900">
              <a:spcAft>
                <a:spcPts val="600"/>
              </a:spcAft>
              <a:buFont typeface="Wingdings" panose="05000000000000000000" pitchFamily="2" charset="2"/>
              <a:buChar char="q"/>
            </a:pPr>
            <a:endParaRPr lang="en-US" sz="2100" dirty="0"/>
          </a:p>
          <a:p>
            <a:pPr marL="342900" indent="-342900">
              <a:spcAft>
                <a:spcPts val="600"/>
              </a:spcAft>
              <a:buFont typeface="Wingdings" panose="05000000000000000000" pitchFamily="2" charset="2"/>
              <a:buChar char="q"/>
            </a:pPr>
            <a:endParaRPr lang="en-US" sz="2100" dirty="0"/>
          </a:p>
        </p:txBody>
      </p:sp>
      <p:grpSp>
        <p:nvGrpSpPr>
          <p:cNvPr id="5" name="Graphic 2">
            <a:extLst>
              <a:ext uri="{FF2B5EF4-FFF2-40B4-BE49-F238E27FC236}">
                <a16:creationId xmlns:a16="http://schemas.microsoft.com/office/drawing/2014/main" id="{6830C2C0-301A-D91A-0866-A27256B4451D}"/>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717DCBFF-CB7A-B8F1-38EE-A7089079D41E}"/>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021AE363-2EAD-D9BB-DEB2-1498660B25CD}"/>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28CF3420-8ECC-1B4E-E295-4490E08FC5B5}"/>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1B0EEEE2-A2E7-063E-F1F7-924A20E86509}"/>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C47FE90F-EB5E-0DAC-CD0F-9F46BA52DECC}"/>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63EB5AF0-3E5D-5F79-44B8-270AD618F64F}"/>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6750324C-B2C6-C70A-8E04-AE380C5884CB}"/>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EC5DCC2B-B7DB-9278-43AD-82879790961A}"/>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850E4282-1391-E140-8AEE-8790405B670D}"/>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353D76D7-2DFC-79E6-5C0A-B3C74BB8421E}"/>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00102323-196E-0F9F-E85A-0739AB7C87CA}"/>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E87EB28-AB8B-E2A6-950D-AE81F37F7BCD}"/>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98CCEFF9-CD3B-D664-E5DA-219E98C270EA}"/>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0B37F1DD-EBF6-69AE-5B83-6A9EB0D96E03}"/>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71986A6B-C801-CC27-C9F7-7D868FC3D3D7}"/>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659E7475-2295-FD51-DA9C-18A5DDD7F905}"/>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4677D21B-5CCB-2FEF-352B-E9F188B621F7}"/>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F35FAD08-E2C2-7217-AE28-2B61A4283648}"/>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829C25BC-D631-3119-8D4C-E11D57110E35}"/>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90E0E12C-101C-63C0-9C61-0D122FABA7DA}"/>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5416839C-2B2B-B5B5-F01A-10BFAFDEF8C1}"/>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6E91797C-49BA-8481-B4DB-CE0E88F3B4DB}"/>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BB076523-85FE-83EB-2B11-C25464DD3C3D}"/>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3F546F58-B1BE-2CC9-4C8D-0CBD2B0386DC}"/>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BEF81158-CB03-5EA4-0759-0D69BBCCC17F}"/>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791787E8-8F67-F6E3-1A5D-DFE8A5FEE428}"/>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66091553-9B21-496F-BF54-7BE3CDD984FA}"/>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AF7CCB8F-05A0-5252-A0AC-C9102F15DE4C}"/>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67AD2B35-2710-19EE-F2A5-FA47BA22D6BE}"/>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4EC02135-FE18-143D-B5F7-E0D3E42A3E4C}"/>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EAC7259-751C-853B-A3C5-A8026EB10877}"/>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59DCFE11-E662-A770-58B3-650ED0759494}"/>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20A14122-8BEE-C8D5-F70C-B3F1AD0877A7}"/>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06CA2EF-D807-DCDA-8720-7FD418BC860F}"/>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89BB6154-77AC-87B3-FC97-A86E3DA519C2}"/>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385602D3-5F43-1BE7-FF86-A08B2635DE42}"/>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D87BA89F-7D20-9935-6367-71CAB01867BE}"/>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52F161D9-AFEA-7521-F169-9C53D82367D7}"/>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D8366A62-A559-6619-089E-E030E801AC80}"/>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4E96FA3D-6D49-6D7D-B159-0A000FA20AF7}"/>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66520EA6-3CD7-BFFA-52B9-C85FE63685FB}"/>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9EEF4E96-B36E-54A9-1FF5-58E15DF1A6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6ADD644A-4282-D8A7-D6F6-80CF35A20314}"/>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B551C166-A3E5-F409-FC40-0CDF39721C04}"/>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B3C22091-4CD4-74C9-FFBD-68F46A6BE72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2DA65A29-66B0-EE7A-3D38-82A105CD101D}"/>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0CBF2246-5A9D-C11C-7C27-E71DEADC641A}"/>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3BA04EEF-28C8-3D2C-A053-95F8723B0AA4}"/>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53586622-DC29-86B9-4413-FB942AD3C0D4}"/>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0E4DA322-2EEC-B695-A526-766213783FC6}"/>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35B5149D-5F5D-679A-1D67-935617C63A1A}"/>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212D710D-1EE6-B8E8-BE08-3DCCA1DD6CA5}"/>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A927C9B8-05C7-39FD-DFA1-5F37C14520D1}"/>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D9E0B45C-B857-D59A-E230-758E32E164AC}"/>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FE548249-2B8F-851C-58EF-EA9ADC7499EB}"/>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C2125AA2-C56C-9398-0689-6A9D8A2F1EC0}"/>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488E516C-F820-8121-4466-DEA6DF3093C7}"/>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3DE00FC4-D361-8EDF-044B-460924E72AC2}"/>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07E286AF-C37E-D459-3897-4D6F7C5CA33B}"/>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6E5237E8-9328-42A9-AA1F-E436DC09D0D2}"/>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346498F-A232-953C-F396-DCFE4D0EBAA4}"/>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CEA5F84E-BE84-709F-F19D-43F3D3A2A15E}"/>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90336FE6-49B7-4FB5-3FE6-D5917CABA2D1}"/>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2E06215D-2C01-91EF-503A-1C2D3561116E}"/>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66867778-2F68-9028-A04D-061F1FD01442}"/>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2F3CBF13-D923-FA93-22E5-80B55BA09639}"/>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24ADA959-F646-4EAA-ED04-2EFDD8E0D249}"/>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B12EBE56-0A58-BDE6-3EC7-BE290E8F11F8}"/>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FCBB74-C1D2-3230-E5A2-83595B5C0398}"/>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225D540A-FFF7-8261-49FA-49EEEAFB3AFB}"/>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5D7209-8FDD-9F86-F84D-6F7AE7DE9BD5}"/>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005E7447-5840-9214-58BD-315AAA1167E9}"/>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98BCE84A-7DA4-D0D2-F04E-DFB6E789C1A3}"/>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5F605A0-AE5A-94B5-79D5-7E60EED70E0C}"/>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0F809231-2899-9B7F-764E-1CD4A2DDDD88}"/>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6E60BBD8-FBCE-0848-D1EB-668FE32A60F8}"/>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F93E737B-93C8-6ED0-9DDF-D53F99E2ECD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A507DAA-60FB-E03D-AE03-56EF5567EA21}"/>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2A5984B5-5E0F-8DCF-1507-062597AE96F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5E4607CE-01BC-1A94-E3EB-78BE44B30353}"/>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A6ABC1B-D689-056B-259F-E61A882517FC}"/>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FBA93FFA-3583-AD52-C6E7-CFCF26A7C3DE}"/>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447052FA-59AE-9A58-C57E-0AF7877D9C4D}"/>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3E9748EF-F96F-39F1-84AF-A42C28BF8668}"/>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1800341E-836C-58A6-310A-721DA16D7219}"/>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3DBCE651-CD3B-1ECE-ADA8-2F196469C7C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D421EFBD-8585-45D7-0885-70F8CC15D67C}"/>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B5740935-AFFC-AFE0-AF5E-83B2B54F6E31}"/>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9DA0B092-D67F-CAEF-6255-453D86896AEC}"/>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BE1CB337-F2A0-2EB1-9E7A-923329497E1E}"/>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5EEEC93F-7191-FFF6-119A-C0B9BA5114AE}"/>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412F0832-E420-DE52-2233-37C1DCDA4788}"/>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F161393D-6F5B-5B61-15A6-EFDFDC72AA10}"/>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07FE1351-7C8C-24BA-79C1-7EC176EE8F71}"/>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7682FACF-6FC1-0A9F-48E0-9D3498AEABD2}"/>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DBA88AA5-3E82-4DA5-8319-DA8EC087FEEA}"/>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64474278-95A7-50C5-58B3-CC8BBFD6D630}"/>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1FA7B1AC-A203-1292-1105-36127D0AA3C4}"/>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386CDB44-8E90-2C81-4F7B-77429C941F8D}"/>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FFE1AEE3-9262-5688-6801-5A53755E2B92}"/>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5C45F025-C2EF-F8B8-1005-4F5A2E18D2C7}"/>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271317E5-2D6E-F0B7-BF65-F1C7DD31E0D4}"/>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A7363BC5-1B6C-5FFD-6700-EF0D79DECF54}"/>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2C893CD0-AE5C-17C4-4E6E-E5519EECFFD9}"/>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45FA0BAB-545F-1F21-189F-F472EC647D45}"/>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98FD1176-AB48-BEF4-CB37-64D4CBDC6C5D}"/>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6E480524-1FD8-8241-32CA-D6994DDE1AB8}"/>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ADF369C-7478-8E66-C458-2D2D497285F2}"/>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8C6DBFB4-3A58-C77F-477A-6101AE7017EB}"/>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9959CEB6-EC39-1FAC-6E34-EEB6266C8B0F}"/>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D6009095-62CB-FF3F-5D91-1ECFA6A9A1B5}"/>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F05F7F0F-C405-F69B-77ED-B99A430A68E0}"/>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C29C4C2E-C145-7727-5EA8-DFA47A3D9565}"/>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015B55B5-C62D-887B-3196-6C69E4EBF3CB}"/>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1EB258E2-5856-49D4-F111-6595011499E7}"/>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87579D46-710D-CE3D-A419-44441EFF1FEE}"/>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87490651-80E2-505E-66CB-B12CCE5F72F6}"/>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59F0C28E-9B29-A1DB-00C3-89E0D2783DC8}"/>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E9538FA7-3431-0CD2-D8AF-DC49D31EB9C6}"/>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5514C076-52A7-5A2A-D035-8CFC9BC50C01}"/>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25232D72-3A1E-C00B-B44C-51DAF617A61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FF8C24F6-9226-4D09-040C-D6BBCB2A7E5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49027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080B-A7C7-8E51-651B-9FC0268D594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19A3CF-711B-EAF0-7167-B1B0C10DBB4E}"/>
              </a:ext>
            </a:extLst>
          </p:cNvPr>
          <p:cNvSpPr/>
          <p:nvPr/>
        </p:nvSpPr>
        <p:spPr>
          <a:xfrm>
            <a:off x="4298023" y="3629026"/>
            <a:ext cx="7349044" cy="2938758"/>
          </a:xfrm>
          <a:prstGeom prst="roundRect">
            <a:avLst/>
          </a:prstGeom>
          <a:solidFill>
            <a:srgbClr val="F2A1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E0021BB3-6549-800C-471D-B3BCFB66DFFB}"/>
              </a:ext>
            </a:extLst>
          </p:cNvPr>
          <p:cNvSpPr/>
          <p:nvPr/>
        </p:nvSpPr>
        <p:spPr>
          <a:xfrm>
            <a:off x="4357687" y="1245498"/>
            <a:ext cx="7349044" cy="2297801"/>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5A35C268-A9B9-F088-E387-A40604507F6C}"/>
              </a:ext>
            </a:extLst>
          </p:cNvPr>
          <p:cNvSpPr>
            <a:spLocks noGrp="1"/>
          </p:cNvSpPr>
          <p:nvPr>
            <p:ph type="body" sz="quarter" idx="21"/>
          </p:nvPr>
        </p:nvSpPr>
        <p:spPr>
          <a:xfrm>
            <a:off x="4482419" y="290217"/>
            <a:ext cx="7164648" cy="3499183"/>
          </a:xfrm>
        </p:spPr>
        <p:txBody>
          <a:bodyPr/>
          <a:lstStyle/>
          <a:p>
            <a:pPr marL="342900" indent="-342900">
              <a:spcAft>
                <a:spcPts val="1200"/>
              </a:spcAft>
              <a:buFont typeface="Wingdings" panose="05000000000000000000" pitchFamily="2" charset="2"/>
              <a:buChar char="q"/>
            </a:pPr>
            <a:r>
              <a:rPr lang="en-US" b="1" dirty="0">
                <a:solidFill>
                  <a:srgbClr val="E96751"/>
                </a:solidFill>
              </a:rPr>
              <a:t>Match Language to Criteria: </a:t>
            </a:r>
            <a:r>
              <a:rPr lang="en-US" dirty="0"/>
              <a:t>If the grant </a:t>
            </a:r>
            <a:r>
              <a:rPr lang="en-US" dirty="0" err="1"/>
              <a:t>prioritises</a:t>
            </a:r>
            <a:r>
              <a:rPr lang="en-US" dirty="0"/>
              <a:t> or funding objectives.</a:t>
            </a:r>
          </a:p>
          <a:p>
            <a:pPr marL="342900" indent="-342900">
              <a:spcAft>
                <a:spcPts val="1200"/>
              </a:spcAft>
              <a:buFont typeface="Wingdings" panose="05000000000000000000" pitchFamily="2" charset="2"/>
              <a:buChar char="q"/>
            </a:pPr>
            <a:endParaRPr lang="en-US" sz="1000" dirty="0"/>
          </a:p>
          <a:p>
            <a:pPr>
              <a:spcAft>
                <a:spcPts val="1200"/>
              </a:spcAft>
            </a:pPr>
            <a:r>
              <a:rPr lang="en-US" b="1" dirty="0">
                <a:solidFill>
                  <a:schemeClr val="bg1"/>
                </a:solidFill>
              </a:rPr>
              <a:t>Example, innovation: </a:t>
            </a:r>
            <a:r>
              <a:rPr lang="en-US" dirty="0">
                <a:solidFill>
                  <a:schemeClr val="bg1"/>
                </a:solidFill>
              </a:rPr>
              <a:t>If it’s an innovation grant, focus on what’s new or pilot about your project. Explicitly mention what is innovative (e.g., “first solar-powered floating cabins in Italy”). If it’s about inclusivity, consider how your site will be accessible and how you’ll engage with the community. Tailor each answer to hit the points they care about. </a:t>
            </a:r>
          </a:p>
          <a:p>
            <a:pPr>
              <a:spcAft>
                <a:spcPts val="1200"/>
              </a:spcAft>
            </a:pPr>
            <a:endParaRPr lang="en-US" sz="1000" b="1" dirty="0">
              <a:solidFill>
                <a:schemeClr val="bg1"/>
              </a:solidFill>
            </a:endParaRPr>
          </a:p>
          <a:p>
            <a:pPr>
              <a:spcAft>
                <a:spcPts val="1200"/>
              </a:spcAft>
            </a:pPr>
            <a:r>
              <a:rPr lang="en-US" b="1" dirty="0">
                <a:solidFill>
                  <a:schemeClr val="bg1"/>
                </a:solidFill>
              </a:rPr>
              <a:t>For example, </a:t>
            </a:r>
            <a:r>
              <a:rPr lang="en-US" b="1" dirty="0" err="1">
                <a:solidFill>
                  <a:schemeClr val="bg1"/>
                </a:solidFill>
              </a:rPr>
              <a:t>digitalisation</a:t>
            </a:r>
            <a:r>
              <a:rPr lang="en-US" b="1" dirty="0">
                <a:solidFill>
                  <a:schemeClr val="bg1"/>
                </a:solidFill>
              </a:rPr>
              <a:t> or green transition: </a:t>
            </a:r>
            <a:r>
              <a:rPr lang="en-US" dirty="0">
                <a:solidFill>
                  <a:schemeClr val="bg1"/>
                </a:solidFill>
              </a:rPr>
              <a:t>an EU grant might have horizontal priorities like </a:t>
            </a:r>
            <a:r>
              <a:rPr lang="en-US" dirty="0" err="1">
                <a:solidFill>
                  <a:schemeClr val="bg1"/>
                </a:solidFill>
              </a:rPr>
              <a:t>digitalisation</a:t>
            </a:r>
            <a:r>
              <a:rPr lang="en-US" dirty="0">
                <a:solidFill>
                  <a:schemeClr val="bg1"/>
                </a:solidFill>
              </a:rPr>
              <a:t> or green transition – even if your project is small, you could mention using a modern online booking system (</a:t>
            </a:r>
            <a:r>
              <a:rPr lang="en-US" dirty="0" err="1">
                <a:solidFill>
                  <a:schemeClr val="bg1"/>
                </a:solidFill>
              </a:rPr>
              <a:t>digitalisation</a:t>
            </a:r>
            <a:r>
              <a:rPr lang="en-US" dirty="0">
                <a:solidFill>
                  <a:schemeClr val="bg1"/>
                </a:solidFill>
              </a:rPr>
              <a:t>) or eco-friendly construction (green). </a:t>
            </a:r>
            <a:r>
              <a:rPr lang="en-US" b="1" dirty="0">
                <a:solidFill>
                  <a:schemeClr val="bg1"/>
                </a:solidFill>
              </a:rPr>
              <a:t>For example, rural development focusing on community/jobs—mirroring</a:t>
            </a:r>
            <a:r>
              <a:rPr lang="en-US" dirty="0">
                <a:solidFill>
                  <a:schemeClr val="bg1"/>
                </a:solidFill>
              </a:rPr>
              <a:t> keywords from the call guidelines.</a:t>
            </a:r>
          </a:p>
          <a:p>
            <a:pPr>
              <a:spcAft>
                <a:spcPts val="1200"/>
              </a:spcAft>
            </a:pP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ACD5C715-0BA3-74AD-8DD8-C802489BF0A1}"/>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Introduction </a:t>
            </a:r>
            <a:endParaRPr lang="en-IE" sz="3400" dirty="0"/>
          </a:p>
        </p:txBody>
      </p:sp>
      <p:sp>
        <p:nvSpPr>
          <p:cNvPr id="10" name="Text Placeholder 3">
            <a:extLst>
              <a:ext uri="{FF2B5EF4-FFF2-40B4-BE49-F238E27FC236}">
                <a16:creationId xmlns:a16="http://schemas.microsoft.com/office/drawing/2014/main" id="{8BAE4391-B421-15D0-B44C-08531CFE7ACD}"/>
              </a:ext>
            </a:extLst>
          </p:cNvPr>
          <p:cNvSpPr>
            <a:spLocks noGrp="1"/>
          </p:cNvSpPr>
          <p:nvPr>
            <p:ph type="body" sz="quarter" idx="19"/>
          </p:nvPr>
        </p:nvSpPr>
        <p:spPr>
          <a:xfrm>
            <a:off x="528133" y="645559"/>
            <a:ext cx="3186617" cy="385564"/>
          </a:xfrm>
        </p:spPr>
        <p:txBody>
          <a:bodyPr/>
          <a:lstStyle/>
          <a:p>
            <a:r>
              <a:rPr lang="en-IE" sz="3200" dirty="0"/>
              <a:t>Grant Application Questions</a:t>
            </a:r>
          </a:p>
        </p:txBody>
      </p:sp>
    </p:spTree>
    <p:extLst>
      <p:ext uri="{BB962C8B-B14F-4D97-AF65-F5344CB8AC3E}">
        <p14:creationId xmlns:p14="http://schemas.microsoft.com/office/powerpoint/2010/main" val="368214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CCE6253-9CA9-23C8-31F6-AF7A83089831}"/>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9B7C3B3F-BB6E-ADE0-0A83-8D3113FFCC80}"/>
              </a:ext>
            </a:extLst>
          </p:cNvPr>
          <p:cNvSpPr/>
          <p:nvPr/>
        </p:nvSpPr>
        <p:spPr>
          <a:xfrm>
            <a:off x="830086" y="1031579"/>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2028439" y="184857"/>
            <a:ext cx="10614687" cy="803654"/>
          </a:xfrm>
        </p:spPr>
        <p:txBody>
          <a:bodyPr/>
          <a:lstStyle/>
          <a:p>
            <a:r>
              <a:rPr lang="en-GB" sz="3800" b="1" dirty="0">
                <a:solidFill>
                  <a:srgbClr val="E96751"/>
                </a:solidFill>
              </a:rPr>
              <a:t>Question 1 </a:t>
            </a:r>
            <a:r>
              <a:rPr lang="en-GB" sz="2800" i="1" dirty="0"/>
              <a:t>Sample Answer</a:t>
            </a: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dirty="0">
                <a:solidFill>
                  <a:srgbClr val="E96751"/>
                </a:solidFill>
              </a:rPr>
              <a:t>Mountain Sky Glamping, Slovenia</a:t>
            </a:r>
          </a:p>
          <a:p>
            <a:pPr marL="0" indent="0">
              <a:spcAft>
                <a:spcPts val="600"/>
              </a:spcAft>
            </a:pPr>
            <a:r>
              <a:rPr lang="en-US" b="1" dirty="0">
                <a:solidFill>
                  <a:srgbClr val="459597"/>
                </a:solidFill>
              </a:rPr>
              <a:t> </a:t>
            </a:r>
            <a:r>
              <a:rPr lang="en-US" b="1" i="1" dirty="0">
                <a:solidFill>
                  <a:srgbClr val="494949"/>
                </a:solidFill>
              </a:rPr>
              <a:t>“</a:t>
            </a:r>
            <a:r>
              <a:rPr lang="en-US" i="1" dirty="0">
                <a:solidFill>
                  <a:srgbClr val="494949"/>
                </a:solidFill>
              </a:rPr>
              <a:t>We will establish </a:t>
            </a:r>
            <a:r>
              <a:rPr lang="en-US" b="1" i="1" dirty="0">
                <a:solidFill>
                  <a:srgbClr val="494949"/>
                </a:solidFill>
              </a:rPr>
              <a:t>‘</a:t>
            </a:r>
            <a:r>
              <a:rPr lang="en-US" b="1" i="1" dirty="0" err="1">
                <a:solidFill>
                  <a:srgbClr val="494949"/>
                </a:solidFill>
              </a:rPr>
              <a:t>MountainSky</a:t>
            </a:r>
            <a:r>
              <a:rPr lang="en-US" b="1" i="1" dirty="0">
                <a:solidFill>
                  <a:srgbClr val="494949"/>
                </a:solidFill>
              </a:rPr>
              <a:t> Glamping’, </a:t>
            </a:r>
            <a:r>
              <a:rPr lang="en-US" i="1" dirty="0">
                <a:solidFill>
                  <a:srgbClr val="494949"/>
                </a:solidFill>
              </a:rPr>
              <a:t>a 5-unit luxury camping site on our family farm in northwestern Slovenia. Each unit will be a timber cabin on stilts with panoramic views. The project includes installing utilities, road access, and a small reception/service hut. </a:t>
            </a:r>
          </a:p>
          <a:p>
            <a:pPr marL="0" indent="0">
              <a:spcAft>
                <a:spcPts val="600"/>
              </a:spcAft>
            </a:pPr>
            <a:r>
              <a:rPr lang="en-US" i="1" dirty="0">
                <a:solidFill>
                  <a:srgbClr val="494949"/>
                </a:solidFill>
              </a:rPr>
              <a:t>Our objective is to create a new tourist accommodation that attracts at least 800 visitors in the first full year, lengthening stays in our region and generating income for our family and community.” </a:t>
            </a:r>
            <a:endParaRPr lang="en-GB" dirty="0">
              <a:solidFill>
                <a:srgbClr val="49494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840160" y="576036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answer clearly states what, where, how many units, and the goal, all in a few sentences. </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aphic 503">
            <a:extLst>
              <a:ext uri="{FF2B5EF4-FFF2-40B4-BE49-F238E27FC236}">
                <a16:creationId xmlns:a16="http://schemas.microsoft.com/office/drawing/2014/main" id="{D934A8EC-0098-9B2E-2B8F-53681D7EF9BA}"/>
              </a:ext>
            </a:extLst>
          </p:cNvPr>
          <p:cNvGrpSpPr/>
          <p:nvPr/>
        </p:nvGrpSpPr>
        <p:grpSpPr>
          <a:xfrm>
            <a:off x="908904" y="0"/>
            <a:ext cx="1010385" cy="886590"/>
            <a:chOff x="14589703" y="8973824"/>
            <a:chExt cx="1135616" cy="1089289"/>
          </a:xfrm>
        </p:grpSpPr>
        <p:grpSp>
          <p:nvGrpSpPr>
            <p:cNvPr id="20" name="Graphic 503">
              <a:extLst>
                <a:ext uri="{FF2B5EF4-FFF2-40B4-BE49-F238E27FC236}">
                  <a16:creationId xmlns:a16="http://schemas.microsoft.com/office/drawing/2014/main" id="{C36B358A-7459-3F4D-262C-53340FE2FEA7}"/>
                </a:ext>
              </a:extLst>
            </p:cNvPr>
            <p:cNvGrpSpPr/>
            <p:nvPr/>
          </p:nvGrpSpPr>
          <p:grpSpPr>
            <a:xfrm>
              <a:off x="14589703" y="8973824"/>
              <a:ext cx="1135616" cy="1089289"/>
              <a:chOff x="14589703" y="8973824"/>
              <a:chExt cx="1135616" cy="1089289"/>
            </a:xfrm>
          </p:grpSpPr>
          <p:sp>
            <p:nvSpPr>
              <p:cNvPr id="39" name="Freeform 546">
                <a:extLst>
                  <a:ext uri="{FF2B5EF4-FFF2-40B4-BE49-F238E27FC236}">
                    <a16:creationId xmlns:a16="http://schemas.microsoft.com/office/drawing/2014/main" id="{9CBEED83-E697-FAA6-5F07-7A369AA74A89}"/>
                  </a:ext>
                </a:extLst>
              </p:cNvPr>
              <p:cNvSpPr/>
              <p:nvPr/>
            </p:nvSpPr>
            <p:spPr>
              <a:xfrm rot="-4757999">
                <a:off x="14795578" y="9036236"/>
                <a:ext cx="742772" cy="741764"/>
              </a:xfrm>
              <a:custGeom>
                <a:avLst/>
                <a:gdLst>
                  <a:gd name="connsiteX0" fmla="*/ 742773 w 742772"/>
                  <a:gd name="connsiteY0" fmla="*/ 370883 h 741764"/>
                  <a:gd name="connsiteX1" fmla="*/ 371387 w 742772"/>
                  <a:gd name="connsiteY1" fmla="*/ 741765 h 741764"/>
                  <a:gd name="connsiteX2" fmla="*/ 0 w 742772"/>
                  <a:gd name="connsiteY2" fmla="*/ 370883 h 741764"/>
                  <a:gd name="connsiteX3" fmla="*/ 371387 w 742772"/>
                  <a:gd name="connsiteY3" fmla="*/ 0 h 741764"/>
                  <a:gd name="connsiteX4" fmla="*/ 742773 w 742772"/>
                  <a:gd name="connsiteY4" fmla="*/ 370883 h 7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72" h="741764">
                    <a:moveTo>
                      <a:pt x="742773" y="370883"/>
                    </a:moveTo>
                    <a:cubicBezTo>
                      <a:pt x="742773" y="575715"/>
                      <a:pt x="576498" y="741765"/>
                      <a:pt x="371387" y="741765"/>
                    </a:cubicBezTo>
                    <a:cubicBezTo>
                      <a:pt x="166276" y="741765"/>
                      <a:pt x="0" y="575715"/>
                      <a:pt x="0" y="370883"/>
                    </a:cubicBezTo>
                    <a:cubicBezTo>
                      <a:pt x="0" y="166050"/>
                      <a:pt x="166276" y="0"/>
                      <a:pt x="371387" y="0"/>
                    </a:cubicBezTo>
                    <a:cubicBezTo>
                      <a:pt x="576498" y="0"/>
                      <a:pt x="742773" y="166050"/>
                      <a:pt x="742773" y="370883"/>
                    </a:cubicBezTo>
                    <a:close/>
                  </a:path>
                </a:pathLst>
              </a:custGeom>
              <a:solidFill>
                <a:srgbClr val="FFFFFF"/>
              </a:solidFill>
              <a:ln w="16501" cap="rnd">
                <a:solidFill>
                  <a:srgbClr val="000000"/>
                </a:solidFill>
                <a:prstDash val="solid"/>
                <a:round/>
              </a:ln>
            </p:spPr>
            <p:txBody>
              <a:bodyPr rtlCol="0" anchor="ctr"/>
              <a:lstStyle/>
              <a:p>
                <a:endParaRPr lang="en-US" sz="1799" dirty="0"/>
              </a:p>
            </p:txBody>
          </p:sp>
          <p:sp>
            <p:nvSpPr>
              <p:cNvPr id="40" name="Freeform 547">
                <a:extLst>
                  <a:ext uri="{FF2B5EF4-FFF2-40B4-BE49-F238E27FC236}">
                    <a16:creationId xmlns:a16="http://schemas.microsoft.com/office/drawing/2014/main" id="{626B013C-E262-FE35-E9E4-6A9CDD3D72B2}"/>
                  </a:ext>
                </a:extLst>
              </p:cNvPr>
              <p:cNvSpPr/>
              <p:nvPr/>
            </p:nvSpPr>
            <p:spPr>
              <a:xfrm>
                <a:off x="14723401" y="9502669"/>
                <a:ext cx="181566" cy="181320"/>
              </a:xfrm>
              <a:custGeom>
                <a:avLst/>
                <a:gdLst>
                  <a:gd name="connsiteX0" fmla="*/ 90783 w 181566"/>
                  <a:gd name="connsiteY0" fmla="*/ 181320 h 181320"/>
                  <a:gd name="connsiteX1" fmla="*/ 181567 w 181566"/>
                  <a:gd name="connsiteY1" fmla="*/ 90660 h 181320"/>
                  <a:gd name="connsiteX2" fmla="*/ 90783 w 181566"/>
                  <a:gd name="connsiteY2" fmla="*/ 0 h 181320"/>
                  <a:gd name="connsiteX3" fmla="*/ 0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141952" y="181320"/>
                      <a:pt x="181567" y="140111"/>
                      <a:pt x="181567" y="90660"/>
                    </a:cubicBezTo>
                    <a:cubicBezTo>
                      <a:pt x="181567" y="41209"/>
                      <a:pt x="140301" y="0"/>
                      <a:pt x="90783" y="0"/>
                    </a:cubicBezTo>
                    <a:cubicBezTo>
                      <a:pt x="41265" y="0"/>
                      <a:pt x="0" y="41209"/>
                      <a:pt x="0" y="90660"/>
                    </a:cubicBezTo>
                    <a:cubicBezTo>
                      <a:pt x="0" y="140111"/>
                      <a:pt x="41265"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41" name="Freeform 548">
                <a:extLst>
                  <a:ext uri="{FF2B5EF4-FFF2-40B4-BE49-F238E27FC236}">
                    <a16:creationId xmlns:a16="http://schemas.microsoft.com/office/drawing/2014/main" id="{4575C35B-A435-6B66-96C9-CA677399AA71}"/>
                  </a:ext>
                </a:extLst>
              </p:cNvPr>
              <p:cNvSpPr/>
              <p:nvPr/>
            </p:nvSpPr>
            <p:spPr>
              <a:xfrm>
                <a:off x="15276354" y="9771352"/>
                <a:ext cx="448964" cy="291760"/>
              </a:xfrm>
              <a:custGeom>
                <a:avLst/>
                <a:gdLst>
                  <a:gd name="connsiteX0" fmla="*/ 434109 w 448964"/>
                  <a:gd name="connsiteY0" fmla="*/ 291761 h 291760"/>
                  <a:gd name="connsiteX1" fmla="*/ 448965 w 448964"/>
                  <a:gd name="connsiteY1" fmla="*/ 95605 h 291760"/>
                  <a:gd name="connsiteX2" fmla="*/ 358182 w 448964"/>
                  <a:gd name="connsiteY2" fmla="*/ 0 h 291760"/>
                  <a:gd name="connsiteX3" fmla="*/ 90783 w 448964"/>
                  <a:gd name="connsiteY3" fmla="*/ 0 h 291760"/>
                  <a:gd name="connsiteX4" fmla="*/ 0 w 448964"/>
                  <a:gd name="connsiteY4" fmla="*/ 95605 h 291760"/>
                  <a:gd name="connsiteX5" fmla="*/ 0 w 448964"/>
                  <a:gd name="connsiteY5" fmla="*/ 100550 h 291760"/>
                  <a:gd name="connsiteX6" fmla="*/ 0 w 448964"/>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4" h="291760">
                    <a:moveTo>
                      <a:pt x="434109" y="291761"/>
                    </a:moveTo>
                    <a:lnTo>
                      <a:pt x="448965" y="95605"/>
                    </a:lnTo>
                    <a:cubicBezTo>
                      <a:pt x="448965" y="44506"/>
                      <a:pt x="407700" y="1648"/>
                      <a:pt x="358182" y="0"/>
                    </a:cubicBezTo>
                    <a:lnTo>
                      <a:pt x="90783" y="0"/>
                    </a:lnTo>
                    <a:cubicBezTo>
                      <a:pt x="41265" y="0"/>
                      <a:pt x="0" y="44506"/>
                      <a:pt x="0" y="95605"/>
                    </a:cubicBezTo>
                    <a:cubicBezTo>
                      <a:pt x="0" y="95605"/>
                      <a:pt x="0" y="97254"/>
                      <a:pt x="0" y="100550"/>
                    </a:cubicBezTo>
                    <a:lnTo>
                      <a:pt x="0" y="131869"/>
                    </a:lnTo>
                  </a:path>
                </a:pathLst>
              </a:custGeom>
              <a:noFill/>
              <a:ln w="16501" cap="rnd">
                <a:solidFill>
                  <a:srgbClr val="000000"/>
                </a:solidFill>
                <a:prstDash val="solid"/>
                <a:round/>
              </a:ln>
            </p:spPr>
            <p:txBody>
              <a:bodyPr rtlCol="0" anchor="ctr"/>
              <a:lstStyle/>
              <a:p>
                <a:endParaRPr lang="en-US" sz="1799"/>
              </a:p>
            </p:txBody>
          </p:sp>
          <p:sp>
            <p:nvSpPr>
              <p:cNvPr id="42" name="Freeform 549">
                <a:extLst>
                  <a:ext uri="{FF2B5EF4-FFF2-40B4-BE49-F238E27FC236}">
                    <a16:creationId xmlns:a16="http://schemas.microsoft.com/office/drawing/2014/main" id="{BF491EB0-28DC-6AB9-5D52-1CF1B7893AAF}"/>
                  </a:ext>
                </a:extLst>
              </p:cNvPr>
              <p:cNvSpPr/>
              <p:nvPr/>
            </p:nvSpPr>
            <p:spPr>
              <a:xfrm>
                <a:off x="14589703" y="9771352"/>
                <a:ext cx="448963" cy="291760"/>
              </a:xfrm>
              <a:custGeom>
                <a:avLst/>
                <a:gdLst>
                  <a:gd name="connsiteX0" fmla="*/ 14855 w 448963"/>
                  <a:gd name="connsiteY0" fmla="*/ 291761 h 291760"/>
                  <a:gd name="connsiteX1" fmla="*/ 0 w 448963"/>
                  <a:gd name="connsiteY1" fmla="*/ 95605 h 291760"/>
                  <a:gd name="connsiteX2" fmla="*/ 90783 w 448963"/>
                  <a:gd name="connsiteY2" fmla="*/ 0 h 291760"/>
                  <a:gd name="connsiteX3" fmla="*/ 358181 w 448963"/>
                  <a:gd name="connsiteY3" fmla="*/ 0 h 291760"/>
                  <a:gd name="connsiteX4" fmla="*/ 448964 w 448963"/>
                  <a:gd name="connsiteY4" fmla="*/ 95605 h 291760"/>
                  <a:gd name="connsiteX5" fmla="*/ 448964 w 448963"/>
                  <a:gd name="connsiteY5" fmla="*/ 100550 h 291760"/>
                  <a:gd name="connsiteX6" fmla="*/ 448964 w 448963"/>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3" h="291760">
                    <a:moveTo>
                      <a:pt x="14855" y="291761"/>
                    </a:moveTo>
                    <a:lnTo>
                      <a:pt x="0" y="95605"/>
                    </a:lnTo>
                    <a:cubicBezTo>
                      <a:pt x="0" y="44506"/>
                      <a:pt x="41265" y="1648"/>
                      <a:pt x="90783" y="0"/>
                    </a:cubicBezTo>
                    <a:lnTo>
                      <a:pt x="358181" y="0"/>
                    </a:lnTo>
                    <a:cubicBezTo>
                      <a:pt x="407699" y="0"/>
                      <a:pt x="448964" y="44506"/>
                      <a:pt x="448964" y="95605"/>
                    </a:cubicBezTo>
                    <a:cubicBezTo>
                      <a:pt x="448964" y="95605"/>
                      <a:pt x="448964" y="97254"/>
                      <a:pt x="448964" y="100550"/>
                    </a:cubicBezTo>
                    <a:lnTo>
                      <a:pt x="448964" y="131869"/>
                    </a:lnTo>
                  </a:path>
                </a:pathLst>
              </a:custGeom>
              <a:noFill/>
              <a:ln w="16501" cap="rnd">
                <a:solidFill>
                  <a:srgbClr val="000000"/>
                </a:solidFill>
                <a:prstDash val="solid"/>
                <a:round/>
              </a:ln>
            </p:spPr>
            <p:txBody>
              <a:bodyPr rtlCol="0" anchor="ctr"/>
              <a:lstStyle/>
              <a:p>
                <a:endParaRPr lang="en-US" sz="1799"/>
              </a:p>
            </p:txBody>
          </p:sp>
          <p:sp>
            <p:nvSpPr>
              <p:cNvPr id="43" name="Freeform 550">
                <a:extLst>
                  <a:ext uri="{FF2B5EF4-FFF2-40B4-BE49-F238E27FC236}">
                    <a16:creationId xmlns:a16="http://schemas.microsoft.com/office/drawing/2014/main" id="{FB4A4BC0-204A-6615-DEF9-4E698E9F9E08}"/>
                  </a:ext>
                </a:extLst>
              </p:cNvPr>
              <p:cNvSpPr/>
              <p:nvPr/>
            </p:nvSpPr>
            <p:spPr>
              <a:xfrm>
                <a:off x="15410053" y="950266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nvGrpSpPr>
              <p:cNvPr id="44" name="Graphic 503">
                <a:extLst>
                  <a:ext uri="{FF2B5EF4-FFF2-40B4-BE49-F238E27FC236}">
                    <a16:creationId xmlns:a16="http://schemas.microsoft.com/office/drawing/2014/main" id="{C758FABE-EBDC-D5EC-79B1-F5926485EBB0}"/>
                  </a:ext>
                </a:extLst>
              </p:cNvPr>
              <p:cNvGrpSpPr/>
              <p:nvPr/>
            </p:nvGrpSpPr>
            <p:grpSpPr>
              <a:xfrm>
                <a:off x="14916522" y="9654319"/>
                <a:ext cx="481977" cy="408794"/>
                <a:chOff x="14916522" y="9654319"/>
                <a:chExt cx="481977" cy="408794"/>
              </a:xfrm>
            </p:grpSpPr>
            <p:sp>
              <p:nvSpPr>
                <p:cNvPr id="45" name="Freeform 552">
                  <a:extLst>
                    <a:ext uri="{FF2B5EF4-FFF2-40B4-BE49-F238E27FC236}">
                      <a16:creationId xmlns:a16="http://schemas.microsoft.com/office/drawing/2014/main" id="{33922EF2-1305-F0EC-68BB-4FEC1762B0DE}"/>
                    </a:ext>
                  </a:extLst>
                </p:cNvPr>
                <p:cNvSpPr/>
                <p:nvPr/>
              </p:nvSpPr>
              <p:spPr>
                <a:xfrm>
                  <a:off x="14916522" y="9901574"/>
                  <a:ext cx="481977" cy="161539"/>
                </a:xfrm>
                <a:custGeom>
                  <a:avLst/>
                  <a:gdLst>
                    <a:gd name="connsiteX0" fmla="*/ 477024 w 481977"/>
                    <a:gd name="connsiteY0" fmla="*/ 161540 h 161539"/>
                    <a:gd name="connsiteX1" fmla="*/ 481977 w 481977"/>
                    <a:gd name="connsiteY1" fmla="*/ 102198 h 161539"/>
                    <a:gd name="connsiteX2" fmla="*/ 384591 w 481977"/>
                    <a:gd name="connsiteY2" fmla="*/ 0 h 161539"/>
                    <a:gd name="connsiteX3" fmla="*/ 97385 w 481977"/>
                    <a:gd name="connsiteY3" fmla="*/ 0 h 161539"/>
                    <a:gd name="connsiteX4" fmla="*/ 0 w 481977"/>
                    <a:gd name="connsiteY4" fmla="*/ 102198 h 161539"/>
                    <a:gd name="connsiteX5" fmla="*/ 0 w 481977"/>
                    <a:gd name="connsiteY5" fmla="*/ 107144 h 161539"/>
                    <a:gd name="connsiteX6" fmla="*/ 3301 w 481977"/>
                    <a:gd name="connsiteY6"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77" h="161539">
                      <a:moveTo>
                        <a:pt x="477024" y="161540"/>
                      </a:moveTo>
                      <a:lnTo>
                        <a:pt x="481977" y="102198"/>
                      </a:lnTo>
                      <a:cubicBezTo>
                        <a:pt x="481977" y="47802"/>
                        <a:pt x="439061" y="1648"/>
                        <a:pt x="384591" y="0"/>
                      </a:cubicBezTo>
                      <a:lnTo>
                        <a:pt x="97385" y="0"/>
                      </a:lnTo>
                      <a:cubicBezTo>
                        <a:pt x="44567" y="0"/>
                        <a:pt x="0" y="47802"/>
                        <a:pt x="0" y="102198"/>
                      </a:cubicBezTo>
                      <a:cubicBezTo>
                        <a:pt x="0" y="102198"/>
                        <a:pt x="0" y="105495"/>
                        <a:pt x="0" y="107144"/>
                      </a:cubicBezTo>
                      <a:lnTo>
                        <a:pt x="3301" y="161540"/>
                      </a:lnTo>
                    </a:path>
                  </a:pathLst>
                </a:custGeom>
                <a:noFill/>
                <a:ln w="16501" cap="rnd">
                  <a:solidFill>
                    <a:srgbClr val="000000"/>
                  </a:solidFill>
                  <a:prstDash val="solid"/>
                  <a:round/>
                </a:ln>
              </p:spPr>
              <p:txBody>
                <a:bodyPr rtlCol="0" anchor="ctr"/>
                <a:lstStyle/>
                <a:p>
                  <a:endParaRPr lang="en-US" sz="1799"/>
                </a:p>
              </p:txBody>
            </p:sp>
            <p:sp>
              <p:nvSpPr>
                <p:cNvPr id="46" name="Freeform 553">
                  <a:extLst>
                    <a:ext uri="{FF2B5EF4-FFF2-40B4-BE49-F238E27FC236}">
                      <a16:creationId xmlns:a16="http://schemas.microsoft.com/office/drawing/2014/main" id="{E5C5C242-736D-7561-2F6D-082EB03413BC}"/>
                    </a:ext>
                  </a:extLst>
                </p:cNvPr>
                <p:cNvSpPr/>
                <p:nvPr/>
              </p:nvSpPr>
              <p:spPr>
                <a:xfrm>
                  <a:off x="15066727" y="965431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B4B1ED07-BE79-DF44-251D-80DE094DF50C}"/>
                </a:ext>
              </a:extLst>
            </p:cNvPr>
            <p:cNvGrpSpPr/>
            <p:nvPr/>
          </p:nvGrpSpPr>
          <p:grpSpPr>
            <a:xfrm>
              <a:off x="14959438" y="9083983"/>
              <a:ext cx="427507" cy="519235"/>
              <a:chOff x="14959438" y="9083983"/>
              <a:chExt cx="427507" cy="519235"/>
            </a:xfrm>
          </p:grpSpPr>
          <p:sp>
            <p:nvSpPr>
              <p:cNvPr id="27" name="Freeform 555">
                <a:extLst>
                  <a:ext uri="{FF2B5EF4-FFF2-40B4-BE49-F238E27FC236}">
                    <a16:creationId xmlns:a16="http://schemas.microsoft.com/office/drawing/2014/main" id="{ABB94126-82B0-B420-0567-6721AF5C004A}"/>
                  </a:ext>
                </a:extLst>
              </p:cNvPr>
              <p:cNvSpPr/>
              <p:nvPr/>
            </p:nvSpPr>
            <p:spPr>
              <a:xfrm>
                <a:off x="14959438" y="9204314"/>
                <a:ext cx="399446" cy="398904"/>
              </a:xfrm>
              <a:custGeom>
                <a:avLst/>
                <a:gdLst>
                  <a:gd name="connsiteX0" fmla="*/ 399447 w 399446"/>
                  <a:gd name="connsiteY0" fmla="*/ 199452 h 398904"/>
                  <a:gd name="connsiteX1" fmla="*/ 199724 w 399446"/>
                  <a:gd name="connsiteY1" fmla="*/ 398904 h 398904"/>
                  <a:gd name="connsiteX2" fmla="*/ 1 w 399446"/>
                  <a:gd name="connsiteY2" fmla="*/ 199452 h 398904"/>
                  <a:gd name="connsiteX3" fmla="*/ 199724 w 399446"/>
                  <a:gd name="connsiteY3" fmla="*/ 1 h 398904"/>
                  <a:gd name="connsiteX4" fmla="*/ 399447 w 399446"/>
                  <a:gd name="connsiteY4" fmla="*/ 199452 h 39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46" h="398904">
                    <a:moveTo>
                      <a:pt x="399447" y="199452"/>
                    </a:moveTo>
                    <a:cubicBezTo>
                      <a:pt x="399447" y="309606"/>
                      <a:pt x="310027" y="398904"/>
                      <a:pt x="199724" y="398904"/>
                    </a:cubicBezTo>
                    <a:cubicBezTo>
                      <a:pt x="89420" y="398904"/>
                      <a:pt x="1" y="309606"/>
                      <a:pt x="1" y="199452"/>
                    </a:cubicBezTo>
                    <a:cubicBezTo>
                      <a:pt x="1" y="89298"/>
                      <a:pt x="89420" y="1"/>
                      <a:pt x="199724" y="1"/>
                    </a:cubicBezTo>
                    <a:cubicBezTo>
                      <a:pt x="310027" y="1"/>
                      <a:pt x="399447" y="89298"/>
                      <a:pt x="399447" y="199452"/>
                    </a:cubicBezTo>
                    <a:close/>
                  </a:path>
                </a:pathLst>
              </a:custGeom>
              <a:noFill/>
              <a:ln w="16501" cap="rnd">
                <a:solidFill>
                  <a:srgbClr val="000000"/>
                </a:solidFill>
                <a:prstDash val="solid"/>
                <a:round/>
              </a:ln>
            </p:spPr>
            <p:txBody>
              <a:bodyPr rtlCol="0" anchor="ctr"/>
              <a:lstStyle/>
              <a:p>
                <a:endParaRPr lang="en-US" sz="1799"/>
              </a:p>
            </p:txBody>
          </p:sp>
          <p:sp>
            <p:nvSpPr>
              <p:cNvPr id="28" name="Freeform 556">
                <a:extLst>
                  <a:ext uri="{FF2B5EF4-FFF2-40B4-BE49-F238E27FC236}">
                    <a16:creationId xmlns:a16="http://schemas.microsoft.com/office/drawing/2014/main" id="{37558F9F-F959-31BC-2DBB-12379BE78B07}"/>
                  </a:ext>
                </a:extLst>
              </p:cNvPr>
              <p:cNvSpPr/>
              <p:nvPr/>
            </p:nvSpPr>
            <p:spPr>
              <a:xfrm>
                <a:off x="15013908" y="9258710"/>
                <a:ext cx="290506" cy="290112"/>
              </a:xfrm>
              <a:custGeom>
                <a:avLst/>
                <a:gdLst>
                  <a:gd name="connsiteX0" fmla="*/ 290507 w 290506"/>
                  <a:gd name="connsiteY0" fmla="*/ 145056 h 290112"/>
                  <a:gd name="connsiteX1" fmla="*/ 145254 w 290506"/>
                  <a:gd name="connsiteY1" fmla="*/ 290112 h 290112"/>
                  <a:gd name="connsiteX2" fmla="*/ 1 w 290506"/>
                  <a:gd name="connsiteY2" fmla="*/ 145056 h 290112"/>
                  <a:gd name="connsiteX3" fmla="*/ 145254 w 290506"/>
                  <a:gd name="connsiteY3" fmla="*/ 0 h 290112"/>
                  <a:gd name="connsiteX4" fmla="*/ 290507 w 290506"/>
                  <a:gd name="connsiteY4" fmla="*/ 145056 h 29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6" h="290112">
                    <a:moveTo>
                      <a:pt x="290507" y="145056"/>
                    </a:moveTo>
                    <a:cubicBezTo>
                      <a:pt x="290507" y="225169"/>
                      <a:pt x="225475" y="290112"/>
                      <a:pt x="145254" y="290112"/>
                    </a:cubicBezTo>
                    <a:cubicBezTo>
                      <a:pt x="65032" y="290112"/>
                      <a:pt x="1" y="225169"/>
                      <a:pt x="1" y="145056"/>
                    </a:cubicBezTo>
                    <a:cubicBezTo>
                      <a:pt x="1" y="64944"/>
                      <a:pt x="65032" y="0"/>
                      <a:pt x="145254" y="0"/>
                    </a:cubicBezTo>
                    <a:cubicBezTo>
                      <a:pt x="225475" y="0"/>
                      <a:pt x="290507" y="64944"/>
                      <a:pt x="290507" y="145056"/>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29" name="Freeform 557">
                <a:extLst>
                  <a:ext uri="{FF2B5EF4-FFF2-40B4-BE49-F238E27FC236}">
                    <a16:creationId xmlns:a16="http://schemas.microsoft.com/office/drawing/2014/main" id="{714D744B-8D34-09ED-2B6D-0879417E8967}"/>
                  </a:ext>
                </a:extLst>
              </p:cNvPr>
              <p:cNvSpPr/>
              <p:nvPr/>
            </p:nvSpPr>
            <p:spPr>
              <a:xfrm>
                <a:off x="15070029" y="9083983"/>
                <a:ext cx="87481" cy="118682"/>
              </a:xfrm>
              <a:custGeom>
                <a:avLst/>
                <a:gdLst>
                  <a:gd name="connsiteX0" fmla="*/ 0 w 87481"/>
                  <a:gd name="connsiteY0" fmla="*/ 0 h 118682"/>
                  <a:gd name="connsiteX1" fmla="*/ 87482 w 87481"/>
                  <a:gd name="connsiteY1" fmla="*/ 118683 h 118682"/>
                </a:gdLst>
                <a:ahLst/>
                <a:cxnLst>
                  <a:cxn ang="0">
                    <a:pos x="connsiteX0" y="connsiteY0"/>
                  </a:cxn>
                  <a:cxn ang="0">
                    <a:pos x="connsiteX1" y="connsiteY1"/>
                  </a:cxn>
                </a:cxnLst>
                <a:rect l="l" t="t" r="r" b="b"/>
                <a:pathLst>
                  <a:path w="87481" h="118682">
                    <a:moveTo>
                      <a:pt x="0" y="0"/>
                    </a:moveTo>
                    <a:cubicBezTo>
                      <a:pt x="4952" y="37912"/>
                      <a:pt x="24759" y="85715"/>
                      <a:pt x="87482" y="118683"/>
                    </a:cubicBezTo>
                  </a:path>
                </a:pathLst>
              </a:custGeom>
              <a:noFill/>
              <a:ln w="16501" cap="rnd">
                <a:solidFill>
                  <a:srgbClr val="000000"/>
                </a:solidFill>
                <a:prstDash val="solid"/>
                <a:round/>
              </a:ln>
            </p:spPr>
            <p:txBody>
              <a:bodyPr rtlCol="0" anchor="ctr"/>
              <a:lstStyle/>
              <a:p>
                <a:endParaRPr lang="en-US" sz="1799"/>
              </a:p>
            </p:txBody>
          </p:sp>
          <p:grpSp>
            <p:nvGrpSpPr>
              <p:cNvPr id="30" name="Graphic 503">
                <a:extLst>
                  <a:ext uri="{FF2B5EF4-FFF2-40B4-BE49-F238E27FC236}">
                    <a16:creationId xmlns:a16="http://schemas.microsoft.com/office/drawing/2014/main" id="{B1BC9FCF-F963-CE8F-3495-9051D465C435}"/>
                  </a:ext>
                </a:extLst>
              </p:cNvPr>
              <p:cNvGrpSpPr/>
              <p:nvPr/>
            </p:nvGrpSpPr>
            <p:grpSpPr>
              <a:xfrm>
                <a:off x="15159161" y="9137149"/>
                <a:ext cx="227783" cy="103437"/>
                <a:chOff x="15159161" y="9137149"/>
                <a:chExt cx="227783" cy="103437"/>
              </a:xfrm>
              <a:solidFill>
                <a:srgbClr val="FFFFFF"/>
              </a:solidFill>
            </p:grpSpPr>
            <p:sp>
              <p:nvSpPr>
                <p:cNvPr id="37" name="Freeform 559">
                  <a:extLst>
                    <a:ext uri="{FF2B5EF4-FFF2-40B4-BE49-F238E27FC236}">
                      <a16:creationId xmlns:a16="http://schemas.microsoft.com/office/drawing/2014/main" id="{4D72A8E3-9F3C-D855-F6C2-B193BDD60289}"/>
                    </a:ext>
                  </a:extLst>
                </p:cNvPr>
                <p:cNvSpPr/>
                <p:nvPr/>
              </p:nvSpPr>
              <p:spPr>
                <a:xfrm>
                  <a:off x="15159162" y="9137149"/>
                  <a:ext cx="227783" cy="103437"/>
                </a:xfrm>
                <a:custGeom>
                  <a:avLst/>
                  <a:gdLst>
                    <a:gd name="connsiteX0" fmla="*/ 0 w 227783"/>
                    <a:gd name="connsiteY0" fmla="*/ 67165 h 103437"/>
                    <a:gd name="connsiteX1" fmla="*/ 227783 w 227783"/>
                    <a:gd name="connsiteY1" fmla="*/ 39144 h 103437"/>
                    <a:gd name="connsiteX2" fmla="*/ 0 w 227783"/>
                    <a:gd name="connsiteY2" fmla="*/ 67165 h 103437"/>
                  </a:gdLst>
                  <a:ahLst/>
                  <a:cxnLst>
                    <a:cxn ang="0">
                      <a:pos x="connsiteX0" y="connsiteY0"/>
                    </a:cxn>
                    <a:cxn ang="0">
                      <a:pos x="connsiteX1" y="connsiteY1"/>
                    </a:cxn>
                    <a:cxn ang="0">
                      <a:pos x="connsiteX2" y="connsiteY2"/>
                    </a:cxn>
                  </a:cxnLst>
                  <a:rect l="l" t="t" r="r" b="b"/>
                  <a:pathLst>
                    <a:path w="227783" h="103437">
                      <a:moveTo>
                        <a:pt x="0" y="67165"/>
                      </a:moveTo>
                      <a:cubicBezTo>
                        <a:pt x="0" y="67165"/>
                        <a:pt x="84180" y="-63055"/>
                        <a:pt x="227783" y="39144"/>
                      </a:cubicBezTo>
                      <a:cubicBezTo>
                        <a:pt x="227783" y="39144"/>
                        <a:pt x="140301" y="162771"/>
                        <a:pt x="0" y="67165"/>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38" name="Freeform 560">
                  <a:extLst>
                    <a:ext uri="{FF2B5EF4-FFF2-40B4-BE49-F238E27FC236}">
                      <a16:creationId xmlns:a16="http://schemas.microsoft.com/office/drawing/2014/main" id="{D755C462-8F49-2146-6392-5A00B36043CF}"/>
                    </a:ext>
                  </a:extLst>
                </p:cNvPr>
                <p:cNvSpPr/>
                <p:nvPr/>
              </p:nvSpPr>
              <p:spPr>
                <a:xfrm>
                  <a:off x="15159161" y="9176292"/>
                  <a:ext cx="227783" cy="28022"/>
                </a:xfrm>
                <a:custGeom>
                  <a:avLst/>
                  <a:gdLst>
                    <a:gd name="connsiteX0" fmla="*/ 227784 w 227783"/>
                    <a:gd name="connsiteY0" fmla="*/ 0 h 28022"/>
                    <a:gd name="connsiteX1" fmla="*/ 0 w 227783"/>
                    <a:gd name="connsiteY1" fmla="*/ 28022 h 28022"/>
                  </a:gdLst>
                  <a:ahLst/>
                  <a:cxnLst>
                    <a:cxn ang="0">
                      <a:pos x="connsiteX0" y="connsiteY0"/>
                    </a:cxn>
                    <a:cxn ang="0">
                      <a:pos x="connsiteX1" y="connsiteY1"/>
                    </a:cxn>
                  </a:cxnLst>
                  <a:rect l="l" t="t" r="r" b="b"/>
                  <a:pathLst>
                    <a:path w="227783" h="28022">
                      <a:moveTo>
                        <a:pt x="227784" y="0"/>
                      </a:moveTo>
                      <a:lnTo>
                        <a:pt x="0" y="28022"/>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592F9BDB-402F-883E-FC76-B430591F0304}"/>
                  </a:ext>
                </a:extLst>
              </p:cNvPr>
              <p:cNvGrpSpPr/>
              <p:nvPr/>
            </p:nvGrpSpPr>
            <p:grpSpPr>
              <a:xfrm>
                <a:off x="15104691" y="9291678"/>
                <a:ext cx="100815" cy="222529"/>
                <a:chOff x="15104691" y="9291678"/>
                <a:chExt cx="100815" cy="222529"/>
              </a:xfrm>
              <a:solidFill>
                <a:srgbClr val="FFFFFF"/>
              </a:solidFill>
            </p:grpSpPr>
            <p:sp>
              <p:nvSpPr>
                <p:cNvPr id="32" name="Freeform 562">
                  <a:extLst>
                    <a:ext uri="{FF2B5EF4-FFF2-40B4-BE49-F238E27FC236}">
                      <a16:creationId xmlns:a16="http://schemas.microsoft.com/office/drawing/2014/main" id="{2B5A59EC-6F77-B7AD-F765-E1068CF54717}"/>
                    </a:ext>
                  </a:extLst>
                </p:cNvPr>
                <p:cNvSpPr/>
                <p:nvPr/>
              </p:nvSpPr>
              <p:spPr>
                <a:xfrm>
                  <a:off x="15104691" y="9328422"/>
                  <a:ext cx="100815" cy="149549"/>
                </a:xfrm>
                <a:custGeom>
                  <a:avLst/>
                  <a:gdLst>
                    <a:gd name="connsiteX0" fmla="*/ 100688 w 100815"/>
                    <a:gd name="connsiteY0" fmla="*/ 30838 h 149549"/>
                    <a:gd name="connsiteX1" fmla="*/ 8253 w 100815"/>
                    <a:gd name="connsiteY1" fmla="*/ 37432 h 149549"/>
                    <a:gd name="connsiteX2" fmla="*/ 52820 w 100815"/>
                    <a:gd name="connsiteY2" fmla="*/ 70400 h 149549"/>
                    <a:gd name="connsiteX3" fmla="*/ 52820 w 100815"/>
                    <a:gd name="connsiteY3" fmla="*/ 149521 h 149549"/>
                    <a:gd name="connsiteX4" fmla="*/ 0 w 100815"/>
                    <a:gd name="connsiteY4" fmla="*/ 113257 h 14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5" h="149549">
                      <a:moveTo>
                        <a:pt x="100688" y="30838"/>
                      </a:moveTo>
                      <a:cubicBezTo>
                        <a:pt x="84181" y="-13668"/>
                        <a:pt x="8253" y="-8723"/>
                        <a:pt x="8253" y="37432"/>
                      </a:cubicBezTo>
                      <a:cubicBezTo>
                        <a:pt x="8253" y="58861"/>
                        <a:pt x="33012" y="67103"/>
                        <a:pt x="52820" y="70400"/>
                      </a:cubicBezTo>
                      <a:cubicBezTo>
                        <a:pt x="127097" y="81937"/>
                        <a:pt x="105639" y="151169"/>
                        <a:pt x="52820" y="149521"/>
                      </a:cubicBezTo>
                      <a:cubicBezTo>
                        <a:pt x="11554" y="147872"/>
                        <a:pt x="0" y="119851"/>
                        <a:pt x="0" y="113257"/>
                      </a:cubicBezTo>
                    </a:path>
                  </a:pathLst>
                </a:custGeom>
                <a:solidFill>
                  <a:srgbClr val="FFFFFF"/>
                </a:solidFill>
                <a:ln w="16501" cap="rnd">
                  <a:solidFill>
                    <a:srgbClr val="000000"/>
                  </a:solidFill>
                  <a:prstDash val="solid"/>
                  <a:round/>
                </a:ln>
              </p:spPr>
              <p:txBody>
                <a:bodyPr rtlCol="0" anchor="ctr"/>
                <a:lstStyle/>
                <a:p>
                  <a:endParaRPr lang="en-US" sz="1799"/>
                </a:p>
              </p:txBody>
            </p:sp>
            <p:sp>
              <p:nvSpPr>
                <p:cNvPr id="34" name="Freeform 563">
                  <a:extLst>
                    <a:ext uri="{FF2B5EF4-FFF2-40B4-BE49-F238E27FC236}">
                      <a16:creationId xmlns:a16="http://schemas.microsoft.com/office/drawing/2014/main" id="{6A31171E-C336-2CA4-E0E2-FF6EEFBE1267}"/>
                    </a:ext>
                  </a:extLst>
                </p:cNvPr>
                <p:cNvSpPr/>
                <p:nvPr/>
              </p:nvSpPr>
              <p:spPr>
                <a:xfrm>
                  <a:off x="15157511" y="9291678"/>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sp>
              <p:nvSpPr>
                <p:cNvPr id="35" name="Freeform 564">
                  <a:extLst>
                    <a:ext uri="{FF2B5EF4-FFF2-40B4-BE49-F238E27FC236}">
                      <a16:creationId xmlns:a16="http://schemas.microsoft.com/office/drawing/2014/main" id="{2D96568D-6784-7FBD-395D-CA09EC12F0ED}"/>
                    </a:ext>
                  </a:extLst>
                </p:cNvPr>
                <p:cNvSpPr/>
                <p:nvPr/>
              </p:nvSpPr>
              <p:spPr>
                <a:xfrm>
                  <a:off x="15157511" y="9477943"/>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grpSp>
        </p:grpSp>
      </p:grpSp>
      <p:grpSp>
        <p:nvGrpSpPr>
          <p:cNvPr id="47" name="Group 46">
            <a:extLst>
              <a:ext uri="{FF2B5EF4-FFF2-40B4-BE49-F238E27FC236}">
                <a16:creationId xmlns:a16="http://schemas.microsoft.com/office/drawing/2014/main" id="{3B78287D-C948-A3AF-3F2B-C651015BC7F8}"/>
              </a:ext>
            </a:extLst>
          </p:cNvPr>
          <p:cNvGrpSpPr/>
          <p:nvPr/>
        </p:nvGrpSpPr>
        <p:grpSpPr>
          <a:xfrm>
            <a:off x="6842177" y="8939"/>
            <a:ext cx="720674" cy="861774"/>
            <a:chOff x="1015048" y="996928"/>
            <a:chExt cx="1016952" cy="1216059"/>
          </a:xfrm>
        </p:grpSpPr>
        <p:sp>
          <p:nvSpPr>
            <p:cNvPr id="48" name="Oval 47">
              <a:extLst>
                <a:ext uri="{FF2B5EF4-FFF2-40B4-BE49-F238E27FC236}">
                  <a16:creationId xmlns:a16="http://schemas.microsoft.com/office/drawing/2014/main" id="{9B3D8AD9-4B9E-CC19-D0CB-352C2BA76BA4}"/>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88914C72-A068-0AD9-9403-A8C1090C8359}"/>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51" name="Graphic 50" descr="Postit Notes with solid fill">
            <a:extLst>
              <a:ext uri="{FF2B5EF4-FFF2-40B4-BE49-F238E27FC236}">
                <a16:creationId xmlns:a16="http://schemas.microsoft.com/office/drawing/2014/main" id="{8A125DD3-AEA2-8945-44C2-8D0596BB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291454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00731"/>
            <a:ext cx="4561589" cy="689519"/>
          </a:xfrm>
        </p:spPr>
        <p:txBody>
          <a:bodyPr anchor="t"/>
          <a:lstStyle/>
          <a:p>
            <a:pPr>
              <a:lnSpc>
                <a:spcPts val="2240"/>
              </a:lnSpc>
            </a:pPr>
            <a:r>
              <a:rPr lang="en-US" sz="2800" b="1" kern="1200" dirty="0">
                <a:solidFill>
                  <a:srgbClr val="EC7C69"/>
                </a:solidFill>
                <a:latin typeface="+mn-lt"/>
                <a:ea typeface="+mn-ea"/>
                <a:cs typeface="+mn-cs"/>
              </a:rPr>
              <a:t>Investment Funding, Grant Applications &amp; Pitching Your Idea</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200" b="0" dirty="0"/>
              <a:t>This section equips learners with the skills and confidence to secure funding for their projects by understanding what funders and investors value most. It breaks down the essentials of financial planning, and risk management, while also offering practical tools for completing grant applications and developing persuasive pitches. Learners will review sample answers to common funding questions, explore strategies for aligning proposals with investor expectations, and practice creating strong, story-led business pitches that highlight mission, market potential, and impact. By the end of the module, participants will be prepared to approach funding opportunities with clarity, credibility, and confidence.</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79834" cy="570200"/>
          </a:xfrm>
        </p:spPr>
        <p:txBody>
          <a:bodyPr anchor="t"/>
          <a:lstStyle/>
          <a:p>
            <a:pPr marL="457200" indent="-457200">
              <a:buFont typeface="+mj-lt"/>
              <a:buAutoNum type="arabicPeriod"/>
            </a:pPr>
            <a:r>
              <a:rPr lang="en-US" sz="2000" dirty="0">
                <a:solidFill>
                  <a:srgbClr val="494949"/>
                </a:solidFill>
              </a:rPr>
              <a:t>Recognise what </a:t>
            </a:r>
            <a:r>
              <a:rPr lang="en-US" sz="2000" b="1" dirty="0">
                <a:solidFill>
                  <a:srgbClr val="494949"/>
                </a:solidFill>
              </a:rPr>
              <a:t>funders and investors look for</a:t>
            </a:r>
            <a:r>
              <a:rPr lang="en-US" sz="2000" dirty="0">
                <a:solidFill>
                  <a:srgbClr val="494949"/>
                </a:solidFill>
              </a:rPr>
              <a:t>, including sustainability, financial planning, execution capability, and risk awareness.</a:t>
            </a:r>
          </a:p>
          <a:p>
            <a:pPr marL="457200" indent="-457200">
              <a:buFont typeface="+mj-lt"/>
              <a:buAutoNum type="arabicPeriod"/>
            </a:pPr>
            <a:r>
              <a:rPr lang="en-US" sz="2000" b="1" dirty="0">
                <a:solidFill>
                  <a:srgbClr val="494949"/>
                </a:solidFill>
              </a:rPr>
              <a:t>Confidently approach applications </a:t>
            </a:r>
            <a:r>
              <a:rPr lang="en-US" sz="2000" dirty="0">
                <a:solidFill>
                  <a:srgbClr val="494949"/>
                </a:solidFill>
              </a:rPr>
              <a:t>– Apply sample responses and phrasing techniques to craft persuasive authentic answers to grant applications.</a:t>
            </a:r>
          </a:p>
          <a:p>
            <a:pPr marL="457200" indent="-457200">
              <a:buFont typeface="+mj-lt"/>
              <a:buAutoNum type="arabicPeriod"/>
            </a:pPr>
            <a:r>
              <a:rPr lang="en-US" sz="2000" dirty="0">
                <a:solidFill>
                  <a:srgbClr val="494949"/>
                </a:solidFill>
              </a:rPr>
              <a:t>Create </a:t>
            </a:r>
            <a:r>
              <a:rPr lang="en-US" sz="2000" b="1" dirty="0">
                <a:solidFill>
                  <a:srgbClr val="494949"/>
                </a:solidFill>
              </a:rPr>
              <a:t>compelling funding applications </a:t>
            </a:r>
            <a:r>
              <a:rPr lang="en-US" sz="2000" dirty="0">
                <a:solidFill>
                  <a:srgbClr val="494949"/>
                </a:solidFill>
              </a:rPr>
              <a:t>and </a:t>
            </a:r>
            <a:r>
              <a:rPr lang="en-US" sz="2000" b="1" dirty="0">
                <a:solidFill>
                  <a:srgbClr val="494949"/>
                </a:solidFill>
              </a:rPr>
              <a:t>business proposals </a:t>
            </a:r>
            <a:r>
              <a:rPr lang="en-US" sz="2000" dirty="0">
                <a:solidFill>
                  <a:srgbClr val="494949"/>
                </a:solidFill>
              </a:rPr>
              <a:t>that clearly communicate impact, and viability.</a:t>
            </a:r>
          </a:p>
          <a:p>
            <a:pPr marL="457200" indent="-457200">
              <a:buFont typeface="+mj-lt"/>
              <a:buAutoNum type="arabicPeriod"/>
            </a:pPr>
            <a:r>
              <a:rPr lang="en-US" sz="2000" dirty="0">
                <a:solidFill>
                  <a:srgbClr val="494949"/>
                </a:solidFill>
              </a:rPr>
              <a:t>Design and deliver an </a:t>
            </a:r>
            <a:r>
              <a:rPr lang="en-US" sz="2000" b="1" dirty="0">
                <a:solidFill>
                  <a:srgbClr val="494949"/>
                </a:solidFill>
              </a:rPr>
              <a:t>engaging pitch deck </a:t>
            </a:r>
            <a:r>
              <a:rPr lang="en-US" sz="2000" dirty="0">
                <a:solidFill>
                  <a:srgbClr val="494949"/>
                </a:solidFill>
              </a:rPr>
              <a:t>that effectively presents financials, market opportunity, and impact in a clear, story-led format.</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3)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144763"/>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63B-BF5A-1A33-94E1-541E9CD8715D}"/>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06E3FCF-57A6-E555-A20A-39754F085309}"/>
              </a:ext>
            </a:extLst>
          </p:cNvPr>
          <p:cNvSpPr/>
          <p:nvPr/>
        </p:nvSpPr>
        <p:spPr>
          <a:xfrm>
            <a:off x="1486197" y="535279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58BBDB30-9B3B-EEA3-33AE-75F2F4AB23E1}"/>
              </a:ext>
            </a:extLst>
          </p:cNvPr>
          <p:cNvSpPr>
            <a:spLocks noGrp="1"/>
          </p:cNvSpPr>
          <p:nvPr>
            <p:ph type="body" sz="quarter" idx="16"/>
          </p:nvPr>
        </p:nvSpPr>
        <p:spPr>
          <a:xfrm>
            <a:off x="2028439" y="173891"/>
            <a:ext cx="10614687" cy="803654"/>
          </a:xfrm>
        </p:spPr>
        <p:txBody>
          <a:bodyPr/>
          <a:lstStyle/>
          <a:p>
            <a:r>
              <a:rPr lang="en-GB" sz="3800" b="1" dirty="0">
                <a:solidFill>
                  <a:srgbClr val="E96751"/>
                </a:solidFill>
              </a:rPr>
              <a:t>Question 1 </a:t>
            </a:r>
            <a:r>
              <a:rPr lang="en-GB" sz="2800" i="1" dirty="0"/>
              <a:t>Sample Answer</a:t>
            </a:r>
          </a:p>
        </p:txBody>
      </p:sp>
      <p:sp>
        <p:nvSpPr>
          <p:cNvPr id="6" name="Text Placeholder 5">
            <a:extLst>
              <a:ext uri="{FF2B5EF4-FFF2-40B4-BE49-F238E27FC236}">
                <a16:creationId xmlns:a16="http://schemas.microsoft.com/office/drawing/2014/main" id="{FEAD6B36-3962-F443-8FAB-22B0945A4093}"/>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916480AB-01D0-BEC7-AA97-C5B755CB5E16}"/>
              </a:ext>
            </a:extLst>
          </p:cNvPr>
          <p:cNvSpPr txBox="1">
            <a:spLocks/>
          </p:cNvSpPr>
          <p:nvPr/>
        </p:nvSpPr>
        <p:spPr>
          <a:xfrm>
            <a:off x="1865624" y="116382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i="1" dirty="0" err="1">
                <a:solidFill>
                  <a:srgbClr val="E96751"/>
                </a:solidFill>
              </a:rPr>
              <a:t>GreenGlamp</a:t>
            </a:r>
            <a:r>
              <a:rPr lang="en-US" b="1" i="1" dirty="0">
                <a:solidFill>
                  <a:srgbClr val="E96751"/>
                </a:solidFill>
              </a:rPr>
              <a:t>, Iceland </a:t>
            </a:r>
          </a:p>
          <a:p>
            <a:pPr marL="0" indent="0">
              <a:spcAft>
                <a:spcPts val="600"/>
              </a:spcAft>
            </a:pPr>
            <a:r>
              <a:rPr lang="en-US" i="1" dirty="0" err="1">
                <a:solidFill>
                  <a:srgbClr val="494949"/>
                </a:solidFill>
              </a:rPr>
              <a:t>GreenClamp</a:t>
            </a:r>
            <a:r>
              <a:rPr lang="en-US" i="1" dirty="0">
                <a:solidFill>
                  <a:srgbClr val="494949"/>
                </a:solidFill>
              </a:rPr>
              <a:t> Iceland is a proposed eco-friendly glamping site on a family-owned farm in West Iceland. We plan to install five insulated domes (each with solar panels and geothermal heating) to host guests year-round. </a:t>
            </a:r>
          </a:p>
          <a:p>
            <a:pPr marL="0" indent="0">
              <a:spcAft>
                <a:spcPts val="600"/>
              </a:spcAft>
            </a:pPr>
            <a:r>
              <a:rPr lang="en-US" i="1" dirty="0">
                <a:solidFill>
                  <a:srgbClr val="494949"/>
                </a:solidFill>
              </a:rPr>
              <a:t>The funding will be used to prepare the site (including road, water, and septic systems), purchase and install the domes, and construct a small service cabin with a kitchen and showers. </a:t>
            </a:r>
          </a:p>
          <a:p>
            <a:pPr marL="0" indent="0">
              <a:spcAft>
                <a:spcPts val="600"/>
              </a:spcAft>
            </a:pPr>
            <a:r>
              <a:rPr lang="en-US" i="1" dirty="0">
                <a:solidFill>
                  <a:srgbClr val="494949"/>
                </a:solidFill>
              </a:rPr>
              <a:t>Our project will convert currently unused farmland into a sustainable tourism enterprise, filling a gap in the local accommodation market and attracting new visitors to the region.”</a:t>
            </a:r>
          </a:p>
        </p:txBody>
      </p:sp>
      <p:sp>
        <p:nvSpPr>
          <p:cNvPr id="25" name="Flowchart: Alternate Process 24">
            <a:extLst>
              <a:ext uri="{FF2B5EF4-FFF2-40B4-BE49-F238E27FC236}">
                <a16:creationId xmlns:a16="http://schemas.microsoft.com/office/drawing/2014/main" id="{3FC6B8C3-4167-B9E0-7928-62F4B8E05CA0}"/>
              </a:ext>
            </a:extLst>
          </p:cNvPr>
          <p:cNvSpPr/>
          <p:nvPr/>
        </p:nvSpPr>
        <p:spPr>
          <a:xfrm>
            <a:off x="1620199" y="1052702"/>
            <a:ext cx="9964593" cy="417999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BDA55E-CA60-71B6-217E-37734494A527}"/>
              </a:ext>
            </a:extLst>
          </p:cNvPr>
          <p:cNvSpPr txBox="1">
            <a:spLocks/>
          </p:cNvSpPr>
          <p:nvPr/>
        </p:nvSpPr>
        <p:spPr>
          <a:xfrm>
            <a:off x="1712176" y="547288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works because it is concise, states what the project is, what funding will be used for, and ties to broader goals.</a:t>
            </a:r>
            <a:endParaRPr lang="en-GB" dirty="0">
              <a:solidFill>
                <a:schemeClr val="bg1"/>
              </a:solidFill>
            </a:endParaRPr>
          </a:p>
        </p:txBody>
      </p:sp>
      <p:cxnSp>
        <p:nvCxnSpPr>
          <p:cNvPr id="33" name="Connector: Elbow 32">
            <a:extLst>
              <a:ext uri="{FF2B5EF4-FFF2-40B4-BE49-F238E27FC236}">
                <a16:creationId xmlns:a16="http://schemas.microsoft.com/office/drawing/2014/main" id="{44555D9F-DB05-453C-CF17-347B6768AAB4}"/>
              </a:ext>
            </a:extLst>
          </p:cNvPr>
          <p:cNvCxnSpPr>
            <a:cxnSpLocks/>
          </p:cNvCxnSpPr>
          <p:nvPr/>
        </p:nvCxnSpPr>
        <p:spPr>
          <a:xfrm rot="16200000" flipH="1">
            <a:off x="5118" y="2069507"/>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2322E87-5DC5-6B4A-AE87-35437D0733D6}"/>
              </a:ext>
            </a:extLst>
          </p:cNvPr>
          <p:cNvCxnSpPr>
            <a:cxnSpLocks/>
          </p:cNvCxnSpPr>
          <p:nvPr/>
        </p:nvCxnSpPr>
        <p:spPr>
          <a:xfrm rot="16200000" flipH="1">
            <a:off x="170299" y="4101827"/>
            <a:ext cx="2045305" cy="456622"/>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22B5A9-52C6-2156-F482-143F6CD684C2}"/>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62" name="Graphic 503">
            <a:extLst>
              <a:ext uri="{FF2B5EF4-FFF2-40B4-BE49-F238E27FC236}">
                <a16:creationId xmlns:a16="http://schemas.microsoft.com/office/drawing/2014/main" id="{88FC9F61-D83F-DE9E-20C2-681906147B1B}"/>
              </a:ext>
            </a:extLst>
          </p:cNvPr>
          <p:cNvGrpSpPr/>
          <p:nvPr/>
        </p:nvGrpSpPr>
        <p:grpSpPr>
          <a:xfrm>
            <a:off x="425032" y="-17784"/>
            <a:ext cx="1079215" cy="1133780"/>
            <a:chOff x="4017574" y="2254804"/>
            <a:chExt cx="1079496" cy="1134075"/>
          </a:xfrm>
          <a:noFill/>
        </p:grpSpPr>
        <p:grpSp>
          <p:nvGrpSpPr>
            <p:cNvPr id="63" name="Graphic 503">
              <a:extLst>
                <a:ext uri="{FF2B5EF4-FFF2-40B4-BE49-F238E27FC236}">
                  <a16:creationId xmlns:a16="http://schemas.microsoft.com/office/drawing/2014/main" id="{7DDA405E-1A8C-1D84-7A93-790CEBD79B6B}"/>
                </a:ext>
              </a:extLst>
            </p:cNvPr>
            <p:cNvGrpSpPr/>
            <p:nvPr/>
          </p:nvGrpSpPr>
          <p:grpSpPr>
            <a:xfrm>
              <a:off x="4017574" y="2254804"/>
              <a:ext cx="1079496" cy="949458"/>
              <a:chOff x="4017574" y="2254804"/>
              <a:chExt cx="1079496" cy="949458"/>
            </a:xfrm>
            <a:noFill/>
          </p:grpSpPr>
          <p:sp>
            <p:nvSpPr>
              <p:cNvPr id="68" name="Freeform 2795">
                <a:extLst>
                  <a:ext uri="{FF2B5EF4-FFF2-40B4-BE49-F238E27FC236}">
                    <a16:creationId xmlns:a16="http://schemas.microsoft.com/office/drawing/2014/main" id="{8A886DCC-E1A0-3300-76F6-C08BED2C1A01}"/>
                  </a:ext>
                </a:extLst>
              </p:cNvPr>
              <p:cNvSpPr/>
              <p:nvPr/>
            </p:nvSpPr>
            <p:spPr>
              <a:xfrm>
                <a:off x="4233803" y="2475685"/>
                <a:ext cx="651989" cy="726929"/>
              </a:xfrm>
              <a:custGeom>
                <a:avLst/>
                <a:gdLst>
                  <a:gd name="connsiteX0" fmla="*/ 650339 w 651989"/>
                  <a:gd name="connsiteY0" fmla="*/ 324728 h 726929"/>
                  <a:gd name="connsiteX1" fmla="*/ 325170 w 651989"/>
                  <a:gd name="connsiteY1" fmla="*/ 0 h 726929"/>
                  <a:gd name="connsiteX2" fmla="*/ 0 w 651989"/>
                  <a:gd name="connsiteY2" fmla="*/ 324728 h 726929"/>
                  <a:gd name="connsiteX3" fmla="*/ 161759 w 651989"/>
                  <a:gd name="connsiteY3" fmla="*/ 604951 h 726929"/>
                  <a:gd name="connsiteX4" fmla="*/ 161759 w 651989"/>
                  <a:gd name="connsiteY4" fmla="*/ 726930 h 726929"/>
                  <a:gd name="connsiteX5" fmla="*/ 490230 w 651989"/>
                  <a:gd name="connsiteY5" fmla="*/ 726930 h 726929"/>
                  <a:gd name="connsiteX6" fmla="*/ 490230 w 651989"/>
                  <a:gd name="connsiteY6" fmla="*/ 604951 h 726929"/>
                  <a:gd name="connsiteX7" fmla="*/ 651989 w 651989"/>
                  <a:gd name="connsiteY7" fmla="*/ 324728 h 72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89" h="726929">
                    <a:moveTo>
                      <a:pt x="650339" y="324728"/>
                    </a:moveTo>
                    <a:cubicBezTo>
                      <a:pt x="650339" y="145056"/>
                      <a:pt x="505085" y="0"/>
                      <a:pt x="325170" y="0"/>
                    </a:cubicBezTo>
                    <a:cubicBezTo>
                      <a:pt x="145253" y="0"/>
                      <a:pt x="0" y="145056"/>
                      <a:pt x="0" y="324728"/>
                    </a:cubicBezTo>
                    <a:cubicBezTo>
                      <a:pt x="0" y="504400"/>
                      <a:pt x="64374" y="548906"/>
                      <a:pt x="161759" y="604951"/>
                    </a:cubicBezTo>
                    <a:lnTo>
                      <a:pt x="161759" y="726930"/>
                    </a:lnTo>
                    <a:lnTo>
                      <a:pt x="490230" y="726930"/>
                    </a:lnTo>
                    <a:lnTo>
                      <a:pt x="490230" y="604951"/>
                    </a:lnTo>
                    <a:cubicBezTo>
                      <a:pt x="585965" y="548906"/>
                      <a:pt x="651989" y="443410"/>
                      <a:pt x="651989" y="324728"/>
                    </a:cubicBezTo>
                    <a:close/>
                  </a:path>
                </a:pathLst>
              </a:custGeom>
              <a:solidFill>
                <a:srgbClr val="FFFF00"/>
              </a:solidFill>
              <a:ln w="16501" cap="rnd">
                <a:solidFill>
                  <a:srgbClr val="000000"/>
                </a:solidFill>
                <a:prstDash val="solid"/>
                <a:round/>
              </a:ln>
            </p:spPr>
            <p:txBody>
              <a:bodyPr rtlCol="0" anchor="ctr"/>
              <a:lstStyle/>
              <a:p>
                <a:endParaRPr lang="en-US" sz="1799"/>
              </a:p>
            </p:txBody>
          </p:sp>
          <p:sp>
            <p:nvSpPr>
              <p:cNvPr id="69" name="Freeform 2796">
                <a:extLst>
                  <a:ext uri="{FF2B5EF4-FFF2-40B4-BE49-F238E27FC236}">
                    <a16:creationId xmlns:a16="http://schemas.microsoft.com/office/drawing/2014/main" id="{50DA7272-3378-E906-1A5E-5B8113863E8F}"/>
                  </a:ext>
                </a:extLst>
              </p:cNvPr>
              <p:cNvSpPr/>
              <p:nvPr/>
            </p:nvSpPr>
            <p:spPr>
              <a:xfrm>
                <a:off x="4344394" y="2877886"/>
                <a:ext cx="141951" cy="326376"/>
              </a:xfrm>
              <a:custGeom>
                <a:avLst/>
                <a:gdLst>
                  <a:gd name="connsiteX0" fmla="*/ 0 w 141951"/>
                  <a:gd name="connsiteY0" fmla="*/ 0 h 326376"/>
                  <a:gd name="connsiteX1" fmla="*/ 141952 w 141951"/>
                  <a:gd name="connsiteY1" fmla="*/ 74176 h 326376"/>
                  <a:gd name="connsiteX2" fmla="*/ 141952 w 141951"/>
                  <a:gd name="connsiteY2" fmla="*/ 326377 h 326376"/>
                </a:gdLst>
                <a:ahLst/>
                <a:cxnLst>
                  <a:cxn ang="0">
                    <a:pos x="connsiteX0" y="connsiteY0"/>
                  </a:cxn>
                  <a:cxn ang="0">
                    <a:pos x="connsiteX1" y="connsiteY1"/>
                  </a:cxn>
                  <a:cxn ang="0">
                    <a:pos x="connsiteX2" y="connsiteY2"/>
                  </a:cxn>
                </a:cxnLst>
                <a:rect l="l" t="t" r="r" b="b"/>
                <a:pathLst>
                  <a:path w="141951" h="326376">
                    <a:moveTo>
                      <a:pt x="0" y="0"/>
                    </a:moveTo>
                    <a:lnTo>
                      <a:pt x="141952" y="74176"/>
                    </a:lnTo>
                    <a:lnTo>
                      <a:pt x="141952" y="326377"/>
                    </a:lnTo>
                  </a:path>
                </a:pathLst>
              </a:custGeom>
              <a:noFill/>
              <a:ln w="16501" cap="rnd">
                <a:solidFill>
                  <a:srgbClr val="000000"/>
                </a:solidFill>
                <a:prstDash val="solid"/>
                <a:round/>
              </a:ln>
            </p:spPr>
            <p:txBody>
              <a:bodyPr rtlCol="0" anchor="ctr"/>
              <a:lstStyle/>
              <a:p>
                <a:endParaRPr lang="en-US" sz="1799"/>
              </a:p>
            </p:txBody>
          </p:sp>
          <p:sp>
            <p:nvSpPr>
              <p:cNvPr id="70" name="Freeform 2797">
                <a:extLst>
                  <a:ext uri="{FF2B5EF4-FFF2-40B4-BE49-F238E27FC236}">
                    <a16:creationId xmlns:a16="http://schemas.microsoft.com/office/drawing/2014/main" id="{E4EEE6A4-AAD6-3FD1-BEF7-F39A4481A89D}"/>
                  </a:ext>
                </a:extLst>
              </p:cNvPr>
              <p:cNvSpPr/>
              <p:nvPr/>
            </p:nvSpPr>
            <p:spPr>
              <a:xfrm>
                <a:off x="4629948" y="2877886"/>
                <a:ext cx="141952" cy="326376"/>
              </a:xfrm>
              <a:custGeom>
                <a:avLst/>
                <a:gdLst>
                  <a:gd name="connsiteX0" fmla="*/ 141952 w 141952"/>
                  <a:gd name="connsiteY0" fmla="*/ 0 h 326376"/>
                  <a:gd name="connsiteX1" fmla="*/ 0 w 141952"/>
                  <a:gd name="connsiteY1" fmla="*/ 74176 h 326376"/>
                  <a:gd name="connsiteX2" fmla="*/ 0 w 141952"/>
                  <a:gd name="connsiteY2" fmla="*/ 326377 h 326376"/>
                </a:gdLst>
                <a:ahLst/>
                <a:cxnLst>
                  <a:cxn ang="0">
                    <a:pos x="connsiteX0" y="connsiteY0"/>
                  </a:cxn>
                  <a:cxn ang="0">
                    <a:pos x="connsiteX1" y="connsiteY1"/>
                  </a:cxn>
                  <a:cxn ang="0">
                    <a:pos x="connsiteX2" y="connsiteY2"/>
                  </a:cxn>
                </a:cxnLst>
                <a:rect l="l" t="t" r="r" b="b"/>
                <a:pathLst>
                  <a:path w="141952" h="326376">
                    <a:moveTo>
                      <a:pt x="141952" y="0"/>
                    </a:moveTo>
                    <a:lnTo>
                      <a:pt x="0" y="74176"/>
                    </a:lnTo>
                    <a:lnTo>
                      <a:pt x="0" y="326377"/>
                    </a:lnTo>
                  </a:path>
                </a:pathLst>
              </a:custGeom>
              <a:noFill/>
              <a:ln w="16501" cap="rnd">
                <a:solidFill>
                  <a:srgbClr val="000000"/>
                </a:solidFill>
                <a:prstDash val="solid"/>
                <a:round/>
              </a:ln>
            </p:spPr>
            <p:txBody>
              <a:bodyPr rtlCol="0" anchor="ctr"/>
              <a:lstStyle/>
              <a:p>
                <a:endParaRPr lang="en-US" sz="1799"/>
              </a:p>
            </p:txBody>
          </p:sp>
          <p:sp>
            <p:nvSpPr>
              <p:cNvPr id="71" name="Freeform 2798">
                <a:extLst>
                  <a:ext uri="{FF2B5EF4-FFF2-40B4-BE49-F238E27FC236}">
                    <a16:creationId xmlns:a16="http://schemas.microsoft.com/office/drawing/2014/main" id="{441ABFCB-A1BE-3DCF-F746-0C0833066AC0}"/>
                  </a:ext>
                </a:extLst>
              </p:cNvPr>
              <p:cNvSpPr/>
              <p:nvPr/>
            </p:nvSpPr>
            <p:spPr>
              <a:xfrm>
                <a:off x="4558972" y="2665247"/>
                <a:ext cx="16506" cy="530773"/>
              </a:xfrm>
              <a:custGeom>
                <a:avLst/>
                <a:gdLst>
                  <a:gd name="connsiteX0" fmla="*/ 0 w 16506"/>
                  <a:gd name="connsiteY0" fmla="*/ 0 h 530773"/>
                  <a:gd name="connsiteX1" fmla="*/ 0 w 16506"/>
                  <a:gd name="connsiteY1" fmla="*/ 530774 h 530773"/>
                </a:gdLst>
                <a:ahLst/>
                <a:cxnLst>
                  <a:cxn ang="0">
                    <a:pos x="connsiteX0" y="connsiteY0"/>
                  </a:cxn>
                  <a:cxn ang="0">
                    <a:pos x="connsiteX1" y="connsiteY1"/>
                  </a:cxn>
                </a:cxnLst>
                <a:rect l="l" t="t" r="r" b="b"/>
                <a:pathLst>
                  <a:path w="16506" h="530773">
                    <a:moveTo>
                      <a:pt x="0" y="0"/>
                    </a:moveTo>
                    <a:lnTo>
                      <a:pt x="0" y="530774"/>
                    </a:lnTo>
                  </a:path>
                </a:pathLst>
              </a:custGeom>
              <a:ln w="16501" cap="rnd">
                <a:solidFill>
                  <a:srgbClr val="000000"/>
                </a:solidFill>
                <a:prstDash val="solid"/>
                <a:round/>
              </a:ln>
            </p:spPr>
            <p:txBody>
              <a:bodyPr rtlCol="0" anchor="ctr"/>
              <a:lstStyle/>
              <a:p>
                <a:endParaRPr lang="en-US" sz="1799"/>
              </a:p>
            </p:txBody>
          </p:sp>
          <p:sp>
            <p:nvSpPr>
              <p:cNvPr id="72" name="Freeform 2799">
                <a:extLst>
                  <a:ext uri="{FF2B5EF4-FFF2-40B4-BE49-F238E27FC236}">
                    <a16:creationId xmlns:a16="http://schemas.microsoft.com/office/drawing/2014/main" id="{85E394F9-345D-0B56-59B7-1001957A21BA}"/>
                  </a:ext>
                </a:extLst>
              </p:cNvPr>
              <p:cNvSpPr/>
              <p:nvPr/>
            </p:nvSpPr>
            <p:spPr>
              <a:xfrm>
                <a:off x="4017574" y="2892721"/>
                <a:ext cx="132048" cy="16483"/>
              </a:xfrm>
              <a:custGeom>
                <a:avLst/>
                <a:gdLst>
                  <a:gd name="connsiteX0" fmla="*/ 0 w 132048"/>
                  <a:gd name="connsiteY0" fmla="*/ 0 h 16483"/>
                  <a:gd name="connsiteX1" fmla="*/ 132048 w 132048"/>
                  <a:gd name="connsiteY1" fmla="*/ 0 h 16483"/>
                </a:gdLst>
                <a:ahLst/>
                <a:cxnLst>
                  <a:cxn ang="0">
                    <a:pos x="connsiteX0" y="connsiteY0"/>
                  </a:cxn>
                  <a:cxn ang="0">
                    <a:pos x="connsiteX1" y="connsiteY1"/>
                  </a:cxn>
                </a:cxnLst>
                <a:rect l="l" t="t" r="r" b="b"/>
                <a:pathLst>
                  <a:path w="132048" h="16483">
                    <a:moveTo>
                      <a:pt x="0" y="0"/>
                    </a:moveTo>
                    <a:lnTo>
                      <a:pt x="132048" y="0"/>
                    </a:lnTo>
                  </a:path>
                </a:pathLst>
              </a:custGeom>
              <a:ln w="16501" cap="rnd">
                <a:solidFill>
                  <a:srgbClr val="000000"/>
                </a:solidFill>
                <a:prstDash val="solid"/>
                <a:round/>
              </a:ln>
            </p:spPr>
            <p:txBody>
              <a:bodyPr rtlCol="0" anchor="ctr"/>
              <a:lstStyle/>
              <a:p>
                <a:endParaRPr lang="en-US" sz="1799"/>
              </a:p>
            </p:txBody>
          </p:sp>
          <p:sp>
            <p:nvSpPr>
              <p:cNvPr id="73" name="Freeform 2800">
                <a:extLst>
                  <a:ext uri="{FF2B5EF4-FFF2-40B4-BE49-F238E27FC236}">
                    <a16:creationId xmlns:a16="http://schemas.microsoft.com/office/drawing/2014/main" id="{EBE37142-0291-AC60-9C77-EF6560895E40}"/>
                  </a:ext>
                </a:extLst>
              </p:cNvPr>
              <p:cNvSpPr/>
              <p:nvPr/>
            </p:nvSpPr>
            <p:spPr>
              <a:xfrm>
                <a:off x="4558972" y="2254804"/>
                <a:ext cx="16506" cy="130220"/>
              </a:xfrm>
              <a:custGeom>
                <a:avLst/>
                <a:gdLst>
                  <a:gd name="connsiteX0" fmla="*/ 0 w 16506"/>
                  <a:gd name="connsiteY0" fmla="*/ 0 h 130220"/>
                  <a:gd name="connsiteX1" fmla="*/ 0 w 16506"/>
                  <a:gd name="connsiteY1" fmla="*/ 130221 h 130220"/>
                </a:gdLst>
                <a:ahLst/>
                <a:cxnLst>
                  <a:cxn ang="0">
                    <a:pos x="connsiteX0" y="connsiteY0"/>
                  </a:cxn>
                  <a:cxn ang="0">
                    <a:pos x="connsiteX1" y="connsiteY1"/>
                  </a:cxn>
                </a:cxnLst>
                <a:rect l="l" t="t" r="r" b="b"/>
                <a:pathLst>
                  <a:path w="16506" h="130220">
                    <a:moveTo>
                      <a:pt x="0" y="0"/>
                    </a:moveTo>
                    <a:lnTo>
                      <a:pt x="0" y="130221"/>
                    </a:lnTo>
                  </a:path>
                </a:pathLst>
              </a:custGeom>
              <a:ln w="16501" cap="rnd">
                <a:solidFill>
                  <a:srgbClr val="000000"/>
                </a:solidFill>
                <a:prstDash val="solid"/>
                <a:round/>
              </a:ln>
            </p:spPr>
            <p:txBody>
              <a:bodyPr rtlCol="0" anchor="ctr"/>
              <a:lstStyle/>
              <a:p>
                <a:endParaRPr lang="en-US" sz="1799"/>
              </a:p>
            </p:txBody>
          </p:sp>
          <p:sp>
            <p:nvSpPr>
              <p:cNvPr id="74" name="Freeform 2801">
                <a:extLst>
                  <a:ext uri="{FF2B5EF4-FFF2-40B4-BE49-F238E27FC236}">
                    <a16:creationId xmlns:a16="http://schemas.microsoft.com/office/drawing/2014/main" id="{F931BCDE-04B0-193B-71DD-CC6669F3CC3D}"/>
                  </a:ext>
                </a:extLst>
              </p:cNvPr>
              <p:cNvSpPr/>
              <p:nvPr/>
            </p:nvSpPr>
            <p:spPr>
              <a:xfrm>
                <a:off x="4128164" y="2470740"/>
                <a:ext cx="103988" cy="67583"/>
              </a:xfrm>
              <a:custGeom>
                <a:avLst/>
                <a:gdLst>
                  <a:gd name="connsiteX0" fmla="*/ 0 w 103988"/>
                  <a:gd name="connsiteY0" fmla="*/ 0 h 67583"/>
                  <a:gd name="connsiteX1" fmla="*/ 103988 w 103988"/>
                  <a:gd name="connsiteY1" fmla="*/ 67583 h 67583"/>
                </a:gdLst>
                <a:ahLst/>
                <a:cxnLst>
                  <a:cxn ang="0">
                    <a:pos x="connsiteX0" y="connsiteY0"/>
                  </a:cxn>
                  <a:cxn ang="0">
                    <a:pos x="connsiteX1" y="connsiteY1"/>
                  </a:cxn>
                </a:cxnLst>
                <a:rect l="l" t="t" r="r" b="b"/>
                <a:pathLst>
                  <a:path w="103988" h="67583">
                    <a:moveTo>
                      <a:pt x="0" y="0"/>
                    </a:moveTo>
                    <a:lnTo>
                      <a:pt x="103988" y="67583"/>
                    </a:lnTo>
                  </a:path>
                </a:pathLst>
              </a:custGeom>
              <a:ln w="16501" cap="rnd">
                <a:solidFill>
                  <a:srgbClr val="000000"/>
                </a:solidFill>
                <a:prstDash val="solid"/>
                <a:round/>
              </a:ln>
            </p:spPr>
            <p:txBody>
              <a:bodyPr rtlCol="0" anchor="ctr"/>
              <a:lstStyle/>
              <a:p>
                <a:endParaRPr lang="en-US" sz="1799"/>
              </a:p>
            </p:txBody>
          </p:sp>
          <p:sp>
            <p:nvSpPr>
              <p:cNvPr id="75" name="Freeform 2802">
                <a:extLst>
                  <a:ext uri="{FF2B5EF4-FFF2-40B4-BE49-F238E27FC236}">
                    <a16:creationId xmlns:a16="http://schemas.microsoft.com/office/drawing/2014/main" id="{C04641D6-CBD9-8FCD-3CB5-B1C01345A722}"/>
                  </a:ext>
                </a:extLst>
              </p:cNvPr>
              <p:cNvSpPr/>
              <p:nvPr/>
            </p:nvSpPr>
            <p:spPr>
              <a:xfrm>
                <a:off x="4966672" y="2892721"/>
                <a:ext cx="130397" cy="16483"/>
              </a:xfrm>
              <a:custGeom>
                <a:avLst/>
                <a:gdLst>
                  <a:gd name="connsiteX0" fmla="*/ 130398 w 130397"/>
                  <a:gd name="connsiteY0" fmla="*/ 0 h 16483"/>
                  <a:gd name="connsiteX1" fmla="*/ 0 w 130397"/>
                  <a:gd name="connsiteY1" fmla="*/ 0 h 16483"/>
                </a:gdLst>
                <a:ahLst/>
                <a:cxnLst>
                  <a:cxn ang="0">
                    <a:pos x="connsiteX0" y="connsiteY0"/>
                  </a:cxn>
                  <a:cxn ang="0">
                    <a:pos x="connsiteX1" y="connsiteY1"/>
                  </a:cxn>
                </a:cxnLst>
                <a:rect l="l" t="t" r="r" b="b"/>
                <a:pathLst>
                  <a:path w="130397" h="16483">
                    <a:moveTo>
                      <a:pt x="130398" y="0"/>
                    </a:moveTo>
                    <a:lnTo>
                      <a:pt x="0" y="0"/>
                    </a:lnTo>
                  </a:path>
                </a:pathLst>
              </a:custGeom>
              <a:ln w="16501" cap="rnd">
                <a:solidFill>
                  <a:srgbClr val="000000"/>
                </a:solidFill>
                <a:prstDash val="solid"/>
                <a:round/>
              </a:ln>
            </p:spPr>
            <p:txBody>
              <a:bodyPr rtlCol="0" anchor="ctr"/>
              <a:lstStyle/>
              <a:p>
                <a:endParaRPr lang="en-US" sz="1799"/>
              </a:p>
            </p:txBody>
          </p:sp>
          <p:sp>
            <p:nvSpPr>
              <p:cNvPr id="76" name="Freeform 2803">
                <a:extLst>
                  <a:ext uri="{FF2B5EF4-FFF2-40B4-BE49-F238E27FC236}">
                    <a16:creationId xmlns:a16="http://schemas.microsoft.com/office/drawing/2014/main" id="{72725A95-55C7-F1B6-2997-F95ACB663D88}"/>
                  </a:ext>
                </a:extLst>
              </p:cNvPr>
              <p:cNvSpPr/>
              <p:nvPr/>
            </p:nvSpPr>
            <p:spPr>
              <a:xfrm>
                <a:off x="4884141" y="2467443"/>
                <a:ext cx="110590" cy="70879"/>
              </a:xfrm>
              <a:custGeom>
                <a:avLst/>
                <a:gdLst>
                  <a:gd name="connsiteX0" fmla="*/ 110591 w 110590"/>
                  <a:gd name="connsiteY0" fmla="*/ 0 h 70879"/>
                  <a:gd name="connsiteX1" fmla="*/ 0 w 110590"/>
                  <a:gd name="connsiteY1" fmla="*/ 70880 h 70879"/>
                </a:gdLst>
                <a:ahLst/>
                <a:cxnLst>
                  <a:cxn ang="0">
                    <a:pos x="connsiteX0" y="connsiteY0"/>
                  </a:cxn>
                  <a:cxn ang="0">
                    <a:pos x="connsiteX1" y="connsiteY1"/>
                  </a:cxn>
                </a:cxnLst>
                <a:rect l="l" t="t" r="r" b="b"/>
                <a:pathLst>
                  <a:path w="110590" h="70879">
                    <a:moveTo>
                      <a:pt x="110591" y="0"/>
                    </a:moveTo>
                    <a:lnTo>
                      <a:pt x="0" y="70880"/>
                    </a:lnTo>
                  </a:path>
                </a:pathLst>
              </a:custGeom>
              <a:ln w="16501" cap="rnd">
                <a:solidFill>
                  <a:srgbClr val="000000"/>
                </a:solidFill>
                <a:prstDash val="solid"/>
                <a:round/>
              </a:ln>
            </p:spPr>
            <p:txBody>
              <a:bodyPr rtlCol="0" anchor="ctr"/>
              <a:lstStyle/>
              <a:p>
                <a:endParaRPr lang="en-US" sz="1799"/>
              </a:p>
            </p:txBody>
          </p:sp>
          <p:sp>
            <p:nvSpPr>
              <p:cNvPr id="77" name="Freeform 2804">
                <a:extLst>
                  <a:ext uri="{FF2B5EF4-FFF2-40B4-BE49-F238E27FC236}">
                    <a16:creationId xmlns:a16="http://schemas.microsoft.com/office/drawing/2014/main" id="{474D9B2E-A348-F1EE-FF1D-E2F51C60E1AE}"/>
                  </a:ext>
                </a:extLst>
              </p:cNvPr>
              <p:cNvSpPr/>
              <p:nvPr/>
            </p:nvSpPr>
            <p:spPr>
              <a:xfrm>
                <a:off x="4471490" y="2538322"/>
                <a:ext cx="174964" cy="346157"/>
              </a:xfrm>
              <a:custGeom>
                <a:avLst/>
                <a:gdLst>
                  <a:gd name="connsiteX0" fmla="*/ 0 w 174964"/>
                  <a:gd name="connsiteY0" fmla="*/ 173078 h 346157"/>
                  <a:gd name="connsiteX1" fmla="*/ 87482 w 174964"/>
                  <a:gd name="connsiteY1" fmla="*/ 346157 h 346157"/>
                  <a:gd name="connsiteX2" fmla="*/ 174964 w 174964"/>
                  <a:gd name="connsiteY2" fmla="*/ 173078 h 346157"/>
                  <a:gd name="connsiteX3" fmla="*/ 87482 w 174964"/>
                  <a:gd name="connsiteY3" fmla="*/ 0 h 346157"/>
                  <a:gd name="connsiteX4" fmla="*/ 0 w 174964"/>
                  <a:gd name="connsiteY4" fmla="*/ 173078 h 34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4" h="346157">
                    <a:moveTo>
                      <a:pt x="0" y="173078"/>
                    </a:moveTo>
                    <a:cubicBezTo>
                      <a:pt x="0" y="243958"/>
                      <a:pt x="34663" y="306596"/>
                      <a:pt x="87482" y="346157"/>
                    </a:cubicBezTo>
                    <a:cubicBezTo>
                      <a:pt x="140301" y="306596"/>
                      <a:pt x="174964" y="243958"/>
                      <a:pt x="174964" y="173078"/>
                    </a:cubicBezTo>
                    <a:cubicBezTo>
                      <a:pt x="174964" y="102199"/>
                      <a:pt x="140301" y="39561"/>
                      <a:pt x="87482" y="0"/>
                    </a:cubicBezTo>
                    <a:cubicBezTo>
                      <a:pt x="34663" y="39561"/>
                      <a:pt x="0" y="102199"/>
                      <a:pt x="0" y="173078"/>
                    </a:cubicBezTo>
                    <a:close/>
                  </a:path>
                </a:pathLst>
              </a:custGeom>
              <a:noFill/>
              <a:ln w="16501" cap="rnd">
                <a:solidFill>
                  <a:srgbClr val="000000"/>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4DCA62C1-63FD-0012-D0C1-1A40E444F809}"/>
                </a:ext>
              </a:extLst>
            </p:cNvPr>
            <p:cNvGrpSpPr/>
            <p:nvPr/>
          </p:nvGrpSpPr>
          <p:grpSpPr>
            <a:xfrm>
              <a:off x="4388960" y="3263604"/>
              <a:ext cx="336723" cy="125275"/>
              <a:chOff x="4388960" y="3263604"/>
              <a:chExt cx="336723" cy="125275"/>
            </a:xfrm>
          </p:grpSpPr>
          <p:sp>
            <p:nvSpPr>
              <p:cNvPr id="65" name="Freeform 2792">
                <a:extLst>
                  <a:ext uri="{FF2B5EF4-FFF2-40B4-BE49-F238E27FC236}">
                    <a16:creationId xmlns:a16="http://schemas.microsoft.com/office/drawing/2014/main" id="{CB4E383E-42C8-284F-EA88-225769887E1C}"/>
                  </a:ext>
                </a:extLst>
              </p:cNvPr>
              <p:cNvSpPr/>
              <p:nvPr/>
            </p:nvSpPr>
            <p:spPr>
              <a:xfrm>
                <a:off x="4388960" y="3263604"/>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6" name="Freeform 2793">
                <a:extLst>
                  <a:ext uri="{FF2B5EF4-FFF2-40B4-BE49-F238E27FC236}">
                    <a16:creationId xmlns:a16="http://schemas.microsoft.com/office/drawing/2014/main" id="{8C8D1152-DE30-13D9-52A3-52AE5D4AB267}"/>
                  </a:ext>
                </a:extLst>
              </p:cNvPr>
              <p:cNvSpPr/>
              <p:nvPr/>
            </p:nvSpPr>
            <p:spPr>
              <a:xfrm>
                <a:off x="4388960" y="3326241"/>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7" name="Freeform 2794">
                <a:extLst>
                  <a:ext uri="{FF2B5EF4-FFF2-40B4-BE49-F238E27FC236}">
                    <a16:creationId xmlns:a16="http://schemas.microsoft.com/office/drawing/2014/main" id="{B91B1E44-03C4-70E7-434D-CFE87653EA98}"/>
                  </a:ext>
                </a:extLst>
              </p:cNvPr>
              <p:cNvSpPr/>
              <p:nvPr/>
            </p:nvSpPr>
            <p:spPr>
              <a:xfrm>
                <a:off x="4450032" y="3388879"/>
                <a:ext cx="209626" cy="16483"/>
              </a:xfrm>
              <a:custGeom>
                <a:avLst/>
                <a:gdLst>
                  <a:gd name="connsiteX0" fmla="*/ 0 w 209626"/>
                  <a:gd name="connsiteY0" fmla="*/ 0 h 16483"/>
                  <a:gd name="connsiteX1" fmla="*/ 209627 w 209626"/>
                  <a:gd name="connsiteY1" fmla="*/ 0 h 16483"/>
                </a:gdLst>
                <a:ahLst/>
                <a:cxnLst>
                  <a:cxn ang="0">
                    <a:pos x="connsiteX0" y="connsiteY0"/>
                  </a:cxn>
                  <a:cxn ang="0">
                    <a:pos x="connsiteX1" y="connsiteY1"/>
                  </a:cxn>
                </a:cxnLst>
                <a:rect l="l" t="t" r="r" b="b"/>
                <a:pathLst>
                  <a:path w="209626" h="16483">
                    <a:moveTo>
                      <a:pt x="0" y="0"/>
                    </a:moveTo>
                    <a:lnTo>
                      <a:pt x="209627" y="0"/>
                    </a:lnTo>
                  </a:path>
                </a:pathLst>
              </a:custGeom>
              <a:ln w="16501" cap="rnd">
                <a:solidFill>
                  <a:srgbClr val="000000"/>
                </a:solidFill>
                <a:prstDash val="solid"/>
                <a:round/>
              </a:ln>
            </p:spPr>
            <p:txBody>
              <a:bodyPr rtlCol="0" anchor="ctr"/>
              <a:lstStyle/>
              <a:p>
                <a:endParaRPr lang="en-US" sz="1799"/>
              </a:p>
            </p:txBody>
          </p:sp>
        </p:grpSp>
      </p:grpSp>
      <p:grpSp>
        <p:nvGrpSpPr>
          <p:cNvPr id="78" name="Group 77">
            <a:extLst>
              <a:ext uri="{FF2B5EF4-FFF2-40B4-BE49-F238E27FC236}">
                <a16:creationId xmlns:a16="http://schemas.microsoft.com/office/drawing/2014/main" id="{CD3DDFC6-C519-8351-BF73-02F7B7F95C06}"/>
              </a:ext>
            </a:extLst>
          </p:cNvPr>
          <p:cNvGrpSpPr/>
          <p:nvPr/>
        </p:nvGrpSpPr>
        <p:grpSpPr>
          <a:xfrm>
            <a:off x="6842177" y="8939"/>
            <a:ext cx="720674" cy="861774"/>
            <a:chOff x="1015048" y="996928"/>
            <a:chExt cx="1016952" cy="1216059"/>
          </a:xfrm>
        </p:grpSpPr>
        <p:sp>
          <p:nvSpPr>
            <p:cNvPr id="79" name="Oval 78">
              <a:extLst>
                <a:ext uri="{FF2B5EF4-FFF2-40B4-BE49-F238E27FC236}">
                  <a16:creationId xmlns:a16="http://schemas.microsoft.com/office/drawing/2014/main" id="{29060964-D8F7-455A-CD4F-5240AD8791F0}"/>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0" name="TextBox 79">
              <a:extLst>
                <a:ext uri="{FF2B5EF4-FFF2-40B4-BE49-F238E27FC236}">
                  <a16:creationId xmlns:a16="http://schemas.microsoft.com/office/drawing/2014/main" id="{3AF78AF1-7B4D-C3CB-7610-E6F0D677FA8D}"/>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81" name="Graphic 80" descr="Postit Notes with solid fill">
            <a:extLst>
              <a:ext uri="{FF2B5EF4-FFF2-40B4-BE49-F238E27FC236}">
                <a16:creationId xmlns:a16="http://schemas.microsoft.com/office/drawing/2014/main" id="{EE9FEEAD-714A-461E-0C54-815A26E39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351" y="5482225"/>
            <a:ext cx="914400" cy="914400"/>
          </a:xfrm>
          <a:prstGeom prst="rect">
            <a:avLst/>
          </a:prstGeom>
        </p:spPr>
      </p:pic>
    </p:spTree>
    <p:extLst>
      <p:ext uri="{BB962C8B-B14F-4D97-AF65-F5344CB8AC3E}">
        <p14:creationId xmlns:p14="http://schemas.microsoft.com/office/powerpoint/2010/main" val="3795235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D667-D462-3A20-1928-1B544F937E0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C7CDC660-1018-8749-33CF-F5F19233C1FA}"/>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F4865B4C-21FE-B498-965F-613F99A322DC}"/>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B9842595-0769-933D-17BE-EADDA254F4BD}"/>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b="1" dirty="0">
                <a:solidFill>
                  <a:srgbClr val="459597"/>
                </a:solidFill>
              </a:rPr>
              <a:t>Sample Answer: </a:t>
            </a:r>
            <a:r>
              <a:rPr lang="en-US" sz="2300" b="1" i="1" dirty="0" err="1">
                <a:solidFill>
                  <a:srgbClr val="E96751"/>
                </a:solidFill>
              </a:rPr>
              <a:t>GreenGlamp</a:t>
            </a:r>
            <a:r>
              <a:rPr lang="en-US" sz="2300" b="1" i="1" dirty="0">
                <a:solidFill>
                  <a:srgbClr val="E96751"/>
                </a:solidFill>
              </a:rPr>
              <a:t>, Iceland </a:t>
            </a:r>
          </a:p>
          <a:p>
            <a:pPr marL="0" indent="0"/>
            <a:r>
              <a:rPr lang="en-US" sz="2300" i="1" dirty="0">
                <a:solidFill>
                  <a:srgbClr val="494949"/>
                </a:solidFill>
              </a:rPr>
              <a:t>“The total project cost is €150,000. We are requesting a grant of €75,000 (50%) and will co-fund €75,000. Our co-funding is secured through personal savings (€50,000) and a confirmed credit union loan (€25,000). </a:t>
            </a:r>
          </a:p>
          <a:p>
            <a:pPr marL="0" indent="0"/>
            <a:r>
              <a:rPr lang="en-US" sz="2300" b="1" i="1" dirty="0">
                <a:solidFill>
                  <a:srgbClr val="494949"/>
                </a:solidFill>
              </a:rPr>
              <a:t>Major cost items include: </a:t>
            </a:r>
            <a:r>
              <a:rPr lang="en-US" sz="2300" i="1" dirty="0">
                <a:solidFill>
                  <a:srgbClr val="494949"/>
                </a:solidFill>
              </a:rPr>
              <a:t>€60k for five dome structures (supplier quote attached), €40k for site works (road, utilities – quote from contractor attached), €20k for facilities cabin and bathhouse construction, €10k for renewable energy systems, and €20k for interior furnishings, permits, marketing and contingency. </a:t>
            </a:r>
          </a:p>
          <a:p>
            <a:pPr marL="0" indent="0"/>
            <a:r>
              <a:rPr lang="en-US" sz="2300" i="1" dirty="0">
                <a:solidFill>
                  <a:srgbClr val="494949"/>
                </a:solidFill>
              </a:rPr>
              <a:t>A detailed breakdown is in the business plan. We have also set aside additional personal funds to cover the first 6 months of operating expenses, ensuring the project’s viability post-construction.”</a:t>
            </a:r>
            <a:br>
              <a:rPr lang="en-US" sz="2300" dirty="0">
                <a:solidFill>
                  <a:srgbClr val="494949"/>
                </a:solidFill>
              </a:rPr>
            </a:br>
            <a:endParaRPr lang="en-US" sz="2300" dirty="0">
              <a:solidFill>
                <a:srgbClr val="494949"/>
              </a:solidFill>
            </a:endParaRPr>
          </a:p>
        </p:txBody>
      </p:sp>
      <p:sp>
        <p:nvSpPr>
          <p:cNvPr id="25" name="Flowchart: Alternate Process 24">
            <a:extLst>
              <a:ext uri="{FF2B5EF4-FFF2-40B4-BE49-F238E27FC236}">
                <a16:creationId xmlns:a16="http://schemas.microsoft.com/office/drawing/2014/main" id="{DD559A4E-3169-9F0D-B307-ED63F46A2A58}"/>
              </a:ext>
            </a:extLst>
          </p:cNvPr>
          <p:cNvSpPr/>
          <p:nvPr/>
        </p:nvSpPr>
        <p:spPr>
          <a:xfrm>
            <a:off x="1620199" y="858203"/>
            <a:ext cx="9964593" cy="470123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E2C0794-0853-51CF-A287-21256291793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This next part shows you have thought through costs and funding. It’s specific and shows commitment and risk-sharing by securing other financing.</a:t>
            </a:r>
            <a:endParaRPr lang="en-GB" dirty="0">
              <a:solidFill>
                <a:schemeClr val="bg1"/>
              </a:solidFill>
            </a:endParaRPr>
          </a:p>
        </p:txBody>
      </p:sp>
      <p:cxnSp>
        <p:nvCxnSpPr>
          <p:cNvPr id="33" name="Connector: Elbow 32">
            <a:extLst>
              <a:ext uri="{FF2B5EF4-FFF2-40B4-BE49-F238E27FC236}">
                <a16:creationId xmlns:a16="http://schemas.microsoft.com/office/drawing/2014/main" id="{885D0E38-4F5D-E7F0-E06A-84D3DAB584DD}"/>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7716E80-45F9-D9B0-B0D4-336A3BD95739}"/>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76751-EE81-926E-6C02-459CAABD7D00}"/>
              </a:ext>
            </a:extLst>
          </p:cNvPr>
          <p:cNvCxnSpPr>
            <a:cxnSpLocks/>
          </p:cNvCxnSpPr>
          <p:nvPr/>
        </p:nvCxnSpPr>
        <p:spPr>
          <a:xfrm flipH="1" flipV="1">
            <a:off x="964639" y="0"/>
            <a:ext cx="1" cy="724393"/>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5221F3EF-E886-68E4-B5A5-E218BA4B2C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5768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9C28-4DBD-E642-DCE3-5BD29F16D1A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8FFAEADB-3E64-BDF0-AD7F-9A6F9658D4BC}"/>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74373BD4-E131-60D7-59E7-C332C638FD05}"/>
              </a:ext>
            </a:extLst>
          </p:cNvPr>
          <p:cNvSpPr/>
          <p:nvPr/>
        </p:nvSpPr>
        <p:spPr>
          <a:xfrm>
            <a:off x="830086" y="1031579"/>
            <a:ext cx="10595240" cy="1043834"/>
          </a:xfrm>
          <a:prstGeom prst="flowChartAlternateProcess">
            <a:avLst/>
          </a:prstGeom>
          <a:solidFill>
            <a:srgbClr val="A66BD3"/>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9471220-D478-A6F8-98CC-EB0EA3E3D4B5}"/>
              </a:ext>
            </a:extLst>
          </p:cNvPr>
          <p:cNvSpPr>
            <a:spLocks noGrp="1"/>
          </p:cNvSpPr>
          <p:nvPr>
            <p:ph type="body" sz="quarter" idx="16"/>
          </p:nvPr>
        </p:nvSpPr>
        <p:spPr>
          <a:xfrm>
            <a:off x="2107434" y="195382"/>
            <a:ext cx="10614687" cy="803654"/>
          </a:xfrm>
        </p:spPr>
        <p:txBody>
          <a:bodyPr/>
          <a:lstStyle/>
          <a:p>
            <a:r>
              <a:rPr lang="en-GB" sz="3800" b="1" dirty="0">
                <a:solidFill>
                  <a:srgbClr val="A66BD3"/>
                </a:solidFill>
              </a:rPr>
              <a:t>Question 2 </a:t>
            </a:r>
            <a:r>
              <a:rPr lang="en-GB" sz="2800" i="1" dirty="0"/>
              <a:t>Sample Answer</a:t>
            </a:r>
          </a:p>
        </p:txBody>
      </p:sp>
      <p:sp>
        <p:nvSpPr>
          <p:cNvPr id="6" name="Text Placeholder 5">
            <a:extLst>
              <a:ext uri="{FF2B5EF4-FFF2-40B4-BE49-F238E27FC236}">
                <a16:creationId xmlns:a16="http://schemas.microsoft.com/office/drawing/2014/main" id="{89055BD9-0FAE-7A1E-EDEF-A1FA1C9A126A}"/>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“Why is this project needed? Provide evidence of demand or need.”</a:t>
            </a:r>
          </a:p>
        </p:txBody>
      </p:sp>
      <p:sp>
        <p:nvSpPr>
          <p:cNvPr id="21" name="Text Placeholder 5">
            <a:extLst>
              <a:ext uri="{FF2B5EF4-FFF2-40B4-BE49-F238E27FC236}">
                <a16:creationId xmlns:a16="http://schemas.microsoft.com/office/drawing/2014/main" id="{6642656E-6723-CF04-19C8-EDAA05958383}"/>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Sample Answer: </a:t>
            </a:r>
            <a:r>
              <a:rPr lang="en-US" b="1" dirty="0">
                <a:solidFill>
                  <a:srgbClr val="E96751"/>
                </a:solidFill>
              </a:rPr>
              <a:t>Mountain Sky Glamping, Slovenia</a:t>
            </a:r>
          </a:p>
          <a:p>
            <a:pPr marL="0" indent="0">
              <a:spcAft>
                <a:spcPts val="600"/>
              </a:spcAft>
            </a:pPr>
            <a:r>
              <a:rPr lang="en-US" dirty="0">
                <a:solidFill>
                  <a:srgbClr val="459597"/>
                </a:solidFill>
              </a:rPr>
              <a:t> </a:t>
            </a:r>
            <a:r>
              <a:rPr lang="en-US" i="1" dirty="0">
                <a:solidFill>
                  <a:srgbClr val="494949"/>
                </a:solidFill>
              </a:rPr>
              <a:t>“Currently, our municipality has only two small guesthouses and no high-end nature accommodations. However, tourism data shows an upswing in demand for eco-friendly stays. </a:t>
            </a:r>
          </a:p>
          <a:p>
            <a:pPr marL="0" indent="0">
              <a:spcAft>
                <a:spcPts val="600"/>
              </a:spcAft>
            </a:pPr>
            <a:r>
              <a:rPr lang="en-US" i="1" dirty="0">
                <a:solidFill>
                  <a:srgbClr val="494949"/>
                </a:solidFill>
              </a:rPr>
              <a:t>By developing </a:t>
            </a:r>
            <a:r>
              <a:rPr lang="en-US" i="1" dirty="0" err="1">
                <a:solidFill>
                  <a:srgbClr val="494949"/>
                </a:solidFill>
              </a:rPr>
              <a:t>MountainSky</a:t>
            </a:r>
            <a:r>
              <a:rPr lang="en-US" i="1" dirty="0">
                <a:solidFill>
                  <a:srgbClr val="494949"/>
                </a:solidFill>
              </a:rPr>
              <a:t> Glamping, we address this gap – providing an option that currently does not exist, thereby keeping visitors (especially higher-spending ones) in the area who might otherwise stay elsewhere or do day trips only.” </a:t>
            </a:r>
          </a:p>
        </p:txBody>
      </p:sp>
      <p:sp>
        <p:nvSpPr>
          <p:cNvPr id="25" name="Flowchart: Alternate Process 24">
            <a:extLst>
              <a:ext uri="{FF2B5EF4-FFF2-40B4-BE49-F238E27FC236}">
                <a16:creationId xmlns:a16="http://schemas.microsoft.com/office/drawing/2014/main" id="{0FA775CA-0CF8-DFC0-54CF-189D93CF9BD9}"/>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83D1125E-B063-CF15-EBB6-5A682D3D4536}"/>
              </a:ext>
            </a:extLst>
          </p:cNvPr>
          <p:cNvSpPr txBox="1">
            <a:spLocks/>
          </p:cNvSpPr>
          <p:nvPr/>
        </p:nvSpPr>
        <p:spPr>
          <a:xfrm>
            <a:off x="1840160" y="564027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If asked about the rationale or need for the project, identify a gap and how your project fills it. This kind of answer demonstrates that you understand the local context and needs.</a:t>
            </a:r>
          </a:p>
          <a:p>
            <a:pPr marL="0" indent="0"/>
            <a:endParaRPr lang="en-US" dirty="0">
              <a:solidFill>
                <a:schemeClr val="bg1"/>
              </a:solidFill>
            </a:endParaRP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72B3B662-E382-ADCE-0F0B-6230316F40DA}"/>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4796874-79D9-01FD-A213-894ACFDFBC92}"/>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639536-C4E1-BF13-FA51-245815F8A18E}"/>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5" name="Graphic 503">
            <a:extLst>
              <a:ext uri="{FF2B5EF4-FFF2-40B4-BE49-F238E27FC236}">
                <a16:creationId xmlns:a16="http://schemas.microsoft.com/office/drawing/2014/main" id="{98B098DE-862E-DD34-CC45-366684CE9D60}"/>
              </a:ext>
            </a:extLst>
          </p:cNvPr>
          <p:cNvGrpSpPr/>
          <p:nvPr/>
        </p:nvGrpSpPr>
        <p:grpSpPr>
          <a:xfrm>
            <a:off x="335359" y="46798"/>
            <a:ext cx="1128720" cy="1100821"/>
            <a:chOff x="470422" y="650943"/>
            <a:chExt cx="1129014" cy="1101108"/>
          </a:xfrm>
          <a:noFill/>
        </p:grpSpPr>
        <p:sp>
          <p:nvSpPr>
            <p:cNvPr id="7" name="Freeform 2928">
              <a:extLst>
                <a:ext uri="{FF2B5EF4-FFF2-40B4-BE49-F238E27FC236}">
                  <a16:creationId xmlns:a16="http://schemas.microsoft.com/office/drawing/2014/main" id="{E57B28BE-A0DC-F9CE-84A5-FAFED79EFC2D}"/>
                </a:ext>
              </a:extLst>
            </p:cNvPr>
            <p:cNvSpPr/>
            <p:nvPr/>
          </p:nvSpPr>
          <p:spPr>
            <a:xfrm>
              <a:off x="787338" y="1187337"/>
              <a:ext cx="812097" cy="380098"/>
            </a:xfrm>
            <a:custGeom>
              <a:avLst/>
              <a:gdLst>
                <a:gd name="connsiteX0" fmla="*/ 448965 w 812097"/>
                <a:gd name="connsiteY0" fmla="*/ 170756 h 380098"/>
                <a:gd name="connsiteX1" fmla="*/ 633833 w 812097"/>
                <a:gd name="connsiteY1" fmla="*/ 32293 h 380098"/>
                <a:gd name="connsiteX2" fmla="*/ 812098 w 812097"/>
                <a:gd name="connsiteY2" fmla="*/ 47128 h 380098"/>
                <a:gd name="connsiteX3" fmla="*/ 498483 w 812097"/>
                <a:gd name="connsiteY3" fmla="*/ 342186 h 380098"/>
                <a:gd name="connsiteX4" fmla="*/ 402748 w 812097"/>
                <a:gd name="connsiteY4" fmla="*/ 380098 h 380098"/>
                <a:gd name="connsiteX5" fmla="*/ 0 w 812097"/>
                <a:gd name="connsiteY5" fmla="*/ 380098 h 3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97" h="380098">
                  <a:moveTo>
                    <a:pt x="448965" y="170756"/>
                  </a:moveTo>
                  <a:cubicBezTo>
                    <a:pt x="448965" y="170756"/>
                    <a:pt x="562857" y="85040"/>
                    <a:pt x="633833" y="32293"/>
                  </a:cubicBezTo>
                  <a:cubicBezTo>
                    <a:pt x="708110" y="-23752"/>
                    <a:pt x="765881" y="974"/>
                    <a:pt x="812098" y="47128"/>
                  </a:cubicBezTo>
                  <a:lnTo>
                    <a:pt x="498483" y="342186"/>
                  </a:lnTo>
                  <a:cubicBezTo>
                    <a:pt x="472073" y="366911"/>
                    <a:pt x="439061" y="380098"/>
                    <a:pt x="402748" y="380098"/>
                  </a:cubicBezTo>
                  <a:lnTo>
                    <a:pt x="0" y="380098"/>
                  </a:lnTo>
                </a:path>
              </a:pathLst>
            </a:custGeom>
            <a:solidFill>
              <a:srgbClr val="F9D1AD"/>
            </a:solidFill>
            <a:ln w="16501" cap="rnd">
              <a:solidFill>
                <a:srgbClr val="000000"/>
              </a:solidFill>
              <a:prstDash val="solid"/>
              <a:round/>
            </a:ln>
          </p:spPr>
          <p:txBody>
            <a:bodyPr rtlCol="0" anchor="ctr"/>
            <a:lstStyle/>
            <a:p>
              <a:endParaRPr lang="en-US" sz="1799"/>
            </a:p>
          </p:txBody>
        </p:sp>
        <p:sp>
          <p:nvSpPr>
            <p:cNvPr id="8" name="Freeform 2929">
              <a:extLst>
                <a:ext uri="{FF2B5EF4-FFF2-40B4-BE49-F238E27FC236}">
                  <a16:creationId xmlns:a16="http://schemas.microsoft.com/office/drawing/2014/main" id="{EA5AEE40-2130-A594-4867-F979DCB13448}"/>
                </a:ext>
              </a:extLst>
            </p:cNvPr>
            <p:cNvSpPr/>
            <p:nvPr/>
          </p:nvSpPr>
          <p:spPr>
            <a:xfrm>
              <a:off x="625579" y="1265784"/>
              <a:ext cx="627230" cy="161539"/>
            </a:xfrm>
            <a:custGeom>
              <a:avLst/>
              <a:gdLst>
                <a:gd name="connsiteX0" fmla="*/ 0 w 627230"/>
                <a:gd name="connsiteY0" fmla="*/ 140111 h 161539"/>
                <a:gd name="connsiteX1" fmla="*/ 232735 w 627230"/>
                <a:gd name="connsiteY1" fmla="*/ 0 h 161539"/>
                <a:gd name="connsiteX2" fmla="*/ 404398 w 627230"/>
                <a:gd name="connsiteY2" fmla="*/ 49451 h 161539"/>
                <a:gd name="connsiteX3" fmla="*/ 536447 w 627230"/>
                <a:gd name="connsiteY3" fmla="*/ 49451 h 161539"/>
                <a:gd name="connsiteX4" fmla="*/ 627230 w 627230"/>
                <a:gd name="connsiteY4" fmla="*/ 161540 h 161539"/>
                <a:gd name="connsiteX5" fmla="*/ 351579 w 627230"/>
                <a:gd name="connsiteY5"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230" h="161539">
                  <a:moveTo>
                    <a:pt x="0" y="140111"/>
                  </a:moveTo>
                  <a:cubicBezTo>
                    <a:pt x="82530" y="39561"/>
                    <a:pt x="150205" y="0"/>
                    <a:pt x="232735" y="0"/>
                  </a:cubicBezTo>
                  <a:cubicBezTo>
                    <a:pt x="315266" y="0"/>
                    <a:pt x="343326" y="8242"/>
                    <a:pt x="404398" y="49451"/>
                  </a:cubicBezTo>
                  <a:lnTo>
                    <a:pt x="536447" y="49451"/>
                  </a:lnTo>
                  <a:cubicBezTo>
                    <a:pt x="557905" y="49451"/>
                    <a:pt x="627230" y="59341"/>
                    <a:pt x="627230" y="161540"/>
                  </a:cubicBezTo>
                  <a:lnTo>
                    <a:pt x="351579" y="161540"/>
                  </a:lnTo>
                </a:path>
              </a:pathLst>
            </a:custGeom>
            <a:noFill/>
            <a:ln w="16501" cap="rnd">
              <a:solidFill>
                <a:srgbClr val="000000"/>
              </a:solidFill>
              <a:prstDash val="solid"/>
              <a:round/>
            </a:ln>
          </p:spPr>
          <p:txBody>
            <a:bodyPr rtlCol="0" anchor="ctr"/>
            <a:lstStyle/>
            <a:p>
              <a:endParaRPr lang="en-US" sz="1799"/>
            </a:p>
          </p:txBody>
        </p:sp>
        <p:sp>
          <p:nvSpPr>
            <p:cNvPr id="9" name="Freeform 2930">
              <a:extLst>
                <a:ext uri="{FF2B5EF4-FFF2-40B4-BE49-F238E27FC236}">
                  <a16:creationId xmlns:a16="http://schemas.microsoft.com/office/drawing/2014/main" id="{5AF11790-805B-90EC-3269-73A4A458EEA1}"/>
                </a:ext>
              </a:extLst>
            </p:cNvPr>
            <p:cNvSpPr/>
            <p:nvPr/>
          </p:nvSpPr>
          <p:spPr>
            <a:xfrm>
              <a:off x="470422" y="1354796"/>
              <a:ext cx="397795" cy="397256"/>
            </a:xfrm>
            <a:custGeom>
              <a:avLst/>
              <a:gdLst>
                <a:gd name="connsiteX0" fmla="*/ 0 w 397795"/>
                <a:gd name="connsiteY0" fmla="*/ 103847 h 397256"/>
                <a:gd name="connsiteX1" fmla="*/ 103988 w 397795"/>
                <a:gd name="connsiteY1" fmla="*/ 0 h 397256"/>
                <a:gd name="connsiteX2" fmla="*/ 397796 w 397795"/>
                <a:gd name="connsiteY2" fmla="*/ 293409 h 397256"/>
                <a:gd name="connsiteX3" fmla="*/ 295458 w 397795"/>
                <a:gd name="connsiteY3" fmla="*/ 397256 h 397256"/>
              </a:gdLst>
              <a:ahLst/>
              <a:cxnLst>
                <a:cxn ang="0">
                  <a:pos x="connsiteX0" y="connsiteY0"/>
                </a:cxn>
                <a:cxn ang="0">
                  <a:pos x="connsiteX1" y="connsiteY1"/>
                </a:cxn>
                <a:cxn ang="0">
                  <a:pos x="connsiteX2" y="connsiteY2"/>
                </a:cxn>
                <a:cxn ang="0">
                  <a:pos x="connsiteX3" y="connsiteY3"/>
                </a:cxn>
              </a:cxnLst>
              <a:rect l="l" t="t" r="r" b="b"/>
              <a:pathLst>
                <a:path w="397795" h="397256">
                  <a:moveTo>
                    <a:pt x="0" y="103847"/>
                  </a:moveTo>
                  <a:lnTo>
                    <a:pt x="103988" y="0"/>
                  </a:lnTo>
                  <a:lnTo>
                    <a:pt x="397796" y="293409"/>
                  </a:lnTo>
                  <a:lnTo>
                    <a:pt x="295458" y="397256"/>
                  </a:lnTo>
                </a:path>
              </a:pathLst>
            </a:custGeom>
            <a:noFill/>
            <a:ln w="16501" cap="rnd">
              <a:solidFill>
                <a:srgbClr val="000000"/>
              </a:solidFill>
              <a:prstDash val="solid"/>
              <a:round/>
            </a:ln>
          </p:spPr>
          <p:txBody>
            <a:bodyPr rtlCol="0" anchor="ctr"/>
            <a:lstStyle/>
            <a:p>
              <a:endParaRPr lang="en-US" sz="1799"/>
            </a:p>
          </p:txBody>
        </p:sp>
        <p:sp>
          <p:nvSpPr>
            <p:cNvPr id="10" name="Freeform 2931">
              <a:extLst>
                <a:ext uri="{FF2B5EF4-FFF2-40B4-BE49-F238E27FC236}">
                  <a16:creationId xmlns:a16="http://schemas.microsoft.com/office/drawing/2014/main" id="{11B460D7-71D0-972E-0107-63290EAE5081}"/>
                </a:ext>
              </a:extLst>
            </p:cNvPr>
            <p:cNvSpPr/>
            <p:nvPr/>
          </p:nvSpPr>
          <p:spPr>
            <a:xfrm>
              <a:off x="813748" y="1115783"/>
              <a:ext cx="531495" cy="159891"/>
            </a:xfrm>
            <a:custGeom>
              <a:avLst/>
              <a:gdLst>
                <a:gd name="connsiteX0" fmla="*/ 531495 w 531495"/>
                <a:gd name="connsiteY0" fmla="*/ 159892 h 159891"/>
                <a:gd name="connsiteX1" fmla="*/ 439061 w 531495"/>
                <a:gd name="connsiteY1" fmla="*/ 67583 h 159891"/>
                <a:gd name="connsiteX2" fmla="*/ 402748 w 531495"/>
                <a:gd name="connsiteY2" fmla="*/ 74176 h 159891"/>
                <a:gd name="connsiteX3" fmla="*/ 310314 w 531495"/>
                <a:gd name="connsiteY3" fmla="*/ 0 h 159891"/>
                <a:gd name="connsiteX4" fmla="*/ 231085 w 531495"/>
                <a:gd name="connsiteY4" fmla="*/ 42858 h 159891"/>
                <a:gd name="connsiteX5" fmla="*/ 174964 w 531495"/>
                <a:gd name="connsiteY5" fmla="*/ 16484 h 159891"/>
                <a:gd name="connsiteX6" fmla="*/ 103988 w 531495"/>
                <a:gd name="connsiteY6" fmla="*/ 80770 h 159891"/>
                <a:gd name="connsiteX7" fmla="*/ 82530 w 531495"/>
                <a:gd name="connsiteY7" fmla="*/ 77473 h 159891"/>
                <a:gd name="connsiteX8" fmla="*/ 0 w 531495"/>
                <a:gd name="connsiteY8" fmla="*/ 154947 h 1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495" h="159891">
                  <a:moveTo>
                    <a:pt x="531495" y="159892"/>
                  </a:moveTo>
                  <a:cubicBezTo>
                    <a:pt x="531495" y="108792"/>
                    <a:pt x="490230" y="67583"/>
                    <a:pt x="439061" y="67583"/>
                  </a:cubicBezTo>
                  <a:cubicBezTo>
                    <a:pt x="387892" y="67583"/>
                    <a:pt x="414302" y="70880"/>
                    <a:pt x="402748" y="74176"/>
                  </a:cubicBezTo>
                  <a:cubicBezTo>
                    <a:pt x="392844" y="31319"/>
                    <a:pt x="354880" y="0"/>
                    <a:pt x="310314" y="0"/>
                  </a:cubicBezTo>
                  <a:cubicBezTo>
                    <a:pt x="265748" y="0"/>
                    <a:pt x="249241" y="16484"/>
                    <a:pt x="231085" y="42858"/>
                  </a:cubicBezTo>
                  <a:cubicBezTo>
                    <a:pt x="217880" y="26374"/>
                    <a:pt x="198073" y="16484"/>
                    <a:pt x="174964" y="16484"/>
                  </a:cubicBezTo>
                  <a:cubicBezTo>
                    <a:pt x="137000" y="16484"/>
                    <a:pt x="107289" y="44506"/>
                    <a:pt x="103988" y="80770"/>
                  </a:cubicBezTo>
                  <a:cubicBezTo>
                    <a:pt x="97386" y="79122"/>
                    <a:pt x="90783" y="77473"/>
                    <a:pt x="82530" y="77473"/>
                  </a:cubicBezTo>
                  <a:cubicBezTo>
                    <a:pt x="37964" y="77473"/>
                    <a:pt x="3301" y="112089"/>
                    <a:pt x="0" y="154947"/>
                  </a:cubicBezTo>
                </a:path>
              </a:pathLst>
            </a:custGeom>
            <a:noFill/>
            <a:ln w="16501" cap="rnd">
              <a:solidFill>
                <a:srgbClr val="000000"/>
              </a:solidFill>
              <a:prstDash val="solid"/>
              <a:round/>
            </a:ln>
          </p:spPr>
          <p:txBody>
            <a:bodyPr rtlCol="0" anchor="ctr"/>
            <a:lstStyle/>
            <a:p>
              <a:endParaRPr lang="en-US" sz="1799"/>
            </a:p>
          </p:txBody>
        </p:sp>
        <p:sp>
          <p:nvSpPr>
            <p:cNvPr id="11" name="Freeform 2932">
              <a:extLst>
                <a:ext uri="{FF2B5EF4-FFF2-40B4-BE49-F238E27FC236}">
                  <a16:creationId xmlns:a16="http://schemas.microsoft.com/office/drawing/2014/main" id="{765238B9-DA9E-2EE4-7B68-ABC1B11CAC9A}"/>
                </a:ext>
              </a:extLst>
            </p:cNvPr>
            <p:cNvSpPr/>
            <p:nvPr/>
          </p:nvSpPr>
          <p:spPr>
            <a:xfrm>
              <a:off x="1193387" y="1189959"/>
              <a:ext cx="21457" cy="11538"/>
            </a:xfrm>
            <a:custGeom>
              <a:avLst/>
              <a:gdLst>
                <a:gd name="connsiteX0" fmla="*/ 21458 w 21457"/>
                <a:gd name="connsiteY0" fmla="*/ 0 h 11538"/>
                <a:gd name="connsiteX1" fmla="*/ 0 w 21457"/>
                <a:gd name="connsiteY1" fmla="*/ 11539 h 11538"/>
              </a:gdLst>
              <a:ahLst/>
              <a:cxnLst>
                <a:cxn ang="0">
                  <a:pos x="connsiteX0" y="connsiteY0"/>
                </a:cxn>
                <a:cxn ang="0">
                  <a:pos x="connsiteX1" y="connsiteY1"/>
                </a:cxn>
              </a:cxnLst>
              <a:rect l="l" t="t" r="r" b="b"/>
              <a:pathLst>
                <a:path w="21457" h="11538">
                  <a:moveTo>
                    <a:pt x="21458" y="0"/>
                  </a:moveTo>
                  <a:cubicBezTo>
                    <a:pt x="21458" y="0"/>
                    <a:pt x="11554" y="3297"/>
                    <a:pt x="0" y="11539"/>
                  </a:cubicBezTo>
                </a:path>
              </a:pathLst>
            </a:custGeom>
            <a:noFill/>
            <a:ln w="16501" cap="rnd">
              <a:solidFill>
                <a:srgbClr val="000000"/>
              </a:solidFill>
              <a:prstDash val="solid"/>
              <a:round/>
            </a:ln>
          </p:spPr>
          <p:txBody>
            <a:bodyPr rtlCol="0" anchor="ctr"/>
            <a:lstStyle/>
            <a:p>
              <a:endParaRPr lang="en-US" sz="1799"/>
            </a:p>
          </p:txBody>
        </p:sp>
        <p:sp>
          <p:nvSpPr>
            <p:cNvPr id="12" name="Freeform 2933">
              <a:extLst>
                <a:ext uri="{FF2B5EF4-FFF2-40B4-BE49-F238E27FC236}">
                  <a16:creationId xmlns:a16="http://schemas.microsoft.com/office/drawing/2014/main" id="{F5485C5E-FCC8-8033-BCCC-22CBACF0639E}"/>
                </a:ext>
              </a:extLst>
            </p:cNvPr>
            <p:cNvSpPr/>
            <p:nvPr/>
          </p:nvSpPr>
          <p:spPr>
            <a:xfrm>
              <a:off x="879772" y="652592"/>
              <a:ext cx="229434" cy="464839"/>
            </a:xfrm>
            <a:custGeom>
              <a:avLst/>
              <a:gdLst>
                <a:gd name="connsiteX0" fmla="*/ 229434 w 229434"/>
                <a:gd name="connsiteY0" fmla="*/ 464839 h 464839"/>
                <a:gd name="connsiteX1" fmla="*/ 229434 w 229434"/>
                <a:gd name="connsiteY1" fmla="*/ 423630 h 464839"/>
                <a:gd name="connsiteX2" fmla="*/ 0 w 229434"/>
                <a:gd name="connsiteY2" fmla="*/ 0 h 464839"/>
              </a:gdLst>
              <a:ahLst/>
              <a:cxnLst>
                <a:cxn ang="0">
                  <a:pos x="connsiteX0" y="connsiteY0"/>
                </a:cxn>
                <a:cxn ang="0">
                  <a:pos x="connsiteX1" y="connsiteY1"/>
                </a:cxn>
                <a:cxn ang="0">
                  <a:pos x="connsiteX2" y="connsiteY2"/>
                </a:cxn>
              </a:cxnLst>
              <a:rect l="l" t="t" r="r" b="b"/>
              <a:pathLst>
                <a:path w="229434" h="464839">
                  <a:moveTo>
                    <a:pt x="229434" y="464839"/>
                  </a:moveTo>
                  <a:lnTo>
                    <a:pt x="229434" y="423630"/>
                  </a:lnTo>
                  <a:cubicBezTo>
                    <a:pt x="229434" y="304948"/>
                    <a:pt x="181567" y="186265"/>
                    <a:pt x="0" y="0"/>
                  </a:cubicBezTo>
                </a:path>
              </a:pathLst>
            </a:custGeom>
            <a:noFill/>
            <a:ln w="16501" cap="rnd">
              <a:solidFill>
                <a:srgbClr val="000000"/>
              </a:solidFill>
              <a:prstDash val="solid"/>
              <a:round/>
            </a:ln>
          </p:spPr>
          <p:txBody>
            <a:bodyPr rtlCol="0" anchor="ctr"/>
            <a:lstStyle/>
            <a:p>
              <a:endParaRPr lang="en-US" sz="1799"/>
            </a:p>
          </p:txBody>
        </p:sp>
        <p:sp>
          <p:nvSpPr>
            <p:cNvPr id="13" name="Freeform 2934">
              <a:extLst>
                <a:ext uri="{FF2B5EF4-FFF2-40B4-BE49-F238E27FC236}">
                  <a16:creationId xmlns:a16="http://schemas.microsoft.com/office/drawing/2014/main" id="{A775AE67-B984-E294-9A2A-00825CC7CA5E}"/>
                </a:ext>
              </a:extLst>
            </p:cNvPr>
            <p:cNvSpPr/>
            <p:nvPr/>
          </p:nvSpPr>
          <p:spPr>
            <a:xfrm>
              <a:off x="1108738" y="748197"/>
              <a:ext cx="286023" cy="328024"/>
            </a:xfrm>
            <a:custGeom>
              <a:avLst/>
              <a:gdLst>
                <a:gd name="connsiteX0" fmla="*/ 469 w 286023"/>
                <a:gd name="connsiteY0" fmla="*/ 328025 h 328024"/>
                <a:gd name="connsiteX1" fmla="*/ 286024 w 286023"/>
                <a:gd name="connsiteY1" fmla="*/ 0 h 328024"/>
              </a:gdLst>
              <a:ahLst/>
              <a:cxnLst>
                <a:cxn ang="0">
                  <a:pos x="connsiteX0" y="connsiteY0"/>
                </a:cxn>
                <a:cxn ang="0">
                  <a:pos x="connsiteX1" y="connsiteY1"/>
                </a:cxn>
              </a:cxnLst>
              <a:rect l="l" t="t" r="r" b="b"/>
              <a:pathLst>
                <a:path w="286023" h="328024">
                  <a:moveTo>
                    <a:pt x="469" y="328025"/>
                  </a:moveTo>
                  <a:cubicBezTo>
                    <a:pt x="469" y="328025"/>
                    <a:pt x="-24290" y="128572"/>
                    <a:pt x="286024" y="0"/>
                  </a:cubicBezTo>
                </a:path>
              </a:pathLst>
            </a:custGeom>
            <a:solidFill>
              <a:srgbClr val="459597"/>
            </a:solidFill>
            <a:ln w="16501" cap="rnd">
              <a:solidFill>
                <a:srgbClr val="000000"/>
              </a:solidFill>
              <a:prstDash val="solid"/>
              <a:round/>
            </a:ln>
          </p:spPr>
          <p:txBody>
            <a:bodyPr rtlCol="0" anchor="ctr"/>
            <a:lstStyle/>
            <a:p>
              <a:endParaRPr lang="en-US" sz="1799"/>
            </a:p>
          </p:txBody>
        </p:sp>
        <p:sp>
          <p:nvSpPr>
            <p:cNvPr id="14" name="Freeform 2935">
              <a:extLst>
                <a:ext uri="{FF2B5EF4-FFF2-40B4-BE49-F238E27FC236}">
                  <a16:creationId xmlns:a16="http://schemas.microsoft.com/office/drawing/2014/main" id="{9BF77FBE-BF35-6E19-66E8-D76C16CFFB1E}"/>
                </a:ext>
              </a:extLst>
            </p:cNvPr>
            <p:cNvSpPr/>
            <p:nvPr/>
          </p:nvSpPr>
          <p:spPr>
            <a:xfrm>
              <a:off x="879772" y="650943"/>
              <a:ext cx="236695" cy="319783"/>
            </a:xfrm>
            <a:custGeom>
              <a:avLst/>
              <a:gdLst>
                <a:gd name="connsiteX0" fmla="*/ 0 w 236695"/>
                <a:gd name="connsiteY0" fmla="*/ 0 h 319783"/>
                <a:gd name="connsiteX1" fmla="*/ 216229 w 236695"/>
                <a:gd name="connsiteY1" fmla="*/ 319783 h 319783"/>
                <a:gd name="connsiteX2" fmla="*/ 0 w 236695"/>
                <a:gd name="connsiteY2" fmla="*/ 0 h 319783"/>
              </a:gdLst>
              <a:ahLst/>
              <a:cxnLst>
                <a:cxn ang="0">
                  <a:pos x="connsiteX0" y="connsiteY0"/>
                </a:cxn>
                <a:cxn ang="0">
                  <a:pos x="connsiteX1" y="connsiteY1"/>
                </a:cxn>
                <a:cxn ang="0">
                  <a:pos x="connsiteX2" y="connsiteY2"/>
                </a:cxn>
              </a:cxnLst>
              <a:rect l="l" t="t" r="r" b="b"/>
              <a:pathLst>
                <a:path w="236695" h="319783">
                  <a:moveTo>
                    <a:pt x="0" y="0"/>
                  </a:moveTo>
                  <a:cubicBezTo>
                    <a:pt x="0" y="0"/>
                    <a:pt x="16506" y="286816"/>
                    <a:pt x="216229" y="319783"/>
                  </a:cubicBezTo>
                  <a:cubicBezTo>
                    <a:pt x="216229" y="319783"/>
                    <a:pt x="335073" y="64286"/>
                    <a:pt x="0" y="0"/>
                  </a:cubicBezTo>
                  <a:close/>
                </a:path>
              </a:pathLst>
            </a:custGeom>
            <a:solidFill>
              <a:srgbClr val="3FB5A1"/>
            </a:solidFill>
            <a:ln w="16501" cap="rnd">
              <a:solidFill>
                <a:srgbClr val="000000"/>
              </a:solidFill>
              <a:prstDash val="solid"/>
              <a:round/>
            </a:ln>
          </p:spPr>
          <p:txBody>
            <a:bodyPr rtlCol="0" anchor="ctr"/>
            <a:lstStyle/>
            <a:p>
              <a:endParaRPr lang="en-US" sz="1799"/>
            </a:p>
          </p:txBody>
        </p:sp>
        <p:sp>
          <p:nvSpPr>
            <p:cNvPr id="15" name="Freeform 2936">
              <a:extLst>
                <a:ext uri="{FF2B5EF4-FFF2-40B4-BE49-F238E27FC236}">
                  <a16:creationId xmlns:a16="http://schemas.microsoft.com/office/drawing/2014/main" id="{89DC8923-CF90-370F-F4BD-95CFCCE3A5DC}"/>
                </a:ext>
              </a:extLst>
            </p:cNvPr>
            <p:cNvSpPr/>
            <p:nvPr/>
          </p:nvSpPr>
          <p:spPr>
            <a:xfrm>
              <a:off x="1150573" y="744413"/>
              <a:ext cx="244188" cy="187560"/>
            </a:xfrm>
            <a:custGeom>
              <a:avLst/>
              <a:gdLst>
                <a:gd name="connsiteX0" fmla="*/ 1550 w 244188"/>
                <a:gd name="connsiteY0" fmla="*/ 183456 h 187560"/>
                <a:gd name="connsiteX1" fmla="*/ 244189 w 244188"/>
                <a:gd name="connsiteY1" fmla="*/ 3784 h 187560"/>
                <a:gd name="connsiteX2" fmla="*/ 1550 w 244188"/>
                <a:gd name="connsiteY2" fmla="*/ 183456 h 187560"/>
              </a:gdLst>
              <a:ahLst/>
              <a:cxnLst>
                <a:cxn ang="0">
                  <a:pos x="connsiteX0" y="connsiteY0"/>
                </a:cxn>
                <a:cxn ang="0">
                  <a:pos x="connsiteX1" y="connsiteY1"/>
                </a:cxn>
                <a:cxn ang="0">
                  <a:pos x="connsiteX2" y="connsiteY2"/>
                </a:cxn>
              </a:cxnLst>
              <a:rect l="l" t="t" r="r" b="b"/>
              <a:pathLst>
                <a:path w="244188" h="187560">
                  <a:moveTo>
                    <a:pt x="1550" y="183456"/>
                  </a:moveTo>
                  <a:cubicBezTo>
                    <a:pt x="1550" y="183456"/>
                    <a:pt x="-34764" y="-30832"/>
                    <a:pt x="244189" y="3784"/>
                  </a:cubicBezTo>
                  <a:cubicBezTo>
                    <a:pt x="244189" y="3784"/>
                    <a:pt x="193020" y="219720"/>
                    <a:pt x="1550" y="183456"/>
                  </a:cubicBezTo>
                  <a:close/>
                </a:path>
              </a:pathLst>
            </a:custGeom>
            <a:noFill/>
            <a:ln w="16501" cap="rnd">
              <a:solidFill>
                <a:srgbClr val="000000"/>
              </a:solidFill>
              <a:prstDash val="solid"/>
              <a:round/>
            </a:ln>
          </p:spPr>
          <p:txBody>
            <a:bodyPr rtlCol="0" anchor="ctr"/>
            <a:lstStyle/>
            <a:p>
              <a:endParaRPr lang="en-US" sz="1799"/>
            </a:p>
          </p:txBody>
        </p:sp>
      </p:grpSp>
      <p:grpSp>
        <p:nvGrpSpPr>
          <p:cNvPr id="19" name="Group 18">
            <a:extLst>
              <a:ext uri="{FF2B5EF4-FFF2-40B4-BE49-F238E27FC236}">
                <a16:creationId xmlns:a16="http://schemas.microsoft.com/office/drawing/2014/main" id="{27FF3EB1-3BDA-A5DE-E921-11D62E612723}"/>
              </a:ext>
            </a:extLst>
          </p:cNvPr>
          <p:cNvGrpSpPr/>
          <p:nvPr/>
        </p:nvGrpSpPr>
        <p:grpSpPr>
          <a:xfrm>
            <a:off x="6842177" y="8939"/>
            <a:ext cx="720674" cy="861774"/>
            <a:chOff x="1015048" y="996928"/>
            <a:chExt cx="1016952" cy="1216059"/>
          </a:xfrm>
        </p:grpSpPr>
        <p:sp>
          <p:nvSpPr>
            <p:cNvPr id="20" name="Oval 19">
              <a:extLst>
                <a:ext uri="{FF2B5EF4-FFF2-40B4-BE49-F238E27FC236}">
                  <a16:creationId xmlns:a16="http://schemas.microsoft.com/office/drawing/2014/main" id="{D1487FFC-8F6C-185F-F8E0-26576F871A86}"/>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EE76F6BB-B7F0-365B-23F2-CD3EFA310C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27" name="Graphic 26" descr="Postit Notes with solid fill">
            <a:extLst>
              <a:ext uri="{FF2B5EF4-FFF2-40B4-BE49-F238E27FC236}">
                <a16:creationId xmlns:a16="http://schemas.microsoft.com/office/drawing/2014/main" id="{E3FCECF9-6398-AA7E-4E89-7D83CA5DC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990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F6F-5C85-C745-AA3B-255FD7184947}"/>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BD2DE065-B954-17B5-F4FF-07D53125E7A6}"/>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123772A6-DBEB-B9EB-1D0A-4EF55CF683D2}"/>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76C4432D-C6A4-F446-220B-67586B7C98D2}"/>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“Tourism in </a:t>
            </a:r>
            <a:r>
              <a:rPr lang="en-US" b="1" i="1" dirty="0">
                <a:solidFill>
                  <a:srgbClr val="494949"/>
                </a:solidFill>
              </a:rPr>
              <a:t>our region </a:t>
            </a:r>
            <a:r>
              <a:rPr lang="en-US" i="1" dirty="0">
                <a:solidFill>
                  <a:srgbClr val="494949"/>
                </a:solidFill>
              </a:rPr>
              <a:t>has grown 25% in the last three years (source: Regional Tourism Board), but there is a shortage of innovative accommodation – visitors currently must stay in hotels 50 km away or forego overnight trips. </a:t>
            </a:r>
          </a:p>
          <a:p>
            <a:pPr marL="0" indent="0"/>
            <a:r>
              <a:rPr lang="en-US" i="1" dirty="0">
                <a:solidFill>
                  <a:srgbClr val="494949"/>
                </a:solidFill>
              </a:rPr>
              <a:t>Our </a:t>
            </a:r>
            <a:r>
              <a:rPr lang="en-US" b="1" i="1" dirty="0">
                <a:solidFill>
                  <a:srgbClr val="494949"/>
                </a:solidFill>
              </a:rPr>
              <a:t>own survey </a:t>
            </a:r>
            <a:r>
              <a:rPr lang="en-US" i="1" dirty="0">
                <a:solidFill>
                  <a:srgbClr val="494949"/>
                </a:solidFill>
              </a:rPr>
              <a:t>of 50 tourists at the National Park indicated over 60% would be interested in an on-site glamping option. </a:t>
            </a:r>
          </a:p>
          <a:p>
            <a:pPr marL="0" indent="0"/>
            <a:r>
              <a:rPr lang="en-US" i="1" dirty="0">
                <a:solidFill>
                  <a:srgbClr val="494949"/>
                </a:solidFill>
              </a:rPr>
              <a:t>Additionally, the </a:t>
            </a:r>
            <a:r>
              <a:rPr lang="en-US" b="1" i="1" dirty="0">
                <a:solidFill>
                  <a:srgbClr val="494949"/>
                </a:solidFill>
              </a:rPr>
              <a:t>local development strategy </a:t>
            </a:r>
            <a:r>
              <a:rPr lang="en-US" i="1" dirty="0">
                <a:solidFill>
                  <a:srgbClr val="494949"/>
                </a:solidFill>
              </a:rPr>
              <a:t>identified eco-tourism as a priority, and </a:t>
            </a:r>
            <a:r>
              <a:rPr lang="en-US" b="1" i="1" dirty="0">
                <a:solidFill>
                  <a:srgbClr val="494949"/>
                </a:solidFill>
              </a:rPr>
              <a:t>our project directly addresses </a:t>
            </a:r>
            <a:r>
              <a:rPr lang="en-US" i="1" dirty="0">
                <a:solidFill>
                  <a:srgbClr val="494949"/>
                </a:solidFill>
              </a:rPr>
              <a:t>that by creating a new sustainable stay option. Importantly, it will repurpose our unused land and buildings, giving them new life and preventing potential decay of heritage structures.”</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A49BC563-E8AB-9C6F-AC52-1C7960C13D66}"/>
              </a:ext>
            </a:extLst>
          </p:cNvPr>
          <p:cNvSpPr/>
          <p:nvPr/>
        </p:nvSpPr>
        <p:spPr>
          <a:xfrm>
            <a:off x="1620199" y="858204"/>
            <a:ext cx="9964593" cy="4371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17FEC23F-B212-0DC0-E3E6-115F6517F99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Here they extend their answer by citing data and local strategy alignment, showing the project is grounded in documented needs.</a:t>
            </a:r>
            <a:endParaRPr lang="en-GB" dirty="0">
              <a:solidFill>
                <a:schemeClr val="bg1"/>
              </a:solidFill>
            </a:endParaRPr>
          </a:p>
        </p:txBody>
      </p:sp>
      <p:cxnSp>
        <p:nvCxnSpPr>
          <p:cNvPr id="33" name="Connector: Elbow 32">
            <a:extLst>
              <a:ext uri="{FF2B5EF4-FFF2-40B4-BE49-F238E27FC236}">
                <a16:creationId xmlns:a16="http://schemas.microsoft.com/office/drawing/2014/main" id="{F62969F4-DB17-0B24-2A13-9F9970387577}"/>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BEA858-FDBD-5271-DA9E-B0FFE01C2C5D}"/>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5B77C1-88DE-F0C2-267C-5D79CD4A7528}"/>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57A0583-9027-5027-C323-6919941655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421493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EFA0-73FE-1D89-BB38-9C930C32D45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6D4B33FD-EB0B-9F6E-46D8-CBC10BF5D93C}"/>
              </a:ext>
            </a:extLst>
          </p:cNvPr>
          <p:cNvSpPr/>
          <p:nvPr/>
        </p:nvSpPr>
        <p:spPr>
          <a:xfrm>
            <a:off x="457201" y="6054347"/>
            <a:ext cx="11121574" cy="748919"/>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F59B12DD-9331-4646-1388-DEB5A4B93981}"/>
              </a:ext>
            </a:extLst>
          </p:cNvPr>
          <p:cNvSpPr/>
          <p:nvPr/>
        </p:nvSpPr>
        <p:spPr>
          <a:xfrm>
            <a:off x="830086" y="1031579"/>
            <a:ext cx="10595240" cy="728375"/>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F81E3DB-51C3-17E3-B399-328C9B3925A8}"/>
              </a:ext>
            </a:extLst>
          </p:cNvPr>
          <p:cNvSpPr>
            <a:spLocks noGrp="1"/>
          </p:cNvSpPr>
          <p:nvPr>
            <p:ph type="body" sz="quarter" idx="16"/>
          </p:nvPr>
        </p:nvSpPr>
        <p:spPr>
          <a:xfrm>
            <a:off x="2028439" y="162919"/>
            <a:ext cx="10614687" cy="803654"/>
          </a:xfrm>
        </p:spPr>
        <p:txBody>
          <a:bodyPr/>
          <a:lstStyle/>
          <a:p>
            <a:r>
              <a:rPr lang="en-GB" sz="3800" b="1" dirty="0">
                <a:solidFill>
                  <a:srgbClr val="3399FF"/>
                </a:solidFill>
              </a:rPr>
              <a:t>Question 3 (A) </a:t>
            </a:r>
            <a:r>
              <a:rPr lang="en-GB" sz="2800" i="1" dirty="0"/>
              <a:t>Sample Answer</a:t>
            </a:r>
          </a:p>
        </p:txBody>
      </p:sp>
      <p:sp>
        <p:nvSpPr>
          <p:cNvPr id="6" name="Text Placeholder 5">
            <a:extLst>
              <a:ext uri="{FF2B5EF4-FFF2-40B4-BE49-F238E27FC236}">
                <a16:creationId xmlns:a16="http://schemas.microsoft.com/office/drawing/2014/main" id="{ABAC95BA-AAB2-EF2D-B9B5-8395200AF52E}"/>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“What are the expected outcomes and benefits of the project?”</a:t>
            </a:r>
          </a:p>
        </p:txBody>
      </p:sp>
      <p:sp>
        <p:nvSpPr>
          <p:cNvPr id="21" name="Text Placeholder 5">
            <a:extLst>
              <a:ext uri="{FF2B5EF4-FFF2-40B4-BE49-F238E27FC236}">
                <a16:creationId xmlns:a16="http://schemas.microsoft.com/office/drawing/2014/main" id="{01924ADC-9478-FBCF-F6FC-0FBED3F33CC5}"/>
              </a:ext>
            </a:extLst>
          </p:cNvPr>
          <p:cNvSpPr txBox="1">
            <a:spLocks/>
          </p:cNvSpPr>
          <p:nvPr/>
        </p:nvSpPr>
        <p:spPr>
          <a:xfrm>
            <a:off x="1820863" y="1836772"/>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94949"/>
                </a:solidFill>
              </a:rPr>
              <a:t>“The project will generate several key benefits: </a:t>
            </a:r>
          </a:p>
          <a:p>
            <a:pPr marL="457200" indent="-457200">
              <a:buAutoNum type="arabicParenBoth"/>
            </a:pPr>
            <a:r>
              <a:rPr lang="en-US" sz="2200" b="1" i="1" dirty="0">
                <a:solidFill>
                  <a:srgbClr val="494949"/>
                </a:solidFill>
              </a:rPr>
              <a:t>Economic: </a:t>
            </a:r>
            <a:r>
              <a:rPr lang="en-US" sz="2200" i="1" dirty="0">
                <a:solidFill>
                  <a:srgbClr val="494949"/>
                </a:solidFill>
              </a:rPr>
              <a:t>creating two full-time and two part-time jobs, and bringing an estimated 1,200 additional visitor-nights to the area in the first year, benefiting local attractions and restaurants. </a:t>
            </a:r>
          </a:p>
          <a:p>
            <a:pPr marL="457200" indent="-457200">
              <a:buAutoNum type="arabicParenBoth"/>
            </a:pPr>
            <a:r>
              <a:rPr lang="en-US" sz="2200" b="1" i="1" dirty="0">
                <a:solidFill>
                  <a:srgbClr val="494949"/>
                </a:solidFill>
              </a:rPr>
              <a:t>Environmental: </a:t>
            </a:r>
            <a:r>
              <a:rPr lang="en-US" sz="2200" i="1" dirty="0">
                <a:solidFill>
                  <a:srgbClr val="494949"/>
                </a:solidFill>
              </a:rPr>
              <a:t>The site will run on 100% renewable energy (solar and geothermal), serving as a model for low-impact tourism, and we will actively restore 1 hectare of surrounding land with native plants. </a:t>
            </a:r>
          </a:p>
          <a:p>
            <a:pPr marL="457200" indent="-457200">
              <a:buAutoNum type="arabicParenBoth"/>
            </a:pPr>
            <a:r>
              <a:rPr lang="en-US" sz="2200" b="1" i="1" dirty="0">
                <a:solidFill>
                  <a:srgbClr val="494949"/>
                </a:solidFill>
              </a:rPr>
              <a:t>. Community: We will collaborate with local tour guides and craft producers to offer our guests authentic experiences (e.g., horse riding, craft workshops), thereby supporting</a:t>
            </a:r>
            <a:r>
              <a:rPr lang="en-US" sz="2200" i="1" dirty="0">
                <a:solidFill>
                  <a:srgbClr val="494949"/>
                </a:solidFill>
              </a:rPr>
              <a:t> other small businesses. By year 3, we aim to host environmental workshops for local schools and tourists, educating ~200 people annually about sustainable living.”</a:t>
            </a:r>
            <a:br>
              <a:rPr lang="en-US" sz="2200" dirty="0">
                <a:solidFill>
                  <a:srgbClr val="494949"/>
                </a:solidFill>
              </a:rPr>
            </a:b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F7ED2DC9-09A4-8047-E652-3CEB0505E77A}"/>
              </a:ext>
            </a:extLst>
          </p:cNvPr>
          <p:cNvSpPr/>
          <p:nvPr/>
        </p:nvSpPr>
        <p:spPr>
          <a:xfrm>
            <a:off x="1523486" y="1797592"/>
            <a:ext cx="9964593" cy="4202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DA37D7D-D494-EF63-D6BF-E965D30363FA}"/>
              </a:ext>
            </a:extLst>
          </p:cNvPr>
          <p:cNvSpPr txBox="1">
            <a:spLocks/>
          </p:cNvSpPr>
          <p:nvPr/>
        </p:nvSpPr>
        <p:spPr>
          <a:xfrm>
            <a:off x="613225" y="6054347"/>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This answer quantifies benefits and aligns them with grant objectives like economic development, sustainability, and community involvement.</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49EB1952-E047-13AF-6C19-8E78B16B2D48}"/>
              </a:ext>
            </a:extLst>
          </p:cNvPr>
          <p:cNvCxnSpPr>
            <a:cxnSpLocks/>
            <a:stCxn id="24" idx="1"/>
            <a:endCxn id="25" idx="1"/>
          </p:cNvCxnSpPr>
          <p:nvPr/>
        </p:nvCxnSpPr>
        <p:spPr>
          <a:xfrm rot="10800000" flipH="1" flipV="1">
            <a:off x="830086" y="1395767"/>
            <a:ext cx="693400" cy="2502836"/>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EA5606-06F7-4B0F-A071-ADD607CAB765}"/>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9" name="Graphic 503">
            <a:extLst>
              <a:ext uri="{FF2B5EF4-FFF2-40B4-BE49-F238E27FC236}">
                <a16:creationId xmlns:a16="http://schemas.microsoft.com/office/drawing/2014/main" id="{F87DC8F8-C4D5-D419-5984-5A7D88373A5F}"/>
              </a:ext>
            </a:extLst>
          </p:cNvPr>
          <p:cNvGrpSpPr/>
          <p:nvPr/>
        </p:nvGrpSpPr>
        <p:grpSpPr>
          <a:xfrm>
            <a:off x="823120" y="49611"/>
            <a:ext cx="1067037" cy="954601"/>
            <a:chOff x="5744107" y="3913060"/>
            <a:chExt cx="1135616" cy="1135724"/>
          </a:xfrm>
          <a:noFill/>
        </p:grpSpPr>
        <p:grpSp>
          <p:nvGrpSpPr>
            <p:cNvPr id="10" name="Graphic 503">
              <a:extLst>
                <a:ext uri="{FF2B5EF4-FFF2-40B4-BE49-F238E27FC236}">
                  <a16:creationId xmlns:a16="http://schemas.microsoft.com/office/drawing/2014/main" id="{13FD9569-84DC-E86C-EC71-6C9204336DE4}"/>
                </a:ext>
              </a:extLst>
            </p:cNvPr>
            <p:cNvGrpSpPr/>
            <p:nvPr/>
          </p:nvGrpSpPr>
          <p:grpSpPr>
            <a:xfrm>
              <a:off x="5744107" y="3913060"/>
              <a:ext cx="1135616" cy="1135724"/>
              <a:chOff x="5744107" y="3913060"/>
              <a:chExt cx="1135616" cy="1135724"/>
            </a:xfrm>
            <a:noFill/>
          </p:grpSpPr>
          <p:sp>
            <p:nvSpPr>
              <p:cNvPr id="27" name="Freeform 2632">
                <a:extLst>
                  <a:ext uri="{FF2B5EF4-FFF2-40B4-BE49-F238E27FC236}">
                    <a16:creationId xmlns:a16="http://schemas.microsoft.com/office/drawing/2014/main" id="{BF476D1F-FE3B-36B5-0A2D-3AF68A08EDD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D1C6B6C-59C9-112E-6A69-49DAF2127168}"/>
                  </a:ext>
                </a:extLst>
              </p:cNvPr>
              <p:cNvGrpSpPr/>
              <p:nvPr/>
            </p:nvGrpSpPr>
            <p:grpSpPr>
              <a:xfrm>
                <a:off x="6155108" y="3929543"/>
                <a:ext cx="313615" cy="1102756"/>
                <a:chOff x="6155108" y="3929543"/>
                <a:chExt cx="313615" cy="1102756"/>
              </a:xfrm>
            </p:grpSpPr>
            <p:sp>
              <p:nvSpPr>
                <p:cNvPr id="52" name="Freeform 2655">
                  <a:extLst>
                    <a:ext uri="{FF2B5EF4-FFF2-40B4-BE49-F238E27FC236}">
                      <a16:creationId xmlns:a16="http://schemas.microsoft.com/office/drawing/2014/main" id="{0CBD41A4-C8D6-6EA5-3F6A-511818ADAEA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53" name="Freeform 2656">
                  <a:extLst>
                    <a:ext uri="{FF2B5EF4-FFF2-40B4-BE49-F238E27FC236}">
                      <a16:creationId xmlns:a16="http://schemas.microsoft.com/office/drawing/2014/main" id="{0DF786A7-5FD9-F5EF-5E15-7749D69AFE3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29" name="Graphic 503">
                <a:extLst>
                  <a:ext uri="{FF2B5EF4-FFF2-40B4-BE49-F238E27FC236}">
                    <a16:creationId xmlns:a16="http://schemas.microsoft.com/office/drawing/2014/main" id="{50FDEBA0-213D-1C86-0712-75C189BE49BA}"/>
                  </a:ext>
                </a:extLst>
              </p:cNvPr>
              <p:cNvGrpSpPr/>
              <p:nvPr/>
            </p:nvGrpSpPr>
            <p:grpSpPr>
              <a:xfrm>
                <a:off x="5760613" y="4325151"/>
                <a:ext cx="1102604" cy="311541"/>
                <a:chOff x="5760613" y="4325151"/>
                <a:chExt cx="1102604" cy="311541"/>
              </a:xfrm>
            </p:grpSpPr>
            <p:sp>
              <p:nvSpPr>
                <p:cNvPr id="50" name="Freeform 2653">
                  <a:extLst>
                    <a:ext uri="{FF2B5EF4-FFF2-40B4-BE49-F238E27FC236}">
                      <a16:creationId xmlns:a16="http://schemas.microsoft.com/office/drawing/2014/main" id="{659870D0-169A-3DC2-2DB1-57065E46FE3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51" name="Freeform 2654">
                  <a:extLst>
                    <a:ext uri="{FF2B5EF4-FFF2-40B4-BE49-F238E27FC236}">
                      <a16:creationId xmlns:a16="http://schemas.microsoft.com/office/drawing/2014/main" id="{D37AE35F-CAE0-C82D-1878-89BF275B2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0859FF8A-90D1-E7C2-F482-4A61136D5022}"/>
                  </a:ext>
                </a:extLst>
              </p:cNvPr>
              <p:cNvGrpSpPr/>
              <p:nvPr/>
            </p:nvGrpSpPr>
            <p:grpSpPr>
              <a:xfrm>
                <a:off x="5811782" y="4201524"/>
                <a:ext cx="1000266" cy="558796"/>
                <a:chOff x="5811782" y="4201524"/>
                <a:chExt cx="1000266" cy="558796"/>
              </a:xfrm>
            </p:grpSpPr>
            <p:sp>
              <p:nvSpPr>
                <p:cNvPr id="48" name="Freeform 2651">
                  <a:extLst>
                    <a:ext uri="{FF2B5EF4-FFF2-40B4-BE49-F238E27FC236}">
                      <a16:creationId xmlns:a16="http://schemas.microsoft.com/office/drawing/2014/main" id="{31B3C4FB-1D04-BE09-74BF-0B5950E4F01F}"/>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49" name="Freeform 2652">
                  <a:extLst>
                    <a:ext uri="{FF2B5EF4-FFF2-40B4-BE49-F238E27FC236}">
                      <a16:creationId xmlns:a16="http://schemas.microsoft.com/office/drawing/2014/main" id="{B6FB1D4C-7622-CDCF-5343-EE0B3302412B}"/>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D2AB15AE-5CE8-984A-8BA5-4BF794B9D706}"/>
                  </a:ext>
                </a:extLst>
              </p:cNvPr>
              <p:cNvGrpSpPr/>
              <p:nvPr/>
            </p:nvGrpSpPr>
            <p:grpSpPr>
              <a:xfrm>
                <a:off x="6032963" y="3980643"/>
                <a:ext cx="557904" cy="1000558"/>
                <a:chOff x="6032963" y="3980643"/>
                <a:chExt cx="557904" cy="1000558"/>
              </a:xfrm>
            </p:grpSpPr>
            <p:sp>
              <p:nvSpPr>
                <p:cNvPr id="46" name="Freeform 2649">
                  <a:extLst>
                    <a:ext uri="{FF2B5EF4-FFF2-40B4-BE49-F238E27FC236}">
                      <a16:creationId xmlns:a16="http://schemas.microsoft.com/office/drawing/2014/main" id="{E9BCF8B1-8134-FF14-7798-31C850C38CB4}"/>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47" name="Freeform 2650">
                  <a:extLst>
                    <a:ext uri="{FF2B5EF4-FFF2-40B4-BE49-F238E27FC236}">
                      <a16:creationId xmlns:a16="http://schemas.microsoft.com/office/drawing/2014/main" id="{AAE10841-C2AC-F5A8-D3F0-6FB6F3F79659}"/>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32" name="Graphic 503">
                <a:extLst>
                  <a:ext uri="{FF2B5EF4-FFF2-40B4-BE49-F238E27FC236}">
                    <a16:creationId xmlns:a16="http://schemas.microsoft.com/office/drawing/2014/main" id="{5EB326E1-D92E-35C9-9D49-F75BA7ECED44}"/>
                  </a:ext>
                </a:extLst>
              </p:cNvPr>
              <p:cNvGrpSpPr/>
              <p:nvPr/>
            </p:nvGrpSpPr>
            <p:grpSpPr>
              <a:xfrm>
                <a:off x="5938878" y="4044929"/>
                <a:ext cx="746073" cy="870337"/>
                <a:chOff x="5938878" y="4044929"/>
                <a:chExt cx="746073" cy="870337"/>
              </a:xfrm>
            </p:grpSpPr>
            <p:sp>
              <p:nvSpPr>
                <p:cNvPr id="44" name="Freeform 2647">
                  <a:extLst>
                    <a:ext uri="{FF2B5EF4-FFF2-40B4-BE49-F238E27FC236}">
                      <a16:creationId xmlns:a16="http://schemas.microsoft.com/office/drawing/2014/main" id="{0CA91171-7E0D-28FE-B0E2-1D26A8DFDB0A}"/>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45" name="Freeform 2648">
                  <a:extLst>
                    <a:ext uri="{FF2B5EF4-FFF2-40B4-BE49-F238E27FC236}">
                      <a16:creationId xmlns:a16="http://schemas.microsoft.com/office/drawing/2014/main" id="{D7FE9C7F-6206-2F58-B0CF-530DBDE1B5A4}"/>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34" name="Graphic 503">
                <a:extLst>
                  <a:ext uri="{FF2B5EF4-FFF2-40B4-BE49-F238E27FC236}">
                    <a16:creationId xmlns:a16="http://schemas.microsoft.com/office/drawing/2014/main" id="{B1BCFAC0-2261-8AE9-F78A-48DA0844E476}"/>
                  </a:ext>
                </a:extLst>
              </p:cNvPr>
              <p:cNvGrpSpPr/>
              <p:nvPr/>
            </p:nvGrpSpPr>
            <p:grpSpPr>
              <a:xfrm>
                <a:off x="5876155" y="4107567"/>
                <a:ext cx="871519" cy="745061"/>
                <a:chOff x="5876155" y="4107567"/>
                <a:chExt cx="871519" cy="745061"/>
              </a:xfrm>
            </p:grpSpPr>
            <p:sp>
              <p:nvSpPr>
                <p:cNvPr id="42" name="Freeform 2645">
                  <a:extLst>
                    <a:ext uri="{FF2B5EF4-FFF2-40B4-BE49-F238E27FC236}">
                      <a16:creationId xmlns:a16="http://schemas.microsoft.com/office/drawing/2014/main" id="{DE89E293-E9A6-73C6-9EB6-A160FCA5AA2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43" name="Freeform 2646">
                  <a:extLst>
                    <a:ext uri="{FF2B5EF4-FFF2-40B4-BE49-F238E27FC236}">
                      <a16:creationId xmlns:a16="http://schemas.microsoft.com/office/drawing/2014/main" id="{F0CF289C-BD34-7062-31AD-721631919873}"/>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35" name="Graphic 503">
                <a:extLst>
                  <a:ext uri="{FF2B5EF4-FFF2-40B4-BE49-F238E27FC236}">
                    <a16:creationId xmlns:a16="http://schemas.microsoft.com/office/drawing/2014/main" id="{ED3ACB07-08BD-E675-BC03-244FE94D29A9}"/>
                  </a:ext>
                </a:extLst>
              </p:cNvPr>
              <p:cNvGrpSpPr/>
              <p:nvPr/>
            </p:nvGrpSpPr>
            <p:grpSpPr>
              <a:xfrm>
                <a:off x="6234337" y="3913060"/>
                <a:ext cx="155156" cy="1135724"/>
                <a:chOff x="6234337" y="3913060"/>
                <a:chExt cx="155156" cy="1135724"/>
              </a:xfrm>
            </p:grpSpPr>
            <p:sp>
              <p:nvSpPr>
                <p:cNvPr id="40" name="Freeform 2643">
                  <a:extLst>
                    <a:ext uri="{FF2B5EF4-FFF2-40B4-BE49-F238E27FC236}">
                      <a16:creationId xmlns:a16="http://schemas.microsoft.com/office/drawing/2014/main" id="{8512E1A6-38AC-A106-9A10-58C58C4A07E8}"/>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41" name="Freeform 2644">
                  <a:extLst>
                    <a:ext uri="{FF2B5EF4-FFF2-40B4-BE49-F238E27FC236}">
                      <a16:creationId xmlns:a16="http://schemas.microsoft.com/office/drawing/2014/main" id="{FD53579F-FD07-460A-48F3-17A158E1935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D4236ED2-E83B-752A-1297-933FFFBF5388}"/>
                  </a:ext>
                </a:extLst>
              </p:cNvPr>
              <p:cNvGrpSpPr/>
              <p:nvPr/>
            </p:nvGrpSpPr>
            <p:grpSpPr>
              <a:xfrm>
                <a:off x="5744107" y="4404273"/>
                <a:ext cx="1135616" cy="153298"/>
                <a:chOff x="5744107" y="4404273"/>
                <a:chExt cx="1135616" cy="153298"/>
              </a:xfrm>
            </p:grpSpPr>
            <p:sp>
              <p:nvSpPr>
                <p:cNvPr id="38" name="Freeform 2641">
                  <a:extLst>
                    <a:ext uri="{FF2B5EF4-FFF2-40B4-BE49-F238E27FC236}">
                      <a16:creationId xmlns:a16="http://schemas.microsoft.com/office/drawing/2014/main" id="{B817B310-334C-C8CA-2E75-138879CB6701}"/>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39" name="Freeform 2642">
                  <a:extLst>
                    <a:ext uri="{FF2B5EF4-FFF2-40B4-BE49-F238E27FC236}">
                      <a16:creationId xmlns:a16="http://schemas.microsoft.com/office/drawing/2014/main" id="{FAC39434-8945-FC2D-CF41-66F76F1644B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11" name="Graphic 503">
              <a:extLst>
                <a:ext uri="{FF2B5EF4-FFF2-40B4-BE49-F238E27FC236}">
                  <a16:creationId xmlns:a16="http://schemas.microsoft.com/office/drawing/2014/main" id="{5CABD1C3-7290-6712-2905-66F31270BF37}"/>
                </a:ext>
              </a:extLst>
            </p:cNvPr>
            <p:cNvGrpSpPr/>
            <p:nvPr/>
          </p:nvGrpSpPr>
          <p:grpSpPr>
            <a:xfrm>
              <a:off x="6031312" y="4181743"/>
              <a:ext cx="595868" cy="576642"/>
              <a:chOff x="6031312" y="4181743"/>
              <a:chExt cx="595868" cy="576642"/>
            </a:xfrm>
            <a:noFill/>
          </p:grpSpPr>
          <p:grpSp>
            <p:nvGrpSpPr>
              <p:cNvPr id="13" name="Graphic 503">
                <a:extLst>
                  <a:ext uri="{FF2B5EF4-FFF2-40B4-BE49-F238E27FC236}">
                    <a16:creationId xmlns:a16="http://schemas.microsoft.com/office/drawing/2014/main" id="{F9A47451-6974-EDDA-2CA5-AD1E45187CEE}"/>
                  </a:ext>
                </a:extLst>
              </p:cNvPr>
              <p:cNvGrpSpPr/>
              <p:nvPr/>
            </p:nvGrpSpPr>
            <p:grpSpPr>
              <a:xfrm>
                <a:off x="6095247" y="4658121"/>
                <a:ext cx="406487" cy="100265"/>
                <a:chOff x="6095247" y="4658121"/>
                <a:chExt cx="406487" cy="100265"/>
              </a:xfrm>
              <a:noFill/>
            </p:grpSpPr>
            <p:sp>
              <p:nvSpPr>
                <p:cNvPr id="20" name="Freeform 2630">
                  <a:extLst>
                    <a:ext uri="{FF2B5EF4-FFF2-40B4-BE49-F238E27FC236}">
                      <a16:creationId xmlns:a16="http://schemas.microsoft.com/office/drawing/2014/main" id="{BCB68BF3-7B4F-3E13-400E-BF2F6C804F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22" name="Freeform 2631">
                  <a:extLst>
                    <a:ext uri="{FF2B5EF4-FFF2-40B4-BE49-F238E27FC236}">
                      <a16:creationId xmlns:a16="http://schemas.microsoft.com/office/drawing/2014/main" id="{153EDCCE-6AFF-64B7-4170-14974F1B6784}"/>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14" name="Graphic 503">
                <a:extLst>
                  <a:ext uri="{FF2B5EF4-FFF2-40B4-BE49-F238E27FC236}">
                    <a16:creationId xmlns:a16="http://schemas.microsoft.com/office/drawing/2014/main" id="{8A5AC18B-3F61-5BE0-CA67-12E9A5739A97}"/>
                  </a:ext>
                </a:extLst>
              </p:cNvPr>
              <p:cNvGrpSpPr/>
              <p:nvPr/>
            </p:nvGrpSpPr>
            <p:grpSpPr>
              <a:xfrm>
                <a:off x="6031312" y="4181743"/>
                <a:ext cx="230081" cy="397256"/>
                <a:chOff x="6031312" y="4181743"/>
                <a:chExt cx="230081" cy="397256"/>
              </a:xfrm>
              <a:noFill/>
            </p:grpSpPr>
            <p:sp>
              <p:nvSpPr>
                <p:cNvPr id="18" name="Freeform 2628">
                  <a:extLst>
                    <a:ext uri="{FF2B5EF4-FFF2-40B4-BE49-F238E27FC236}">
                      <a16:creationId xmlns:a16="http://schemas.microsoft.com/office/drawing/2014/main" id="{ED8EB58B-FB73-A12A-41B6-7FAD2A6DC642}"/>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19" name="Freeform 2629">
                  <a:extLst>
                    <a:ext uri="{FF2B5EF4-FFF2-40B4-BE49-F238E27FC236}">
                      <a16:creationId xmlns:a16="http://schemas.microsoft.com/office/drawing/2014/main" id="{AE1A9B70-535A-9D86-F5D3-19DBD2F93499}"/>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15" name="Graphic 503">
                <a:extLst>
                  <a:ext uri="{FF2B5EF4-FFF2-40B4-BE49-F238E27FC236}">
                    <a16:creationId xmlns:a16="http://schemas.microsoft.com/office/drawing/2014/main" id="{1505596D-6DE8-F717-9727-B8EF2853FA9C}"/>
                  </a:ext>
                </a:extLst>
              </p:cNvPr>
              <p:cNvGrpSpPr/>
              <p:nvPr/>
            </p:nvGrpSpPr>
            <p:grpSpPr>
              <a:xfrm>
                <a:off x="6384542" y="4213062"/>
                <a:ext cx="242639" cy="391745"/>
                <a:chOff x="6384542" y="4213062"/>
                <a:chExt cx="242639" cy="391745"/>
              </a:xfrm>
              <a:noFill/>
            </p:grpSpPr>
            <p:sp>
              <p:nvSpPr>
                <p:cNvPr id="16" name="Freeform 2626">
                  <a:extLst>
                    <a:ext uri="{FF2B5EF4-FFF2-40B4-BE49-F238E27FC236}">
                      <a16:creationId xmlns:a16="http://schemas.microsoft.com/office/drawing/2014/main" id="{6A3F0E5B-B4D3-9A40-17CE-A7900598CEBE}"/>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17" name="Freeform 2627">
                  <a:extLst>
                    <a:ext uri="{FF2B5EF4-FFF2-40B4-BE49-F238E27FC236}">
                      <a16:creationId xmlns:a16="http://schemas.microsoft.com/office/drawing/2014/main" id="{4E915E0C-A570-6408-240F-DBE6B6FB855B}"/>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12" name="Freeform 2622">
              <a:extLst>
                <a:ext uri="{FF2B5EF4-FFF2-40B4-BE49-F238E27FC236}">
                  <a16:creationId xmlns:a16="http://schemas.microsoft.com/office/drawing/2014/main" id="{730F1B40-305D-DA14-784F-52ED95BEE655}"/>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E96751"/>
            </a:solidFill>
            <a:ln w="16501" cap="rnd">
              <a:solidFill>
                <a:srgbClr val="000000"/>
              </a:solidFill>
              <a:prstDash val="solid"/>
              <a:round/>
            </a:ln>
          </p:spPr>
          <p:txBody>
            <a:bodyPr rtlCol="0" anchor="ctr"/>
            <a:lstStyle/>
            <a:p>
              <a:endParaRPr lang="en-US" sz="1799"/>
            </a:p>
          </p:txBody>
        </p:sp>
      </p:grpSp>
      <p:grpSp>
        <p:nvGrpSpPr>
          <p:cNvPr id="57" name="Group 56">
            <a:extLst>
              <a:ext uri="{FF2B5EF4-FFF2-40B4-BE49-F238E27FC236}">
                <a16:creationId xmlns:a16="http://schemas.microsoft.com/office/drawing/2014/main" id="{8B3401EA-E9FE-4CF4-D47C-CAC3BCAD5415}"/>
              </a:ext>
            </a:extLst>
          </p:cNvPr>
          <p:cNvGrpSpPr/>
          <p:nvPr/>
        </p:nvGrpSpPr>
        <p:grpSpPr>
          <a:xfrm>
            <a:off x="7540333" y="41990"/>
            <a:ext cx="720674" cy="861774"/>
            <a:chOff x="1015048" y="996928"/>
            <a:chExt cx="1016952" cy="1216059"/>
          </a:xfrm>
        </p:grpSpPr>
        <p:sp>
          <p:nvSpPr>
            <p:cNvPr id="58" name="Oval 57">
              <a:extLst>
                <a:ext uri="{FF2B5EF4-FFF2-40B4-BE49-F238E27FC236}">
                  <a16:creationId xmlns:a16="http://schemas.microsoft.com/office/drawing/2014/main" id="{9F890C35-BF8B-59F9-E6FF-DBA971010E9D}"/>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TextBox 58">
              <a:extLst>
                <a:ext uri="{FF2B5EF4-FFF2-40B4-BE49-F238E27FC236}">
                  <a16:creationId xmlns:a16="http://schemas.microsoft.com/office/drawing/2014/main" id="{10E0BAFA-D2D4-EBEA-8C79-D7D2647D9F8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60" name="Graphic 59" descr="Postit Notes with solid fill">
            <a:extLst>
              <a:ext uri="{FF2B5EF4-FFF2-40B4-BE49-F238E27FC236}">
                <a16:creationId xmlns:a16="http://schemas.microsoft.com/office/drawing/2014/main" id="{65D1094B-3869-BB14-D04E-BC8042B780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113127"/>
            <a:ext cx="914400" cy="914400"/>
          </a:xfrm>
          <a:prstGeom prst="rect">
            <a:avLst/>
          </a:prstGeom>
        </p:spPr>
      </p:pic>
    </p:spTree>
    <p:extLst>
      <p:ext uri="{BB962C8B-B14F-4D97-AF65-F5344CB8AC3E}">
        <p14:creationId xmlns:p14="http://schemas.microsoft.com/office/powerpoint/2010/main" val="105966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5E8C-C236-5C60-EC15-C044305F80A2}"/>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17DB99CD-6360-AB23-F9E7-1B636F29F3AC}"/>
              </a:ext>
            </a:extLst>
          </p:cNvPr>
          <p:cNvSpPr/>
          <p:nvPr/>
        </p:nvSpPr>
        <p:spPr>
          <a:xfrm>
            <a:off x="1343025" y="5588091"/>
            <a:ext cx="10235749" cy="1200396"/>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Flowchart: Alternate Process 23">
            <a:extLst>
              <a:ext uri="{FF2B5EF4-FFF2-40B4-BE49-F238E27FC236}">
                <a16:creationId xmlns:a16="http://schemas.microsoft.com/office/drawing/2014/main" id="{0A3C5583-5FC9-735D-DF91-70086D23086A}"/>
              </a:ext>
            </a:extLst>
          </p:cNvPr>
          <p:cNvSpPr/>
          <p:nvPr/>
        </p:nvSpPr>
        <p:spPr>
          <a:xfrm>
            <a:off x="830086" y="1031579"/>
            <a:ext cx="10595240" cy="1004654"/>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FC4599F-180B-AB7B-1B49-2E40521002BC}"/>
              </a:ext>
            </a:extLst>
          </p:cNvPr>
          <p:cNvSpPr>
            <a:spLocks noGrp="1"/>
          </p:cNvSpPr>
          <p:nvPr>
            <p:ph type="body" sz="quarter" idx="16"/>
          </p:nvPr>
        </p:nvSpPr>
        <p:spPr>
          <a:xfrm>
            <a:off x="1944114" y="176332"/>
            <a:ext cx="10614687" cy="803654"/>
          </a:xfrm>
        </p:spPr>
        <p:txBody>
          <a:bodyPr/>
          <a:lstStyle/>
          <a:p>
            <a:r>
              <a:rPr lang="en-GB" sz="3800" b="1" dirty="0">
                <a:solidFill>
                  <a:srgbClr val="3399FF"/>
                </a:solidFill>
              </a:rPr>
              <a:t>Question 3 (B) </a:t>
            </a:r>
            <a:r>
              <a:rPr lang="en-GB" sz="2800" i="1" dirty="0"/>
              <a:t>Sample Answer </a:t>
            </a:r>
          </a:p>
        </p:txBody>
      </p:sp>
      <p:sp>
        <p:nvSpPr>
          <p:cNvPr id="6" name="Text Placeholder 5">
            <a:extLst>
              <a:ext uri="{FF2B5EF4-FFF2-40B4-BE49-F238E27FC236}">
                <a16:creationId xmlns:a16="http://schemas.microsoft.com/office/drawing/2014/main" id="{C5136C85-EF2C-5646-1C21-4362246CB13D}"/>
              </a:ext>
            </a:extLst>
          </p:cNvPr>
          <p:cNvSpPr>
            <a:spLocks noGrp="1"/>
          </p:cNvSpPr>
          <p:nvPr>
            <p:ph type="body" sz="quarter" idx="18"/>
          </p:nvPr>
        </p:nvSpPr>
        <p:spPr>
          <a:xfrm>
            <a:off x="1050159" y="1152276"/>
            <a:ext cx="10614687" cy="803653"/>
          </a:xfrm>
        </p:spPr>
        <p:txBody>
          <a:bodyPr anchor="ctr"/>
          <a:lstStyle/>
          <a:p>
            <a:pPr algn="ctr">
              <a:spcBef>
                <a:spcPts val="0"/>
              </a:spcBef>
            </a:pPr>
            <a:r>
              <a:rPr lang="en-US" sz="2800" i="1" u="sng" dirty="0">
                <a:solidFill>
                  <a:srgbClr val="FFFFFF"/>
                </a:solidFill>
              </a:rPr>
              <a:t>or can look like </a:t>
            </a:r>
            <a:r>
              <a:rPr lang="en-US" sz="2800" i="1" dirty="0">
                <a:solidFill>
                  <a:srgbClr val="FFFFFF"/>
                </a:solidFill>
              </a:rPr>
              <a:t>“ Highlight and explain the expected project impacts”</a:t>
            </a:r>
          </a:p>
        </p:txBody>
      </p:sp>
      <p:sp>
        <p:nvSpPr>
          <p:cNvPr id="21" name="Text Placeholder 5">
            <a:extLst>
              <a:ext uri="{FF2B5EF4-FFF2-40B4-BE49-F238E27FC236}">
                <a16:creationId xmlns:a16="http://schemas.microsoft.com/office/drawing/2014/main" id="{F049FE79-F763-278D-66C2-2EB3CBA1964C}"/>
              </a:ext>
            </a:extLst>
          </p:cNvPr>
          <p:cNvSpPr txBox="1">
            <a:spLocks/>
          </p:cNvSpPr>
          <p:nvPr/>
        </p:nvSpPr>
        <p:spPr>
          <a:xfrm>
            <a:off x="1820863" y="221410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“The project will directly create two full-time equivalent jobs (1 family member and two part-time seasonal employees). We estimate an additional €100,000 in annual tourist spending in the area, as guests will </a:t>
            </a:r>
            <a:r>
              <a:rPr lang="en-US" i="1" dirty="0" err="1">
                <a:solidFill>
                  <a:srgbClr val="494949"/>
                </a:solidFill>
              </a:rPr>
              <a:t>utilise</a:t>
            </a:r>
            <a:r>
              <a:rPr lang="en-US" i="1" dirty="0">
                <a:solidFill>
                  <a:srgbClr val="494949"/>
                </a:solidFill>
              </a:rPr>
              <a:t> local restaurants, shops, and activity providers (based on 800 guests/year with an average daily spend of €50 outside the accommodation). </a:t>
            </a:r>
          </a:p>
          <a:p>
            <a:pPr marL="0" indent="0"/>
            <a:r>
              <a:rPr lang="en-US" i="1" dirty="0">
                <a:solidFill>
                  <a:srgbClr val="494949"/>
                </a:solidFill>
              </a:rPr>
              <a:t>By </a:t>
            </a:r>
            <a:r>
              <a:rPr lang="en-US" i="1" dirty="0" err="1">
                <a:solidFill>
                  <a:srgbClr val="494949"/>
                </a:solidFill>
              </a:rPr>
              <a:t>revitalising</a:t>
            </a:r>
            <a:r>
              <a:rPr lang="en-US" i="1" dirty="0">
                <a:solidFill>
                  <a:srgbClr val="494949"/>
                </a:solidFill>
              </a:rPr>
              <a:t> an unused portion of our farm for tourism, the project helps diversify the rural economy and keeps our younger generation employed locally. Furthermore, we will partner with the village cooperative to offer local food baskets to guests, thus supporting local farmers.” </a:t>
            </a:r>
          </a:p>
        </p:txBody>
      </p:sp>
      <p:sp>
        <p:nvSpPr>
          <p:cNvPr id="25" name="Flowchart: Alternate Process 24">
            <a:extLst>
              <a:ext uri="{FF2B5EF4-FFF2-40B4-BE49-F238E27FC236}">
                <a16:creationId xmlns:a16="http://schemas.microsoft.com/office/drawing/2014/main" id="{8C22DD80-DB1C-9D79-9B70-1940690A9E7C}"/>
              </a:ext>
            </a:extLst>
          </p:cNvPr>
          <p:cNvSpPr/>
          <p:nvPr/>
        </p:nvSpPr>
        <p:spPr>
          <a:xfrm>
            <a:off x="1523486" y="2094002"/>
            <a:ext cx="9964593" cy="337399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F2889D32-6358-4FF2-883B-317191A4BAD7}"/>
              </a:ext>
            </a:extLst>
          </p:cNvPr>
          <p:cNvSpPr txBox="1">
            <a:spLocks/>
          </p:cNvSpPr>
          <p:nvPr/>
        </p:nvSpPr>
        <p:spPr>
          <a:xfrm>
            <a:off x="1523486" y="560606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For impact questions, use specifics and tie to grant goals. </a:t>
            </a:r>
            <a:r>
              <a:rPr lang="en-US" sz="2000" dirty="0">
                <a:solidFill>
                  <a:schemeClr val="bg1"/>
                </a:solidFill>
              </a:rPr>
              <a:t>This answer quantifies jobs and spending and hits keywords like diversify rural economy, youth retention, community partnership – all things funders love to hear. </a:t>
            </a:r>
            <a:r>
              <a:rPr lang="en-US" sz="2000" b="1" dirty="0">
                <a:solidFill>
                  <a:schemeClr val="bg1"/>
                </a:solidFill>
                <a:hlinkClick r:id="rId2">
                  <a:extLst>
                    <a:ext uri="{A12FA001-AC4F-418D-AE19-62706E023703}">
                      <ahyp:hlinkClr xmlns:ahyp="http://schemas.microsoft.com/office/drawing/2018/hyperlinkcolor" val="tx"/>
                    </a:ext>
                  </a:extLst>
                </a:hlinkClick>
              </a:rPr>
              <a:t>Source</a:t>
            </a:r>
            <a:r>
              <a:rPr lang="en-US" sz="2000" dirty="0">
                <a:solidFill>
                  <a:schemeClr val="bg1"/>
                </a:solidFill>
                <a:hlinkClick r:id="rId2">
                  <a:extLst>
                    <a:ext uri="{A12FA001-AC4F-418D-AE19-62706E023703}">
                      <ahyp:hlinkClr xmlns:ahyp="http://schemas.microsoft.com/office/drawing/2018/hyperlinkcolor" val="tx"/>
                    </a:ext>
                  </a:extLst>
                </a:hlinkClick>
              </a:rPr>
              <a:t> Glamping site on Bere gets funding from Leader</a:t>
            </a:r>
            <a:endParaRPr lang="en-US" sz="2000" dirty="0">
              <a:solidFill>
                <a:schemeClr val="bg1"/>
              </a:solidFill>
            </a:endParaRPr>
          </a:p>
          <a:p>
            <a:pPr marL="0" indent="0"/>
            <a:r>
              <a:rPr lang="en-US" sz="2200" dirty="0">
                <a:solidFill>
                  <a:schemeClr val="bg1"/>
                </a:solidFill>
              </a:rPr>
              <a:t> </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065FD561-D9EC-162A-D557-A57C06E61154}"/>
              </a:ext>
            </a:extLst>
          </p:cNvPr>
          <p:cNvCxnSpPr>
            <a:cxnSpLocks/>
            <a:stCxn id="24" idx="1"/>
            <a:endCxn id="25" idx="1"/>
          </p:cNvCxnSpPr>
          <p:nvPr/>
        </p:nvCxnSpPr>
        <p:spPr>
          <a:xfrm rot="10800000" flipH="1" flipV="1">
            <a:off x="830086" y="1533906"/>
            <a:ext cx="693400" cy="2247092"/>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572FBE9-9AEB-8D88-489D-DFEB1350A66F}"/>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AFEA2D-8A2B-F466-14D7-20F47A2A88E0}"/>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6A041A73-FBFF-2349-6ECC-0E054A13A15C}"/>
              </a:ext>
            </a:extLst>
          </p:cNvPr>
          <p:cNvGrpSpPr/>
          <p:nvPr/>
        </p:nvGrpSpPr>
        <p:grpSpPr>
          <a:xfrm>
            <a:off x="883350" y="85877"/>
            <a:ext cx="987297" cy="897888"/>
            <a:chOff x="18003154" y="7258468"/>
            <a:chExt cx="1284171" cy="1114197"/>
          </a:xfrm>
        </p:grpSpPr>
        <p:grpSp>
          <p:nvGrpSpPr>
            <p:cNvPr id="8" name="Graphic 503">
              <a:extLst>
                <a:ext uri="{FF2B5EF4-FFF2-40B4-BE49-F238E27FC236}">
                  <a16:creationId xmlns:a16="http://schemas.microsoft.com/office/drawing/2014/main" id="{D51BAF3A-FB12-3348-ECA8-8158DA53E0A5}"/>
                </a:ext>
              </a:extLst>
            </p:cNvPr>
            <p:cNvGrpSpPr/>
            <p:nvPr/>
          </p:nvGrpSpPr>
          <p:grpSpPr>
            <a:xfrm>
              <a:off x="18003154" y="7258468"/>
              <a:ext cx="1284171" cy="1114197"/>
              <a:chOff x="18003154" y="7258468"/>
              <a:chExt cx="1284171" cy="1114197"/>
            </a:xfrm>
            <a:noFill/>
          </p:grpSpPr>
          <p:sp>
            <p:nvSpPr>
              <p:cNvPr id="22" name="Freeform 712">
                <a:extLst>
                  <a:ext uri="{FF2B5EF4-FFF2-40B4-BE49-F238E27FC236}">
                    <a16:creationId xmlns:a16="http://schemas.microsoft.com/office/drawing/2014/main" id="{FDDEC85C-19DA-B507-067D-4ED5C9D07D93}"/>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6501" cap="rnd">
                <a:solidFill>
                  <a:srgbClr val="000000"/>
                </a:solidFill>
                <a:prstDash val="solid"/>
                <a:round/>
              </a:ln>
            </p:spPr>
            <p:txBody>
              <a:bodyPr rtlCol="0" anchor="ctr"/>
              <a:lstStyle/>
              <a:p>
                <a:endParaRPr lang="en-US" sz="1799"/>
              </a:p>
            </p:txBody>
          </p:sp>
          <p:sp>
            <p:nvSpPr>
              <p:cNvPr id="27" name="Freeform 713">
                <a:extLst>
                  <a:ext uri="{FF2B5EF4-FFF2-40B4-BE49-F238E27FC236}">
                    <a16:creationId xmlns:a16="http://schemas.microsoft.com/office/drawing/2014/main" id="{D180DDFD-1C7A-C444-E678-C9B0C6CCB7D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6501" cap="rnd">
                <a:solidFill>
                  <a:srgbClr val="000000"/>
                </a:solidFill>
                <a:prstDash val="solid"/>
                <a:round/>
              </a:ln>
            </p:spPr>
            <p:txBody>
              <a:bodyPr rtlCol="0" anchor="ctr"/>
              <a:lstStyle/>
              <a:p>
                <a:endParaRPr lang="en-US" sz="1799"/>
              </a:p>
            </p:txBody>
          </p:sp>
          <p:sp>
            <p:nvSpPr>
              <p:cNvPr id="28" name="Freeform 714">
                <a:extLst>
                  <a:ext uri="{FF2B5EF4-FFF2-40B4-BE49-F238E27FC236}">
                    <a16:creationId xmlns:a16="http://schemas.microsoft.com/office/drawing/2014/main" id="{11CDC3EC-758F-7E40-3B9B-378BC30299D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6501" cap="rnd">
                <a:solidFill>
                  <a:srgbClr val="000000"/>
                </a:solidFill>
                <a:prstDash val="solid"/>
                <a:round/>
              </a:ln>
            </p:spPr>
            <p:txBody>
              <a:bodyPr rtlCol="0" anchor="ctr"/>
              <a:lstStyle/>
              <a:p>
                <a:endParaRPr lang="en-US" sz="1799"/>
              </a:p>
            </p:txBody>
          </p:sp>
          <p:sp>
            <p:nvSpPr>
              <p:cNvPr id="29" name="Freeform 715">
                <a:extLst>
                  <a:ext uri="{FF2B5EF4-FFF2-40B4-BE49-F238E27FC236}">
                    <a16:creationId xmlns:a16="http://schemas.microsoft.com/office/drawing/2014/main" id="{14C1E4BD-987D-AE94-193C-214709A6E96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6501" cap="rnd">
                <a:solidFill>
                  <a:srgbClr val="000000"/>
                </a:solidFill>
                <a:prstDash val="solid"/>
                <a:round/>
              </a:ln>
            </p:spPr>
            <p:txBody>
              <a:bodyPr rtlCol="0" anchor="ctr"/>
              <a:lstStyle/>
              <a:p>
                <a:endParaRPr lang="en-US" sz="1799"/>
              </a:p>
            </p:txBody>
          </p:sp>
        </p:grpSp>
        <p:grpSp>
          <p:nvGrpSpPr>
            <p:cNvPr id="9" name="Graphic 503">
              <a:extLst>
                <a:ext uri="{FF2B5EF4-FFF2-40B4-BE49-F238E27FC236}">
                  <a16:creationId xmlns:a16="http://schemas.microsoft.com/office/drawing/2014/main" id="{798055BD-6949-4B5C-ACA8-AFE5CCD089C2}"/>
                </a:ext>
              </a:extLst>
            </p:cNvPr>
            <p:cNvGrpSpPr/>
            <p:nvPr/>
          </p:nvGrpSpPr>
          <p:grpSpPr>
            <a:xfrm>
              <a:off x="18336955" y="7366386"/>
              <a:ext cx="586711" cy="895357"/>
              <a:chOff x="18336955" y="7366386"/>
              <a:chExt cx="586711" cy="895357"/>
            </a:xfrm>
          </p:grpSpPr>
          <p:sp>
            <p:nvSpPr>
              <p:cNvPr id="10" name="Freeform 717">
                <a:extLst>
                  <a:ext uri="{FF2B5EF4-FFF2-40B4-BE49-F238E27FC236}">
                    <a16:creationId xmlns:a16="http://schemas.microsoft.com/office/drawing/2014/main" id="{134C235D-B230-2638-7D27-2DCBA2907AF7}"/>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1" name="Freeform 718">
                <a:extLst>
                  <a:ext uri="{FF2B5EF4-FFF2-40B4-BE49-F238E27FC236}">
                    <a16:creationId xmlns:a16="http://schemas.microsoft.com/office/drawing/2014/main" id="{2C0C193E-61BE-405D-800A-8AB82EFA5D36}"/>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2" name="Freeform 719">
                <a:extLst>
                  <a:ext uri="{FF2B5EF4-FFF2-40B4-BE49-F238E27FC236}">
                    <a16:creationId xmlns:a16="http://schemas.microsoft.com/office/drawing/2014/main" id="{46053163-9325-C602-D35A-4EB1F4A353E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3" name="Freeform 720">
                <a:extLst>
                  <a:ext uri="{FF2B5EF4-FFF2-40B4-BE49-F238E27FC236}">
                    <a16:creationId xmlns:a16="http://schemas.microsoft.com/office/drawing/2014/main" id="{9B80E659-6073-7AF4-147C-01911F47E7F0}"/>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solidFill>
                <a:srgbClr val="00B0F0"/>
              </a:solidFill>
              <a:ln w="16501" cap="rnd">
                <a:solidFill>
                  <a:srgbClr val="000000"/>
                </a:solidFill>
                <a:prstDash val="solid"/>
                <a:miter/>
              </a:ln>
            </p:spPr>
            <p:txBody>
              <a:bodyPr rtlCol="0" anchor="ctr"/>
              <a:lstStyle/>
              <a:p>
                <a:endParaRPr lang="en-US" sz="1799"/>
              </a:p>
            </p:txBody>
          </p:sp>
          <p:grpSp>
            <p:nvGrpSpPr>
              <p:cNvPr id="14" name="Graphic 503">
                <a:extLst>
                  <a:ext uri="{FF2B5EF4-FFF2-40B4-BE49-F238E27FC236}">
                    <a16:creationId xmlns:a16="http://schemas.microsoft.com/office/drawing/2014/main" id="{0D4017B2-E1BF-D846-7598-A95E9D4E01DD}"/>
                  </a:ext>
                </a:extLst>
              </p:cNvPr>
              <p:cNvGrpSpPr/>
              <p:nvPr/>
            </p:nvGrpSpPr>
            <p:grpSpPr>
              <a:xfrm>
                <a:off x="18394054" y="7891844"/>
                <a:ext cx="492468" cy="369898"/>
                <a:chOff x="18394054" y="7891844"/>
                <a:chExt cx="492468" cy="369898"/>
              </a:xfrm>
            </p:grpSpPr>
            <p:grpSp>
              <p:nvGrpSpPr>
                <p:cNvPr id="15" name="Graphic 503">
                  <a:extLst>
                    <a:ext uri="{FF2B5EF4-FFF2-40B4-BE49-F238E27FC236}">
                      <a16:creationId xmlns:a16="http://schemas.microsoft.com/office/drawing/2014/main" id="{85DA32A4-C3E8-FAF7-5718-DA75B1ED7DF1}"/>
                    </a:ext>
                  </a:extLst>
                </p:cNvPr>
                <p:cNvGrpSpPr/>
                <p:nvPr/>
              </p:nvGrpSpPr>
              <p:grpSpPr>
                <a:xfrm>
                  <a:off x="18569018" y="7891844"/>
                  <a:ext cx="317504" cy="317150"/>
                  <a:chOff x="18569018" y="7891844"/>
                  <a:chExt cx="317504" cy="317150"/>
                </a:xfrm>
                <a:noFill/>
              </p:grpSpPr>
              <p:sp>
                <p:nvSpPr>
                  <p:cNvPr id="19" name="Freeform 723">
                    <a:extLst>
                      <a:ext uri="{FF2B5EF4-FFF2-40B4-BE49-F238E27FC236}">
                        <a16:creationId xmlns:a16="http://schemas.microsoft.com/office/drawing/2014/main" id="{68D7F56C-78E9-1BB0-D6A4-019BB510D9F2}"/>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3FB5A1"/>
                  </a:solidFill>
                  <a:ln w="16501" cap="rnd">
                    <a:solidFill>
                      <a:srgbClr val="000000"/>
                    </a:solidFill>
                    <a:prstDash val="solid"/>
                    <a:miter/>
                  </a:ln>
                </p:spPr>
                <p:txBody>
                  <a:bodyPr rtlCol="0" anchor="ctr"/>
                  <a:lstStyle/>
                  <a:p>
                    <a:endParaRPr lang="en-US" sz="1799"/>
                  </a:p>
                </p:txBody>
              </p:sp>
              <p:sp>
                <p:nvSpPr>
                  <p:cNvPr id="20" name="Freeform 724">
                    <a:extLst>
                      <a:ext uri="{FF2B5EF4-FFF2-40B4-BE49-F238E27FC236}">
                        <a16:creationId xmlns:a16="http://schemas.microsoft.com/office/drawing/2014/main" id="{38FA25E2-E0E0-E1B8-0724-AC9A8F706DEF}"/>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6501" cap="rnd">
                    <a:solidFill>
                      <a:srgbClr val="000000"/>
                    </a:solidFill>
                    <a:prstDash val="solid"/>
                    <a:miter/>
                  </a:ln>
                </p:spPr>
                <p:txBody>
                  <a:bodyPr rtlCol="0" anchor="ctr"/>
                  <a:lstStyle/>
                  <a:p>
                    <a:endParaRPr lang="en-US" sz="1799"/>
                  </a:p>
                </p:txBody>
              </p:sp>
            </p:grpSp>
            <p:grpSp>
              <p:nvGrpSpPr>
                <p:cNvPr id="16" name="Graphic 503">
                  <a:extLst>
                    <a:ext uri="{FF2B5EF4-FFF2-40B4-BE49-F238E27FC236}">
                      <a16:creationId xmlns:a16="http://schemas.microsoft.com/office/drawing/2014/main" id="{DB5B47EA-0A77-B157-B682-D2064B6D52BD}"/>
                    </a:ext>
                  </a:extLst>
                </p:cNvPr>
                <p:cNvGrpSpPr/>
                <p:nvPr/>
              </p:nvGrpSpPr>
              <p:grpSpPr>
                <a:xfrm>
                  <a:off x="18394054" y="7944669"/>
                  <a:ext cx="317504" cy="317074"/>
                  <a:chOff x="18394054" y="7944669"/>
                  <a:chExt cx="317504" cy="317074"/>
                </a:xfrm>
                <a:solidFill>
                  <a:srgbClr val="FFFFFF"/>
                </a:solidFill>
              </p:grpSpPr>
              <p:sp>
                <p:nvSpPr>
                  <p:cNvPr id="17" name="Freeform 726">
                    <a:extLst>
                      <a:ext uri="{FF2B5EF4-FFF2-40B4-BE49-F238E27FC236}">
                        <a16:creationId xmlns:a16="http://schemas.microsoft.com/office/drawing/2014/main" id="{45E4FCE0-6A21-401E-91C5-465794C79218}"/>
                      </a:ext>
                    </a:extLst>
                  </p:cNvPr>
                  <p:cNvSpPr/>
                  <p:nvPr/>
                </p:nvSpPr>
                <p:spPr>
                  <a:xfrm>
                    <a:off x="18394054" y="7944669"/>
                    <a:ext cx="317504" cy="317074"/>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FFFFFF"/>
                  </a:solidFill>
                  <a:ln w="16501" cap="rnd">
                    <a:solidFill>
                      <a:srgbClr val="000000"/>
                    </a:solidFill>
                    <a:prstDash val="solid"/>
                    <a:miter/>
                  </a:ln>
                </p:spPr>
                <p:txBody>
                  <a:bodyPr rtlCol="0" anchor="ctr"/>
                  <a:lstStyle/>
                  <a:p>
                    <a:endParaRPr lang="en-US" sz="1799"/>
                  </a:p>
                </p:txBody>
              </p:sp>
              <p:sp>
                <p:nvSpPr>
                  <p:cNvPr id="18" name="Freeform 727">
                    <a:extLst>
                      <a:ext uri="{FF2B5EF4-FFF2-40B4-BE49-F238E27FC236}">
                        <a16:creationId xmlns:a16="http://schemas.microsoft.com/office/drawing/2014/main" id="{E61BA467-7273-5E16-58E2-D8EA3315679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6501" cap="rnd">
                    <a:solidFill>
                      <a:srgbClr val="000000"/>
                    </a:solidFill>
                    <a:prstDash val="solid"/>
                    <a:miter/>
                  </a:ln>
                </p:spPr>
                <p:txBody>
                  <a:bodyPr rtlCol="0" anchor="ctr"/>
                  <a:lstStyle/>
                  <a:p>
                    <a:endParaRPr lang="en-US" sz="1799"/>
                  </a:p>
                </p:txBody>
              </p:sp>
            </p:grpSp>
          </p:grpSp>
        </p:grpSp>
      </p:grpSp>
      <p:grpSp>
        <p:nvGrpSpPr>
          <p:cNvPr id="30" name="Group 29">
            <a:extLst>
              <a:ext uri="{FF2B5EF4-FFF2-40B4-BE49-F238E27FC236}">
                <a16:creationId xmlns:a16="http://schemas.microsoft.com/office/drawing/2014/main" id="{8E203E3C-D97D-8DCA-DC2A-38F99DBF5CEB}"/>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2CF15A39-654D-BFA1-1ED4-5504930FFD29}"/>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25161487-CF6B-E5D1-9311-CA2C203C90A4}"/>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34" name="Graphic 33" descr="Postit Notes with solid fill">
            <a:extLst>
              <a:ext uri="{FF2B5EF4-FFF2-40B4-BE49-F238E27FC236}">
                <a16:creationId xmlns:a16="http://schemas.microsoft.com/office/drawing/2014/main" id="{2F257098-EDEC-0371-D103-AB43E0A89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68" y="5743575"/>
            <a:ext cx="914400" cy="914400"/>
          </a:xfrm>
          <a:prstGeom prst="rect">
            <a:avLst/>
          </a:prstGeom>
        </p:spPr>
      </p:pic>
    </p:spTree>
    <p:extLst>
      <p:ext uri="{BB962C8B-B14F-4D97-AF65-F5344CB8AC3E}">
        <p14:creationId xmlns:p14="http://schemas.microsoft.com/office/powerpoint/2010/main" val="298165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3EE03-6DD1-D975-0B53-BD088A420946}"/>
            </a:ext>
          </a:extLst>
        </p:cNvPr>
        <p:cNvGrpSpPr/>
        <p:nvPr/>
      </p:nvGrpSpPr>
      <p:grpSpPr>
        <a:xfrm>
          <a:off x="0" y="0"/>
          <a:ext cx="0" cy="0"/>
          <a:chOff x="0" y="0"/>
          <a:chExt cx="0" cy="0"/>
        </a:xfrm>
      </p:grpSpPr>
      <p:sp>
        <p:nvSpPr>
          <p:cNvPr id="29" name="Flowchart: Alternate Process 28">
            <a:extLst>
              <a:ext uri="{FF2B5EF4-FFF2-40B4-BE49-F238E27FC236}">
                <a16:creationId xmlns:a16="http://schemas.microsoft.com/office/drawing/2014/main" id="{CC15E17C-50FB-2530-BE1D-9E66F806B3AF}"/>
              </a:ext>
            </a:extLst>
          </p:cNvPr>
          <p:cNvSpPr/>
          <p:nvPr/>
        </p:nvSpPr>
        <p:spPr>
          <a:xfrm>
            <a:off x="505173" y="5708322"/>
            <a:ext cx="11121574" cy="975785"/>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388915-0F52-8039-886A-800DD8E317EF}"/>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Question 4 (A) </a:t>
            </a:r>
            <a:r>
              <a:rPr lang="en-GB" sz="2800" i="1" dirty="0"/>
              <a:t>Sample Answer </a:t>
            </a:r>
          </a:p>
        </p:txBody>
      </p:sp>
      <p:sp>
        <p:nvSpPr>
          <p:cNvPr id="6" name="Text Placeholder 5">
            <a:extLst>
              <a:ext uri="{FF2B5EF4-FFF2-40B4-BE49-F238E27FC236}">
                <a16:creationId xmlns:a16="http://schemas.microsoft.com/office/drawing/2014/main" id="{22A8A034-8F55-086E-91FF-33D4D7ACB060}"/>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“Outline the project feasibility, budget and financing.”</a:t>
            </a:r>
          </a:p>
        </p:txBody>
      </p:sp>
      <p:sp>
        <p:nvSpPr>
          <p:cNvPr id="21" name="Text Placeholder 5">
            <a:extLst>
              <a:ext uri="{FF2B5EF4-FFF2-40B4-BE49-F238E27FC236}">
                <a16:creationId xmlns:a16="http://schemas.microsoft.com/office/drawing/2014/main" id="{C96EDF1F-F92D-0388-A2B8-11F50D03D9D5}"/>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“Our financial projections show profitability from year 2 onwards. Even in a low scenario (30% occupancy), we can cover operating costs. We have a commitment from a domestic tour operator to include our glamping in their packages, which will aid initial market penetration. </a:t>
            </a:r>
          </a:p>
          <a:p>
            <a:pPr marL="0" indent="0"/>
            <a:r>
              <a:rPr lang="en-US" sz="2300" i="1" dirty="0">
                <a:solidFill>
                  <a:srgbClr val="494949"/>
                </a:solidFill>
              </a:rPr>
              <a:t>Additionally, we will reinvest part of the earnings each year to maintain and upgrade facilities, ensuring long-term viability. The family’s continued farm income will also support the project in case of any initial shortfall, guaranteeing that the glamping site will be maintained and operational for the long run.” </a:t>
            </a:r>
          </a:p>
        </p:txBody>
      </p:sp>
      <p:sp>
        <p:nvSpPr>
          <p:cNvPr id="25" name="Flowchart: Alternate Process 24">
            <a:extLst>
              <a:ext uri="{FF2B5EF4-FFF2-40B4-BE49-F238E27FC236}">
                <a16:creationId xmlns:a16="http://schemas.microsoft.com/office/drawing/2014/main" id="{1E817C93-6703-CED1-D930-105D3442226F}"/>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785C5282-A482-2B64-1822-95F5D6AB92C6}"/>
              </a:ext>
            </a:extLst>
          </p:cNvPr>
          <p:cNvSpPr txBox="1">
            <a:spLocks/>
          </p:cNvSpPr>
          <p:nvPr/>
        </p:nvSpPr>
        <p:spPr>
          <a:xfrm>
            <a:off x="613225" y="5708322"/>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Note</a:t>
            </a:r>
            <a:r>
              <a:rPr lang="en-US" sz="2200" dirty="0">
                <a:solidFill>
                  <a:schemeClr val="bg1"/>
                </a:solidFill>
              </a:rPr>
              <a:t>: Grants often fear projects that fizzle out. They may ask how you will sustain the project beyond the grant. This is a strong response. This shows the grantors that you won’t depend on them forever and have thought through long-term running.</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6373F476-5790-159B-269A-0D8C19C443F7}"/>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923603-C350-B61E-4F4A-786C869AECA1}"/>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554A07BC-4083-93F3-C285-0E3EB5958012}"/>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A84E3C81-F038-133E-84B6-87AD0E8E1DEB}"/>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D7438D5B-602B-80B0-B102-25265C16AAA2}"/>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70866234-D349-6C6F-95B3-3DB09E4BFCB0}"/>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BC5BA6C9-5715-7AA0-4B01-01CC82EC40D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264AC3BD-AF9F-90E7-A710-B5F92AEE8132}"/>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E58EB124-9535-9D0E-2C1F-04113A5E3879}"/>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2A75DB53-7386-BCBA-7A80-81234168BAB8}"/>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B8016E6C-041F-1B4D-F4D0-A19321704E96}"/>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20725E72-DABE-DF09-E3C2-9F59E3D5A3BB}"/>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1C3B2572-014D-B051-E40D-64663B4D99FA}"/>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ABE89CDE-BEBA-4E56-8CA5-FE9E4B7D371D}"/>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B8F0ACFA-7F93-A41E-3220-C7130EF2B6CE}"/>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79638719-9628-B3E4-CB5E-1CABE6114820}"/>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DEB082F6-94E6-8DEA-F3AE-63DA58FEDFC9}"/>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“Outline the project feasibility, budget and financing.”</a:t>
            </a:r>
            <a:r>
              <a:rPr lang="en-US" sz="2000" i="1">
                <a:solidFill>
                  <a:srgbClr val="FFFFFF"/>
                </a:solidFill>
              </a:rPr>
              <a:t>Also phrased as</a:t>
            </a:r>
          </a:p>
          <a:p>
            <a:pPr algn="ctr">
              <a:lnSpc>
                <a:spcPct val="100000"/>
              </a:lnSpc>
              <a:spcBef>
                <a:spcPts val="0"/>
              </a:spcBef>
            </a:pPr>
            <a:r>
              <a:rPr lang="en-US" sz="2600" i="1">
                <a:solidFill>
                  <a:srgbClr val="FFFFFF"/>
                </a:solidFill>
              </a:rPr>
              <a:t>“How will you ensure the project’s long-term sustainability (financial or otherwise)?”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00BF2914-E6DC-1582-92D3-23594031D91F}"/>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10E361-E01A-77E5-5100-96920481ACE6}"/>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77E899F2-53E9-7318-D040-7E509C28223B}"/>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8365E478-9B04-9C2B-ED23-035E1C3DBFE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4" name="Graphic 33" descr="Postit Notes with solid fill">
            <a:extLst>
              <a:ext uri="{FF2B5EF4-FFF2-40B4-BE49-F238E27FC236}">
                <a16:creationId xmlns:a16="http://schemas.microsoft.com/office/drawing/2014/main" id="{FBFE97EE-849E-6778-9EDD-4F357854B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391" y="4779826"/>
            <a:ext cx="914400" cy="914400"/>
          </a:xfrm>
          <a:prstGeom prst="rect">
            <a:avLst/>
          </a:prstGeom>
        </p:spPr>
      </p:pic>
    </p:spTree>
    <p:extLst>
      <p:ext uri="{BB962C8B-B14F-4D97-AF65-F5344CB8AC3E}">
        <p14:creationId xmlns:p14="http://schemas.microsoft.com/office/powerpoint/2010/main" val="562294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CB7-F53F-866E-3DFE-1128C15F609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E8A2C-3813-45CA-EBA4-2DFDF79C572E}"/>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Question 4 (A) </a:t>
            </a:r>
            <a:r>
              <a:rPr lang="en-GB" sz="2800" i="1" dirty="0"/>
              <a:t>Sample Answer </a:t>
            </a:r>
          </a:p>
        </p:txBody>
      </p:sp>
      <p:sp>
        <p:nvSpPr>
          <p:cNvPr id="6" name="Text Placeholder 5">
            <a:extLst>
              <a:ext uri="{FF2B5EF4-FFF2-40B4-BE49-F238E27FC236}">
                <a16:creationId xmlns:a16="http://schemas.microsoft.com/office/drawing/2014/main" id="{6B617223-D2DF-7F8F-3A6D-721A99E5F34F}"/>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“Outline the project feasibility, budget and financing.”</a:t>
            </a:r>
          </a:p>
        </p:txBody>
      </p:sp>
      <p:sp>
        <p:nvSpPr>
          <p:cNvPr id="21" name="Text Placeholder 5">
            <a:extLst>
              <a:ext uri="{FF2B5EF4-FFF2-40B4-BE49-F238E27FC236}">
                <a16:creationId xmlns:a16="http://schemas.microsoft.com/office/drawing/2014/main" id="{463631BD-40E7-A57E-B611-4B5C26A00EC8}"/>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“Financially, our projections (attached) show the glamping site will become self-sustaining by year 2 with an expected occupancy of 50% and annual revenue of €110k, yielding a net profit of €30k. </a:t>
            </a:r>
          </a:p>
          <a:p>
            <a:pPr marL="0" indent="0"/>
            <a:r>
              <a:rPr lang="en-US" sz="2300" i="1" dirty="0">
                <a:solidFill>
                  <a:srgbClr val="494949"/>
                </a:solidFill>
              </a:rPr>
              <a:t>We have a conservative scenario planning for 30% occupancy (break-even) in case of slower uptake. We will continually reinvest a portion of the profits into maintenance and marketing to maintain quality and sustain demand. </a:t>
            </a:r>
          </a:p>
          <a:p>
            <a:pPr marL="0" indent="0"/>
            <a:r>
              <a:rPr lang="en-US" sz="2300" i="1" dirty="0">
                <a:solidFill>
                  <a:srgbClr val="494949"/>
                </a:solidFill>
              </a:rPr>
              <a:t>Environmentally, we'll operate with a minimal footprint to keep operating costs low – for example, our solar panels are expected to cover 70% of our electricity needs, and we’ll implement water-saving systems to reduce utility expenses. </a:t>
            </a:r>
          </a:p>
        </p:txBody>
      </p:sp>
      <p:sp>
        <p:nvSpPr>
          <p:cNvPr id="25" name="Flowchart: Alternate Process 24">
            <a:extLst>
              <a:ext uri="{FF2B5EF4-FFF2-40B4-BE49-F238E27FC236}">
                <a16:creationId xmlns:a16="http://schemas.microsoft.com/office/drawing/2014/main" id="{BC7BCF6C-5C86-6EC4-2819-B01913C6A4F8}"/>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3B26E938-3C29-D339-B9E7-DB9CD7A59DB4}"/>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90084A-0FCB-36A6-0505-6C233A25AC99}"/>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2ABBB6EE-B1F3-9B7D-8A10-3ED2651A9DE7}"/>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72C69F81-B35F-72C8-4745-066AC742B0BA}"/>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6C2A0437-78D6-F308-9DE3-F5ED5094A18A}"/>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1313F5CE-8FE0-DB42-FE53-54C880025E3F}"/>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1C56AF4B-C13B-31A9-FD43-081DA8B6A90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9AF42AB8-5E80-AC9E-5112-5358014CC1F7}"/>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33776504-729B-51BA-BB6B-2F7B51C71CD1}"/>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891313D6-5046-7D7E-5099-91D265577209}"/>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7A1AE97A-E204-119D-8C07-E219A4C3926B}"/>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669A5976-3FEC-9437-38A4-428083F5B9F1}"/>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E4BE03E1-F18C-860E-F10B-9ADEC58D0BB2}"/>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0EB150B6-1B7D-8EB6-2874-B23DF2E4FB6E}"/>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38301547-5D38-A9B1-AA3A-2FCBF1E6B24B}"/>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6439650D-1903-9DB4-5E90-613A68DF6B24}"/>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1782A503-780C-C7B5-A44B-697679D9C348}"/>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“Outline the project feasibility, budget and financing.”</a:t>
            </a:r>
            <a:r>
              <a:rPr lang="en-US" sz="2000" i="1">
                <a:solidFill>
                  <a:srgbClr val="FFFFFF"/>
                </a:solidFill>
              </a:rPr>
              <a:t>Also phrased as</a:t>
            </a:r>
          </a:p>
          <a:p>
            <a:pPr algn="ctr">
              <a:lnSpc>
                <a:spcPct val="100000"/>
              </a:lnSpc>
              <a:spcBef>
                <a:spcPts val="0"/>
              </a:spcBef>
            </a:pPr>
            <a:r>
              <a:rPr lang="en-US" sz="2600" i="1">
                <a:solidFill>
                  <a:srgbClr val="FFFFFF"/>
                </a:solidFill>
              </a:rPr>
              <a:t>“How will you ensure the project’s long-term sustainability (financial or otherwise)?”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1A08F5D2-45B7-C3BB-7AA5-DE094592F506}"/>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9D1D7C-B31E-85CE-3CE1-7FC4F71FDE83}"/>
              </a:ext>
            </a:extLst>
          </p:cNvPr>
          <p:cNvGrpSpPr/>
          <p:nvPr/>
        </p:nvGrpSpPr>
        <p:grpSpPr>
          <a:xfrm>
            <a:off x="7406851" y="-28952"/>
            <a:ext cx="720674" cy="861774"/>
            <a:chOff x="1015048" y="996928"/>
            <a:chExt cx="1016952" cy="1216059"/>
          </a:xfrm>
        </p:grpSpPr>
        <p:sp>
          <p:nvSpPr>
            <p:cNvPr id="3" name="Oval 2">
              <a:extLst>
                <a:ext uri="{FF2B5EF4-FFF2-40B4-BE49-F238E27FC236}">
                  <a16:creationId xmlns:a16="http://schemas.microsoft.com/office/drawing/2014/main" id="{CEBF971F-C035-88C2-1E5A-52C798F3DC5C}"/>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6C16CD2B-228C-C122-44E3-BA598819A3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02785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3F1-2AFB-8471-B2AC-3F3592635B2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F14115B0-D920-C006-174F-DA93A5A69BBE}"/>
              </a:ext>
            </a:extLst>
          </p:cNvPr>
          <p:cNvSpPr/>
          <p:nvPr/>
        </p:nvSpPr>
        <p:spPr>
          <a:xfrm>
            <a:off x="1626994" y="4810204"/>
            <a:ext cx="9964593" cy="1242977"/>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3BF34181-1182-6F86-6C9E-6E8DCF4E29B8}"/>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“Describe the project and what you are seeking funding for.”</a:t>
            </a:r>
          </a:p>
        </p:txBody>
      </p:sp>
      <p:sp>
        <p:nvSpPr>
          <p:cNvPr id="21" name="Text Placeholder 5">
            <a:extLst>
              <a:ext uri="{FF2B5EF4-FFF2-40B4-BE49-F238E27FC236}">
                <a16:creationId xmlns:a16="http://schemas.microsoft.com/office/drawing/2014/main" id="{EF015928-7608-2C47-F819-19CC4C4CA613}"/>
              </a:ext>
            </a:extLst>
          </p:cNvPr>
          <p:cNvSpPr txBox="1">
            <a:spLocks/>
          </p:cNvSpPr>
          <p:nvPr/>
        </p:nvSpPr>
        <p:spPr>
          <a:xfrm>
            <a:off x="1985705" y="146545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i="1" dirty="0">
              <a:solidFill>
                <a:srgbClr val="494949"/>
              </a:solidFill>
            </a:endParaRPr>
          </a:p>
          <a:p>
            <a:pPr marL="0" indent="0"/>
            <a:r>
              <a:rPr lang="en-US" i="1" dirty="0">
                <a:solidFill>
                  <a:srgbClr val="494949"/>
                </a:solidFill>
              </a:rPr>
              <a:t>We are establishing partnerships with tour operators to drive bookings during the shoulder seasons, helping to </a:t>
            </a:r>
            <a:r>
              <a:rPr lang="en-US" i="1" dirty="0" err="1">
                <a:solidFill>
                  <a:srgbClr val="494949"/>
                </a:solidFill>
              </a:rPr>
              <a:t>stabilise</a:t>
            </a:r>
            <a:r>
              <a:rPr lang="en-US" i="1" dirty="0">
                <a:solidFill>
                  <a:srgbClr val="494949"/>
                </a:solidFill>
              </a:rPr>
              <a:t> cash flow year-round. With these measures, we’re confident the project will thrive long after the grant-funded phase.”</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6E900B7F-7F0C-D9B3-88B6-B56A845B9EE0}"/>
              </a:ext>
            </a:extLst>
          </p:cNvPr>
          <p:cNvSpPr/>
          <p:nvPr/>
        </p:nvSpPr>
        <p:spPr>
          <a:xfrm>
            <a:off x="1620199" y="1450953"/>
            <a:ext cx="9964593" cy="255991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CE8EFC7-9611-EC38-BB34-85339F028C56}"/>
              </a:ext>
            </a:extLst>
          </p:cNvPr>
          <p:cNvSpPr txBox="1">
            <a:spLocks/>
          </p:cNvSpPr>
          <p:nvPr/>
        </p:nvSpPr>
        <p:spPr>
          <a:xfrm>
            <a:off x="1843506" y="48795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Note</a:t>
            </a:r>
            <a:r>
              <a:rPr lang="en-US" dirty="0">
                <a:solidFill>
                  <a:schemeClr val="bg1"/>
                </a:solidFill>
              </a:rPr>
              <a:t>: </a:t>
            </a:r>
            <a:r>
              <a:rPr lang="en-US" sz="2200" dirty="0">
                <a:solidFill>
                  <a:schemeClr val="bg1"/>
                </a:solidFill>
              </a:rPr>
              <a:t>Grantors want to fund something that lasts; this answer addresses financial resilience, environmental sustainability (which also ties to cost saving), and market strategy for longevity.</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024E8771-7F0B-5BE1-4CC0-049CA82AC688}"/>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D9410AF-1536-CCF3-108C-52C82197A6EA}"/>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363BCB-5FD2-E2D4-E05B-45C0BE8AD0AE}"/>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11B5FE8-9C6F-DA4E-40D9-080B88249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894" y="4932025"/>
            <a:ext cx="914400" cy="914400"/>
          </a:xfrm>
          <a:prstGeom prst="rect">
            <a:avLst/>
          </a:prstGeom>
        </p:spPr>
      </p:pic>
    </p:spTree>
    <p:extLst>
      <p:ext uri="{BB962C8B-B14F-4D97-AF65-F5344CB8AC3E}">
        <p14:creationId xmlns:p14="http://schemas.microsoft.com/office/powerpoint/2010/main" val="1168950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9629-7CD0-FB09-6D8F-9576F8285A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42D9AD-CF27-EFA3-4E32-1CC8BE1E2357}"/>
              </a:ext>
            </a:extLst>
          </p:cNvPr>
          <p:cNvSpPr>
            <a:spLocks noGrp="1"/>
          </p:cNvSpPr>
          <p:nvPr>
            <p:ph type="body" sz="quarter" idx="18"/>
          </p:nvPr>
        </p:nvSpPr>
        <p:spPr>
          <a:xfrm>
            <a:off x="528134" y="1771923"/>
            <a:ext cx="3053266" cy="1049221"/>
          </a:xfrm>
        </p:spPr>
        <p:txBody>
          <a:bodyPr/>
          <a:lstStyle/>
          <a:p>
            <a:pPr>
              <a:lnSpc>
                <a:spcPct val="100000"/>
              </a:lnSpc>
            </a:pPr>
            <a:r>
              <a:rPr lang="en-US" sz="3200" dirty="0"/>
              <a:t>Tell a compelling story backed up with facts</a:t>
            </a:r>
            <a:endParaRPr lang="en-IE" sz="3200" dirty="0"/>
          </a:p>
        </p:txBody>
      </p:sp>
      <p:sp>
        <p:nvSpPr>
          <p:cNvPr id="4" name="Text Placeholder 3">
            <a:extLst>
              <a:ext uri="{FF2B5EF4-FFF2-40B4-BE49-F238E27FC236}">
                <a16:creationId xmlns:a16="http://schemas.microsoft.com/office/drawing/2014/main" id="{E20162C6-5613-DAE8-21FB-76F4C343AD68}"/>
              </a:ext>
            </a:extLst>
          </p:cNvPr>
          <p:cNvSpPr>
            <a:spLocks noGrp="1"/>
          </p:cNvSpPr>
          <p:nvPr>
            <p:ph type="body" sz="quarter" idx="19"/>
          </p:nvPr>
        </p:nvSpPr>
        <p:spPr/>
        <p:txBody>
          <a:bodyPr/>
          <a:lstStyle/>
          <a:p>
            <a:r>
              <a:rPr lang="en-IE" dirty="0"/>
              <a:t>06</a:t>
            </a:r>
          </a:p>
        </p:txBody>
      </p:sp>
      <p:sp>
        <p:nvSpPr>
          <p:cNvPr id="6" name="Text Placeholder 5">
            <a:extLst>
              <a:ext uri="{FF2B5EF4-FFF2-40B4-BE49-F238E27FC236}">
                <a16:creationId xmlns:a16="http://schemas.microsoft.com/office/drawing/2014/main" id="{B278ECF6-BB08-D0A7-4E61-DE1462283579}"/>
              </a:ext>
            </a:extLst>
          </p:cNvPr>
          <p:cNvSpPr>
            <a:spLocks noGrp="1"/>
          </p:cNvSpPr>
          <p:nvPr>
            <p:ph type="body" sz="quarter" idx="21"/>
          </p:nvPr>
        </p:nvSpPr>
        <p:spPr>
          <a:xfrm>
            <a:off x="4499218" y="360754"/>
            <a:ext cx="7164648" cy="3499183"/>
          </a:xfrm>
        </p:spPr>
        <p:txBody>
          <a:bodyPr/>
          <a:lstStyle/>
          <a:p>
            <a:r>
              <a:rPr lang="en-US" b="1" dirty="0">
                <a:solidFill>
                  <a:srgbClr val="E96751"/>
                </a:solidFill>
              </a:rPr>
              <a:t>In essence, </a:t>
            </a:r>
            <a:r>
              <a:rPr lang="en-US" b="1" i="1" dirty="0">
                <a:solidFill>
                  <a:srgbClr val="E96751"/>
                </a:solidFill>
              </a:rPr>
              <a:t>tell stories with facts</a:t>
            </a:r>
            <a:r>
              <a:rPr lang="en-US" b="1" dirty="0">
                <a:solidFill>
                  <a:srgbClr val="E96751"/>
                </a:solidFill>
              </a:rPr>
              <a:t>. </a:t>
            </a:r>
            <a:r>
              <a:rPr lang="en-US" dirty="0"/>
              <a:t>Funders and grant evaluators read dozens—sometimes hundreds—of applications. To stand out, yours should </a:t>
            </a:r>
            <a:r>
              <a:rPr lang="en-US" b="1" dirty="0"/>
              <a:t>tell a compelling, human story</a:t>
            </a:r>
            <a:r>
              <a:rPr lang="en-US" dirty="0"/>
              <a:t>: a needed project, led by passionate people, grounded in realistic planning and backed by solid data.</a:t>
            </a:r>
          </a:p>
          <a:p>
            <a:endParaRPr lang="en-US" dirty="0"/>
          </a:p>
          <a:p>
            <a:r>
              <a:rPr lang="en-US" dirty="0"/>
              <a:t>Remember, where an investor pitch </a:t>
            </a:r>
            <a:r>
              <a:rPr lang="en-US" dirty="0" err="1"/>
              <a:t>emphasises</a:t>
            </a:r>
            <a:r>
              <a:rPr lang="en-US" dirty="0"/>
              <a:t> profit, a grant pitch must also demonstrate public value, such as community benefit, environmental impact, or cultural preservation. By providing concrete details and facts with authenticity and aligning your proposal with the funder’s goals, you’ll significantly increase your chances of success.</a:t>
            </a:r>
          </a:p>
          <a:p>
            <a:endParaRPr lang="en-US" dirty="0"/>
          </a:p>
          <a:p>
            <a:r>
              <a:rPr lang="en-US" b="1" dirty="0"/>
              <a:t>Passion + professionalism:</a:t>
            </a:r>
            <a:r>
              <a:rPr lang="en-US" dirty="0"/>
              <a:t> Let your enthusiasm shine (this is your dream!) but present it in a well-structured, factual manner. The people reading should feel your commitment </a:t>
            </a:r>
            <a:r>
              <a:rPr lang="en-US" i="1" dirty="0"/>
              <a:t>and</a:t>
            </a:r>
            <a:r>
              <a:rPr lang="en-US" dirty="0"/>
              <a:t> trust your competence.</a:t>
            </a:r>
          </a:p>
          <a:p>
            <a:endParaRPr lang="en-US" dirty="0"/>
          </a:p>
          <a:p>
            <a:pPr>
              <a:spcAft>
                <a:spcPts val="1200"/>
              </a:spcAft>
            </a:pPr>
            <a:endParaRPr lang="en-IE" dirty="0"/>
          </a:p>
        </p:txBody>
      </p:sp>
    </p:spTree>
    <p:extLst>
      <p:ext uri="{BB962C8B-B14F-4D97-AF65-F5344CB8AC3E}">
        <p14:creationId xmlns:p14="http://schemas.microsoft.com/office/powerpoint/2010/main" val="303713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Photo Credit: </a:t>
            </a:r>
            <a:r>
              <a:rPr lang="en-GB" dirty="0" err="1"/>
              <a:t>Cave</a:t>
            </a:r>
            <a:r>
              <a:rPr lang="en-GB" dirty="0"/>
              <a:t> People, Iceland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Photo Credit: Natur Air Suite, Italy</a:t>
            </a:r>
          </a:p>
          <a:p>
            <a:endParaRPr lang="en-GB" b="1"/>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What Funders and Investors Look For</a:t>
            </a:r>
          </a:p>
          <a:p>
            <a:pPr lvl="0" algn="ctr">
              <a:lnSpc>
                <a:spcPct val="100000"/>
              </a:lnSpc>
              <a:spcAft>
                <a:spcPts val="600"/>
              </a:spcAft>
            </a:pPr>
            <a:r>
              <a:rPr lang="en-US" b="0" i="1" dirty="0">
                <a:solidFill>
                  <a:schemeClr val="bg1"/>
                </a:solidFill>
              </a:rPr>
              <a:t>(17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Grant Applications with Sample Answers</a:t>
            </a:r>
          </a:p>
          <a:p>
            <a:pPr algn="ctr">
              <a:lnSpc>
                <a:spcPct val="100000"/>
              </a:lnSpc>
              <a:spcAft>
                <a:spcPts val="600"/>
              </a:spcAft>
            </a:pPr>
            <a:r>
              <a:rPr lang="en-US" b="0" i="1" dirty="0">
                <a:solidFill>
                  <a:schemeClr val="bg1"/>
                </a:solidFill>
              </a:rPr>
              <a:t>(39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Structuring a Basic Pitch Deck &amp; Pitching Your Idea</a:t>
            </a:r>
          </a:p>
          <a:p>
            <a:pPr algn="ctr">
              <a:lnSpc>
                <a:spcPct val="100000"/>
              </a:lnSpc>
              <a:spcAft>
                <a:spcPts val="600"/>
              </a:spcAft>
            </a:pPr>
            <a:r>
              <a:rPr lang="en-US" b="0" i="1" dirty="0">
                <a:solidFill>
                  <a:schemeClr val="bg1"/>
                </a:solidFill>
              </a:rPr>
              <a:t>(19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484166"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Part 3: </a:t>
            </a:r>
            <a:r>
              <a:rPr lang="en-US" dirty="0">
                <a:solidFill>
                  <a:schemeClr val="bg1"/>
                </a:solidFill>
              </a:rPr>
              <a:t>Investment Funding, Grant Applications &amp; Pitching Your Idea</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7</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14840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6CCF2-B3E1-5B9B-73EC-4D459BAC0CB2}"/>
              </a:ext>
            </a:extLst>
          </p:cNvPr>
          <p:cNvSpPr>
            <a:spLocks noGrp="1"/>
          </p:cNvSpPr>
          <p:nvPr>
            <p:ph type="body" sz="quarter" idx="13"/>
          </p:nvPr>
        </p:nvSpPr>
        <p:spPr>
          <a:xfrm>
            <a:off x="276225" y="367928"/>
            <a:ext cx="6029325" cy="5867400"/>
          </a:xfrm>
        </p:spPr>
        <p:txBody>
          <a:bodyPr>
            <a:normAutofit fontScale="92500" lnSpcReduction="20000"/>
          </a:bodyPr>
          <a:lstStyle/>
          <a:p>
            <a:pPr algn="l">
              <a:lnSpc>
                <a:spcPct val="120000"/>
              </a:lnSpc>
              <a:spcBef>
                <a:spcPts val="0"/>
              </a:spcBef>
            </a:pPr>
            <a:r>
              <a:rPr lang="en-US" b="1" i="0" dirty="0"/>
              <a:t>Best Practice Tips for Financial Management</a:t>
            </a:r>
          </a:p>
          <a:p>
            <a:pPr algn="l">
              <a:lnSpc>
                <a:spcPct val="120000"/>
              </a:lnSpc>
              <a:spcBef>
                <a:spcPts val="0"/>
              </a:spcBef>
            </a:pPr>
            <a:endParaRPr lang="en-US" sz="2000" b="1" i="0" dirty="0"/>
          </a:p>
          <a:p>
            <a:pPr algn="l">
              <a:lnSpc>
                <a:spcPct val="120000"/>
              </a:lnSpc>
              <a:spcBef>
                <a:spcPts val="0"/>
              </a:spcBef>
            </a:pPr>
            <a:r>
              <a:rPr lang="en-US" sz="2200" i="0" dirty="0"/>
              <a:t>Finally, once you’ve gotten funding and launched, sound financial practices will keep your venture healthy.</a:t>
            </a:r>
          </a:p>
          <a:p>
            <a:pPr marL="342900" indent="-342900" algn="l">
              <a:lnSpc>
                <a:spcPct val="120000"/>
              </a:lnSpc>
              <a:spcBef>
                <a:spcPts val="0"/>
              </a:spcBef>
              <a:buFont typeface="Wingdings" panose="05000000000000000000" pitchFamily="2" charset="2"/>
              <a:buChar char="Ø"/>
            </a:pPr>
            <a:r>
              <a:rPr lang="en-US" sz="2200" i="0" dirty="0"/>
              <a:t>Running a small hospitality business means wearing many hats – one of which is financial manager. </a:t>
            </a:r>
          </a:p>
          <a:p>
            <a:pPr marL="342900" indent="-342900" algn="l">
              <a:lnSpc>
                <a:spcPct val="120000"/>
              </a:lnSpc>
              <a:spcBef>
                <a:spcPts val="0"/>
              </a:spcBef>
              <a:buFont typeface="Wingdings" panose="05000000000000000000" pitchFamily="2" charset="2"/>
              <a:buChar char="Ø"/>
            </a:pPr>
            <a:r>
              <a:rPr lang="en-US" sz="2200" i="0" dirty="0"/>
              <a:t>By staying organized, informed, and being willing to adjust, you’ll navigate the financial ups and downs adeptly. </a:t>
            </a:r>
          </a:p>
          <a:p>
            <a:pPr marL="342900" indent="-342900" algn="l">
              <a:lnSpc>
                <a:spcPct val="120000"/>
              </a:lnSpc>
              <a:spcBef>
                <a:spcPts val="0"/>
              </a:spcBef>
              <a:buFont typeface="Wingdings" panose="05000000000000000000" pitchFamily="2" charset="2"/>
              <a:buChar char="Ø"/>
            </a:pPr>
            <a:r>
              <a:rPr lang="en-US" sz="2200" i="0" dirty="0"/>
              <a:t>As Joanne of Little Oakhurst glamping reflects, she had to teach herself bookkeeping and budgeting, but doing it saved her thousands and was key to her success. With practice, you will gain confidence in managing the numbers and actually see the story they tell about your business. Some best practices for managing your glamping business finances</a:t>
            </a:r>
          </a:p>
        </p:txBody>
      </p:sp>
      <p:pic>
        <p:nvPicPr>
          <p:cNvPr id="7" name="Picture Placeholder 6" descr="A house with a large body of water&#10;&#10;AI-generated content may be incorrect.">
            <a:extLst>
              <a:ext uri="{FF2B5EF4-FFF2-40B4-BE49-F238E27FC236}">
                <a16:creationId xmlns:a16="http://schemas.microsoft.com/office/drawing/2014/main" id="{10B1CE6A-07A5-FFC3-7799-169B40BAA48D}"/>
              </a:ext>
            </a:extLst>
          </p:cNvPr>
          <p:cNvPicPr>
            <a:picLocks noGrp="1" noChangeAspect="1"/>
          </p:cNvPicPr>
          <p:nvPr>
            <p:ph type="pic" sz="quarter" idx="19"/>
          </p:nvPr>
        </p:nvPicPr>
        <p:blipFill>
          <a:blip r:embed="rId2"/>
          <a:srcRect l="4931" r="4931"/>
          <a:stretch>
            <a:fillRect/>
          </a:stretch>
        </p:blipFill>
        <p:spPr>
          <a:xfrm>
            <a:off x="6559550" y="1679575"/>
            <a:ext cx="5632450" cy="4159250"/>
          </a:xfrm>
        </p:spPr>
      </p:pic>
    </p:spTree>
    <p:extLst>
      <p:ext uri="{BB962C8B-B14F-4D97-AF65-F5344CB8AC3E}">
        <p14:creationId xmlns:p14="http://schemas.microsoft.com/office/powerpoint/2010/main" val="680515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551D9E-772C-1114-D8A7-EA8C98E4C413}"/>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8F6D120-B8B1-C11D-4D36-9868A5DDB40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19C37F-1EE8-0ED8-C54B-EF2085AF46A4}"/>
              </a:ext>
            </a:extLst>
          </p:cNvPr>
          <p:cNvSpPr/>
          <p:nvPr/>
        </p:nvSpPr>
        <p:spPr>
          <a:xfrm>
            <a:off x="398734" y="1123950"/>
            <a:ext cx="10459766" cy="4467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24" name="TextBox 23">
            <a:extLst>
              <a:ext uri="{FF2B5EF4-FFF2-40B4-BE49-F238E27FC236}">
                <a16:creationId xmlns:a16="http://schemas.microsoft.com/office/drawing/2014/main" id="{172816A4-D731-36AC-0058-963EC153A39F}"/>
              </a:ext>
            </a:extLst>
          </p:cNvPr>
          <p:cNvSpPr txBox="1"/>
          <p:nvPr/>
        </p:nvSpPr>
        <p:spPr>
          <a:xfrm>
            <a:off x="774803" y="1372767"/>
            <a:ext cx="9750322" cy="3970318"/>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Separate Business Finances:</a:t>
            </a:r>
            <a:r>
              <a:rPr lang="en-US" sz="2200" dirty="0">
                <a:solidFill>
                  <a:srgbClr val="494949"/>
                </a:solidFill>
              </a:rPr>
              <a:t> Register a business entity and keep a separate bank account. It’s easier to track performance and is required by many grant/loan conditions. Pay yourself a salary or draw, but keep your personal and business expenses separate.</a:t>
            </a:r>
          </a:p>
          <a:p>
            <a:pPr marL="342900" indent="-342900">
              <a:spcAft>
                <a:spcPts val="600"/>
              </a:spcAft>
              <a:buFont typeface="Wingdings" panose="05000000000000000000" pitchFamily="2" charset="2"/>
              <a:buChar char="q"/>
            </a:pPr>
            <a:r>
              <a:rPr lang="en-US" sz="2200" b="1" dirty="0">
                <a:solidFill>
                  <a:srgbClr val="494949"/>
                </a:solidFill>
              </a:rPr>
              <a:t>Bookkeeping &amp; Monitoring:</a:t>
            </a:r>
            <a:r>
              <a:rPr lang="en-US" sz="2200" dirty="0">
                <a:solidFill>
                  <a:srgbClr val="494949"/>
                </a:solidFill>
              </a:rPr>
              <a:t> Set up a simple bookkeeping system from day one (even if just a spreadsheet or using software like QuickBooks). Track all income and expense categories. This will help you </a:t>
            </a:r>
            <a:r>
              <a:rPr lang="en-US" sz="2200" dirty="0" err="1">
                <a:solidFill>
                  <a:srgbClr val="494949"/>
                </a:solidFill>
              </a:rPr>
              <a:t>analyse</a:t>
            </a:r>
            <a:r>
              <a:rPr lang="en-US" sz="2200" dirty="0">
                <a:solidFill>
                  <a:srgbClr val="494949"/>
                </a:solidFill>
              </a:rPr>
              <a:t> profitability on a per-unit or per-season basis. Regularly (at least monthly) review your cash flow and P&amp;L (Profit &amp; Loss statement). If you’re not financially savvy, consider hiring a part-time bookkeeper or using an accountant to review quarterly.</a:t>
            </a:r>
          </a:p>
          <a:p>
            <a:pPr>
              <a:spcAft>
                <a:spcPts val="600"/>
              </a:spcAft>
            </a:pPr>
            <a:endParaRPr lang="en-US" sz="2200" dirty="0">
              <a:solidFill>
                <a:schemeClr val="bg1"/>
              </a:solidFill>
            </a:endParaRPr>
          </a:p>
        </p:txBody>
      </p:sp>
      <p:sp>
        <p:nvSpPr>
          <p:cNvPr id="12" name="Flowchart: Data 11">
            <a:extLst>
              <a:ext uri="{FF2B5EF4-FFF2-40B4-BE49-F238E27FC236}">
                <a16:creationId xmlns:a16="http://schemas.microsoft.com/office/drawing/2014/main" id="{198A7392-2DCF-1D53-9FD8-99313713F745}"/>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1">
            <a:extLst>
              <a:ext uri="{FF2B5EF4-FFF2-40B4-BE49-F238E27FC236}">
                <a16:creationId xmlns:a16="http://schemas.microsoft.com/office/drawing/2014/main" id="{8684EC83-E10A-DBD5-2090-586A13734863}"/>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800" dirty="0"/>
              <a:t>Best Practice Tips for Financial Management</a:t>
            </a:r>
          </a:p>
        </p:txBody>
      </p:sp>
    </p:spTree>
    <p:extLst>
      <p:ext uri="{BB962C8B-B14F-4D97-AF65-F5344CB8AC3E}">
        <p14:creationId xmlns:p14="http://schemas.microsoft.com/office/powerpoint/2010/main" val="2910353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136CC-B818-86BC-66CD-D36B381AB6C6}"/>
              </a:ext>
            </a:extLst>
          </p:cNvPr>
          <p:cNvPicPr>
            <a:picLocks noChangeAspect="1"/>
          </p:cNvPicPr>
          <p:nvPr/>
        </p:nvPicPr>
        <p:blipFill>
          <a:blip r:embed="rId2"/>
          <a:stretch>
            <a:fillRect/>
          </a:stretch>
        </p:blipFill>
        <p:spPr>
          <a:xfrm>
            <a:off x="2260092" y="0"/>
            <a:ext cx="7671816" cy="6858000"/>
          </a:xfrm>
          <a:prstGeom prst="rect">
            <a:avLst/>
          </a:prstGeom>
        </p:spPr>
      </p:pic>
    </p:spTree>
    <p:extLst>
      <p:ext uri="{BB962C8B-B14F-4D97-AF65-F5344CB8AC3E}">
        <p14:creationId xmlns:p14="http://schemas.microsoft.com/office/powerpoint/2010/main" val="267336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AF6-2205-D5EE-5438-A56C5F03BDB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0D80-5C26-E0E0-88A8-148598B094E0}"/>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4D09FF0C-B905-31ED-AE42-3AE35E1A788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496929-AC33-311F-3B86-BF7DB8A7F30C}"/>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525176-7E33-B624-48FE-02890C606B09}"/>
              </a:ext>
            </a:extLst>
          </p:cNvPr>
          <p:cNvSpPr txBox="1"/>
          <p:nvPr/>
        </p:nvSpPr>
        <p:spPr>
          <a:xfrm>
            <a:off x="816338" y="262431"/>
            <a:ext cx="10098931" cy="6417141"/>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Budget Updates:</a:t>
            </a:r>
            <a:r>
              <a:rPr lang="en-US" sz="2200" dirty="0">
                <a:solidFill>
                  <a:srgbClr val="494949"/>
                </a:solidFill>
              </a:rPr>
              <a:t> Treat your initial budget as a living document. Update it with actual figures and re-forecast for the next 12 months on a rolling basis. If you overspent in one area, where can you cut, or how can you drive more sales to compensate? Be proactive – don’t wait until the bank account is low to react.</a:t>
            </a:r>
          </a:p>
          <a:p>
            <a:pPr marL="342900" indent="-342900">
              <a:spcAft>
                <a:spcPts val="600"/>
              </a:spcAft>
              <a:buFont typeface="Wingdings" panose="05000000000000000000" pitchFamily="2" charset="2"/>
              <a:buChar char="q"/>
            </a:pPr>
            <a:r>
              <a:rPr lang="en-US" sz="2200" b="1" dirty="0">
                <a:solidFill>
                  <a:srgbClr val="494949"/>
                </a:solidFill>
              </a:rPr>
              <a:t>Yield Management:</a:t>
            </a:r>
            <a:r>
              <a:rPr lang="en-US" sz="2200" dirty="0">
                <a:solidFill>
                  <a:srgbClr val="494949"/>
                </a:solidFill>
              </a:rPr>
              <a:t> Just as hotels do, adjust your pricing to </a:t>
            </a:r>
            <a:r>
              <a:rPr lang="en-US" sz="2200" dirty="0" err="1">
                <a:solidFill>
                  <a:srgbClr val="494949"/>
                </a:solidFill>
              </a:rPr>
              <a:t>maximise</a:t>
            </a:r>
            <a:r>
              <a:rPr lang="en-US" sz="2200" dirty="0">
                <a:solidFill>
                  <a:srgbClr val="494949"/>
                </a:solidFill>
              </a:rPr>
              <a:t> revenue. For high-demand periods, ensure you’re charging premium rates (don’t sell out too cheap, too early). In the low season, consider specials or packages to at least cover fixed costs. Monitor your booking patterns – if you’re fully booked every weekend but empty midweek, consider introducing a '3rd night free' promotion for midweek. Smart pricing can significantly boost your annual revenue and smooth cash flow.</a:t>
            </a:r>
          </a:p>
          <a:p>
            <a:pPr marL="342900" indent="-342900">
              <a:spcAft>
                <a:spcPts val="600"/>
              </a:spcAft>
              <a:buFont typeface="Wingdings" panose="05000000000000000000" pitchFamily="2" charset="2"/>
              <a:buChar char="q"/>
            </a:pPr>
            <a:r>
              <a:rPr lang="en-US" sz="2200" b="1" dirty="0">
                <a:solidFill>
                  <a:srgbClr val="494949"/>
                </a:solidFill>
              </a:rPr>
              <a:t>Monitor KPIs:</a:t>
            </a:r>
            <a:r>
              <a:rPr lang="en-US" sz="2200" dirty="0">
                <a:solidFill>
                  <a:srgbClr val="494949"/>
                </a:solidFill>
              </a:rPr>
              <a:t> Key Performance Indicators for your business might include Occupancy Rate, Average Daily Rate (ADR), Revenue per Available Night (RevPAR), and operating expense ratio. Track these yearly and seasonally. If occupancy is lower than expected, determine whether it’s a marketing issue, a pricing issue, or something else. If expenses are higher, identify the specific category (e.g., utilities, cleaning) and investigate why (perhaps a solar installation could reduce that, or a more efficient cleaning routine could be implemented).</a:t>
            </a:r>
          </a:p>
          <a:p>
            <a:pPr marL="342900" indent="-342900">
              <a:spcAft>
                <a:spcPts val="600"/>
              </a:spcAft>
              <a:buFont typeface="Wingdings" panose="05000000000000000000" pitchFamily="2" charset="2"/>
              <a:buChar char="q"/>
            </a:pPr>
            <a:endParaRPr lang="en-US" sz="2200" dirty="0">
              <a:solidFill>
                <a:srgbClr val="494949"/>
              </a:solidFill>
            </a:endParaRPr>
          </a:p>
        </p:txBody>
      </p:sp>
      <p:sp>
        <p:nvSpPr>
          <p:cNvPr id="12" name="Flowchart: Data 11">
            <a:extLst>
              <a:ext uri="{FF2B5EF4-FFF2-40B4-BE49-F238E27FC236}">
                <a16:creationId xmlns:a16="http://schemas.microsoft.com/office/drawing/2014/main" id="{C1327FCF-0F2F-5582-1FE3-AC6DDE298092}"/>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858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63CF-8F0D-0715-0B02-2CF8EDD685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F3E9457-AD97-667B-8727-4FCA39E5A80C}"/>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905750E-E711-A147-FA5C-4BB294C849B0}"/>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CD87A4-2293-2023-6854-FD65CF9FBDAC}"/>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F0AB3D3-B504-4864-2134-6CFA13DFE2A0}"/>
              </a:ext>
            </a:extLst>
          </p:cNvPr>
          <p:cNvSpPr txBox="1"/>
          <p:nvPr/>
        </p:nvSpPr>
        <p:spPr>
          <a:xfrm>
            <a:off x="869390" y="708497"/>
            <a:ext cx="9750322" cy="4570482"/>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Cost Control:</a:t>
            </a:r>
            <a:r>
              <a:rPr lang="en-US" sz="2200" dirty="0">
                <a:solidFill>
                  <a:srgbClr val="494949"/>
                </a:solidFill>
              </a:rPr>
              <a:t> In a small accommodation business, </a:t>
            </a:r>
            <a:r>
              <a:rPr lang="en-US" sz="2200" b="1" dirty="0">
                <a:solidFill>
                  <a:srgbClr val="494949"/>
                </a:solidFill>
              </a:rPr>
              <a:t>little savings add up</a:t>
            </a:r>
            <a:r>
              <a:rPr lang="en-US" sz="2200" dirty="0">
                <a:solidFill>
                  <a:srgbClr val="494949"/>
                </a:solidFill>
              </a:rPr>
              <a:t>. Install energy-efficient lighting and heating systems to reduce utility costs. Negotiate with suppliers (buy in bulk for toiletries, or partner with other B&amp;Bs to get volume discounts). Perform preventive maintenance – a small fix now can avoid a huge repair later. During very low periods, can you shut some facilities to reduce costs (e.g. </a:t>
            </a:r>
            <a:r>
              <a:rPr lang="en-US" sz="2200" dirty="0" err="1">
                <a:solidFill>
                  <a:srgbClr val="494949"/>
                </a:solidFill>
              </a:rPr>
              <a:t>winterise</a:t>
            </a:r>
            <a:r>
              <a:rPr lang="en-US" sz="2200" dirty="0">
                <a:solidFill>
                  <a:srgbClr val="494949"/>
                </a:solidFill>
              </a:rPr>
              <a:t> and close 2 out of 5 units if demand is near zero)? Keep a close eye on variable costs per guest and try to </a:t>
            </a:r>
            <a:r>
              <a:rPr lang="en-US" sz="2200" dirty="0" err="1">
                <a:solidFill>
                  <a:srgbClr val="494949"/>
                </a:solidFill>
              </a:rPr>
              <a:t>optimise</a:t>
            </a:r>
            <a:r>
              <a:rPr lang="en-US" sz="2200" dirty="0">
                <a:solidFill>
                  <a:srgbClr val="494949"/>
                </a:solidFill>
              </a:rPr>
              <a:t> them (without sacrificing the quality of the guest experience).</a:t>
            </a:r>
          </a:p>
          <a:p>
            <a:pPr marL="342900" indent="-342900">
              <a:spcAft>
                <a:spcPts val="600"/>
              </a:spcAft>
              <a:buFont typeface="Wingdings" panose="05000000000000000000" pitchFamily="2" charset="2"/>
              <a:buChar char="q"/>
            </a:pPr>
            <a:r>
              <a:rPr lang="en-US" sz="2200" b="1" dirty="0">
                <a:solidFill>
                  <a:srgbClr val="494949"/>
                </a:solidFill>
              </a:rPr>
              <a:t>Manage Debt Wisely:</a:t>
            </a:r>
            <a:r>
              <a:rPr lang="en-US" sz="2200" dirty="0">
                <a:solidFill>
                  <a:srgbClr val="494949"/>
                </a:solidFill>
              </a:rPr>
              <a:t> If you took loans, plan those repayments into your cash flow. Where possible, use extra cash to pre-pay high-interest debt, but balance this against keeping a reserve. Avoid the temptation to continuously refinance or take on new loans for expansions until you have proven steady cash flow. Growth is excellent, but over-leveraging too fast is a common pitfall.</a:t>
            </a:r>
          </a:p>
        </p:txBody>
      </p:sp>
      <p:sp>
        <p:nvSpPr>
          <p:cNvPr id="12" name="Flowchart: Data 11">
            <a:extLst>
              <a:ext uri="{FF2B5EF4-FFF2-40B4-BE49-F238E27FC236}">
                <a16:creationId xmlns:a16="http://schemas.microsoft.com/office/drawing/2014/main" id="{D6032B56-C7A7-2DE0-8305-D0ACDAF088D1}"/>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476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23C6-6871-7018-576B-2D6DF03B93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D7E4F6-FEAC-677A-61C2-FF0E1D183554}"/>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3E6AD4B-48AB-6FBD-1892-CA8BB12B74C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585BE4-5CD3-8462-EA29-9AC151CB77B0}"/>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B8A45F1-A18F-C486-79B3-6EEEA1D09E0C}"/>
              </a:ext>
            </a:extLst>
          </p:cNvPr>
          <p:cNvSpPr txBox="1"/>
          <p:nvPr/>
        </p:nvSpPr>
        <p:spPr>
          <a:xfrm>
            <a:off x="869390" y="708497"/>
            <a:ext cx="9750322" cy="3554819"/>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Insurance: This is a protective financial measure – ensure you have appropriate insurance (property, liability, and </a:t>
            </a:r>
            <a:r>
              <a:rPr lang="en-US" sz="2200" dirty="0">
                <a:solidFill>
                  <a:srgbClr val="494949"/>
                </a:solidFill>
              </a:rPr>
              <a:t>business interruption). One accident or incident could otherwise bankrupt your project. Shop around for policies </a:t>
            </a:r>
            <a:r>
              <a:rPr lang="en-US" sz="2200" dirty="0" err="1">
                <a:solidFill>
                  <a:srgbClr val="494949"/>
                </a:solidFill>
              </a:rPr>
              <a:t>specialised</a:t>
            </a:r>
            <a:r>
              <a:rPr lang="en-US" sz="2200" dirty="0">
                <a:solidFill>
                  <a:srgbClr val="494949"/>
                </a:solidFill>
              </a:rPr>
              <a:t> for holiday accommodations.</a:t>
            </a:r>
          </a:p>
          <a:p>
            <a:pPr marL="342900" indent="-342900">
              <a:spcAft>
                <a:spcPts val="600"/>
              </a:spcAft>
              <a:buFont typeface="Wingdings" panose="05000000000000000000" pitchFamily="2" charset="2"/>
              <a:buChar char="q"/>
            </a:pPr>
            <a:r>
              <a:rPr lang="en-US" sz="2200" b="1" dirty="0">
                <a:solidFill>
                  <a:srgbClr val="494949"/>
                </a:solidFill>
              </a:rPr>
              <a:t>Reinvest in Marketing:</a:t>
            </a:r>
            <a:r>
              <a:rPr lang="en-US" sz="2200" dirty="0">
                <a:solidFill>
                  <a:srgbClr val="494949"/>
                </a:solidFill>
              </a:rPr>
              <a:t> Set aside a marketing budget continually, especially in the early years. Once you’re open, </a:t>
            </a:r>
            <a:r>
              <a:rPr lang="en-US" sz="2200" i="1" dirty="0">
                <a:solidFill>
                  <a:srgbClr val="494949"/>
                </a:solidFill>
              </a:rPr>
              <a:t>financial planning isn’t only about cutting costs but also about driving revenue</a:t>
            </a:r>
            <a:r>
              <a:rPr lang="en-US" sz="2200" dirty="0">
                <a:solidFill>
                  <a:srgbClr val="494949"/>
                </a:solidFill>
              </a:rPr>
              <a:t>. A portion of your income should be reinvested in online advertising, website improvements, guest loyalty programs, or listing on new platforms. These are investments in maintaining and increasing your cash inflow.</a:t>
            </a:r>
          </a:p>
        </p:txBody>
      </p:sp>
      <p:sp>
        <p:nvSpPr>
          <p:cNvPr id="12" name="Flowchart: Data 11">
            <a:extLst>
              <a:ext uri="{FF2B5EF4-FFF2-40B4-BE49-F238E27FC236}">
                <a16:creationId xmlns:a16="http://schemas.microsoft.com/office/drawing/2014/main" id="{D045F73B-3147-706A-061A-B474455C134A}"/>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C047539-843B-A395-352A-4EABFE4AB13F}"/>
              </a:ext>
            </a:extLst>
          </p:cNvPr>
          <p:cNvSpPr txBox="1"/>
          <p:nvPr/>
        </p:nvSpPr>
        <p:spPr>
          <a:xfrm>
            <a:off x="727072" y="4829959"/>
            <a:ext cx="10217153" cy="1785104"/>
          </a:xfrm>
          <a:prstGeom prst="rect">
            <a:avLst/>
          </a:prstGeom>
          <a:noFill/>
        </p:spPr>
        <p:txBody>
          <a:bodyPr wrap="square">
            <a:spAutoFit/>
          </a:bodyPr>
          <a:lstStyle/>
          <a:p>
            <a:pPr>
              <a:spcAft>
                <a:spcPts val="600"/>
              </a:spcAft>
            </a:pPr>
            <a:r>
              <a:rPr lang="en-US" sz="2200" i="1" dirty="0">
                <a:solidFill>
                  <a:srgbClr val="E96751"/>
                </a:solidFill>
              </a:rPr>
              <a:t>“At this point in my business now, I’m looking back and am proud of the fact that at 53, I’ve had to teach myself how to build a website, set up social media platforms, run house-keeping, manage accounts, bookkeeping, take on the roles as maintenance, grounds keeper and baker – none of which I had ever done in my life, it’s all self-taught and doing it myself has saved me thousands.”</a:t>
            </a:r>
          </a:p>
        </p:txBody>
      </p:sp>
    </p:spTree>
    <p:extLst>
      <p:ext uri="{BB962C8B-B14F-4D97-AF65-F5344CB8AC3E}">
        <p14:creationId xmlns:p14="http://schemas.microsoft.com/office/powerpoint/2010/main" val="2491196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068A-032F-D3D9-A072-A99584FFC8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E731575-AB94-BF94-5576-3F010246F0B7}"/>
              </a:ext>
            </a:extLst>
          </p:cNvPr>
          <p:cNvSpPr>
            <a:spLocks noGrp="1"/>
          </p:cNvSpPr>
          <p:nvPr>
            <p:ph type="body" sz="quarter" idx="17"/>
          </p:nvPr>
        </p:nvSpPr>
        <p:spPr/>
        <p:txBody>
          <a:bodyPr/>
          <a:lstStyle/>
          <a:p>
            <a:r>
              <a:rPr lang="en-IE" dirty="0"/>
              <a:t>10</a:t>
            </a:r>
          </a:p>
        </p:txBody>
      </p:sp>
      <p:sp>
        <p:nvSpPr>
          <p:cNvPr id="12" name="Text Placeholder 8">
            <a:extLst>
              <a:ext uri="{FF2B5EF4-FFF2-40B4-BE49-F238E27FC236}">
                <a16:creationId xmlns:a16="http://schemas.microsoft.com/office/drawing/2014/main" id="{97D7DF7C-6DC9-5203-6727-AB78CC499ECF}"/>
              </a:ext>
            </a:extLst>
          </p:cNvPr>
          <p:cNvSpPr>
            <a:spLocks noGrp="1"/>
          </p:cNvSpPr>
          <p:nvPr>
            <p:ph type="body" sz="quarter" idx="16"/>
          </p:nvPr>
        </p:nvSpPr>
        <p:spPr>
          <a:xfrm>
            <a:off x="352932" y="2487978"/>
            <a:ext cx="4914394" cy="3066422"/>
          </a:xfrm>
        </p:spPr>
        <p:txBody>
          <a:bodyPr/>
          <a:lstStyle/>
          <a:p>
            <a:r>
              <a:rPr lang="en-US" sz="4000" dirty="0"/>
              <a:t>Pitching Your Idea &amp; Structuring a Basic Pitch Deck</a:t>
            </a:r>
            <a:endParaRPr lang="en-IE" dirty="0"/>
          </a:p>
        </p:txBody>
      </p:sp>
      <p:sp>
        <p:nvSpPr>
          <p:cNvPr id="15" name="TextBox 14">
            <a:extLst>
              <a:ext uri="{FF2B5EF4-FFF2-40B4-BE49-F238E27FC236}">
                <a16:creationId xmlns:a16="http://schemas.microsoft.com/office/drawing/2014/main" id="{055C675C-F264-CE0B-6AE7-AA74B6E143BC}"/>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If you're preparing to pitch to investors, lenders, or grant panels, a clear and engaging pitch deck is essential. This section outlines the key slides to include—from your mission and market opportunity to financials and impact—helping you build a strong, story-led presentation that resonates with your audience.</a:t>
            </a:r>
            <a:endParaRPr lang="en-IE" sz="2200" dirty="0">
              <a:solidFill>
                <a:srgbClr val="494949"/>
              </a:solidFill>
            </a:endParaRPr>
          </a:p>
        </p:txBody>
      </p:sp>
      <p:pic>
        <p:nvPicPr>
          <p:cNvPr id="6" name="Picture Placeholder 5" descr="A person pointing at a blueprint&#10;&#10;AI-generated content may be incorrect.">
            <a:extLst>
              <a:ext uri="{FF2B5EF4-FFF2-40B4-BE49-F238E27FC236}">
                <a16:creationId xmlns:a16="http://schemas.microsoft.com/office/drawing/2014/main" id="{A42A6EB7-BCD8-30E7-5ECE-03700301EA96}"/>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2754126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2DDBE6F-9C81-805E-F64D-D631355D06E3}"/>
              </a:ext>
            </a:extLst>
          </p:cNvPr>
          <p:cNvSpPr>
            <a:spLocks noGrp="1"/>
          </p:cNvSpPr>
          <p:nvPr>
            <p:ph type="body" sz="quarter" idx="18"/>
          </p:nvPr>
        </p:nvSpPr>
        <p:spPr>
          <a:xfrm>
            <a:off x="802510" y="1163430"/>
            <a:ext cx="10614687" cy="3499183"/>
          </a:xfrm>
        </p:spPr>
        <p:txBody>
          <a:bodyPr/>
          <a:lstStyle/>
          <a:p>
            <a:r>
              <a:rPr lang="en-US" dirty="0"/>
              <a:t>Securing funding often comes down to how well you can </a:t>
            </a:r>
            <a:r>
              <a:rPr lang="en-US" b="1" dirty="0"/>
              <a:t>pitch</a:t>
            </a:r>
            <a:r>
              <a:rPr lang="en-US" dirty="0"/>
              <a:t> your idea and demonstrate its viability and impact. Whether you’re pitching to an investor, bank, or grant committee, the fundamentals are similar. This section will cover how to structure a basic pitch deck, what funders and grant evaluators typically look for, and examples of strong answers to common questions.</a:t>
            </a:r>
          </a:p>
          <a:p>
            <a:endParaRPr lang="en-US" dirty="0"/>
          </a:p>
          <a:p>
            <a:r>
              <a:rPr lang="en-US" sz="2400" b="1" dirty="0">
                <a:solidFill>
                  <a:srgbClr val="E96751"/>
                </a:solidFill>
              </a:rPr>
              <a:t>Structuring a Basic Pitch Deck </a:t>
            </a:r>
            <a:r>
              <a:rPr lang="en-US" sz="2400" dirty="0">
                <a:solidFill>
                  <a:srgbClr val="E96751"/>
                </a:solidFill>
              </a:rPr>
              <a:t>(Covering 10 Key Aspects)</a:t>
            </a:r>
          </a:p>
          <a:p>
            <a:endParaRPr lang="en-US" sz="2400" b="1" dirty="0">
              <a:solidFill>
                <a:srgbClr val="E96751"/>
              </a:solidFill>
            </a:endParaRPr>
          </a:p>
          <a:p>
            <a:r>
              <a:rPr lang="en-US" dirty="0"/>
              <a:t>When presenting your business (either in a written application or a slideshow for a meeting), a clear structure helps convey your vision succinctly. A classic pitch deck for a new venture contains about </a:t>
            </a:r>
            <a:r>
              <a:rPr lang="en-US" b="1" dirty="0"/>
              <a:t>10 slides</a:t>
            </a:r>
            <a:r>
              <a:rPr lang="en-US" dirty="0"/>
              <a:t> covering key aspects:</a:t>
            </a:r>
          </a:p>
          <a:p>
            <a:endParaRPr lang="en-US" dirty="0"/>
          </a:p>
        </p:txBody>
      </p:sp>
      <p:sp>
        <p:nvSpPr>
          <p:cNvPr id="13" name="Text Placeholder 12">
            <a:extLst>
              <a:ext uri="{FF2B5EF4-FFF2-40B4-BE49-F238E27FC236}">
                <a16:creationId xmlns:a16="http://schemas.microsoft.com/office/drawing/2014/main" id="{777DC2B4-FABC-E92C-3EEB-DC7BE686B285}"/>
              </a:ext>
            </a:extLst>
          </p:cNvPr>
          <p:cNvSpPr>
            <a:spLocks noGrp="1"/>
          </p:cNvSpPr>
          <p:nvPr>
            <p:ph type="body" sz="quarter" idx="16"/>
          </p:nvPr>
        </p:nvSpPr>
        <p:spPr/>
        <p:txBody>
          <a:bodyPr/>
          <a:lstStyle/>
          <a:p>
            <a:r>
              <a:rPr lang="en-US" sz="3200" dirty="0"/>
              <a:t>Pitching and Grant Application Guidance</a:t>
            </a:r>
          </a:p>
          <a:p>
            <a:endParaRPr lang="en-IE" sz="3200" dirty="0"/>
          </a:p>
        </p:txBody>
      </p:sp>
    </p:spTree>
    <p:extLst>
      <p:ext uri="{BB962C8B-B14F-4D97-AF65-F5344CB8AC3E}">
        <p14:creationId xmlns:p14="http://schemas.microsoft.com/office/powerpoint/2010/main" val="342132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C18-43AB-2CE8-B6C8-4D847DFFCB6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C18F37-D0DB-A22C-5CFB-44B3B038E1B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B513C6F8-308F-3F56-81FB-CF530E578CD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1431E2-F662-1889-74BA-2CB9E174C799}"/>
              </a:ext>
            </a:extLst>
          </p:cNvPr>
          <p:cNvGrpSpPr/>
          <p:nvPr/>
        </p:nvGrpSpPr>
        <p:grpSpPr>
          <a:xfrm>
            <a:off x="1266825" y="1204527"/>
            <a:ext cx="9229725" cy="5371754"/>
            <a:chOff x="679164" y="1900766"/>
            <a:chExt cx="5347481" cy="4681010"/>
          </a:xfrm>
          <a:effectLst>
            <a:outerShdw blurRad="63500" sx="102000" sy="102000" algn="ctr" rotWithShape="0">
              <a:prstClr val="black">
                <a:alpha val="40000"/>
              </a:prstClr>
            </a:outerShdw>
          </a:effectLst>
        </p:grpSpPr>
        <p:sp>
          <p:nvSpPr>
            <p:cNvPr id="8" name="Freeform: Shape 7">
              <a:extLst>
                <a:ext uri="{FF2B5EF4-FFF2-40B4-BE49-F238E27FC236}">
                  <a16:creationId xmlns:a16="http://schemas.microsoft.com/office/drawing/2014/main" id="{8F35F7F7-195C-0E2B-CC96-06DE14FDC52F}"/>
                </a:ext>
              </a:extLst>
            </p:cNvPr>
            <p:cNvSpPr/>
            <p:nvPr/>
          </p:nvSpPr>
          <p:spPr>
            <a:xfrm>
              <a:off x="679164" y="1900766"/>
              <a:ext cx="2105576"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2A15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sp>
          <p:nvSpPr>
            <p:cNvPr id="10" name="Freeform: Shape 9">
              <a:extLst>
                <a:ext uri="{FF2B5EF4-FFF2-40B4-BE49-F238E27FC236}">
                  <a16:creationId xmlns:a16="http://schemas.microsoft.com/office/drawing/2014/main" id="{53E2FE3F-C7E3-418D-BCAE-6AEECBD9C43B}"/>
                </a:ext>
              </a:extLst>
            </p:cNvPr>
            <p:cNvSpPr/>
            <p:nvPr/>
          </p:nvSpPr>
          <p:spPr>
            <a:xfrm>
              <a:off x="3059510" y="1900766"/>
              <a:ext cx="2967135"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grpSp>
      <p:sp>
        <p:nvSpPr>
          <p:cNvPr id="18" name="TextBox 17">
            <a:extLst>
              <a:ext uri="{FF2B5EF4-FFF2-40B4-BE49-F238E27FC236}">
                <a16:creationId xmlns:a16="http://schemas.microsoft.com/office/drawing/2014/main" id="{A4FEB340-9426-72F6-8197-F39364521950}"/>
              </a:ext>
            </a:extLst>
          </p:cNvPr>
          <p:cNvSpPr txBox="1"/>
          <p:nvPr/>
        </p:nvSpPr>
        <p:spPr>
          <a:xfrm>
            <a:off x="1499101" y="2397687"/>
            <a:ext cx="2964312" cy="3908762"/>
          </a:xfrm>
          <a:prstGeom prst="rect">
            <a:avLst/>
          </a:prstGeom>
          <a:noFill/>
        </p:spPr>
        <p:txBody>
          <a:bodyPr wrap="square" rtlCol="0">
            <a:spAutoFit/>
          </a:bodyPr>
          <a:lstStyle/>
          <a:p>
            <a:pPr algn="ctr">
              <a:spcAft>
                <a:spcPts val="600"/>
              </a:spcAft>
            </a:pPr>
            <a:r>
              <a:rPr lang="en-US" sz="2800" b="1" dirty="0">
                <a:solidFill>
                  <a:schemeClr val="bg1"/>
                </a:solidFill>
              </a:rPr>
              <a:t>Slide 1</a:t>
            </a:r>
          </a:p>
          <a:p>
            <a:pPr algn="ctr">
              <a:spcAft>
                <a:spcPts val="600"/>
              </a:spcAft>
            </a:pPr>
            <a:r>
              <a:rPr lang="en-US" sz="2400" b="1" dirty="0">
                <a:solidFill>
                  <a:schemeClr val="bg1"/>
                </a:solidFill>
              </a:rPr>
              <a:t>Title Slide </a:t>
            </a:r>
            <a:endParaRPr lang="en-US" sz="2200" b="1" dirty="0">
              <a:solidFill>
                <a:schemeClr val="bg1"/>
              </a:solidFill>
            </a:endParaRPr>
          </a:p>
          <a:p>
            <a:pPr algn="ctr">
              <a:spcAft>
                <a:spcPts val="600"/>
              </a:spcAft>
            </a:pPr>
            <a:r>
              <a:rPr lang="en-US" sz="2200" dirty="0">
                <a:solidFill>
                  <a:schemeClr val="bg1"/>
                </a:solidFill>
              </a:rPr>
              <a:t>Name of your project and a tagline. </a:t>
            </a:r>
          </a:p>
          <a:p>
            <a:pPr algn="ctr">
              <a:spcAft>
                <a:spcPts val="600"/>
              </a:spcAft>
            </a:pPr>
            <a:endParaRPr lang="en-US" sz="2200" dirty="0">
              <a:solidFill>
                <a:schemeClr val="bg1"/>
              </a:solidFill>
            </a:endParaRPr>
          </a:p>
          <a:p>
            <a:pPr algn="ctr">
              <a:spcAft>
                <a:spcPts val="600"/>
              </a:spcAft>
            </a:pPr>
            <a:r>
              <a:rPr lang="en-US" sz="2200" b="1" dirty="0">
                <a:solidFill>
                  <a:schemeClr val="bg1"/>
                </a:solidFill>
              </a:rPr>
              <a:t>For example, </a:t>
            </a:r>
            <a:r>
              <a:rPr lang="en-US" sz="2200" dirty="0">
                <a:solidFill>
                  <a:schemeClr val="bg1"/>
                </a:solidFill>
              </a:rPr>
              <a:t>“Northern Lights Glamping – Luxury Eco-Pods in West Iceland.” Include your name and contact info.</a:t>
            </a:r>
          </a:p>
        </p:txBody>
      </p:sp>
      <p:sp>
        <p:nvSpPr>
          <p:cNvPr id="19" name="TextBox 18">
            <a:extLst>
              <a:ext uri="{FF2B5EF4-FFF2-40B4-BE49-F238E27FC236}">
                <a16:creationId xmlns:a16="http://schemas.microsoft.com/office/drawing/2014/main" id="{87C3512B-311C-62B3-E5CC-23A7B91F097B}"/>
              </a:ext>
            </a:extLst>
          </p:cNvPr>
          <p:cNvSpPr txBox="1"/>
          <p:nvPr/>
        </p:nvSpPr>
        <p:spPr>
          <a:xfrm>
            <a:off x="5766124" y="2261046"/>
            <a:ext cx="4339591" cy="4247317"/>
          </a:xfrm>
          <a:prstGeom prst="rect">
            <a:avLst/>
          </a:prstGeom>
          <a:noFill/>
        </p:spPr>
        <p:txBody>
          <a:bodyPr wrap="square" rtlCol="0">
            <a:spAutoFit/>
          </a:bodyPr>
          <a:lstStyle/>
          <a:p>
            <a:pPr algn="ctr">
              <a:spcAft>
                <a:spcPts val="600"/>
              </a:spcAft>
            </a:pPr>
            <a:r>
              <a:rPr lang="en-US" sz="2800" b="1" dirty="0">
                <a:solidFill>
                  <a:schemeClr val="bg1"/>
                </a:solidFill>
              </a:rPr>
              <a:t>Slide 2</a:t>
            </a:r>
          </a:p>
          <a:p>
            <a:pPr algn="ctr">
              <a:spcAft>
                <a:spcPts val="600"/>
              </a:spcAft>
            </a:pPr>
            <a:r>
              <a:rPr lang="en-US" sz="2400" b="1" dirty="0">
                <a:solidFill>
                  <a:schemeClr val="bg1"/>
                </a:solidFill>
              </a:rPr>
              <a:t>Problem &amp; Opportunity:</a:t>
            </a:r>
          </a:p>
          <a:p>
            <a:pPr algn="ctr"/>
            <a:r>
              <a:rPr lang="en-US" sz="2200" dirty="0">
                <a:solidFill>
                  <a:schemeClr val="bg1"/>
                </a:solidFill>
              </a:rPr>
              <a:t>What gap in the market have you identified? Describe the problem. </a:t>
            </a:r>
          </a:p>
          <a:p>
            <a:pPr algn="ctr"/>
            <a:endParaRPr lang="en-US" sz="2200" dirty="0">
              <a:solidFill>
                <a:schemeClr val="bg1"/>
              </a:solidFill>
            </a:endParaRPr>
          </a:p>
          <a:p>
            <a:pPr algn="ctr"/>
            <a:endParaRPr lang="en-US" sz="1000" b="1" dirty="0">
              <a:solidFill>
                <a:schemeClr val="bg1"/>
              </a:solidFill>
            </a:endParaRPr>
          </a:p>
          <a:p>
            <a:pPr algn="ctr"/>
            <a:r>
              <a:rPr lang="en-US" sz="2200" b="1" dirty="0">
                <a:solidFill>
                  <a:schemeClr val="bg1"/>
                </a:solidFill>
              </a:rPr>
              <a:t>Example: </a:t>
            </a:r>
            <a:r>
              <a:rPr lang="en-US" sz="2200" b="1" i="1" dirty="0">
                <a:solidFill>
                  <a:schemeClr val="bg1"/>
                </a:solidFill>
              </a:rPr>
              <a:t>“Tourists driving the Ring of Kerry struggle to find unique, upscale lodging – many end up in generic hotels far from nature.” </a:t>
            </a:r>
            <a:r>
              <a:rPr lang="en-US" sz="2200" dirty="0">
                <a:solidFill>
                  <a:schemeClr val="bg1"/>
                </a:solidFill>
              </a:rPr>
              <a:t>The idea is to show a need or demand for your concept.</a:t>
            </a:r>
          </a:p>
        </p:txBody>
      </p:sp>
      <p:pic>
        <p:nvPicPr>
          <p:cNvPr id="23" name="Graphic 22" descr="Information with solid fill">
            <a:extLst>
              <a:ext uri="{FF2B5EF4-FFF2-40B4-BE49-F238E27FC236}">
                <a16:creationId xmlns:a16="http://schemas.microsoft.com/office/drawing/2014/main" id="{D8D542BB-4117-2D64-AD08-2FA600C42A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70" y="1413548"/>
            <a:ext cx="897774" cy="812350"/>
          </a:xfrm>
          <a:prstGeom prst="rect">
            <a:avLst/>
          </a:prstGeom>
        </p:spPr>
      </p:pic>
      <p:pic>
        <p:nvPicPr>
          <p:cNvPr id="25" name="Graphic 24" descr="Shield Tick with solid fill">
            <a:extLst>
              <a:ext uri="{FF2B5EF4-FFF2-40B4-BE49-F238E27FC236}">
                <a16:creationId xmlns:a16="http://schemas.microsoft.com/office/drawing/2014/main" id="{C26042A7-3EAC-4C7D-A928-EB57E2130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83" y="1327683"/>
            <a:ext cx="750490" cy="810207"/>
          </a:xfrm>
          <a:prstGeom prst="rect">
            <a:avLst/>
          </a:prstGeom>
        </p:spPr>
      </p:pic>
    </p:spTree>
    <p:extLst>
      <p:ext uri="{BB962C8B-B14F-4D97-AF65-F5344CB8AC3E}">
        <p14:creationId xmlns:p14="http://schemas.microsoft.com/office/powerpoint/2010/main" val="344568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AFBF-BEB5-3042-7D3A-9E47226DE2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1BB85C-882D-4D76-0B6F-4FF7BE3A8A93}"/>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9152A8FF-08D3-C7D7-F87A-906C35A09595}"/>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D9F7962-8E6A-0891-C488-E455334A8420}"/>
              </a:ext>
            </a:extLst>
          </p:cNvPr>
          <p:cNvSpPr/>
          <p:nvPr/>
        </p:nvSpPr>
        <p:spPr>
          <a:xfrm>
            <a:off x="1076325" y="1160652"/>
            <a:ext cx="9486899"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A55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1DD0ABCA-E682-3574-3CA2-EE53B2842FF4}"/>
              </a:ext>
            </a:extLst>
          </p:cNvPr>
          <p:cNvSpPr txBox="1"/>
          <p:nvPr/>
        </p:nvSpPr>
        <p:spPr>
          <a:xfrm>
            <a:off x="2053061" y="1990144"/>
            <a:ext cx="7947640" cy="3908762"/>
          </a:xfrm>
          <a:prstGeom prst="rect">
            <a:avLst/>
          </a:prstGeom>
          <a:noFill/>
        </p:spPr>
        <p:txBody>
          <a:bodyPr wrap="square" rtlCol="0">
            <a:spAutoFit/>
          </a:bodyPr>
          <a:lstStyle/>
          <a:p>
            <a:pPr algn="ctr">
              <a:spcAft>
                <a:spcPts val="600"/>
              </a:spcAft>
            </a:pPr>
            <a:r>
              <a:rPr lang="en-US" sz="2800" b="1" dirty="0">
                <a:solidFill>
                  <a:schemeClr val="bg1"/>
                </a:solidFill>
              </a:rPr>
              <a:t>Slide 3</a:t>
            </a:r>
          </a:p>
          <a:p>
            <a:pPr algn="ctr">
              <a:spcAft>
                <a:spcPts val="600"/>
              </a:spcAft>
            </a:pPr>
            <a:r>
              <a:rPr lang="en-US" sz="2400" b="1" dirty="0">
                <a:solidFill>
                  <a:schemeClr val="bg1"/>
                </a:solidFill>
              </a:rPr>
              <a:t>Solution (Your Concept) </a:t>
            </a:r>
          </a:p>
          <a:p>
            <a:pPr algn="ctr">
              <a:spcAft>
                <a:spcPts val="600"/>
              </a:spcAft>
            </a:pPr>
            <a:r>
              <a:rPr lang="en-US" sz="2200" dirty="0">
                <a:solidFill>
                  <a:schemeClr val="bg1"/>
                </a:solidFill>
              </a:rPr>
              <a:t>Introduce your accommodation concept as the solution. Use visuals – a sketch or reference image of a glamping pod or treehouse – to make it real. Explain how your solution is unique. </a:t>
            </a:r>
          </a:p>
          <a:p>
            <a:pPr algn="ctr">
              <a:spcAft>
                <a:spcPts val="600"/>
              </a:spcAft>
            </a:pPr>
            <a:endParaRPr lang="en-US" sz="2200" b="1" dirty="0">
              <a:solidFill>
                <a:schemeClr val="bg1"/>
              </a:solidFill>
            </a:endParaRPr>
          </a:p>
          <a:p>
            <a:pPr algn="ctr">
              <a:spcAft>
                <a:spcPts val="600"/>
              </a:spcAft>
            </a:pPr>
            <a:r>
              <a:rPr lang="en-US" sz="2200" b="1" dirty="0">
                <a:solidFill>
                  <a:schemeClr val="bg1"/>
                </a:solidFill>
              </a:rPr>
              <a:t>Example: </a:t>
            </a:r>
            <a:r>
              <a:rPr lang="en-US" sz="2200" b="1" i="1" dirty="0">
                <a:solidFill>
                  <a:schemeClr val="bg1"/>
                </a:solidFill>
              </a:rPr>
              <a:t>“Our solution is a small cluster of luxury treehouses on our farm, offering immersion in nature with hotel-like comfort. This provides travelers a one-of-a-kind experience, currently unavailable in our region.”</a:t>
            </a:r>
            <a:endParaRPr lang="en-GB" sz="2200" dirty="0">
              <a:solidFill>
                <a:schemeClr val="bg1"/>
              </a:solidFill>
            </a:endParaRPr>
          </a:p>
        </p:txBody>
      </p:sp>
      <p:pic>
        <p:nvPicPr>
          <p:cNvPr id="30" name="Graphic 29" descr="Thumbs up sign with solid fill">
            <a:extLst>
              <a:ext uri="{FF2B5EF4-FFF2-40B4-BE49-F238E27FC236}">
                <a16:creationId xmlns:a16="http://schemas.microsoft.com/office/drawing/2014/main" id="{1EDBAFD6-2A37-20F3-49EC-36B0D5BB7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412" y="1227938"/>
            <a:ext cx="676937" cy="730802"/>
          </a:xfrm>
          <a:prstGeom prst="rect">
            <a:avLst/>
          </a:prstGeom>
        </p:spPr>
      </p:pic>
    </p:spTree>
    <p:extLst>
      <p:ext uri="{BB962C8B-B14F-4D97-AF65-F5344CB8AC3E}">
        <p14:creationId xmlns:p14="http://schemas.microsoft.com/office/powerpoint/2010/main" val="339152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7F9-E878-F95E-3B96-CE6B41222C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E6EFD4-32F5-61C1-B0A4-B594CE37CBF2}"/>
              </a:ext>
            </a:extLst>
          </p:cNvPr>
          <p:cNvSpPr>
            <a:spLocks noGrp="1"/>
          </p:cNvSpPr>
          <p:nvPr>
            <p:ph type="body" sz="quarter" idx="16"/>
          </p:nvPr>
        </p:nvSpPr>
        <p:spPr>
          <a:xfrm>
            <a:off x="277741" y="1751711"/>
            <a:ext cx="10152135" cy="3066422"/>
          </a:xfrm>
        </p:spPr>
        <p:txBody>
          <a:bodyPr>
            <a:noAutofit/>
          </a:bodyPr>
          <a:lstStyle/>
          <a:p>
            <a:pPr marL="457200" indent="-457200">
              <a:spcAft>
                <a:spcPts val="600"/>
              </a:spcAft>
              <a:buFont typeface="+mj-lt"/>
              <a:buAutoNum type="arabicPeriod" startAt="8"/>
            </a:pPr>
            <a:r>
              <a:rPr lang="en-US" sz="2200" b="1" dirty="0">
                <a:solidFill>
                  <a:srgbClr val="494949"/>
                </a:solidFill>
              </a:rPr>
              <a:t>What Funders and Investors Look For: </a:t>
            </a:r>
            <a:r>
              <a:rPr lang="en-US" sz="2200" dirty="0">
                <a:solidFill>
                  <a:srgbClr val="494949"/>
                </a:solidFill>
              </a:rPr>
              <a:t>Before funding your project, grant reviewers and investors want to know it’s viable, impactful, and in line with their goals. This section examines the key factors they consider—such as financial planning, sustainability, execution capability, and risk awareness—so you can craft your proposal with confidence and clarity. </a:t>
            </a:r>
          </a:p>
          <a:p>
            <a:pPr marL="457200" indent="-457200">
              <a:spcAft>
                <a:spcPts val="600"/>
              </a:spcAft>
              <a:buFont typeface="+mj-lt"/>
              <a:buAutoNum type="arabicPeriod" startAt="8"/>
            </a:pPr>
            <a:r>
              <a:rPr lang="en-IE" sz="2200" b="1" dirty="0">
                <a:solidFill>
                  <a:srgbClr val="494949"/>
                </a:solidFill>
              </a:rPr>
              <a:t>Sample Answers for Grant Application Questions: </a:t>
            </a:r>
            <a:r>
              <a:rPr lang="en-US" sz="2200" dirty="0">
                <a:solidFill>
                  <a:srgbClr val="494949"/>
                </a:solidFill>
              </a:rPr>
              <a:t>Grant applications can feel overwhelming, especially when you're unsure what funders want to hear. This section provides sample answers and phrasing ideas for common questions about impact, innovation, viability, and community value, making it easier to craft authentic and persuasive responses. </a:t>
            </a:r>
            <a:endParaRPr lang="en-US" sz="2200" i="1" dirty="0">
              <a:solidFill>
                <a:srgbClr val="494949"/>
              </a:solidFill>
            </a:endParaRPr>
          </a:p>
          <a:p>
            <a:pPr marL="457200" indent="-457200">
              <a:spcAft>
                <a:spcPts val="600"/>
              </a:spcAft>
              <a:buFont typeface="+mj-lt"/>
              <a:buAutoNum type="arabicPeriod" startAt="8"/>
            </a:pPr>
            <a:r>
              <a:rPr lang="en-US" sz="2200" b="1" dirty="0">
                <a:solidFill>
                  <a:srgbClr val="494949"/>
                </a:solidFill>
              </a:rPr>
              <a:t>Pitching Your Business Idea: </a:t>
            </a:r>
            <a:r>
              <a:rPr lang="en-US" sz="2200" dirty="0">
                <a:solidFill>
                  <a:srgbClr val="494949"/>
                </a:solidFill>
              </a:rPr>
              <a:t>If you're preparing to pitch to investors, lenders, or grant panels, a clear and engaging pitch deck is essential. This section outlines the key slides to include—from your mission and market opportunity to financials and impact—helping you build a strong, story-led presentation that resonates.</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F9F4D46D-3F7B-2618-6127-E018A44E717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dirty="0"/>
          </a:p>
        </p:txBody>
      </p:sp>
      <p:sp>
        <p:nvSpPr>
          <p:cNvPr id="3" name="Freeform 28">
            <a:extLst>
              <a:ext uri="{FF2B5EF4-FFF2-40B4-BE49-F238E27FC236}">
                <a16:creationId xmlns:a16="http://schemas.microsoft.com/office/drawing/2014/main" id="{997B6A18-18B7-3909-B8F1-301D08F25E66}"/>
              </a:ext>
            </a:extLst>
          </p:cNvPr>
          <p:cNvSpPr/>
          <p:nvPr/>
        </p:nvSpPr>
        <p:spPr>
          <a:xfrm>
            <a:off x="-44090" y="133351"/>
            <a:ext cx="8597539" cy="161836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A9E06D12-8E94-982A-66C0-2D5843F5B98F}"/>
              </a:ext>
            </a:extLst>
          </p:cNvPr>
          <p:cNvSpPr txBox="1">
            <a:spLocks/>
          </p:cNvSpPr>
          <p:nvPr/>
        </p:nvSpPr>
        <p:spPr>
          <a:xfrm>
            <a:off x="277740" y="810770"/>
            <a:ext cx="830428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Module 7 Overview</a:t>
            </a:r>
          </a:p>
          <a:p>
            <a:pPr>
              <a:lnSpc>
                <a:spcPct val="100000"/>
              </a:lnSpc>
              <a:spcBef>
                <a:spcPts val="0"/>
              </a:spcBef>
            </a:pPr>
            <a:r>
              <a:rPr lang="en-US" sz="3200" b="1" dirty="0"/>
              <a:t>Section 3: </a:t>
            </a:r>
            <a:r>
              <a:rPr lang="en-US" sz="2800" dirty="0"/>
              <a:t>Investment Funding, Grant Applications &amp; Pitching Your Idea</a:t>
            </a:r>
          </a:p>
          <a:p>
            <a:pPr>
              <a:lnSpc>
                <a:spcPct val="100000"/>
              </a:lnSpc>
              <a:spcBef>
                <a:spcPts val="0"/>
              </a:spcBef>
            </a:pPr>
            <a:endParaRPr lang="en-US" sz="2800" dirty="0"/>
          </a:p>
        </p:txBody>
      </p:sp>
    </p:spTree>
    <p:extLst>
      <p:ext uri="{BB962C8B-B14F-4D97-AF65-F5344CB8AC3E}">
        <p14:creationId xmlns:p14="http://schemas.microsoft.com/office/powerpoint/2010/main" val="325700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508A-D947-99A6-0325-FD47AD3466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B4564C-43C2-1D19-17E2-2DCAD098180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9B1B865-0A20-0F93-EF44-6A219A380669}"/>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39A8607-4441-7283-21AE-D707A7B1410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741B0F5-A05B-E9DE-C24C-870DAAA8782A}"/>
              </a:ext>
            </a:extLst>
          </p:cNvPr>
          <p:cNvSpPr txBox="1"/>
          <p:nvPr/>
        </p:nvSpPr>
        <p:spPr>
          <a:xfrm>
            <a:off x="1133474" y="2101050"/>
            <a:ext cx="9496425" cy="4154984"/>
          </a:xfrm>
          <a:prstGeom prst="rect">
            <a:avLst/>
          </a:prstGeom>
          <a:noFill/>
        </p:spPr>
        <p:txBody>
          <a:bodyPr wrap="square" rtlCol="0">
            <a:spAutoFit/>
          </a:bodyPr>
          <a:lstStyle/>
          <a:p>
            <a:pPr algn="ctr">
              <a:spcAft>
                <a:spcPts val="600"/>
              </a:spcAft>
            </a:pPr>
            <a:r>
              <a:rPr lang="en-US" sz="2800" b="1" dirty="0">
                <a:solidFill>
                  <a:schemeClr val="bg1"/>
                </a:solidFill>
              </a:rPr>
              <a:t>Slide 4</a:t>
            </a:r>
          </a:p>
          <a:p>
            <a:pPr algn="ctr">
              <a:spcAft>
                <a:spcPts val="600"/>
              </a:spcAft>
            </a:pPr>
            <a:r>
              <a:rPr lang="en-US" sz="2400" b="1" dirty="0">
                <a:solidFill>
                  <a:schemeClr val="bg1"/>
                </a:solidFill>
              </a:rPr>
              <a:t>Market and Market Fit</a:t>
            </a:r>
          </a:p>
          <a:p>
            <a:pPr algn="ctr">
              <a:spcAft>
                <a:spcPts val="600"/>
              </a:spcAft>
            </a:pPr>
            <a:r>
              <a:rPr lang="en-US" sz="2400" dirty="0">
                <a:solidFill>
                  <a:schemeClr val="bg1"/>
                </a:solidFill>
              </a:rPr>
              <a:t>Who are your target customers and how big is the market? Provide some data: </a:t>
            </a:r>
          </a:p>
          <a:p>
            <a:pPr algn="ctr">
              <a:spcAft>
                <a:spcPts val="600"/>
              </a:spcAft>
            </a:pPr>
            <a:r>
              <a:rPr lang="en-US" sz="2400" b="1" dirty="0">
                <a:solidFill>
                  <a:schemeClr val="bg1"/>
                </a:solidFill>
              </a:rPr>
              <a:t>Example: </a:t>
            </a:r>
            <a:r>
              <a:rPr lang="en-US" sz="2400" b="1" i="1" dirty="0">
                <a:solidFill>
                  <a:schemeClr val="bg1"/>
                </a:solidFill>
              </a:rPr>
              <a:t>“Glamping is a growing trend – EU market grew 15% last year’</a:t>
            </a:r>
            <a:r>
              <a:rPr lang="en-US" sz="2400" dirty="0">
                <a:solidFill>
                  <a:schemeClr val="bg1"/>
                </a:solidFill>
              </a:rPr>
              <a:t> </a:t>
            </a:r>
            <a:r>
              <a:rPr lang="en-US" sz="2400" dirty="0">
                <a:solidFill>
                  <a:schemeClr val="bg1"/>
                </a:solidFill>
                <a:hlinkClick r:id="rId2">
                  <a:extLst>
                    <a:ext uri="{A12FA001-AC4F-418D-AE19-62706E023703}">
                      <ahyp:hlinkClr xmlns:ahyp="http://schemas.microsoft.com/office/drawing/2018/hyperlinkcolor" val="tx"/>
                    </a:ext>
                  </a:extLst>
                </a:hlinkClick>
              </a:rPr>
              <a:t>Touch Stay 2024</a:t>
            </a:r>
            <a:r>
              <a:rPr lang="en-US" sz="2400" dirty="0">
                <a:solidFill>
                  <a:schemeClr val="bg1"/>
                </a:solidFill>
              </a:rPr>
              <a:t>.</a:t>
            </a:r>
            <a:r>
              <a:rPr lang="en-US" sz="2400" b="1" i="1" dirty="0">
                <a:solidFill>
                  <a:schemeClr val="bg1"/>
                </a:solidFill>
              </a:rPr>
              <a:t> In our area, there are 100,000 visitors annually and surveys show increasing demand for eco-friendly stays.” </a:t>
            </a:r>
          </a:p>
          <a:p>
            <a:pPr algn="ctr">
              <a:spcAft>
                <a:spcPts val="600"/>
              </a:spcAft>
            </a:pPr>
            <a:r>
              <a:rPr lang="en-US" sz="2400" dirty="0">
                <a:solidFill>
                  <a:schemeClr val="bg1"/>
                </a:solidFill>
              </a:rPr>
              <a:t>If you have a specific niche (families, couples, eco-travelers), mention that. Show that you understand the tourism market dynamics in your country (seasonality, source markets, etc.).</a:t>
            </a:r>
          </a:p>
        </p:txBody>
      </p:sp>
      <p:pic>
        <p:nvPicPr>
          <p:cNvPr id="3" name="Graphic 2" descr="Bullseye with solid fill">
            <a:extLst>
              <a:ext uri="{FF2B5EF4-FFF2-40B4-BE49-F238E27FC236}">
                <a16:creationId xmlns:a16="http://schemas.microsoft.com/office/drawing/2014/main" id="{25740E1C-21E4-3410-5874-7A8C562A6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319" y="1295089"/>
            <a:ext cx="770734" cy="770734"/>
          </a:xfrm>
          <a:prstGeom prst="rect">
            <a:avLst/>
          </a:prstGeom>
        </p:spPr>
      </p:pic>
    </p:spTree>
    <p:extLst>
      <p:ext uri="{BB962C8B-B14F-4D97-AF65-F5344CB8AC3E}">
        <p14:creationId xmlns:p14="http://schemas.microsoft.com/office/powerpoint/2010/main" val="315665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6D6-1394-A9F0-177C-9488278D21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F7372-108A-F68A-4E29-7BAC855C313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FD2162E0-7241-8F25-EA18-169F4529B9C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719C3FB-C1E4-FF61-FB28-1CBECC041C6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3FB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520776CC-3C30-9242-BD9D-91C267B1E661}"/>
              </a:ext>
            </a:extLst>
          </p:cNvPr>
          <p:cNvSpPr txBox="1"/>
          <p:nvPr/>
        </p:nvSpPr>
        <p:spPr>
          <a:xfrm>
            <a:off x="1133474" y="2101050"/>
            <a:ext cx="9496425" cy="3924151"/>
          </a:xfrm>
          <a:prstGeom prst="rect">
            <a:avLst/>
          </a:prstGeom>
          <a:noFill/>
        </p:spPr>
        <p:txBody>
          <a:bodyPr wrap="square" rtlCol="0">
            <a:spAutoFit/>
          </a:bodyPr>
          <a:lstStyle/>
          <a:p>
            <a:pPr algn="ctr">
              <a:spcAft>
                <a:spcPts val="600"/>
              </a:spcAft>
            </a:pPr>
            <a:r>
              <a:rPr lang="en-US" sz="2800" b="1" dirty="0">
                <a:solidFill>
                  <a:schemeClr val="bg1"/>
                </a:solidFill>
              </a:rPr>
              <a:t>Slide 5</a:t>
            </a:r>
          </a:p>
          <a:p>
            <a:pPr algn="ctr"/>
            <a:r>
              <a:rPr lang="en-US" sz="2400" b="1" dirty="0">
                <a:solidFill>
                  <a:schemeClr val="bg1"/>
                </a:solidFill>
              </a:rPr>
              <a:t>Competitive Landscape</a:t>
            </a:r>
            <a:endParaRPr lang="en-US" sz="2400" dirty="0">
              <a:solidFill>
                <a:schemeClr val="bg1"/>
              </a:solidFill>
            </a:endParaRPr>
          </a:p>
          <a:p>
            <a:pPr algn="ctr"/>
            <a:r>
              <a:rPr lang="en-US" sz="2400" dirty="0">
                <a:solidFill>
                  <a:schemeClr val="bg1"/>
                </a:solidFill>
              </a:rPr>
              <a:t>Acknowledge what alternatives tourists currently have and why you’ll stand out. This could be a simple table comparing your offering to others (local B&amp;Bs, campsites, hotels). </a:t>
            </a:r>
            <a:r>
              <a:rPr lang="en-US" sz="2400" dirty="0" err="1">
                <a:solidFill>
                  <a:schemeClr val="bg1"/>
                </a:solidFill>
              </a:rPr>
              <a:t>Emphasise</a:t>
            </a:r>
            <a:r>
              <a:rPr lang="en-US" sz="2400" dirty="0">
                <a:solidFill>
                  <a:schemeClr val="bg1"/>
                </a:solidFill>
              </a:rPr>
              <a:t> your </a:t>
            </a:r>
            <a:r>
              <a:rPr lang="en-US" sz="2400" b="1" dirty="0">
                <a:solidFill>
                  <a:schemeClr val="bg1"/>
                </a:solidFill>
              </a:rPr>
              <a:t>USP (Unique Selling Proposition)</a:t>
            </a:r>
          </a:p>
          <a:p>
            <a:pPr algn="ctr"/>
            <a:endParaRPr lang="en-US" sz="2400" b="1" dirty="0">
              <a:solidFill>
                <a:schemeClr val="bg1"/>
              </a:solidFill>
            </a:endParaRPr>
          </a:p>
          <a:p>
            <a:pPr algn="ctr"/>
            <a:r>
              <a:rPr lang="en-US" sz="2400" b="1" dirty="0">
                <a:solidFill>
                  <a:schemeClr val="bg1"/>
                </a:solidFill>
              </a:rPr>
              <a:t>For example, </a:t>
            </a:r>
            <a:r>
              <a:rPr lang="en-US" sz="2400" dirty="0">
                <a:solidFill>
                  <a:schemeClr val="bg1"/>
                </a:solidFill>
              </a:rPr>
              <a:t>maybe it’s the only floating cabins in the country, or the first themed treehouse resort, or simply the most authentic farm stay with a luxury twist. Funders want to know you have an edge.</a:t>
            </a:r>
          </a:p>
        </p:txBody>
      </p:sp>
      <p:pic>
        <p:nvPicPr>
          <p:cNvPr id="5" name="Graphic 4" descr="Weights Uneven with solid fill">
            <a:extLst>
              <a:ext uri="{FF2B5EF4-FFF2-40B4-BE49-F238E27FC236}">
                <a16:creationId xmlns:a16="http://schemas.microsoft.com/office/drawing/2014/main" id="{C32681C8-4E86-9074-1A6C-903DFAE71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2891" y="1312380"/>
            <a:ext cx="757266" cy="757266"/>
          </a:xfrm>
          <a:prstGeom prst="rect">
            <a:avLst/>
          </a:prstGeom>
        </p:spPr>
      </p:pic>
    </p:spTree>
    <p:extLst>
      <p:ext uri="{BB962C8B-B14F-4D97-AF65-F5344CB8AC3E}">
        <p14:creationId xmlns:p14="http://schemas.microsoft.com/office/powerpoint/2010/main" val="1861245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9B8E-4201-CA01-B04E-42494D582D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F9FBCA-2804-58D2-DF85-8B923F4DE354}"/>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4B51C0D-CF56-04BF-86B5-4CDEFCA22BAC}"/>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4828DF-968E-11B7-4523-007489F268E6}"/>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876F3E90-9BB8-7D75-CA9B-4C613CE5999C}"/>
              </a:ext>
            </a:extLst>
          </p:cNvPr>
          <p:cNvSpPr txBox="1"/>
          <p:nvPr/>
        </p:nvSpPr>
        <p:spPr>
          <a:xfrm>
            <a:off x="1133474" y="2101050"/>
            <a:ext cx="9496425" cy="4293483"/>
          </a:xfrm>
          <a:prstGeom prst="rect">
            <a:avLst/>
          </a:prstGeom>
          <a:noFill/>
        </p:spPr>
        <p:txBody>
          <a:bodyPr wrap="square" rtlCol="0">
            <a:spAutoFit/>
          </a:bodyPr>
          <a:lstStyle/>
          <a:p>
            <a:pPr algn="ctr">
              <a:spcAft>
                <a:spcPts val="600"/>
              </a:spcAft>
            </a:pPr>
            <a:r>
              <a:rPr lang="en-US" sz="2800" b="1" dirty="0">
                <a:solidFill>
                  <a:schemeClr val="bg1"/>
                </a:solidFill>
              </a:rPr>
              <a:t>Slide 6</a:t>
            </a:r>
          </a:p>
          <a:p>
            <a:pPr algn="ctr"/>
            <a:r>
              <a:rPr lang="en-US" sz="2400" b="1" dirty="0">
                <a:solidFill>
                  <a:schemeClr val="bg1"/>
                </a:solidFill>
              </a:rPr>
              <a:t>Revenue Model &amp; Pricing</a:t>
            </a:r>
            <a:endParaRPr lang="en-US" sz="2400" dirty="0">
              <a:solidFill>
                <a:schemeClr val="bg1"/>
              </a:solidFill>
            </a:endParaRPr>
          </a:p>
          <a:p>
            <a:pPr algn="ctr"/>
            <a:r>
              <a:rPr lang="en-US" sz="2400" dirty="0">
                <a:solidFill>
                  <a:schemeClr val="bg1"/>
                </a:solidFill>
              </a:rPr>
              <a:t>Explain how you will make money. Show the expected pricing, for example, an average of €120/night, along with occupancy assumptions. Include a simple projection: </a:t>
            </a:r>
          </a:p>
          <a:p>
            <a:pPr algn="ctr"/>
            <a:r>
              <a:rPr lang="en-US" sz="2400" b="1" i="1" dirty="0">
                <a:solidFill>
                  <a:schemeClr val="bg1"/>
                </a:solidFill>
              </a:rPr>
              <a:t>“At €120/night and 50% yearly occupancy for five units, we expect €130,000 annual revenue.”</a:t>
            </a:r>
            <a:r>
              <a:rPr lang="en-US" sz="2400" dirty="0">
                <a:solidFill>
                  <a:schemeClr val="bg1"/>
                </a:solidFill>
              </a:rPr>
              <a:t> </a:t>
            </a:r>
          </a:p>
          <a:p>
            <a:pPr algn="ctr"/>
            <a:r>
              <a:rPr lang="en-US" sz="2400" dirty="0">
                <a:solidFill>
                  <a:schemeClr val="bg1"/>
                </a:solidFill>
              </a:rPr>
              <a:t>Mention any other income streams if relevant (tours, meals, equipment rental, etc.). This slide reassures investors that the numbers can work. For a grant application, you may instead provide a budget table and a narrative explaining how the grant money will be used to generate economic activity.</a:t>
            </a:r>
          </a:p>
        </p:txBody>
      </p:sp>
      <p:pic>
        <p:nvPicPr>
          <p:cNvPr id="29" name="Graphic 28" descr="Pandemic exponential curve bar graph with solid fill">
            <a:extLst>
              <a:ext uri="{FF2B5EF4-FFF2-40B4-BE49-F238E27FC236}">
                <a16:creationId xmlns:a16="http://schemas.microsoft.com/office/drawing/2014/main" id="{C419FC3D-44B6-40F2-ECC7-B5B19C6B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333500"/>
            <a:ext cx="914400" cy="914400"/>
          </a:xfrm>
          <a:prstGeom prst="rect">
            <a:avLst/>
          </a:prstGeom>
        </p:spPr>
      </p:pic>
    </p:spTree>
    <p:extLst>
      <p:ext uri="{BB962C8B-B14F-4D97-AF65-F5344CB8AC3E}">
        <p14:creationId xmlns:p14="http://schemas.microsoft.com/office/powerpoint/2010/main" val="1256262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AC9A-AE20-09D1-75D8-9820C6FCD1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4D662F-4532-02A7-737D-448EDEA2D3B2}"/>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062057EF-DA9C-9739-F1EF-E2CD7899B096}"/>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2EC8454-6D1F-1C75-79BB-FED2D3239CD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BA6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9E497C39-C5AD-AF93-30DD-20B0CD65F38D}"/>
              </a:ext>
            </a:extLst>
          </p:cNvPr>
          <p:cNvSpPr txBox="1"/>
          <p:nvPr/>
        </p:nvSpPr>
        <p:spPr>
          <a:xfrm>
            <a:off x="1133474" y="2101050"/>
            <a:ext cx="9496425" cy="4724370"/>
          </a:xfrm>
          <a:prstGeom prst="rect">
            <a:avLst/>
          </a:prstGeom>
          <a:noFill/>
        </p:spPr>
        <p:txBody>
          <a:bodyPr wrap="square" rtlCol="0">
            <a:spAutoFit/>
          </a:bodyPr>
          <a:lstStyle/>
          <a:p>
            <a:pPr algn="ctr">
              <a:spcAft>
                <a:spcPts val="600"/>
              </a:spcAft>
            </a:pPr>
            <a:r>
              <a:rPr lang="en-US" sz="2800" b="1" dirty="0">
                <a:solidFill>
                  <a:schemeClr val="bg1"/>
                </a:solidFill>
              </a:rPr>
              <a:t>Slide 7</a:t>
            </a:r>
          </a:p>
          <a:p>
            <a:pPr algn="ctr"/>
            <a:r>
              <a:rPr lang="en-US" sz="2400" b="1" dirty="0">
                <a:solidFill>
                  <a:schemeClr val="bg1"/>
                </a:solidFill>
              </a:rPr>
              <a:t>Financials</a:t>
            </a:r>
          </a:p>
          <a:p>
            <a:pPr algn="ctr"/>
            <a:r>
              <a:rPr lang="en-US" sz="2200" dirty="0">
                <a:solidFill>
                  <a:schemeClr val="bg1"/>
                </a:solidFill>
              </a:rPr>
              <a:t>For investors or loans, include a slide with key financial projections (3-5 year outlook), including revenue, expenses, profit, and break-even point. Highlight if/when the business becomes profitable. Also, state how much funding you seek, what form (equity, loan, or grant), and how it will be used.</a:t>
            </a:r>
          </a:p>
          <a:p>
            <a:pPr algn="ctr"/>
            <a:endParaRPr lang="en-US" sz="2200" dirty="0">
              <a:solidFill>
                <a:schemeClr val="bg1"/>
              </a:solidFill>
            </a:endParaRPr>
          </a:p>
          <a:p>
            <a:pPr algn="ctr"/>
            <a:r>
              <a:rPr lang="en-US" sz="2200" b="1" dirty="0">
                <a:solidFill>
                  <a:schemeClr val="bg1"/>
                </a:solidFill>
              </a:rPr>
              <a:t>For example,</a:t>
            </a:r>
            <a:r>
              <a:rPr lang="en-US" sz="2200" dirty="0">
                <a:solidFill>
                  <a:schemeClr val="bg1"/>
                </a:solidFill>
              </a:rPr>
              <a:t> </a:t>
            </a:r>
            <a:r>
              <a:rPr lang="en-US" sz="2200" b="1" i="1" dirty="0">
                <a:solidFill>
                  <a:schemeClr val="bg1"/>
                </a:solidFill>
              </a:rPr>
              <a:t>“Seeking €200k total: €100k for construction, €50k for pods, €50k for working capital”. </a:t>
            </a:r>
            <a:r>
              <a:rPr lang="en-US" sz="2200" dirty="0">
                <a:solidFill>
                  <a:schemeClr val="bg1"/>
                </a:solidFill>
              </a:rPr>
              <a:t>For grant pitches, focus on project cost and the grant amount requested, with confirmation of your co-funding and that the project is viable long-term (grants committees want to know their money creates something sustainable, not a failed project).</a:t>
            </a:r>
          </a:p>
          <a:p>
            <a:pPr algn="ct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E75FC5CD-521C-3F8E-7F48-21F1EA759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3330640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F99B-716A-992B-44C7-084A5F783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6E2B8E-C65A-E44A-96F7-3429D2684C1F}"/>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96591A9-7DCC-F111-91CE-58725AA7AE97}"/>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F12FA2A6-AA53-2E8F-F6DD-2D2A9C6DE6C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41419958-ABB9-309A-7A49-B60564E992CE}"/>
              </a:ext>
            </a:extLst>
          </p:cNvPr>
          <p:cNvSpPr txBox="1"/>
          <p:nvPr/>
        </p:nvSpPr>
        <p:spPr>
          <a:xfrm>
            <a:off x="1133474" y="2101050"/>
            <a:ext cx="9496425" cy="4601260"/>
          </a:xfrm>
          <a:prstGeom prst="rect">
            <a:avLst/>
          </a:prstGeom>
          <a:noFill/>
        </p:spPr>
        <p:txBody>
          <a:bodyPr wrap="square" rtlCol="0">
            <a:spAutoFit/>
          </a:bodyPr>
          <a:lstStyle/>
          <a:p>
            <a:pPr algn="ctr">
              <a:spcAft>
                <a:spcPts val="600"/>
              </a:spcAft>
            </a:pPr>
            <a:r>
              <a:rPr lang="en-US" sz="2800" b="1" dirty="0">
                <a:solidFill>
                  <a:schemeClr val="bg1"/>
                </a:solidFill>
              </a:rPr>
              <a:t>Slide 8</a:t>
            </a:r>
          </a:p>
          <a:p>
            <a:pPr algn="ctr">
              <a:spcAft>
                <a:spcPts val="600"/>
              </a:spcAft>
            </a:pPr>
            <a:r>
              <a:rPr lang="en-US" sz="2400" b="1" dirty="0">
                <a:solidFill>
                  <a:schemeClr val="bg1"/>
                </a:solidFill>
              </a:rPr>
              <a:t>Team </a:t>
            </a:r>
          </a:p>
          <a:p>
            <a:pPr algn="ctr">
              <a:spcAft>
                <a:spcPts val="600"/>
              </a:spcAft>
            </a:pPr>
            <a:r>
              <a:rPr lang="en-US" sz="2400" dirty="0">
                <a:solidFill>
                  <a:schemeClr val="bg1"/>
                </a:solidFill>
              </a:rPr>
              <a:t>Introduce who is behind the project. In many rural startups, it might just be you and your family – that’s fine. Highlight relevant skills or experience: </a:t>
            </a:r>
          </a:p>
          <a:p>
            <a:pPr algn="ctr">
              <a:spcAft>
                <a:spcPts val="600"/>
              </a:spcAft>
            </a:pPr>
            <a:r>
              <a:rPr lang="en-US" sz="2400" b="1" dirty="0">
                <a:solidFill>
                  <a:schemeClr val="bg1"/>
                </a:solidFill>
              </a:rPr>
              <a:t>For example, </a:t>
            </a:r>
            <a:r>
              <a:rPr lang="en-US" sz="2400" b="1" i="1" dirty="0">
                <a:solidFill>
                  <a:schemeClr val="bg1"/>
                </a:solidFill>
              </a:rPr>
              <a:t>“I have 10 years’ experience managing our farm and guesthouse” </a:t>
            </a:r>
            <a:r>
              <a:rPr lang="en-US" sz="2400" dirty="0">
                <a:solidFill>
                  <a:schemeClr val="bg1"/>
                </a:solidFill>
              </a:rPr>
              <a:t>or </a:t>
            </a:r>
            <a:r>
              <a:rPr lang="en-US" sz="2400" b="1" i="1" dirty="0">
                <a:solidFill>
                  <a:schemeClr val="bg1"/>
                </a:solidFill>
              </a:rPr>
              <a:t>“My partner is a carpenter (will help build cabins) and I have marketing experience.” </a:t>
            </a:r>
          </a:p>
          <a:p>
            <a:pPr algn="ctr">
              <a:spcAft>
                <a:spcPts val="600"/>
              </a:spcAft>
            </a:pPr>
            <a:r>
              <a:rPr lang="en-US" sz="2400" dirty="0">
                <a:solidFill>
                  <a:schemeClr val="bg1"/>
                </a:solidFill>
              </a:rPr>
              <a:t>If you have support from an advisor or partner (like a local tourism expert or an architect), mention them. Funders invest in people, so show you have the passion </a:t>
            </a:r>
            <a:r>
              <a:rPr lang="en-US" sz="2400" i="1" dirty="0">
                <a:solidFill>
                  <a:schemeClr val="bg1"/>
                </a:solidFill>
              </a:rPr>
              <a:t>and</a:t>
            </a:r>
            <a:r>
              <a:rPr lang="en-US" sz="2400" dirty="0">
                <a:solidFill>
                  <a:schemeClr val="bg1"/>
                </a:solidFill>
              </a:rPr>
              <a:t> capability to execute this plan.</a:t>
            </a:r>
          </a:p>
          <a:p>
            <a:pPr algn="ctr">
              <a:spcAft>
                <a:spcPts val="600"/>
              </a:spcAft>
            </a:pP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B17E78CB-D51F-155B-3007-C2314B0B3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95945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C12-D8C0-57C3-DAB5-4C2758A8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8954D3-6F09-7409-2D84-E69170FCD1CB}"/>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CBC4D91-7D9C-89D0-2987-D806EB391D10}"/>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564768-97D9-A9EF-ABCB-04EC068EE7B3}"/>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DEF00A3-99FF-9F68-738F-010140D153A0}"/>
              </a:ext>
            </a:extLst>
          </p:cNvPr>
          <p:cNvSpPr txBox="1"/>
          <p:nvPr/>
        </p:nvSpPr>
        <p:spPr>
          <a:xfrm>
            <a:off x="1133474" y="2101050"/>
            <a:ext cx="9496425" cy="5109091"/>
          </a:xfrm>
          <a:prstGeom prst="rect">
            <a:avLst/>
          </a:prstGeom>
          <a:noFill/>
        </p:spPr>
        <p:txBody>
          <a:bodyPr wrap="square" rtlCol="0">
            <a:spAutoFit/>
          </a:bodyPr>
          <a:lstStyle/>
          <a:p>
            <a:pPr algn="ctr">
              <a:spcAft>
                <a:spcPts val="600"/>
              </a:spcAft>
            </a:pPr>
            <a:r>
              <a:rPr lang="en-US" sz="2800" b="1" dirty="0">
                <a:solidFill>
                  <a:schemeClr val="bg1"/>
                </a:solidFill>
              </a:rPr>
              <a:t>Slide 9</a:t>
            </a:r>
          </a:p>
          <a:p>
            <a:pPr algn="ctr">
              <a:spcAft>
                <a:spcPts val="600"/>
              </a:spcAft>
            </a:pPr>
            <a:r>
              <a:rPr lang="en-US" sz="2400" b="1" dirty="0">
                <a:solidFill>
                  <a:schemeClr val="bg1"/>
                </a:solidFill>
              </a:rPr>
              <a:t>Milestones &amp; Action Plan </a:t>
            </a:r>
          </a:p>
          <a:p>
            <a:pPr algn="ctr"/>
            <a:r>
              <a:rPr lang="en-US" sz="2400" dirty="0">
                <a:solidFill>
                  <a:schemeClr val="bg1"/>
                </a:solidFill>
              </a:rPr>
              <a:t>Outline what you’ve achieved so far (business plan done, land secured, planning permission submitted, etc.) and the timeline ahead. </a:t>
            </a:r>
          </a:p>
          <a:p>
            <a:pPr algn="ctr"/>
            <a:endParaRPr lang="en-US" sz="2400" b="1" dirty="0">
              <a:solidFill>
                <a:schemeClr val="bg1"/>
              </a:solidFill>
            </a:endParaRPr>
          </a:p>
          <a:p>
            <a:pPr algn="ctr"/>
            <a:r>
              <a:rPr lang="en-US" sz="2400" b="1" dirty="0">
                <a:solidFill>
                  <a:schemeClr val="bg1"/>
                </a:solidFill>
              </a:rPr>
              <a:t>For example, </a:t>
            </a:r>
            <a:r>
              <a:rPr lang="en-US" sz="2400" b="1" i="1" dirty="0">
                <a:solidFill>
                  <a:schemeClr val="bg1"/>
                </a:solidFill>
              </a:rPr>
              <a:t>“Q1: </a:t>
            </a:r>
            <a:r>
              <a:rPr lang="en-US" sz="2400" b="1" i="1" dirty="0" err="1">
                <a:solidFill>
                  <a:schemeClr val="bg1"/>
                </a:solidFill>
              </a:rPr>
              <a:t>finalise</a:t>
            </a:r>
            <a:r>
              <a:rPr lang="en-US" sz="2400" b="1" i="1" dirty="0">
                <a:solidFill>
                  <a:schemeClr val="bg1"/>
                </a:solidFill>
              </a:rPr>
              <a:t> permits, Q2: begin construction, Q3: launch and start welcoming guests.”</a:t>
            </a:r>
          </a:p>
          <a:p>
            <a:pPr algn="ctr"/>
            <a:r>
              <a:rPr lang="en-US" sz="2400" dirty="0">
                <a:solidFill>
                  <a:schemeClr val="bg1"/>
                </a:solidFill>
              </a:rPr>
              <a:t>This shows you have a concrete roadmap. For grants, detail the project implementation plan and key milestones the grant will enable. </a:t>
            </a:r>
          </a:p>
          <a:p>
            <a:pPr algn="ctr"/>
            <a:endParaRPr lang="en-US" sz="2400" b="1" dirty="0">
              <a:solidFill>
                <a:schemeClr val="bg1"/>
              </a:solidFill>
            </a:endParaRPr>
          </a:p>
          <a:p>
            <a:pPr algn="ctr"/>
            <a:r>
              <a:rPr lang="en-US" sz="2400" b="1" dirty="0">
                <a:solidFill>
                  <a:schemeClr val="bg1"/>
                </a:solidFill>
              </a:rPr>
              <a:t>For example,</a:t>
            </a:r>
            <a:r>
              <a:rPr lang="en-US" sz="2400" dirty="0">
                <a:solidFill>
                  <a:schemeClr val="bg1"/>
                </a:solidFill>
              </a:rPr>
              <a:t> </a:t>
            </a:r>
            <a:r>
              <a:rPr lang="en-US" sz="2400" b="1" i="1" dirty="0">
                <a:solidFill>
                  <a:schemeClr val="bg1"/>
                </a:solidFill>
              </a:rPr>
              <a:t>“grant by March, build by July, open by August”</a:t>
            </a:r>
            <a:r>
              <a:rPr lang="en-US" sz="2400" dirty="0">
                <a:solidFill>
                  <a:schemeClr val="bg1"/>
                </a:solidFill>
              </a:rPr>
              <a:t>.</a:t>
            </a:r>
          </a:p>
          <a:p>
            <a:pPr algn="ct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Aspiration with solid fill">
            <a:extLst>
              <a:ext uri="{FF2B5EF4-FFF2-40B4-BE49-F238E27FC236}">
                <a16:creationId xmlns:a16="http://schemas.microsoft.com/office/drawing/2014/main" id="{9764ECCD-1676-B93B-0AD9-895A0FB50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3525" y="1186650"/>
            <a:ext cx="914400" cy="914400"/>
          </a:xfrm>
          <a:prstGeom prst="rect">
            <a:avLst/>
          </a:prstGeom>
        </p:spPr>
      </p:pic>
    </p:spTree>
    <p:extLst>
      <p:ext uri="{BB962C8B-B14F-4D97-AF65-F5344CB8AC3E}">
        <p14:creationId xmlns:p14="http://schemas.microsoft.com/office/powerpoint/2010/main" val="1036046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DBA3-D8CC-1B9B-62DC-C68AB6C304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F791E0-26E1-6D75-12C7-459554E67956}"/>
              </a:ext>
            </a:extLst>
          </p:cNvPr>
          <p:cNvSpPr>
            <a:spLocks noGrp="1"/>
          </p:cNvSpPr>
          <p:nvPr>
            <p:ph type="body" sz="quarter" idx="16"/>
          </p:nvPr>
        </p:nvSpPr>
        <p:spPr>
          <a:xfrm>
            <a:off x="771478" y="325594"/>
            <a:ext cx="10614687" cy="803654"/>
          </a:xfrm>
        </p:spPr>
        <p:txBody>
          <a:bodyPr/>
          <a:lstStyle/>
          <a:p>
            <a:r>
              <a:rPr lang="en-US" dirty="0">
                <a:solidFill>
                  <a:srgbClr val="E96751"/>
                </a:solidFill>
              </a:rPr>
              <a:t>Structuring a Basic Pitch Deck (Covering 10 Key Aspects)</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24040E52-BE13-D464-6615-98484D78D5E4}"/>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1F3DF4E-A30C-247C-7106-422C1CE37EEE}"/>
              </a:ext>
            </a:extLst>
          </p:cNvPr>
          <p:cNvSpPr/>
          <p:nvPr/>
        </p:nvSpPr>
        <p:spPr>
          <a:xfrm>
            <a:off x="771478" y="1160651"/>
            <a:ext cx="10382297" cy="5592573"/>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F1AE192C-C41B-2125-B3A9-99C642CAC0C4}"/>
              </a:ext>
            </a:extLst>
          </p:cNvPr>
          <p:cNvSpPr txBox="1"/>
          <p:nvPr/>
        </p:nvSpPr>
        <p:spPr>
          <a:xfrm>
            <a:off x="1214413" y="1881975"/>
            <a:ext cx="9496425" cy="5509200"/>
          </a:xfrm>
          <a:prstGeom prst="rect">
            <a:avLst/>
          </a:prstGeom>
          <a:noFill/>
        </p:spPr>
        <p:txBody>
          <a:bodyPr wrap="square" rtlCol="0">
            <a:spAutoFit/>
          </a:bodyPr>
          <a:lstStyle/>
          <a:p>
            <a:pPr algn="ctr">
              <a:spcAft>
                <a:spcPts val="600"/>
              </a:spcAft>
            </a:pPr>
            <a:r>
              <a:rPr lang="en-US" sz="2800" b="1" dirty="0">
                <a:solidFill>
                  <a:schemeClr val="bg1"/>
                </a:solidFill>
              </a:rPr>
              <a:t>Slide 10</a:t>
            </a:r>
          </a:p>
          <a:p>
            <a:pPr algn="ctr">
              <a:spcAft>
                <a:spcPts val="600"/>
              </a:spcAft>
            </a:pPr>
            <a:r>
              <a:rPr lang="en-US" sz="2400" b="1" dirty="0">
                <a:solidFill>
                  <a:schemeClr val="bg1"/>
                </a:solidFill>
              </a:rPr>
              <a:t>Impact and Vision</a:t>
            </a:r>
          </a:p>
          <a:p>
            <a:pPr algn="ctr"/>
            <a:r>
              <a:rPr lang="en-US" sz="2200" dirty="0">
                <a:solidFill>
                  <a:schemeClr val="bg1"/>
                </a:solidFill>
              </a:rPr>
              <a:t>Especially important for grants or community-focused investors. Describe the broader impact: jobs created (even if just 1-2 to start), preserving an old barn by repurposing it, attracting tourists to a lesser-known area, supporting local suppliers (maybe you’ll source breakfast from local farms). Align this with funder priorities. </a:t>
            </a:r>
          </a:p>
          <a:p>
            <a:pPr algn="ctr"/>
            <a:r>
              <a:rPr lang="en-US" sz="2200" b="1" dirty="0">
                <a:solidFill>
                  <a:schemeClr val="bg1"/>
                </a:solidFill>
              </a:rPr>
              <a:t>For example,</a:t>
            </a:r>
            <a:r>
              <a:rPr lang="en-US" sz="2200" dirty="0">
                <a:solidFill>
                  <a:schemeClr val="bg1"/>
                </a:solidFill>
              </a:rPr>
              <a:t> LEADER loves community impact – mention if you’ll collaborate with local activity providers or if your business keeps the younger generation on the family land. Also, share the long-term vision: </a:t>
            </a:r>
          </a:p>
          <a:p>
            <a:pPr algn="ctr"/>
            <a:r>
              <a:rPr lang="en-US" sz="2200" b="1" i="1" dirty="0">
                <a:solidFill>
                  <a:schemeClr val="bg1"/>
                </a:solidFill>
              </a:rPr>
              <a:t>“In five years, we aim to be a flagship eco-tourism site that inspires others, with potential to add spa facilities or more units, boosting the region’s profile.” </a:t>
            </a:r>
            <a:r>
              <a:rPr lang="en-US" sz="2200" dirty="0">
                <a:solidFill>
                  <a:schemeClr val="bg1"/>
                </a:solidFill>
              </a:rPr>
              <a:t>End on a positive, inspiring note.</a:t>
            </a:r>
          </a:p>
          <a:p>
            <a:pPr marL="342900" indent="-342900" algn="ctr">
              <a:buFont typeface="Arial" panose="020B0604020202020204" pitchFamily="34" charset="0"/>
              <a:buChar char="•"/>
            </a:pP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Glasses with solid fill">
            <a:extLst>
              <a:ext uri="{FF2B5EF4-FFF2-40B4-BE49-F238E27FC236}">
                <a16:creationId xmlns:a16="http://schemas.microsoft.com/office/drawing/2014/main" id="{906C6A4A-0535-E17E-EFE3-9B902D162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6366" y="984232"/>
            <a:ext cx="1290639" cy="1290639"/>
          </a:xfrm>
          <a:prstGeom prst="rect">
            <a:avLst/>
          </a:prstGeom>
        </p:spPr>
      </p:pic>
    </p:spTree>
    <p:extLst>
      <p:ext uri="{BB962C8B-B14F-4D97-AF65-F5344CB8AC3E}">
        <p14:creationId xmlns:p14="http://schemas.microsoft.com/office/powerpoint/2010/main" val="1542576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59F947-A81B-D0F5-65EA-F29D728EA203}"/>
              </a:ext>
            </a:extLst>
          </p:cNvPr>
          <p:cNvSpPr>
            <a:spLocks noGrp="1"/>
          </p:cNvSpPr>
          <p:nvPr>
            <p:ph type="body" sz="quarter" idx="13"/>
          </p:nvPr>
        </p:nvSpPr>
        <p:spPr>
          <a:xfrm>
            <a:off x="354840" y="895350"/>
            <a:ext cx="5093459" cy="4291012"/>
          </a:xfrm>
        </p:spPr>
        <p:txBody>
          <a:bodyPr>
            <a:normAutofit fontScale="85000" lnSpcReduction="20000"/>
          </a:bodyPr>
          <a:lstStyle/>
          <a:p>
            <a:r>
              <a:rPr lang="en-US" i="0" dirty="0"/>
              <a:t>Keep the </a:t>
            </a:r>
            <a:r>
              <a:rPr lang="en-US" b="1" i="0" dirty="0"/>
              <a:t>pitch visuals clean and images rich</a:t>
            </a:r>
            <a:r>
              <a:rPr lang="en-US" i="0" dirty="0"/>
              <a:t> (a picture of a glamping dome in a beautiful setting can instantly convey the concept). </a:t>
            </a:r>
          </a:p>
          <a:p>
            <a:endParaRPr lang="en-US" i="0" dirty="0"/>
          </a:p>
          <a:p>
            <a:r>
              <a:rPr lang="en-US" i="0" dirty="0"/>
              <a:t>If doing a written pitch (like a grant application form), you’ll use a similar structure in text form: an executive summary, description of project, market analysis, etc., which is essentially the content of the slides in paragraphs.</a:t>
            </a:r>
          </a:p>
          <a:p>
            <a:endParaRPr lang="en-IE" i="0" dirty="0"/>
          </a:p>
        </p:txBody>
      </p:sp>
      <p:pic>
        <p:nvPicPr>
          <p:cNvPr id="9" name="Picture Placeholder 8" descr="A person and person sitting at a table with a computer&#10;&#10;AI-generated content may be incorrect.">
            <a:extLst>
              <a:ext uri="{FF2B5EF4-FFF2-40B4-BE49-F238E27FC236}">
                <a16:creationId xmlns:a16="http://schemas.microsoft.com/office/drawing/2014/main" id="{9E4CA8E8-7685-F969-D64F-B663FA2ABAD3}"/>
              </a:ext>
            </a:extLst>
          </p:cNvPr>
          <p:cNvPicPr>
            <a:picLocks noGrp="1" noChangeAspect="1"/>
          </p:cNvPicPr>
          <p:nvPr>
            <p:ph type="pic" sz="quarter" idx="19"/>
          </p:nvPr>
        </p:nvPicPr>
        <p:blipFill>
          <a:blip r:embed="rId2"/>
          <a:srcRect l="2006" r="2006"/>
          <a:stretch>
            <a:fillRect/>
          </a:stretch>
        </p:blipFill>
        <p:spPr/>
      </p:pic>
      <p:sp>
        <p:nvSpPr>
          <p:cNvPr id="7" name="Text Placeholder 6">
            <a:extLst>
              <a:ext uri="{FF2B5EF4-FFF2-40B4-BE49-F238E27FC236}">
                <a16:creationId xmlns:a16="http://schemas.microsoft.com/office/drawing/2014/main" id="{1FED4D8D-1042-69A2-9120-E12D0E76142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91078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74006-ADBB-7E90-FC3F-9EB2A99C97E3}"/>
              </a:ext>
            </a:extLst>
          </p:cNvPr>
          <p:cNvSpPr>
            <a:spLocks noGrp="1"/>
          </p:cNvSpPr>
          <p:nvPr>
            <p:ph type="body" sz="quarter" idx="18"/>
          </p:nvPr>
        </p:nvSpPr>
        <p:spPr>
          <a:xfrm>
            <a:off x="409576" y="934830"/>
            <a:ext cx="11258550" cy="3499183"/>
          </a:xfrm>
        </p:spPr>
        <p:txBody>
          <a:bodyPr/>
          <a:lstStyle/>
          <a:p>
            <a:pPr>
              <a:spcAft>
                <a:spcPts val="600"/>
              </a:spcAft>
            </a:pPr>
            <a:r>
              <a:rPr lang="en-US" dirty="0"/>
              <a:t>Embarking on an alternative tourism accommodation venture is an exciting journey. With the information in this module, you should be equipped to </a:t>
            </a:r>
            <a:r>
              <a:rPr lang="en-US" b="1" dirty="0"/>
              <a:t>plan your finances smartly, find the right mix of funding, and make a compelling case to backers</a:t>
            </a:r>
            <a:r>
              <a:rPr lang="en-US" dirty="0"/>
              <a:t> for your unique rural retreat. </a:t>
            </a:r>
            <a:r>
              <a:rPr lang="en-US" b="1" dirty="0"/>
              <a:t>Remember:</a:t>
            </a:r>
          </a:p>
          <a:p>
            <a:pPr marL="342900" indent="-342900">
              <a:spcAft>
                <a:spcPts val="600"/>
              </a:spcAft>
              <a:buFont typeface="Wingdings" panose="05000000000000000000" pitchFamily="2" charset="2"/>
              <a:buChar char="q"/>
            </a:pPr>
            <a:r>
              <a:rPr lang="en-US" b="1" dirty="0"/>
              <a:t>Start with a strong plan</a:t>
            </a:r>
            <a:r>
              <a:rPr lang="en-US" dirty="0"/>
              <a:t> – it’s the foundation for convincing others (and yourself) that the business will work.</a:t>
            </a:r>
          </a:p>
          <a:p>
            <a:pPr marL="342900" indent="-342900">
              <a:spcAft>
                <a:spcPts val="600"/>
              </a:spcAft>
              <a:buFont typeface="Wingdings" panose="05000000000000000000" pitchFamily="2" charset="2"/>
              <a:buChar char="q"/>
            </a:pPr>
            <a:r>
              <a:rPr lang="en-US" b="1" dirty="0"/>
              <a:t>Be resourceful and proactive</a:t>
            </a:r>
            <a:r>
              <a:rPr lang="en-US" dirty="0"/>
              <a:t> in seeking funds – cast a wide net (from EU grants to local banks to crowdfunding) and don’t get discouraged by a “no” or a tedious application; persistence pays off.</a:t>
            </a:r>
          </a:p>
          <a:p>
            <a:pPr marL="342900" indent="-342900">
              <a:spcAft>
                <a:spcPts val="600"/>
              </a:spcAft>
              <a:buFont typeface="Wingdings" panose="05000000000000000000" pitchFamily="2" charset="2"/>
              <a:buChar char="q"/>
            </a:pPr>
            <a:r>
              <a:rPr lang="en-US" b="1" dirty="0"/>
              <a:t>Stay prudent but positive</a:t>
            </a:r>
            <a:r>
              <a:rPr lang="en-US" dirty="0"/>
              <a:t> in financial management – keep costs in check, but also invest in quality and guest experience, which ultimately drive your revenue.</a:t>
            </a:r>
          </a:p>
          <a:p>
            <a:pPr marL="342900" indent="-342900">
              <a:spcAft>
                <a:spcPts val="600"/>
              </a:spcAft>
              <a:buFont typeface="Wingdings" panose="05000000000000000000" pitchFamily="2" charset="2"/>
              <a:buChar char="q"/>
            </a:pPr>
            <a:r>
              <a:rPr lang="en-US" b="1" dirty="0"/>
              <a:t>Leverage your network</a:t>
            </a:r>
            <a:r>
              <a:rPr lang="en-US" dirty="0"/>
              <a:t> – talk to other entrepreneurs, use local supports, and maybe even team up with others for joint funding opportunities.</a:t>
            </a:r>
          </a:p>
          <a:p>
            <a:pPr>
              <a:spcAft>
                <a:spcPts val="600"/>
              </a:spcAft>
            </a:pPr>
            <a:r>
              <a:rPr lang="en-US" dirty="0"/>
              <a:t>As a new entrepreneur in the glamping/eco-lodge world, you are not alone – there are communities and resources out there to help you thrive. Below is a list of reference links from this module (reports, websites, tools) – use them to dive deeper into topics as needed. Good luck turning your alternative accommodation dream into a sustainable reality!</a:t>
            </a:r>
          </a:p>
          <a:p>
            <a:pPr>
              <a:spcAft>
                <a:spcPts val="600"/>
              </a:spcAft>
            </a:pPr>
            <a:endParaRPr lang="en-IE" dirty="0"/>
          </a:p>
        </p:txBody>
      </p:sp>
      <p:sp>
        <p:nvSpPr>
          <p:cNvPr id="3" name="Text Placeholder 2">
            <a:extLst>
              <a:ext uri="{FF2B5EF4-FFF2-40B4-BE49-F238E27FC236}">
                <a16:creationId xmlns:a16="http://schemas.microsoft.com/office/drawing/2014/main" id="{9534FE8C-867C-A000-8AE1-0579E6C862C5}"/>
              </a:ext>
            </a:extLst>
          </p:cNvPr>
          <p:cNvSpPr>
            <a:spLocks noGrp="1"/>
          </p:cNvSpPr>
          <p:nvPr>
            <p:ph type="body" sz="quarter" idx="16"/>
          </p:nvPr>
        </p:nvSpPr>
        <p:spPr>
          <a:xfrm>
            <a:off x="523874" y="138527"/>
            <a:ext cx="10614687" cy="803654"/>
          </a:xfrm>
        </p:spPr>
        <p:txBody>
          <a:bodyPr/>
          <a:lstStyle/>
          <a:p>
            <a:r>
              <a:rPr lang="en-US" sz="3200" dirty="0"/>
              <a:t>Conclusion &amp; Next Steps</a:t>
            </a:r>
          </a:p>
          <a:p>
            <a:endParaRPr lang="en-IE" dirty="0"/>
          </a:p>
        </p:txBody>
      </p:sp>
    </p:spTree>
    <p:extLst>
      <p:ext uri="{BB962C8B-B14F-4D97-AF65-F5344CB8AC3E}">
        <p14:creationId xmlns:p14="http://schemas.microsoft.com/office/powerpoint/2010/main" val="4121292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Resources and Supports</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Access tools, templates, and funding guides to plan and finance your alternative accommodation.</a:t>
            </a:r>
            <a:br>
              <a:rPr lang="en-US" sz="2200" dirty="0">
                <a:solidFill>
                  <a:srgbClr val="494949"/>
                </a:solidFill>
              </a:rPr>
            </a:br>
            <a:r>
              <a:rPr lang="en-US" sz="2200" dirty="0">
                <a:solidFill>
                  <a:srgbClr val="494949"/>
                </a:solidFill>
              </a:rPr>
              <a:t>Find trusted platforms for managing bookings, calculating guest costs, and tracking revenue.</a:t>
            </a:r>
            <a:br>
              <a:rPr lang="en-US" sz="2200" dirty="0">
                <a:solidFill>
                  <a:srgbClr val="494949"/>
                </a:solidFill>
              </a:rPr>
            </a:br>
            <a:r>
              <a:rPr lang="en-US" sz="2200" dirty="0">
                <a:solidFill>
                  <a:srgbClr val="494949"/>
                </a:solidFill>
              </a:rPr>
              <a:t>Get support from other groups, articles, and experts in the field. Use videos, tools and guides to help you grow your business, skills and confidence.</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8E1-5C00-9F58-C796-BCC16E16C1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C0529B8-683F-CC4B-10DF-2DD9B5F25089}"/>
              </a:ext>
            </a:extLst>
          </p:cNvPr>
          <p:cNvSpPr>
            <a:spLocks noGrp="1"/>
          </p:cNvSpPr>
          <p:nvPr>
            <p:ph type="body" sz="quarter" idx="17"/>
          </p:nvPr>
        </p:nvSpPr>
        <p:spPr/>
        <p:txBody>
          <a:bodyPr/>
          <a:lstStyle/>
          <a:p>
            <a:r>
              <a:rPr lang="en-IE" dirty="0"/>
              <a:t>08</a:t>
            </a:r>
          </a:p>
        </p:txBody>
      </p:sp>
      <p:sp>
        <p:nvSpPr>
          <p:cNvPr id="12" name="Text Placeholder 8">
            <a:extLst>
              <a:ext uri="{FF2B5EF4-FFF2-40B4-BE49-F238E27FC236}">
                <a16:creationId xmlns:a16="http://schemas.microsoft.com/office/drawing/2014/main" id="{87055248-2CB8-307E-EA9B-E44308C5B278}"/>
              </a:ext>
            </a:extLst>
          </p:cNvPr>
          <p:cNvSpPr>
            <a:spLocks noGrp="1"/>
          </p:cNvSpPr>
          <p:nvPr>
            <p:ph type="body" sz="quarter" idx="16"/>
          </p:nvPr>
        </p:nvSpPr>
        <p:spPr>
          <a:xfrm>
            <a:off x="352931" y="2487978"/>
            <a:ext cx="5282339" cy="3066422"/>
          </a:xfrm>
        </p:spPr>
        <p:txBody>
          <a:bodyPr/>
          <a:lstStyle/>
          <a:p>
            <a:r>
              <a:rPr lang="en-US" sz="4000" b="1" dirty="0"/>
              <a:t>What Funders and Investors Look For</a:t>
            </a:r>
          </a:p>
          <a:p>
            <a:endParaRPr lang="en-IE" dirty="0"/>
          </a:p>
        </p:txBody>
      </p:sp>
      <p:sp>
        <p:nvSpPr>
          <p:cNvPr id="15" name="TextBox 14">
            <a:extLst>
              <a:ext uri="{FF2B5EF4-FFF2-40B4-BE49-F238E27FC236}">
                <a16:creationId xmlns:a16="http://schemas.microsoft.com/office/drawing/2014/main" id="{A852CAC4-64EC-57B9-44B4-CF7ADD93367E}"/>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Before funding your project, grant reviewers and investors want to ensure it’s viable, impactful, and aligned with their goals. This section examines the key factors they consider—such as financial planning, sustainability, execution capability, and risk awareness—so you can craft your proposal with confidence and clarity.</a:t>
            </a:r>
            <a:endParaRPr lang="en-IE" sz="2200" dirty="0">
              <a:solidFill>
                <a:srgbClr val="494949"/>
              </a:solidFill>
            </a:endParaRPr>
          </a:p>
        </p:txBody>
      </p:sp>
      <p:pic>
        <p:nvPicPr>
          <p:cNvPr id="5" name="Picture Placeholder 4" descr="A group of people working on a project&#10;&#10;AI-generated content may be incorrect.">
            <a:extLst>
              <a:ext uri="{FF2B5EF4-FFF2-40B4-BE49-F238E27FC236}">
                <a16:creationId xmlns:a16="http://schemas.microsoft.com/office/drawing/2014/main" id="{70B7A8D9-3A0D-4E23-04D9-FD8CC90A2DAE}"/>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589545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4A8E-8C3B-8ECD-99DB-0812B5551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EBB38-7E5E-A9F3-0DBD-C76B964ACF95}"/>
              </a:ext>
            </a:extLst>
          </p:cNvPr>
          <p:cNvSpPr>
            <a:spLocks noGrp="1"/>
          </p:cNvSpPr>
          <p:nvPr>
            <p:ph type="body" sz="quarter" idx="18"/>
          </p:nvPr>
        </p:nvSpPr>
        <p:spPr>
          <a:xfrm>
            <a:off x="5026782" y="431584"/>
            <a:ext cx="6803268" cy="2213420"/>
          </a:xfrm>
        </p:spPr>
        <p:txBody>
          <a:bodyPr/>
          <a:lstStyle/>
          <a:p>
            <a:r>
              <a:rPr lang="en-US" dirty="0"/>
              <a:t>If you’re meeting investors or want to </a:t>
            </a:r>
            <a:r>
              <a:rPr lang="en-US" dirty="0" err="1"/>
              <a:t>summarise</a:t>
            </a:r>
            <a:r>
              <a:rPr lang="en-US" dirty="0"/>
              <a:t> your plan visually, use a pitch deck. You can find free pitch deck templates on tools like Canva or PowerPoint. Please focus on the 10-slide structure we outlined (Problem, Solution, etc.). For a reference, consider looking up </a:t>
            </a:r>
            <a:r>
              <a:rPr lang="en-US" b="1" dirty="0">
                <a:solidFill>
                  <a:srgbClr val="E96751"/>
                </a:solidFill>
                <a:hlinkClick r:id="rId2">
                  <a:extLst>
                    <a:ext uri="{A12FA001-AC4F-418D-AE19-62706E023703}">
                      <ahyp:hlinkClr xmlns:ahyp="http://schemas.microsoft.com/office/drawing/2018/hyperlinkcolor" val="tx"/>
                    </a:ext>
                  </a:extLst>
                </a:hlinkClick>
              </a:rPr>
              <a:t>Guy Kawasaki’s 10-slide pitch template</a:t>
            </a:r>
            <a:r>
              <a:rPr lang="en-US" dirty="0">
                <a:solidFill>
                  <a:srgbClr val="E96751"/>
                </a:solidFill>
                <a:hlinkClick r:id="rId2">
                  <a:extLst>
                    <a:ext uri="{A12FA001-AC4F-418D-AE19-62706E023703}">
                      <ahyp:hlinkClr xmlns:ahyp="http://schemas.microsoft.com/office/drawing/2018/hyperlinkcolor" val="tx"/>
                    </a:ext>
                  </a:extLst>
                </a:hlinkClick>
              </a:rPr>
              <a:t>,</a:t>
            </a:r>
            <a:r>
              <a:rPr lang="en-US" dirty="0"/>
              <a:t> which is popular among startups.</a:t>
            </a:r>
          </a:p>
          <a:p>
            <a:r>
              <a:rPr lang="en-US" dirty="0"/>
              <a:t>Guy Kawasaki's 10/20/30 rule for presentations advocates for concise and impactful delivery. It suggests that a presentation should have no more than 10 slides, last no longer than 20 minutes, and use a font size of at least 30 points. You can create a powerful pitch that captures attention, conveys your message effectively, and increases your chances of success. </a:t>
            </a:r>
          </a:p>
          <a:p>
            <a:r>
              <a:rPr lang="en-US" dirty="0"/>
              <a:t>While you don’t want to copy, it helps to see how others visually present occupancy projections or market stats. Practice presenting it in 5-10 minutes – even if you’re not pitching live, it will help you communicate clearly in interviews and networking situations.</a:t>
            </a:r>
          </a:p>
        </p:txBody>
      </p:sp>
      <p:sp>
        <p:nvSpPr>
          <p:cNvPr id="13" name="Freeform 28">
            <a:extLst>
              <a:ext uri="{FF2B5EF4-FFF2-40B4-BE49-F238E27FC236}">
                <a16:creationId xmlns:a16="http://schemas.microsoft.com/office/drawing/2014/main" id="{707233E6-6F83-15C8-A6D0-68DE417A5B7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6689312-B432-D01E-8DC1-F2E6AA4924B4}"/>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9003A794-4193-871E-3346-B502C02E5D81}"/>
              </a:ext>
            </a:extLst>
          </p:cNvPr>
          <p:cNvSpPr txBox="1"/>
          <p:nvPr/>
        </p:nvSpPr>
        <p:spPr>
          <a:xfrm>
            <a:off x="448951" y="1299930"/>
            <a:ext cx="4280322" cy="1077218"/>
          </a:xfrm>
          <a:prstGeom prst="rect">
            <a:avLst/>
          </a:prstGeom>
          <a:noFill/>
        </p:spPr>
        <p:txBody>
          <a:bodyPr wrap="square">
            <a:spAutoFit/>
          </a:bodyPr>
          <a:lstStyle/>
          <a:p>
            <a:pPr algn="ctr"/>
            <a:r>
              <a:rPr lang="en-US" sz="3200" b="1" dirty="0"/>
              <a:t>Pitch Deck Outline &amp; Sample Slides</a:t>
            </a:r>
            <a:endParaRPr lang="en-IE" sz="3200" dirty="0">
              <a:solidFill>
                <a:srgbClr val="494949"/>
              </a:solidFill>
            </a:endParaRPr>
          </a:p>
        </p:txBody>
      </p:sp>
      <p:pic>
        <p:nvPicPr>
          <p:cNvPr id="10" name="Picture 9">
            <a:hlinkClick r:id="rId3"/>
            <a:extLst>
              <a:ext uri="{FF2B5EF4-FFF2-40B4-BE49-F238E27FC236}">
                <a16:creationId xmlns:a16="http://schemas.microsoft.com/office/drawing/2014/main" id="{23CD1764-762D-7023-D27F-8E52F7EBC780}"/>
              </a:ext>
            </a:extLst>
          </p:cNvPr>
          <p:cNvPicPr>
            <a:picLocks noChangeAspect="1"/>
          </p:cNvPicPr>
          <p:nvPr/>
        </p:nvPicPr>
        <p:blipFill>
          <a:blip r:embed="rId4"/>
          <a:stretch>
            <a:fillRect/>
          </a:stretch>
        </p:blipFill>
        <p:spPr>
          <a:xfrm>
            <a:off x="742950" y="2645004"/>
            <a:ext cx="3857625" cy="2171187"/>
          </a:xfrm>
          <a:prstGeom prst="rect">
            <a:avLst/>
          </a:prstGeom>
        </p:spPr>
      </p:pic>
    </p:spTree>
    <p:extLst>
      <p:ext uri="{BB962C8B-B14F-4D97-AF65-F5344CB8AC3E}">
        <p14:creationId xmlns:p14="http://schemas.microsoft.com/office/powerpoint/2010/main" val="2752417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AFD05-DD5F-B6CA-13E9-8E39405F8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7B4FD-A6D5-F8F0-4AC0-2BA4CB6FA53E}"/>
              </a:ext>
            </a:extLst>
          </p:cNvPr>
          <p:cNvSpPr>
            <a:spLocks noGrp="1"/>
          </p:cNvSpPr>
          <p:nvPr>
            <p:ph type="body" sz="quarter" idx="18"/>
          </p:nvPr>
        </p:nvSpPr>
        <p:spPr>
          <a:xfrm>
            <a:off x="5026782" y="647033"/>
            <a:ext cx="6565143" cy="2213420"/>
          </a:xfrm>
        </p:spPr>
        <p:txBody>
          <a:bodyPr/>
          <a:lstStyle/>
          <a:p>
            <a:r>
              <a:rPr lang="en-US" b="1" dirty="0" err="1"/>
              <a:t>TouchStay’s</a:t>
            </a:r>
            <a:r>
              <a:rPr lang="en-US" b="1" dirty="0"/>
              <a:t> Glamping Business Plan Guide</a:t>
            </a:r>
            <a:r>
              <a:rPr lang="en-US" dirty="0"/>
              <a:t>, available at touchstay.com, includes a checklist and example sections that can serve as inspiration. </a:t>
            </a:r>
          </a:p>
          <a:p>
            <a:pPr fontAlgn="base"/>
            <a:r>
              <a:rPr lang="en-US" u="sng" dirty="0">
                <a:solidFill>
                  <a:srgbClr val="E96751"/>
                </a:solidFill>
                <a:hlinkClick r:id="rId2">
                  <a:extLst>
                    <a:ext uri="{A12FA001-AC4F-418D-AE19-62706E023703}">
                      <ahyp:hlinkClr xmlns:ahyp="http://schemas.microsoft.com/office/drawing/2018/hyperlinkcolor" val="tx"/>
                    </a:ext>
                  </a:extLst>
                </a:hlinkClick>
              </a:rPr>
              <a:t>Winning </a:t>
            </a:r>
            <a:r>
              <a:rPr lang="en-US" u="sng" dirty="0">
                <a:solidFill>
                  <a:srgbClr val="E96751"/>
                </a:solidFill>
              </a:rPr>
              <a:t>Glamping Business Plan Template</a:t>
            </a:r>
            <a:endParaRPr lang="en-US" dirty="0">
              <a:solidFill>
                <a:srgbClr val="E96751"/>
              </a:solidFill>
            </a:endParaRPr>
          </a:p>
          <a:p>
            <a:pPr fontAlgn="base"/>
            <a:r>
              <a:rPr lang="en-US" u="sng" dirty="0">
                <a:solidFill>
                  <a:srgbClr val="E96751"/>
                </a:solidFill>
                <a:hlinkClick r:id="rId3">
                  <a:extLst>
                    <a:ext uri="{A12FA001-AC4F-418D-AE19-62706E023703}">
                      <ahyp:hlinkClr xmlns:ahyp="http://schemas.microsoft.com/office/drawing/2018/hyperlinkcolor" val="tx"/>
                    </a:ext>
                  </a:extLst>
                </a:hlinkClick>
              </a:rPr>
              <a:t>Free glamping business plan template</a:t>
            </a:r>
            <a:endParaRPr lang="en-US" dirty="0">
              <a:solidFill>
                <a:srgbClr val="E96751"/>
              </a:solidFill>
            </a:endParaRPr>
          </a:p>
          <a:p>
            <a:pPr fontAlgn="base"/>
            <a:r>
              <a:rPr lang="en-US" u="sng" dirty="0">
                <a:solidFill>
                  <a:srgbClr val="E96751"/>
                </a:solidFill>
                <a:hlinkClick r:id="rId4">
                  <a:extLst>
                    <a:ext uri="{A12FA001-AC4F-418D-AE19-62706E023703}">
                      <ahyp:hlinkClr xmlns:ahyp="http://schemas.microsoft.com/office/drawing/2018/hyperlinkcolor" val="tx"/>
                    </a:ext>
                  </a:extLst>
                </a:hlinkClick>
              </a:rPr>
              <a:t>Beyond the checklist: craft a compelling narrative</a:t>
            </a:r>
            <a:endParaRPr lang="en-US" dirty="0">
              <a:solidFill>
                <a:srgbClr val="E96751"/>
              </a:solidFill>
            </a:endParaRPr>
          </a:p>
          <a:p>
            <a:pPr fontAlgn="base"/>
            <a:r>
              <a:rPr lang="en-US" dirty="0"/>
              <a:t>Or check out these other free glamping business plan templates from industry leaders: </a:t>
            </a:r>
            <a:r>
              <a:rPr lang="en-IE" u="sng" dirty="0" err="1">
                <a:solidFill>
                  <a:srgbClr val="E96751"/>
                </a:solidFill>
                <a:hlinkClick r:id="rId5">
                  <a:extLst>
                    <a:ext uri="{A12FA001-AC4F-418D-AE19-62706E023703}">
                      <ahyp:hlinkClr xmlns:ahyp="http://schemas.microsoft.com/office/drawing/2018/hyperlinkcolor" val="tx"/>
                    </a:ext>
                  </a:extLst>
                </a:hlinkClick>
              </a:rPr>
              <a:t>Glampitect</a:t>
            </a:r>
            <a:r>
              <a:rPr lang="en-IE" u="sng" dirty="0">
                <a:solidFill>
                  <a:srgbClr val="E96751"/>
                </a:solidFill>
              </a:rPr>
              <a:t>, </a:t>
            </a:r>
            <a:r>
              <a:rPr lang="en-IE" u="sng" dirty="0">
                <a:solidFill>
                  <a:srgbClr val="E96751"/>
                </a:solidFill>
                <a:hlinkClick r:id="rId6">
                  <a:extLst>
                    <a:ext uri="{A12FA001-AC4F-418D-AE19-62706E023703}">
                      <ahyp:hlinkClr xmlns:ahyp="http://schemas.microsoft.com/office/drawing/2018/hyperlinkcolor" val="tx"/>
                    </a:ext>
                  </a:extLst>
                </a:hlinkClick>
              </a:rPr>
              <a:t>Inspired Camping</a:t>
            </a:r>
            <a:r>
              <a:rPr lang="en-IE" u="sng" dirty="0">
                <a:solidFill>
                  <a:srgbClr val="E96751"/>
                </a:solidFill>
              </a:rPr>
              <a:t>, </a:t>
            </a:r>
            <a:r>
              <a:rPr lang="en-IE" u="sng" dirty="0" err="1">
                <a:solidFill>
                  <a:srgbClr val="E96751"/>
                </a:solidFill>
                <a:hlinkClick r:id="rId7">
                  <a:extLst>
                    <a:ext uri="{A12FA001-AC4F-418D-AE19-62706E023703}">
                      <ahyp:hlinkClr xmlns:ahyp="http://schemas.microsoft.com/office/drawing/2018/hyperlinkcolor" val="tx"/>
                    </a:ext>
                  </a:extLst>
                </a:hlinkClick>
              </a:rPr>
              <a:t>Growthink</a:t>
            </a:r>
            <a:endParaRPr lang="en-IE" dirty="0">
              <a:solidFill>
                <a:srgbClr val="E96751"/>
              </a:solidFill>
            </a:endParaRPr>
          </a:p>
          <a:p>
            <a:r>
              <a:rPr lang="en-US" dirty="0"/>
              <a:t>If you prefer a guided web tool, platforms like </a:t>
            </a:r>
            <a:r>
              <a:rPr lang="en-US" dirty="0" err="1"/>
              <a:t>Upmetrics</a:t>
            </a:r>
            <a:r>
              <a:rPr lang="en-US" dirty="0"/>
              <a:t> or </a:t>
            </a:r>
            <a:r>
              <a:rPr lang="en-US" dirty="0" err="1"/>
              <a:t>LivePlan</a:t>
            </a:r>
            <a:r>
              <a:rPr lang="en-US" dirty="0"/>
              <a:t> have business plan builders (not free, but sometimes worth it for polish). Remember, a solid business plan document is not just for you – it’s often required by grant applications and beneficial to share with banks/investors.</a:t>
            </a:r>
          </a:p>
        </p:txBody>
      </p:sp>
      <p:sp>
        <p:nvSpPr>
          <p:cNvPr id="13" name="Freeform 28">
            <a:extLst>
              <a:ext uri="{FF2B5EF4-FFF2-40B4-BE49-F238E27FC236}">
                <a16:creationId xmlns:a16="http://schemas.microsoft.com/office/drawing/2014/main" id="{7B819AD0-ECE4-3757-EE6C-00E1ACA49E91}"/>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85125B4-69D3-2A66-720D-64BC12F8820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4D435FA3-A8CB-0523-1393-448989FF91EB}"/>
              </a:ext>
            </a:extLst>
          </p:cNvPr>
          <p:cNvSpPr txBox="1"/>
          <p:nvPr/>
        </p:nvSpPr>
        <p:spPr>
          <a:xfrm>
            <a:off x="448951" y="1299930"/>
            <a:ext cx="4280322" cy="1077218"/>
          </a:xfrm>
          <a:prstGeom prst="rect">
            <a:avLst/>
          </a:prstGeom>
          <a:noFill/>
        </p:spPr>
        <p:txBody>
          <a:bodyPr wrap="square">
            <a:spAutoFit/>
          </a:bodyPr>
          <a:lstStyle/>
          <a:p>
            <a:pPr algn="ctr"/>
            <a:r>
              <a:rPr lang="en-US" sz="3200" b="1" dirty="0" err="1"/>
              <a:t>TouchStay’s</a:t>
            </a:r>
            <a:r>
              <a:rPr lang="en-US" sz="3200" b="1" dirty="0"/>
              <a:t> Resources &amp; Templates</a:t>
            </a:r>
            <a:endParaRPr lang="en-IE" sz="3200" dirty="0">
              <a:solidFill>
                <a:srgbClr val="494949"/>
              </a:solidFill>
            </a:endParaRPr>
          </a:p>
        </p:txBody>
      </p:sp>
    </p:spTree>
    <p:extLst>
      <p:ext uri="{BB962C8B-B14F-4D97-AF65-F5344CB8AC3E}">
        <p14:creationId xmlns:p14="http://schemas.microsoft.com/office/powerpoint/2010/main" val="927135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957B-573B-405C-C0FB-619C26695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51F716-C872-159F-92BF-68215F91D5AB}"/>
              </a:ext>
            </a:extLst>
          </p:cNvPr>
          <p:cNvSpPr>
            <a:spLocks noGrp="1"/>
          </p:cNvSpPr>
          <p:nvPr>
            <p:ph type="body" sz="quarter" idx="18"/>
          </p:nvPr>
        </p:nvSpPr>
        <p:spPr>
          <a:xfrm>
            <a:off x="4950582" y="1299930"/>
            <a:ext cx="6565143" cy="2213420"/>
          </a:xfrm>
        </p:spPr>
        <p:txBody>
          <a:bodyPr/>
          <a:lstStyle/>
          <a:p>
            <a:r>
              <a:rPr lang="en-US" dirty="0"/>
              <a:t>You can also use the free </a:t>
            </a:r>
            <a:r>
              <a:rPr lang="en-US" b="1" dirty="0"/>
              <a:t>Glamping Financial Plan Template</a:t>
            </a:r>
            <a:r>
              <a:rPr lang="en-US" dirty="0"/>
              <a:t> offered by </a:t>
            </a:r>
            <a:r>
              <a:rPr lang="en-US" dirty="0">
                <a:solidFill>
                  <a:srgbClr val="E96751"/>
                </a:solidFill>
                <a:hlinkClick r:id="rId2">
                  <a:extLst>
                    <a:ext uri="{A12FA001-AC4F-418D-AE19-62706E023703}">
                      <ahyp:hlinkClr xmlns:ahyp="http://schemas.microsoft.com/office/drawing/2018/hyperlinkcolor" val="tx"/>
                    </a:ext>
                  </a:extLst>
                </a:hlinkClick>
              </a:rPr>
              <a:t>MyGlampingPlan</a:t>
            </a:r>
            <a:r>
              <a:rPr lang="en-US" dirty="0"/>
              <a:t> (a paid toolkit site) or adapt a </a:t>
            </a:r>
            <a:r>
              <a:rPr lang="en-US" b="1" dirty="0"/>
              <a:t>SCORE startup budget</a:t>
            </a:r>
            <a:r>
              <a:rPr lang="en-US" dirty="0"/>
              <a:t> template. These templates typically include categories for one-time startup costs and ongoing expenses, which you can </a:t>
            </a:r>
            <a:r>
              <a:rPr lang="en-US" dirty="0" err="1"/>
              <a:t>customise</a:t>
            </a:r>
            <a:r>
              <a:rPr lang="en-US" dirty="0"/>
              <a:t> to suit your project. Fill in the costs we discussed (land, units, permits, etc.) to get your total funding need.</a:t>
            </a:r>
          </a:p>
        </p:txBody>
      </p:sp>
      <p:cxnSp>
        <p:nvCxnSpPr>
          <p:cNvPr id="7" name="Straight Connector 6">
            <a:extLst>
              <a:ext uri="{FF2B5EF4-FFF2-40B4-BE49-F238E27FC236}">
                <a16:creationId xmlns:a16="http://schemas.microsoft.com/office/drawing/2014/main" id="{321FED2F-8198-2CB6-EBAB-2E65FE516D4F}"/>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90BE10-D4C8-8BF5-5BF5-E231438F7687}"/>
              </a:ext>
            </a:extLst>
          </p:cNvPr>
          <p:cNvSpPr txBox="1">
            <a:spLocks/>
          </p:cNvSpPr>
          <p:nvPr/>
        </p:nvSpPr>
        <p:spPr>
          <a:xfrm>
            <a:off x="4950582" y="3677769"/>
            <a:ext cx="644131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000" dirty="0">
              <a:solidFill>
                <a:srgbClr val="494949"/>
              </a:solidFill>
            </a:endParaRPr>
          </a:p>
          <a:p>
            <a:pPr marL="0" indent="0"/>
            <a:r>
              <a:rPr lang="en-US" sz="2000" dirty="0">
                <a:solidFill>
                  <a:srgbClr val="494949"/>
                </a:solidFill>
              </a:rPr>
              <a:t>A full business plan template will include market analysis and strategy in addition to financials. </a:t>
            </a:r>
            <a:r>
              <a:rPr lang="en-US" sz="2000" b="1" dirty="0" err="1">
                <a:solidFill>
                  <a:srgbClr val="494949"/>
                </a:solidFill>
              </a:rPr>
              <a:t>Lodgify</a:t>
            </a:r>
            <a:r>
              <a:rPr lang="en-US" sz="2000" dirty="0">
                <a:solidFill>
                  <a:srgbClr val="494949"/>
                </a:solidFill>
              </a:rPr>
              <a:t> offers a free glamping business plan template (downloadable after sign-up) </a:t>
            </a:r>
            <a:r>
              <a:rPr lang="en-US" sz="2000" dirty="0">
                <a:solidFill>
                  <a:srgbClr val="E96751"/>
                </a:solidFill>
                <a:hlinkClick r:id="rId3">
                  <a:extLst>
                    <a:ext uri="{A12FA001-AC4F-418D-AE19-62706E023703}">
                      <ahyp:hlinkClr xmlns:ahyp="http://schemas.microsoft.com/office/drawing/2018/hyperlinkcolor" val="tx"/>
                    </a:ext>
                  </a:extLst>
                </a:hlinkClick>
              </a:rPr>
              <a:t>lodgify.com</a:t>
            </a:r>
            <a:r>
              <a:rPr lang="en-US" sz="2000" dirty="0">
                <a:solidFill>
                  <a:srgbClr val="E96751"/>
                </a:solidFill>
              </a:rPr>
              <a:t>, </a:t>
            </a:r>
            <a:r>
              <a:rPr lang="en-US" sz="2000" dirty="0">
                <a:solidFill>
                  <a:srgbClr val="494949"/>
                </a:solidFill>
              </a:rPr>
              <a:t>which is tailored to accommodations. It comes with sections that you can fill out step by step, including a financial model.</a:t>
            </a:r>
            <a:endParaRPr lang="en-US" sz="2200" dirty="0">
              <a:solidFill>
                <a:srgbClr val="494949"/>
              </a:solidFill>
            </a:endParaRPr>
          </a:p>
        </p:txBody>
      </p:sp>
      <p:sp>
        <p:nvSpPr>
          <p:cNvPr id="13" name="Freeform 28">
            <a:extLst>
              <a:ext uri="{FF2B5EF4-FFF2-40B4-BE49-F238E27FC236}">
                <a16:creationId xmlns:a16="http://schemas.microsoft.com/office/drawing/2014/main" id="{908BA156-4A20-F494-F227-73FC7A5D995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2E76D2-44DA-6802-DF4E-FFDC4E80C547}"/>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37B5C943-7585-66A9-09EA-8B0B9EC5F0B4}"/>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Glamping Financial Plan Template</a:t>
            </a:r>
            <a:endParaRPr lang="en-IE" sz="3200" dirty="0">
              <a:solidFill>
                <a:srgbClr val="494949"/>
              </a:solidFill>
            </a:endParaRPr>
          </a:p>
        </p:txBody>
      </p:sp>
      <p:sp>
        <p:nvSpPr>
          <p:cNvPr id="5" name="TextBox 4">
            <a:extLst>
              <a:ext uri="{FF2B5EF4-FFF2-40B4-BE49-F238E27FC236}">
                <a16:creationId xmlns:a16="http://schemas.microsoft.com/office/drawing/2014/main" id="{4C6F1867-BEFA-FBED-EB6B-25D05FE374FB}"/>
              </a:ext>
            </a:extLst>
          </p:cNvPr>
          <p:cNvSpPr txBox="1"/>
          <p:nvPr/>
        </p:nvSpPr>
        <p:spPr>
          <a:xfrm>
            <a:off x="1053897" y="3999649"/>
            <a:ext cx="3675375" cy="1569660"/>
          </a:xfrm>
          <a:prstGeom prst="rect">
            <a:avLst/>
          </a:prstGeom>
          <a:noFill/>
        </p:spPr>
        <p:txBody>
          <a:bodyPr wrap="square">
            <a:spAutoFit/>
          </a:bodyPr>
          <a:lstStyle/>
          <a:p>
            <a:pPr algn="ctr"/>
            <a:r>
              <a:rPr lang="en-US" sz="3200" b="1" dirty="0">
                <a:solidFill>
                  <a:srgbClr val="494949"/>
                </a:solidFill>
              </a:rPr>
              <a:t>Business Plan &amp; Financial Model Templates</a:t>
            </a:r>
            <a:endParaRPr lang="en-IE" sz="3200" dirty="0">
              <a:solidFill>
                <a:srgbClr val="494949"/>
              </a:solidFill>
            </a:endParaRPr>
          </a:p>
        </p:txBody>
      </p:sp>
    </p:spTree>
    <p:extLst>
      <p:ext uri="{BB962C8B-B14F-4D97-AF65-F5344CB8AC3E}">
        <p14:creationId xmlns:p14="http://schemas.microsoft.com/office/powerpoint/2010/main" val="353412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F38B-97BB-1426-68FF-ADE3595DE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03D5F-0602-72A8-F609-8B59B7DE57AD}"/>
              </a:ext>
            </a:extLst>
          </p:cNvPr>
          <p:cNvSpPr>
            <a:spLocks noGrp="1"/>
          </p:cNvSpPr>
          <p:nvPr>
            <p:ph type="body" sz="quarter" idx="18"/>
          </p:nvPr>
        </p:nvSpPr>
        <p:spPr>
          <a:xfrm>
            <a:off x="819150" y="1136478"/>
            <a:ext cx="11010900" cy="2213420"/>
          </a:xfrm>
        </p:spPr>
        <p:txBody>
          <a:bodyPr/>
          <a:lstStyle/>
          <a:p>
            <a:pPr marL="342900" indent="-342900" fontAlgn="base">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Glamping Worldwide: How it has moved from a trend to a significant industry and business model </a:t>
            </a:r>
            <a:endParaRPr lang="en-US" dirty="0"/>
          </a:p>
          <a:p>
            <a:pPr marL="342900" indent="-342900" fontAlgn="base">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Why this year is the perfect time to start a glamping business</a:t>
            </a:r>
            <a:endParaRPr lang="en-US" dirty="0"/>
          </a:p>
          <a:p>
            <a:pPr marL="342900" indent="-342900" fontAlgn="base">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The 6 signs you’re heading towards glamping business success… or not! </a:t>
            </a:r>
            <a:endParaRPr lang="en-US" dirty="0"/>
          </a:p>
          <a:p>
            <a:pPr marL="342900" indent="-342900" fontAlgn="base">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How farmers and landowners are using glamping to successfully manage income fluctuations</a:t>
            </a:r>
            <a:endParaRPr lang="en-US" dirty="0"/>
          </a:p>
          <a:p>
            <a:pPr marL="342900" indent="-342900" fontAlgn="base">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How to get more bookings for your unique rental accommodation </a:t>
            </a:r>
            <a:endParaRPr lang="en-US" dirty="0"/>
          </a:p>
          <a:p>
            <a:pPr marL="342900" indent="-342900" fontAlgn="base">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New and very exciting pod homes and portable shelter designs that are starting to show up in the world of glamping </a:t>
            </a:r>
            <a:endParaRPr lang="en-US" dirty="0"/>
          </a:p>
          <a:p>
            <a:pPr marL="342900" indent="-34290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Unique Holiday Rentals And Glamping Business Success In 2022</a:t>
            </a:r>
            <a:endParaRPr lang="en-US" dirty="0"/>
          </a:p>
          <a:p>
            <a:pPr marL="342900" indent="-342900" fontAlgn="base">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Launch a Profitable Glamping Business with No Land, Buildings, or Experience</a:t>
            </a:r>
            <a:r>
              <a:rPr lang="en-US" b="1" dirty="0"/>
              <a:t>!</a:t>
            </a:r>
            <a:endParaRPr lang="en-US" dirty="0"/>
          </a:p>
        </p:txBody>
      </p:sp>
      <p:sp>
        <p:nvSpPr>
          <p:cNvPr id="13" name="Freeform 28">
            <a:extLst>
              <a:ext uri="{FF2B5EF4-FFF2-40B4-BE49-F238E27FC236}">
                <a16:creationId xmlns:a16="http://schemas.microsoft.com/office/drawing/2014/main" id="{63503E5F-DE77-EE5D-CB2B-3499E3A5EBFC}"/>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9E0A29-DBB5-D5F8-1226-5196E3D94B7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Tree>
    <p:extLst>
      <p:ext uri="{BB962C8B-B14F-4D97-AF65-F5344CB8AC3E}">
        <p14:creationId xmlns:p14="http://schemas.microsoft.com/office/powerpoint/2010/main" val="2511527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D512-C09E-B818-0C33-536330543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920A7A-64C9-5A2C-1D71-230926205C17}"/>
              </a:ext>
            </a:extLst>
          </p:cNvPr>
          <p:cNvSpPr>
            <a:spLocks noGrp="1"/>
          </p:cNvSpPr>
          <p:nvPr>
            <p:ph type="body" sz="quarter" idx="18"/>
          </p:nvPr>
        </p:nvSpPr>
        <p:spPr>
          <a:xfrm>
            <a:off x="819150" y="1136478"/>
            <a:ext cx="9201150" cy="2213420"/>
          </a:xfrm>
        </p:spPr>
        <p:txBody>
          <a:bodyPr/>
          <a:lstStyle/>
          <a:p>
            <a:pPr marL="342900" indent="-342900" fontAlgn="base">
              <a:buFont typeface="Arial" panose="020B0604020202020204" pitchFamily="34" charset="0"/>
              <a:buChar char="•"/>
            </a:pPr>
            <a:r>
              <a:rPr lang="en-US" dirty="0"/>
              <a:t>How to get planning permission for your glamping site, or even if you need planning permission at all? This is especially helpful to understand if you need planning for your yurts, wooden pods, safari tents, treehouses, bell tents, shepherd huts, cabins, and wagons, or whatever business model you intend to develop – read the </a:t>
            </a:r>
            <a:r>
              <a:rPr lang="en-US" dirty="0">
                <a:solidFill>
                  <a:srgbClr val="459597"/>
                </a:solidFill>
                <a:hlinkClick r:id="rId2">
                  <a:extLst>
                    <a:ext uri="{A12FA001-AC4F-418D-AE19-62706E023703}">
                      <ahyp:hlinkClr xmlns:ahyp="http://schemas.microsoft.com/office/drawing/2018/hyperlinkcolor" val="tx"/>
                    </a:ext>
                  </a:extLst>
                </a:hlinkClick>
              </a:rPr>
              <a:t>article</a:t>
            </a:r>
            <a:r>
              <a:rPr lang="en-US" dirty="0">
                <a:solidFill>
                  <a:srgbClr val="459597"/>
                </a:solidFill>
              </a:rPr>
              <a:t> </a:t>
            </a:r>
            <a:r>
              <a:rPr lang="en-US" dirty="0"/>
              <a:t>and </a:t>
            </a:r>
            <a:r>
              <a:rPr lang="en-US" dirty="0">
                <a:solidFill>
                  <a:srgbClr val="459597"/>
                </a:solidFill>
                <a:hlinkClick r:id="rId3">
                  <a:extLst>
                    <a:ext uri="{A12FA001-AC4F-418D-AE19-62706E023703}">
                      <ahyp:hlinkClr xmlns:ahyp="http://schemas.microsoft.com/office/drawing/2018/hyperlinkcolor" val="tx"/>
                    </a:ext>
                  </a:extLst>
                </a:hlinkClick>
              </a:rPr>
              <a:t>listen to the podcast here</a:t>
            </a:r>
            <a:r>
              <a:rPr lang="en-US" dirty="0">
                <a:solidFill>
                  <a:srgbClr val="459597"/>
                </a:solidFill>
              </a:rPr>
              <a:t> </a:t>
            </a:r>
            <a:r>
              <a:rPr lang="en-US" dirty="0"/>
              <a:t>– which also gives more information about the </a:t>
            </a:r>
            <a:r>
              <a:rPr lang="en-US" dirty="0">
                <a:solidFill>
                  <a:srgbClr val="459597"/>
                </a:solidFill>
                <a:hlinkClick r:id="rId4">
                  <a:extLst>
                    <a:ext uri="{A12FA001-AC4F-418D-AE19-62706E023703}">
                      <ahyp:hlinkClr xmlns:ahyp="http://schemas.microsoft.com/office/drawing/2018/hyperlinkcolor" val="tx"/>
                    </a:ext>
                  </a:extLst>
                </a:hlinkClick>
              </a:rPr>
              <a:t>28-day camping rule and campsite license</a:t>
            </a:r>
            <a:endParaRPr lang="en-US" dirty="0">
              <a:solidFill>
                <a:srgbClr val="459597"/>
              </a:solidFill>
            </a:endParaRPr>
          </a:p>
          <a:p>
            <a:pPr marL="342900" indent="-342900" fontAlgn="base">
              <a:buFont typeface="Arial" panose="020B0604020202020204" pitchFamily="34" charset="0"/>
              <a:buChar char="•"/>
            </a:pPr>
            <a:r>
              <a:rPr lang="en-US" dirty="0">
                <a:solidFill>
                  <a:srgbClr val="459597"/>
                </a:solidFill>
                <a:hlinkClick r:id="rId5">
                  <a:extLst>
                    <a:ext uri="{A12FA001-AC4F-418D-AE19-62706E023703}">
                      <ahyp:hlinkClr xmlns:ahyp="http://schemas.microsoft.com/office/drawing/2018/hyperlinkcolor" val="tx"/>
                    </a:ext>
                  </a:extLst>
                </a:hlinkClick>
              </a:rPr>
              <a:t>Facebook Group </a:t>
            </a:r>
            <a:r>
              <a:rPr lang="en-US" dirty="0"/>
              <a:t>WELCOME to one of the largest business communities for glamping businesses and unique holiday rental hosts, with Sarah Riley, an industry specialist adviser and Podcast host.</a:t>
            </a:r>
          </a:p>
        </p:txBody>
      </p:sp>
      <p:sp>
        <p:nvSpPr>
          <p:cNvPr id="13" name="Freeform 28">
            <a:extLst>
              <a:ext uri="{FF2B5EF4-FFF2-40B4-BE49-F238E27FC236}">
                <a16:creationId xmlns:a16="http://schemas.microsoft.com/office/drawing/2014/main" id="{315DD4C5-14ED-9129-E872-C344E79F127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EAD519E6-7D20-3AF1-5D94-827913FD3CE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Tree>
    <p:extLst>
      <p:ext uri="{BB962C8B-B14F-4D97-AF65-F5344CB8AC3E}">
        <p14:creationId xmlns:p14="http://schemas.microsoft.com/office/powerpoint/2010/main" val="2540713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Laying the Financial Foundations for a Viable Accommodation Business</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C0CB-437B-0F92-CFC4-76B94A8621F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541B3D-1979-C00F-2962-06D2B80DC4DB}"/>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FDE22578-A237-3185-F6C4-4DBC011F316B}"/>
              </a:ext>
            </a:extLst>
          </p:cNvPr>
          <p:cNvSpPr>
            <a:spLocks noGrp="1"/>
          </p:cNvSpPr>
          <p:nvPr>
            <p:ph type="body" sz="quarter" idx="19"/>
          </p:nvPr>
        </p:nvSpPr>
        <p:spPr>
          <a:xfrm>
            <a:off x="221728" y="1829808"/>
            <a:ext cx="2984778" cy="385564"/>
          </a:xfrm>
        </p:spPr>
        <p:txBody>
          <a:bodyPr/>
          <a:lstStyle/>
          <a:p>
            <a:r>
              <a:rPr lang="en-IE" sz="2800" dirty="0"/>
              <a:t>The Basics of What They want to Know!</a:t>
            </a:r>
          </a:p>
        </p:txBody>
      </p:sp>
      <p:sp>
        <p:nvSpPr>
          <p:cNvPr id="6" name="Text Placeholder 5">
            <a:extLst>
              <a:ext uri="{FF2B5EF4-FFF2-40B4-BE49-F238E27FC236}">
                <a16:creationId xmlns:a16="http://schemas.microsoft.com/office/drawing/2014/main" id="{179CAFD5-F9AD-F230-3207-3B09271E9502}"/>
              </a:ext>
            </a:extLst>
          </p:cNvPr>
          <p:cNvSpPr>
            <a:spLocks noGrp="1"/>
          </p:cNvSpPr>
          <p:nvPr>
            <p:ph type="body" sz="quarter" idx="21"/>
          </p:nvPr>
        </p:nvSpPr>
        <p:spPr>
          <a:xfrm>
            <a:off x="3943350" y="629576"/>
            <a:ext cx="7545719" cy="3499183"/>
          </a:xfrm>
        </p:spPr>
        <p:txBody>
          <a:bodyPr/>
          <a:lstStyle/>
          <a:p>
            <a:pPr>
              <a:spcAft>
                <a:spcPts val="1200"/>
              </a:spcAft>
            </a:pPr>
            <a:r>
              <a:rPr lang="en-US" b="1" dirty="0"/>
              <a:t>Understanding the funder’s perspective is crucial.</a:t>
            </a:r>
          </a:p>
          <a:p>
            <a:pPr>
              <a:spcAft>
                <a:spcPts val="1200"/>
              </a:spcAft>
            </a:pPr>
            <a:r>
              <a:rPr lang="en-US" dirty="0"/>
              <a:t>Funders—whether banks, investors, or public agencies—typically want to know:</a:t>
            </a:r>
          </a:p>
          <a:p>
            <a:pPr marL="342900" indent="-342900">
              <a:spcAft>
                <a:spcPts val="1200"/>
              </a:spcAft>
              <a:buFont typeface="Wingdings" panose="05000000000000000000" pitchFamily="2" charset="2"/>
              <a:buChar char="q"/>
            </a:pPr>
            <a:r>
              <a:rPr lang="en-US" b="1" dirty="0"/>
              <a:t>What problem are you solving</a:t>
            </a:r>
            <a:r>
              <a:rPr lang="en-US" dirty="0"/>
              <a:t> (e.g. lack of eco-accommodation in your area)</a:t>
            </a:r>
          </a:p>
          <a:p>
            <a:pPr marL="342900" indent="-342900">
              <a:spcAft>
                <a:spcPts val="1200"/>
              </a:spcAft>
              <a:buFont typeface="Wingdings" panose="05000000000000000000" pitchFamily="2" charset="2"/>
              <a:buChar char="q"/>
            </a:pPr>
            <a:r>
              <a:rPr lang="en-US" b="1" dirty="0"/>
              <a:t>How your business will make money</a:t>
            </a:r>
            <a:r>
              <a:rPr lang="en-US" dirty="0"/>
              <a:t> (realistic income and expense projections)</a:t>
            </a:r>
          </a:p>
          <a:p>
            <a:pPr marL="342900" indent="-342900">
              <a:spcAft>
                <a:spcPts val="1200"/>
              </a:spcAft>
              <a:buFont typeface="Wingdings" panose="05000000000000000000" pitchFamily="2" charset="2"/>
              <a:buChar char="q"/>
            </a:pPr>
            <a:r>
              <a:rPr lang="en-US" b="1" dirty="0"/>
              <a:t>How you’ll make an impact</a:t>
            </a:r>
            <a:r>
              <a:rPr lang="en-US" dirty="0"/>
              <a:t> (job creation, sustainability, community benefit)</a:t>
            </a:r>
          </a:p>
          <a:p>
            <a:pPr marL="342900" indent="-342900">
              <a:spcAft>
                <a:spcPts val="1200"/>
              </a:spcAft>
              <a:buFont typeface="Wingdings" panose="05000000000000000000" pitchFamily="2" charset="2"/>
              <a:buChar char="q"/>
            </a:pPr>
            <a:r>
              <a:rPr lang="en-US" b="1" dirty="0"/>
              <a:t>That you're prepared</a:t>
            </a:r>
            <a:r>
              <a:rPr lang="en-US" dirty="0"/>
              <a:t> (basic documents, like a business plan, budget, and marketing plan)</a:t>
            </a:r>
          </a:p>
          <a:p>
            <a:pPr>
              <a:spcAft>
                <a:spcPts val="1200"/>
              </a:spcAft>
            </a:pPr>
            <a:endParaRPr lang="en-IE" dirty="0"/>
          </a:p>
        </p:txBody>
      </p:sp>
      <p:grpSp>
        <p:nvGrpSpPr>
          <p:cNvPr id="2" name="Graphic 2">
            <a:extLst>
              <a:ext uri="{FF2B5EF4-FFF2-40B4-BE49-F238E27FC236}">
                <a16:creationId xmlns:a16="http://schemas.microsoft.com/office/drawing/2014/main" id="{A2A8804D-AD45-0234-C895-85E121E4C577}"/>
              </a:ext>
            </a:extLst>
          </p:cNvPr>
          <p:cNvGrpSpPr/>
          <p:nvPr/>
        </p:nvGrpSpPr>
        <p:grpSpPr>
          <a:xfrm>
            <a:off x="897978" y="4128759"/>
            <a:ext cx="2454821" cy="1850255"/>
            <a:chOff x="8070304" y="5697584"/>
            <a:chExt cx="1271487" cy="789718"/>
          </a:xfrm>
        </p:grpSpPr>
        <p:sp>
          <p:nvSpPr>
            <p:cNvPr id="3" name="Freeform 65">
              <a:extLst>
                <a:ext uri="{FF2B5EF4-FFF2-40B4-BE49-F238E27FC236}">
                  <a16:creationId xmlns:a16="http://schemas.microsoft.com/office/drawing/2014/main" id="{71D1D890-C96F-9293-E03A-D9E005A9A14D}"/>
                </a:ext>
              </a:extLst>
            </p:cNvPr>
            <p:cNvSpPr/>
            <p:nvPr/>
          </p:nvSpPr>
          <p:spPr>
            <a:xfrm>
              <a:off x="8160157" y="6242608"/>
              <a:ext cx="1371" cy="685"/>
            </a:xfrm>
            <a:custGeom>
              <a:avLst/>
              <a:gdLst>
                <a:gd name="connsiteX0" fmla="*/ 0 w 1371"/>
                <a:gd name="connsiteY0" fmla="*/ 686 h 685"/>
                <a:gd name="connsiteX1" fmla="*/ 1371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4" y="228"/>
                    <a:pt x="1371" y="0"/>
                  </a:cubicBezTo>
                  <a:cubicBezTo>
                    <a:pt x="914" y="228"/>
                    <a:pt x="457" y="457"/>
                    <a:pt x="0" y="686"/>
                  </a:cubicBezTo>
                  <a:close/>
                </a:path>
              </a:pathLst>
            </a:custGeom>
            <a:solidFill>
              <a:srgbClr val="FFFFFF"/>
            </a:solidFill>
            <a:ln w="2286" cap="flat">
              <a:noFill/>
              <a:prstDash val="solid"/>
              <a:miter/>
            </a:ln>
          </p:spPr>
          <p:txBody>
            <a:bodyPr rtlCol="0" anchor="ctr"/>
            <a:lstStyle/>
            <a:p>
              <a:endParaRPr lang="en-US"/>
            </a:p>
          </p:txBody>
        </p:sp>
        <p:sp>
          <p:nvSpPr>
            <p:cNvPr id="4" name="Freeform 66">
              <a:extLst>
                <a:ext uri="{FF2B5EF4-FFF2-40B4-BE49-F238E27FC236}">
                  <a16:creationId xmlns:a16="http://schemas.microsoft.com/office/drawing/2014/main" id="{83E50EAC-652D-7B5E-8B12-07908B2EFD81}"/>
                </a:ext>
              </a:extLst>
            </p:cNvPr>
            <p:cNvSpPr/>
            <p:nvPr/>
          </p:nvSpPr>
          <p:spPr>
            <a:xfrm>
              <a:off x="8154900" y="6245123"/>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8"/>
                    <a:pt x="914" y="229"/>
                    <a:pt x="1372" y="0"/>
                  </a:cubicBezTo>
                  <a:cubicBezTo>
                    <a:pt x="914" y="229"/>
                    <a:pt x="457" y="458"/>
                    <a:pt x="0" y="686"/>
                  </a:cubicBezTo>
                  <a:close/>
                </a:path>
              </a:pathLst>
            </a:custGeom>
            <a:solidFill>
              <a:srgbClr val="FFFFFF"/>
            </a:solidFill>
            <a:ln w="2286" cap="flat">
              <a:noFill/>
              <a:prstDash val="solid"/>
              <a:miter/>
            </a:ln>
          </p:spPr>
          <p:txBody>
            <a:bodyPr rtlCol="0" anchor="ctr"/>
            <a:lstStyle/>
            <a:p>
              <a:endParaRPr lang="en-US"/>
            </a:p>
          </p:txBody>
        </p:sp>
        <p:sp>
          <p:nvSpPr>
            <p:cNvPr id="5" name="Freeform 67">
              <a:extLst>
                <a:ext uri="{FF2B5EF4-FFF2-40B4-BE49-F238E27FC236}">
                  <a16:creationId xmlns:a16="http://schemas.microsoft.com/office/drawing/2014/main" id="{45CB6E49-FAFE-DEF0-3B9C-41C7BDE7260A}"/>
                </a:ext>
              </a:extLst>
            </p:cNvPr>
            <p:cNvSpPr/>
            <p:nvPr/>
          </p:nvSpPr>
          <p:spPr>
            <a:xfrm>
              <a:off x="8150785" y="6247180"/>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5" y="228"/>
                    <a:pt x="1372" y="0"/>
                  </a:cubicBezTo>
                  <a:cubicBezTo>
                    <a:pt x="686" y="228"/>
                    <a:pt x="229" y="457"/>
                    <a:pt x="0" y="686"/>
                  </a:cubicBezTo>
                  <a:close/>
                </a:path>
              </a:pathLst>
            </a:custGeom>
            <a:solidFill>
              <a:srgbClr val="FFFFFF"/>
            </a:solidFill>
            <a:ln w="2286" cap="flat">
              <a:noFill/>
              <a:prstDash val="solid"/>
              <a:miter/>
            </a:ln>
          </p:spPr>
          <p:txBody>
            <a:bodyPr rtlCol="0" anchor="ctr"/>
            <a:lstStyle/>
            <a:p>
              <a:endParaRPr lang="en-US"/>
            </a:p>
          </p:txBody>
        </p:sp>
        <p:sp>
          <p:nvSpPr>
            <p:cNvPr id="7" name="Freeform 68">
              <a:extLst>
                <a:ext uri="{FF2B5EF4-FFF2-40B4-BE49-F238E27FC236}">
                  <a16:creationId xmlns:a16="http://schemas.microsoft.com/office/drawing/2014/main" id="{7AB2F461-6B21-0E07-9957-34B07B97A14C}"/>
                </a:ext>
              </a:extLst>
            </p:cNvPr>
            <p:cNvSpPr/>
            <p:nvPr/>
          </p:nvSpPr>
          <p:spPr>
            <a:xfrm>
              <a:off x="8126782" y="6259753"/>
              <a:ext cx="914" cy="457"/>
            </a:xfrm>
            <a:custGeom>
              <a:avLst/>
              <a:gdLst>
                <a:gd name="connsiteX0" fmla="*/ 0 w 914"/>
                <a:gd name="connsiteY0" fmla="*/ 457 h 457"/>
                <a:gd name="connsiteX1" fmla="*/ 915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9" y="228"/>
                    <a:pt x="457" y="228"/>
                    <a:pt x="915"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8" name="Freeform 69">
              <a:extLst>
                <a:ext uri="{FF2B5EF4-FFF2-40B4-BE49-F238E27FC236}">
                  <a16:creationId xmlns:a16="http://schemas.microsoft.com/office/drawing/2014/main" id="{978BDDF1-2054-47A6-4AAA-A5423F97B0B5}"/>
                </a:ext>
              </a:extLst>
            </p:cNvPr>
            <p:cNvSpPr/>
            <p:nvPr/>
          </p:nvSpPr>
          <p:spPr>
            <a:xfrm>
              <a:off x="8524774" y="6388227"/>
              <a:ext cx="2514" cy="11887"/>
            </a:xfrm>
            <a:custGeom>
              <a:avLst/>
              <a:gdLst>
                <a:gd name="connsiteX0" fmla="*/ 0 w 2514"/>
                <a:gd name="connsiteY0" fmla="*/ 0 h 11887"/>
                <a:gd name="connsiteX1" fmla="*/ 2514 w 2514"/>
                <a:gd name="connsiteY1" fmla="*/ 11887 h 11887"/>
                <a:gd name="connsiteX2" fmla="*/ 0 w 2514"/>
                <a:gd name="connsiteY2" fmla="*/ 0 h 11887"/>
              </a:gdLst>
              <a:ahLst/>
              <a:cxnLst>
                <a:cxn ang="0">
                  <a:pos x="connsiteX0" y="connsiteY0"/>
                </a:cxn>
                <a:cxn ang="0">
                  <a:pos x="connsiteX1" y="connsiteY1"/>
                </a:cxn>
                <a:cxn ang="0">
                  <a:pos x="connsiteX2" y="connsiteY2"/>
                </a:cxn>
              </a:cxnLst>
              <a:rect l="l" t="t" r="r" b="b"/>
              <a:pathLst>
                <a:path w="2514" h="11887">
                  <a:moveTo>
                    <a:pt x="0" y="0"/>
                  </a:moveTo>
                  <a:cubicBezTo>
                    <a:pt x="914" y="3886"/>
                    <a:pt x="1600" y="7772"/>
                    <a:pt x="2514" y="11887"/>
                  </a:cubicBezTo>
                  <a:cubicBezTo>
                    <a:pt x="1600" y="8001"/>
                    <a:pt x="914" y="38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0">
              <a:extLst>
                <a:ext uri="{FF2B5EF4-FFF2-40B4-BE49-F238E27FC236}">
                  <a16:creationId xmlns:a16="http://schemas.microsoft.com/office/drawing/2014/main" id="{9A86562D-3F49-7819-847A-EEE9A5EC371A}"/>
                </a:ext>
              </a:extLst>
            </p:cNvPr>
            <p:cNvSpPr/>
            <p:nvPr/>
          </p:nvSpPr>
          <p:spPr>
            <a:xfrm>
              <a:off x="8164501" y="6240551"/>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8"/>
                    <a:pt x="915" y="229"/>
                    <a:pt x="1600" y="0"/>
                  </a:cubicBezTo>
                  <a:cubicBezTo>
                    <a:pt x="915" y="0"/>
                    <a:pt x="457" y="458"/>
                    <a:pt x="0" y="686"/>
                  </a:cubicBezTo>
                  <a:close/>
                </a:path>
              </a:pathLst>
            </a:custGeom>
            <a:solidFill>
              <a:srgbClr val="FFFFFF"/>
            </a:solidFill>
            <a:ln w="2286" cap="flat">
              <a:noFill/>
              <a:prstDash val="solid"/>
              <a:miter/>
            </a:ln>
          </p:spPr>
          <p:txBody>
            <a:bodyPr rtlCol="0" anchor="ctr"/>
            <a:lstStyle/>
            <a:p>
              <a:endParaRPr lang="en-US"/>
            </a:p>
          </p:txBody>
        </p:sp>
        <p:sp>
          <p:nvSpPr>
            <p:cNvPr id="12" name="Freeform 71">
              <a:extLst>
                <a:ext uri="{FF2B5EF4-FFF2-40B4-BE49-F238E27FC236}">
                  <a16:creationId xmlns:a16="http://schemas.microsoft.com/office/drawing/2014/main" id="{0D645940-8513-BE19-D4D9-CD78B6A52F40}"/>
                </a:ext>
              </a:extLst>
            </p:cNvPr>
            <p:cNvSpPr/>
            <p:nvPr/>
          </p:nvSpPr>
          <p:spPr>
            <a:xfrm>
              <a:off x="8141869" y="6251524"/>
              <a:ext cx="1143" cy="685"/>
            </a:xfrm>
            <a:custGeom>
              <a:avLst/>
              <a:gdLst>
                <a:gd name="connsiteX0" fmla="*/ 0 w 1143"/>
                <a:gd name="connsiteY0" fmla="*/ 686 h 685"/>
                <a:gd name="connsiteX1" fmla="*/ 1143 w 1143"/>
                <a:gd name="connsiteY1" fmla="*/ 0 h 685"/>
                <a:gd name="connsiteX2" fmla="*/ 0 w 1143"/>
                <a:gd name="connsiteY2" fmla="*/ 686 h 685"/>
              </a:gdLst>
              <a:ahLst/>
              <a:cxnLst>
                <a:cxn ang="0">
                  <a:pos x="connsiteX0" y="connsiteY0"/>
                </a:cxn>
                <a:cxn ang="0">
                  <a:pos x="connsiteX1" y="connsiteY1"/>
                </a:cxn>
                <a:cxn ang="0">
                  <a:pos x="connsiteX2" y="connsiteY2"/>
                </a:cxn>
              </a:cxnLst>
              <a:rect l="l" t="t" r="r" b="b"/>
              <a:pathLst>
                <a:path w="1143" h="685">
                  <a:moveTo>
                    <a:pt x="0" y="686"/>
                  </a:moveTo>
                  <a:cubicBezTo>
                    <a:pt x="457" y="457"/>
                    <a:pt x="686" y="229"/>
                    <a:pt x="1143"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3" name="Freeform 72">
              <a:extLst>
                <a:ext uri="{FF2B5EF4-FFF2-40B4-BE49-F238E27FC236}">
                  <a16:creationId xmlns:a16="http://schemas.microsoft.com/office/drawing/2014/main" id="{4A31D234-155B-904B-E1E3-17DF58D27F95}"/>
                </a:ext>
              </a:extLst>
            </p:cNvPr>
            <p:cNvSpPr/>
            <p:nvPr/>
          </p:nvSpPr>
          <p:spPr>
            <a:xfrm>
              <a:off x="8145984" y="6249695"/>
              <a:ext cx="1143" cy="457"/>
            </a:xfrm>
            <a:custGeom>
              <a:avLst/>
              <a:gdLst>
                <a:gd name="connsiteX0" fmla="*/ 0 w 1143"/>
                <a:gd name="connsiteY0" fmla="*/ 458 h 457"/>
                <a:gd name="connsiteX1" fmla="*/ 1143 w 1143"/>
                <a:gd name="connsiteY1" fmla="*/ 0 h 457"/>
                <a:gd name="connsiteX2" fmla="*/ 0 w 1143"/>
                <a:gd name="connsiteY2" fmla="*/ 458 h 457"/>
              </a:gdLst>
              <a:ahLst/>
              <a:cxnLst>
                <a:cxn ang="0">
                  <a:pos x="connsiteX0" y="connsiteY0"/>
                </a:cxn>
                <a:cxn ang="0">
                  <a:pos x="connsiteX1" y="connsiteY1"/>
                </a:cxn>
                <a:cxn ang="0">
                  <a:pos x="connsiteX2" y="connsiteY2"/>
                </a:cxn>
              </a:cxnLst>
              <a:rect l="l" t="t" r="r" b="b"/>
              <a:pathLst>
                <a:path w="1143" h="457">
                  <a:moveTo>
                    <a:pt x="0" y="458"/>
                  </a:moveTo>
                  <a:cubicBezTo>
                    <a:pt x="457" y="229"/>
                    <a:pt x="685" y="0"/>
                    <a:pt x="1143" y="0"/>
                  </a:cubicBezTo>
                  <a:cubicBezTo>
                    <a:pt x="685" y="229"/>
                    <a:pt x="228" y="458"/>
                    <a:pt x="0" y="458"/>
                  </a:cubicBezTo>
                  <a:close/>
                </a:path>
              </a:pathLst>
            </a:custGeom>
            <a:solidFill>
              <a:srgbClr val="FFFFFF"/>
            </a:solidFill>
            <a:ln w="2286" cap="flat">
              <a:noFill/>
              <a:prstDash val="solid"/>
              <a:miter/>
            </a:ln>
          </p:spPr>
          <p:txBody>
            <a:bodyPr rtlCol="0" anchor="ctr"/>
            <a:lstStyle/>
            <a:p>
              <a:endParaRPr lang="en-US"/>
            </a:p>
          </p:txBody>
        </p:sp>
        <p:sp>
          <p:nvSpPr>
            <p:cNvPr id="14" name="Freeform 73">
              <a:extLst>
                <a:ext uri="{FF2B5EF4-FFF2-40B4-BE49-F238E27FC236}">
                  <a16:creationId xmlns:a16="http://schemas.microsoft.com/office/drawing/2014/main" id="{A85960C2-E55D-FEF0-FF50-CFB9A0563007}"/>
                </a:ext>
              </a:extLst>
            </p:cNvPr>
            <p:cNvSpPr/>
            <p:nvPr/>
          </p:nvSpPr>
          <p:spPr>
            <a:xfrm>
              <a:off x="8137755" y="6254038"/>
              <a:ext cx="685" cy="457"/>
            </a:xfrm>
            <a:custGeom>
              <a:avLst/>
              <a:gdLst>
                <a:gd name="connsiteX0" fmla="*/ 0 w 685"/>
                <a:gd name="connsiteY0" fmla="*/ 457 h 457"/>
                <a:gd name="connsiteX1" fmla="*/ 686 w 685"/>
                <a:gd name="connsiteY1" fmla="*/ 0 h 457"/>
                <a:gd name="connsiteX2" fmla="*/ 0 w 685"/>
                <a:gd name="connsiteY2" fmla="*/ 457 h 457"/>
              </a:gdLst>
              <a:ahLst/>
              <a:cxnLst>
                <a:cxn ang="0">
                  <a:pos x="connsiteX0" y="connsiteY0"/>
                </a:cxn>
                <a:cxn ang="0">
                  <a:pos x="connsiteX1" y="connsiteY1"/>
                </a:cxn>
                <a:cxn ang="0">
                  <a:pos x="connsiteX2" y="connsiteY2"/>
                </a:cxn>
              </a:cxnLst>
              <a:rect l="l" t="t" r="r" b="b"/>
              <a:pathLst>
                <a:path w="685" h="457">
                  <a:moveTo>
                    <a:pt x="0" y="457"/>
                  </a:moveTo>
                  <a:cubicBezTo>
                    <a:pt x="229" y="228"/>
                    <a:pt x="457" y="228"/>
                    <a:pt x="686"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15" name="Freeform 74">
              <a:extLst>
                <a:ext uri="{FF2B5EF4-FFF2-40B4-BE49-F238E27FC236}">
                  <a16:creationId xmlns:a16="http://schemas.microsoft.com/office/drawing/2014/main" id="{A7DA6D04-677E-DB9E-D516-47B7BADF7FBC}"/>
                </a:ext>
              </a:extLst>
            </p:cNvPr>
            <p:cNvSpPr/>
            <p:nvPr/>
          </p:nvSpPr>
          <p:spPr>
            <a:xfrm>
              <a:off x="8169987" y="6097566"/>
              <a:ext cx="354787" cy="291698"/>
            </a:xfrm>
            <a:custGeom>
              <a:avLst/>
              <a:gdLst>
                <a:gd name="connsiteX0" fmla="*/ 58750 w 354787"/>
                <a:gd name="connsiteY0" fmla="*/ 196249 h 291698"/>
                <a:gd name="connsiteX1" fmla="*/ 145161 w 354787"/>
                <a:gd name="connsiteY1" fmla="*/ 252485 h 291698"/>
                <a:gd name="connsiteX2" fmla="*/ 247802 w 354787"/>
                <a:gd name="connsiteY2" fmla="*/ 282889 h 291698"/>
                <a:gd name="connsiteX3" fmla="*/ 354787 w 354787"/>
                <a:gd name="connsiteY3" fmla="*/ 290432 h 291698"/>
                <a:gd name="connsiteX4" fmla="*/ 336956 w 354787"/>
                <a:gd name="connsiteY4" fmla="*/ 199678 h 291698"/>
                <a:gd name="connsiteX5" fmla="*/ 305181 w 354787"/>
                <a:gd name="connsiteY5" fmla="*/ 4454 h 291698"/>
                <a:gd name="connsiteX6" fmla="*/ 288036 w 354787"/>
                <a:gd name="connsiteY6" fmla="*/ 7654 h 291698"/>
                <a:gd name="connsiteX7" fmla="*/ 269976 w 354787"/>
                <a:gd name="connsiteY7" fmla="*/ 17484 h 291698"/>
                <a:gd name="connsiteX8" fmla="*/ 0 w 354787"/>
                <a:gd name="connsiteY8" fmla="*/ 140928 h 291698"/>
                <a:gd name="connsiteX9" fmla="*/ 58750 w 354787"/>
                <a:gd name="connsiteY9" fmla="*/ 196249 h 2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7" h="291698">
                  <a:moveTo>
                    <a:pt x="58750" y="196249"/>
                  </a:moveTo>
                  <a:cubicBezTo>
                    <a:pt x="85496" y="218195"/>
                    <a:pt x="113385" y="238769"/>
                    <a:pt x="145161" y="252485"/>
                  </a:cubicBezTo>
                  <a:cubicBezTo>
                    <a:pt x="178308" y="266887"/>
                    <a:pt x="212369" y="276259"/>
                    <a:pt x="247802" y="282889"/>
                  </a:cubicBezTo>
                  <a:cubicBezTo>
                    <a:pt x="282778" y="289289"/>
                    <a:pt x="319125" y="294090"/>
                    <a:pt x="354787" y="290432"/>
                  </a:cubicBezTo>
                  <a:cubicBezTo>
                    <a:pt x="348386" y="260257"/>
                    <a:pt x="341757" y="230082"/>
                    <a:pt x="336956" y="199678"/>
                  </a:cubicBezTo>
                  <a:cubicBezTo>
                    <a:pt x="327126" y="138185"/>
                    <a:pt x="313182" y="66176"/>
                    <a:pt x="305181" y="4454"/>
                  </a:cubicBezTo>
                  <a:cubicBezTo>
                    <a:pt x="303809" y="-5376"/>
                    <a:pt x="297180" y="3539"/>
                    <a:pt x="288036" y="7654"/>
                  </a:cubicBezTo>
                  <a:cubicBezTo>
                    <a:pt x="282092" y="10397"/>
                    <a:pt x="275920" y="14512"/>
                    <a:pt x="269976" y="17484"/>
                  </a:cubicBezTo>
                  <a:cubicBezTo>
                    <a:pt x="241858" y="31657"/>
                    <a:pt x="90297" y="97494"/>
                    <a:pt x="0" y="140928"/>
                  </a:cubicBezTo>
                  <a:cubicBezTo>
                    <a:pt x="18288" y="160588"/>
                    <a:pt x="37947" y="179104"/>
                    <a:pt x="58750" y="196249"/>
                  </a:cubicBezTo>
                  <a:close/>
                </a:path>
              </a:pathLst>
            </a:custGeom>
            <a:solidFill>
              <a:srgbClr val="FFFFFF"/>
            </a:solidFill>
            <a:ln w="2286" cap="flat">
              <a:noFill/>
              <a:prstDash val="solid"/>
              <a:miter/>
            </a:ln>
          </p:spPr>
          <p:txBody>
            <a:bodyPr rtlCol="0" anchor="ctr"/>
            <a:lstStyle/>
            <a:p>
              <a:endParaRPr lang="en-US"/>
            </a:p>
          </p:txBody>
        </p:sp>
        <p:sp>
          <p:nvSpPr>
            <p:cNvPr id="16" name="Freeform 75">
              <a:extLst>
                <a:ext uri="{FF2B5EF4-FFF2-40B4-BE49-F238E27FC236}">
                  <a16:creationId xmlns:a16="http://schemas.microsoft.com/office/drawing/2014/main" id="{63596955-7594-3AC5-3618-8DDB539B5CF4}"/>
                </a:ext>
              </a:extLst>
            </p:cNvPr>
            <p:cNvSpPr/>
            <p:nvPr/>
          </p:nvSpPr>
          <p:spPr>
            <a:xfrm>
              <a:off x="8133868" y="6255867"/>
              <a:ext cx="914" cy="457"/>
            </a:xfrm>
            <a:custGeom>
              <a:avLst/>
              <a:gdLst>
                <a:gd name="connsiteX0" fmla="*/ 0 w 914"/>
                <a:gd name="connsiteY0" fmla="*/ 457 h 457"/>
                <a:gd name="connsiteX1" fmla="*/ 914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8" y="228"/>
                    <a:pt x="686" y="228"/>
                    <a:pt x="914" y="0"/>
                  </a:cubicBezTo>
                  <a:cubicBezTo>
                    <a:pt x="686" y="228"/>
                    <a:pt x="457" y="228"/>
                    <a:pt x="0" y="457"/>
                  </a:cubicBezTo>
                  <a:close/>
                </a:path>
              </a:pathLst>
            </a:custGeom>
            <a:solidFill>
              <a:srgbClr val="FFFFFF"/>
            </a:solidFill>
            <a:ln w="2286" cap="flat">
              <a:noFill/>
              <a:prstDash val="solid"/>
              <a:miter/>
            </a:ln>
          </p:spPr>
          <p:txBody>
            <a:bodyPr rtlCol="0" anchor="ctr"/>
            <a:lstStyle/>
            <a:p>
              <a:endParaRPr lang="en-US"/>
            </a:p>
          </p:txBody>
        </p:sp>
        <p:sp>
          <p:nvSpPr>
            <p:cNvPr id="17" name="Freeform 76">
              <a:extLst>
                <a:ext uri="{FF2B5EF4-FFF2-40B4-BE49-F238E27FC236}">
                  <a16:creationId xmlns:a16="http://schemas.microsoft.com/office/drawing/2014/main" id="{09552BAE-9A21-FF00-1098-3F1EE8959D36}"/>
                </a:ext>
              </a:extLst>
            </p:cNvPr>
            <p:cNvSpPr/>
            <p:nvPr/>
          </p:nvSpPr>
          <p:spPr>
            <a:xfrm>
              <a:off x="8130211" y="6257925"/>
              <a:ext cx="457" cy="228"/>
            </a:xfrm>
            <a:custGeom>
              <a:avLst/>
              <a:gdLst>
                <a:gd name="connsiteX0" fmla="*/ 0 w 457"/>
                <a:gd name="connsiteY0" fmla="*/ 229 h 228"/>
                <a:gd name="connsiteX1" fmla="*/ 457 w 457"/>
                <a:gd name="connsiteY1" fmla="*/ 0 h 228"/>
                <a:gd name="connsiteX2" fmla="*/ 0 w 457"/>
                <a:gd name="connsiteY2" fmla="*/ 229 h 228"/>
              </a:gdLst>
              <a:ahLst/>
              <a:cxnLst>
                <a:cxn ang="0">
                  <a:pos x="connsiteX0" y="connsiteY0"/>
                </a:cxn>
                <a:cxn ang="0">
                  <a:pos x="connsiteX1" y="connsiteY1"/>
                </a:cxn>
                <a:cxn ang="0">
                  <a:pos x="connsiteX2" y="connsiteY2"/>
                </a:cxn>
              </a:cxnLst>
              <a:rect l="l" t="t" r="r" b="b"/>
              <a:pathLst>
                <a:path w="457" h="228">
                  <a:moveTo>
                    <a:pt x="0" y="229"/>
                  </a:moveTo>
                  <a:cubicBezTo>
                    <a:pt x="229" y="229"/>
                    <a:pt x="229" y="0"/>
                    <a:pt x="457" y="0"/>
                  </a:cubicBezTo>
                  <a:cubicBezTo>
                    <a:pt x="457" y="229"/>
                    <a:pt x="229" y="229"/>
                    <a:pt x="0" y="229"/>
                  </a:cubicBezTo>
                  <a:close/>
                </a:path>
              </a:pathLst>
            </a:custGeom>
            <a:solidFill>
              <a:srgbClr val="FFFFFF"/>
            </a:solidFill>
            <a:ln w="2286" cap="flat">
              <a:noFill/>
              <a:prstDash val="solid"/>
              <a:miter/>
            </a:ln>
          </p:spPr>
          <p:txBody>
            <a:bodyPr rtlCol="0" anchor="ctr"/>
            <a:lstStyle/>
            <a:p>
              <a:endParaRPr lang="en-US"/>
            </a:p>
          </p:txBody>
        </p:sp>
        <p:sp>
          <p:nvSpPr>
            <p:cNvPr id="18" name="Freeform 77">
              <a:extLst>
                <a:ext uri="{FF2B5EF4-FFF2-40B4-BE49-F238E27FC236}">
                  <a16:creationId xmlns:a16="http://schemas.microsoft.com/office/drawing/2014/main" id="{C02F0CD4-4202-DC8A-D40F-ECF34E4436C0}"/>
                </a:ext>
              </a:extLst>
            </p:cNvPr>
            <p:cNvSpPr/>
            <p:nvPr/>
          </p:nvSpPr>
          <p:spPr>
            <a:xfrm>
              <a:off x="8803438" y="6182715"/>
              <a:ext cx="457" cy="228"/>
            </a:xfrm>
            <a:custGeom>
              <a:avLst/>
              <a:gdLst>
                <a:gd name="connsiteX0" fmla="*/ 0 w 457"/>
                <a:gd name="connsiteY0" fmla="*/ 0 h 228"/>
                <a:gd name="connsiteX1" fmla="*/ 457 w 457"/>
                <a:gd name="connsiteY1" fmla="*/ 228 h 228"/>
                <a:gd name="connsiteX2" fmla="*/ 0 w 457"/>
                <a:gd name="connsiteY2" fmla="*/ 0 h 228"/>
              </a:gdLst>
              <a:ahLst/>
              <a:cxnLst>
                <a:cxn ang="0">
                  <a:pos x="connsiteX0" y="connsiteY0"/>
                </a:cxn>
                <a:cxn ang="0">
                  <a:pos x="connsiteX1" y="connsiteY1"/>
                </a:cxn>
                <a:cxn ang="0">
                  <a:pos x="connsiteX2" y="connsiteY2"/>
                </a:cxn>
              </a:cxnLst>
              <a:rect l="l" t="t" r="r" b="b"/>
              <a:pathLst>
                <a:path w="457" h="228">
                  <a:moveTo>
                    <a:pt x="0" y="0"/>
                  </a:moveTo>
                  <a:cubicBezTo>
                    <a:pt x="229" y="0"/>
                    <a:pt x="457" y="228"/>
                    <a:pt x="457" y="228"/>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78">
              <a:extLst>
                <a:ext uri="{FF2B5EF4-FFF2-40B4-BE49-F238E27FC236}">
                  <a16:creationId xmlns:a16="http://schemas.microsoft.com/office/drawing/2014/main" id="{5D161F46-17EA-E569-F59F-575DE5D8BED2}"/>
                </a:ext>
              </a:extLst>
            </p:cNvPr>
            <p:cNvSpPr/>
            <p:nvPr/>
          </p:nvSpPr>
          <p:spPr>
            <a:xfrm>
              <a:off x="8485646" y="6092322"/>
              <a:ext cx="281901" cy="294304"/>
            </a:xfrm>
            <a:custGeom>
              <a:avLst/>
              <a:gdLst>
                <a:gd name="connsiteX0" fmla="*/ 149771 w 281901"/>
                <a:gd name="connsiteY0" fmla="*/ 255900 h 294304"/>
                <a:gd name="connsiteX1" fmla="*/ 228181 w 281901"/>
                <a:gd name="connsiteY1" fmla="*/ 178862 h 294304"/>
                <a:gd name="connsiteX2" fmla="*/ 278473 w 281901"/>
                <a:gd name="connsiteY2" fmla="*/ 79421 h 294304"/>
                <a:gd name="connsiteX3" fmla="*/ 281902 w 281901"/>
                <a:gd name="connsiteY3" fmla="*/ 80335 h 294304"/>
                <a:gd name="connsiteX4" fmla="*/ 233896 w 281901"/>
                <a:gd name="connsiteY4" fmla="*/ 67534 h 294304"/>
                <a:gd name="connsiteX5" fmla="*/ 11468 w 281901"/>
                <a:gd name="connsiteY5" fmla="*/ 554 h 294304"/>
                <a:gd name="connsiteX6" fmla="*/ 953 w 281901"/>
                <a:gd name="connsiteY6" fmla="*/ 18385 h 294304"/>
                <a:gd name="connsiteX7" fmla="*/ 4610 w 281901"/>
                <a:gd name="connsiteY7" fmla="*/ 44445 h 294304"/>
                <a:gd name="connsiteX8" fmla="*/ 45530 w 281901"/>
                <a:gd name="connsiteY8" fmla="*/ 279446 h 294304"/>
                <a:gd name="connsiteX9" fmla="*/ 48501 w 281901"/>
                <a:gd name="connsiteY9" fmla="*/ 294305 h 294304"/>
                <a:gd name="connsiteX10" fmla="*/ 112281 w 281901"/>
                <a:gd name="connsiteY10" fmla="*/ 276474 h 294304"/>
                <a:gd name="connsiteX11" fmla="*/ 149771 w 281901"/>
                <a:gd name="connsiteY11" fmla="*/ 255900 h 2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01" h="294304">
                  <a:moveTo>
                    <a:pt x="149771" y="255900"/>
                  </a:moveTo>
                  <a:cubicBezTo>
                    <a:pt x="180861" y="234412"/>
                    <a:pt x="205550" y="209037"/>
                    <a:pt x="228181" y="178862"/>
                  </a:cubicBezTo>
                  <a:cubicBezTo>
                    <a:pt x="250355" y="149144"/>
                    <a:pt x="267043" y="115082"/>
                    <a:pt x="278473" y="79421"/>
                  </a:cubicBezTo>
                  <a:cubicBezTo>
                    <a:pt x="279616" y="79649"/>
                    <a:pt x="280759" y="80107"/>
                    <a:pt x="281902" y="80335"/>
                  </a:cubicBezTo>
                  <a:cubicBezTo>
                    <a:pt x="264757" y="75763"/>
                    <a:pt x="245555" y="70734"/>
                    <a:pt x="233896" y="67534"/>
                  </a:cubicBezTo>
                  <a:cubicBezTo>
                    <a:pt x="194577" y="56561"/>
                    <a:pt x="46901" y="5812"/>
                    <a:pt x="11468" y="554"/>
                  </a:cubicBezTo>
                  <a:cubicBezTo>
                    <a:pt x="-3619" y="-1732"/>
                    <a:pt x="267" y="2840"/>
                    <a:pt x="953" y="18385"/>
                  </a:cubicBezTo>
                  <a:cubicBezTo>
                    <a:pt x="2096" y="27071"/>
                    <a:pt x="3010" y="35758"/>
                    <a:pt x="4610" y="44445"/>
                  </a:cubicBezTo>
                  <a:cubicBezTo>
                    <a:pt x="19469" y="122855"/>
                    <a:pt x="31128" y="201036"/>
                    <a:pt x="45530" y="279446"/>
                  </a:cubicBezTo>
                  <a:cubicBezTo>
                    <a:pt x="46444" y="284475"/>
                    <a:pt x="47587" y="289504"/>
                    <a:pt x="48501" y="294305"/>
                  </a:cubicBezTo>
                  <a:cubicBezTo>
                    <a:pt x="71133" y="291104"/>
                    <a:pt x="90792" y="285847"/>
                    <a:pt x="112281" y="276474"/>
                  </a:cubicBezTo>
                  <a:cubicBezTo>
                    <a:pt x="125540" y="270988"/>
                    <a:pt x="138113" y="264130"/>
                    <a:pt x="149771" y="255900"/>
                  </a:cubicBezTo>
                  <a:close/>
                </a:path>
              </a:pathLst>
            </a:custGeom>
            <a:solidFill>
              <a:srgbClr val="FFFFFF"/>
            </a:solidFill>
            <a:ln w="2286" cap="flat">
              <a:noFill/>
              <a:prstDash val="solid"/>
              <a:miter/>
            </a:ln>
          </p:spPr>
          <p:txBody>
            <a:bodyPr rtlCol="0" anchor="ctr"/>
            <a:lstStyle/>
            <a:p>
              <a:endParaRPr lang="en-US"/>
            </a:p>
          </p:txBody>
        </p:sp>
        <p:sp>
          <p:nvSpPr>
            <p:cNvPr id="20" name="Freeform 79">
              <a:extLst>
                <a:ext uri="{FF2B5EF4-FFF2-40B4-BE49-F238E27FC236}">
                  <a16:creationId xmlns:a16="http://schemas.microsoft.com/office/drawing/2014/main" id="{FCAA7F45-8238-8216-9F21-37C810229E50}"/>
                </a:ext>
              </a:extLst>
            </p:cNvPr>
            <p:cNvSpPr/>
            <p:nvPr/>
          </p:nvSpPr>
          <p:spPr>
            <a:xfrm>
              <a:off x="8537347" y="6400342"/>
              <a:ext cx="6858" cy="25603"/>
            </a:xfrm>
            <a:custGeom>
              <a:avLst/>
              <a:gdLst>
                <a:gd name="connsiteX0" fmla="*/ 6858 w 6858"/>
                <a:gd name="connsiteY0" fmla="*/ 25603 h 25603"/>
                <a:gd name="connsiteX1" fmla="*/ 0 w 6858"/>
                <a:gd name="connsiteY1" fmla="*/ 0 h 25603"/>
                <a:gd name="connsiteX2" fmla="*/ 6858 w 6858"/>
                <a:gd name="connsiteY2" fmla="*/ 25603 h 25603"/>
              </a:gdLst>
              <a:ahLst/>
              <a:cxnLst>
                <a:cxn ang="0">
                  <a:pos x="connsiteX0" y="connsiteY0"/>
                </a:cxn>
                <a:cxn ang="0">
                  <a:pos x="connsiteX1" y="connsiteY1"/>
                </a:cxn>
                <a:cxn ang="0">
                  <a:pos x="connsiteX2" y="connsiteY2"/>
                </a:cxn>
              </a:cxnLst>
              <a:rect l="l" t="t" r="r" b="b"/>
              <a:pathLst>
                <a:path w="6858" h="25603">
                  <a:moveTo>
                    <a:pt x="6858" y="25603"/>
                  </a:moveTo>
                  <a:cubicBezTo>
                    <a:pt x="4343" y="17145"/>
                    <a:pt x="2057" y="8687"/>
                    <a:pt x="0" y="0"/>
                  </a:cubicBezTo>
                  <a:cubicBezTo>
                    <a:pt x="2286" y="8687"/>
                    <a:pt x="4572" y="17145"/>
                    <a:pt x="6858" y="25603"/>
                  </a:cubicBezTo>
                  <a:close/>
                </a:path>
              </a:pathLst>
            </a:custGeom>
            <a:solidFill>
              <a:srgbClr val="FFFFFF"/>
            </a:solidFill>
            <a:ln w="2286" cap="flat">
              <a:noFill/>
              <a:prstDash val="solid"/>
              <a:miter/>
            </a:ln>
          </p:spPr>
          <p:txBody>
            <a:bodyPr rtlCol="0" anchor="ctr"/>
            <a:lstStyle/>
            <a:p>
              <a:endParaRPr lang="en-US"/>
            </a:p>
          </p:txBody>
        </p:sp>
        <p:sp>
          <p:nvSpPr>
            <p:cNvPr id="21" name="Freeform 80">
              <a:extLst>
                <a:ext uri="{FF2B5EF4-FFF2-40B4-BE49-F238E27FC236}">
                  <a16:creationId xmlns:a16="http://schemas.microsoft.com/office/drawing/2014/main" id="{8FA30B35-DA2C-8BEF-6AC1-AD6A55F8FEF1}"/>
                </a:ext>
              </a:extLst>
            </p:cNvPr>
            <p:cNvSpPr/>
            <p:nvPr/>
          </p:nvSpPr>
          <p:spPr>
            <a:xfrm>
              <a:off x="8802523" y="6182258"/>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9"/>
                    <a:pt x="686" y="229"/>
                  </a:cubicBezTo>
                  <a:cubicBezTo>
                    <a:pt x="457" y="229"/>
                    <a:pt x="228" y="229"/>
                    <a:pt x="0" y="0"/>
                  </a:cubicBezTo>
                  <a:close/>
                </a:path>
              </a:pathLst>
            </a:custGeom>
            <a:solidFill>
              <a:srgbClr val="FFFFFF"/>
            </a:solidFill>
            <a:ln w="2286" cap="flat">
              <a:noFill/>
              <a:prstDash val="solid"/>
              <a:miter/>
            </a:ln>
          </p:spPr>
          <p:txBody>
            <a:bodyPr rtlCol="0" anchor="ctr"/>
            <a:lstStyle/>
            <a:p>
              <a:endParaRPr lang="en-US"/>
            </a:p>
          </p:txBody>
        </p:sp>
        <p:sp>
          <p:nvSpPr>
            <p:cNvPr id="22" name="Freeform 81">
              <a:extLst>
                <a:ext uri="{FF2B5EF4-FFF2-40B4-BE49-F238E27FC236}">
                  <a16:creationId xmlns:a16="http://schemas.microsoft.com/office/drawing/2014/main" id="{68C95512-14F6-50EB-9931-D0E56C885483}"/>
                </a:ext>
              </a:extLst>
            </p:cNvPr>
            <p:cNvSpPr/>
            <p:nvPr/>
          </p:nvSpPr>
          <p:spPr>
            <a:xfrm>
              <a:off x="8796123" y="6180429"/>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686" y="228"/>
                    <a:pt x="457"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2">
              <a:extLst>
                <a:ext uri="{FF2B5EF4-FFF2-40B4-BE49-F238E27FC236}">
                  <a16:creationId xmlns:a16="http://schemas.microsoft.com/office/drawing/2014/main" id="{0AA5C7C7-CB38-C6A7-A197-04DD71070C4C}"/>
                </a:ext>
              </a:extLst>
            </p:cNvPr>
            <p:cNvSpPr/>
            <p:nvPr/>
          </p:nvSpPr>
          <p:spPr>
            <a:xfrm>
              <a:off x="8788350" y="6178143"/>
              <a:ext cx="2057" cy="457"/>
            </a:xfrm>
            <a:custGeom>
              <a:avLst/>
              <a:gdLst>
                <a:gd name="connsiteX0" fmla="*/ 0 w 2057"/>
                <a:gd name="connsiteY0" fmla="*/ 0 h 457"/>
                <a:gd name="connsiteX1" fmla="*/ 2057 w 2057"/>
                <a:gd name="connsiteY1" fmla="*/ 457 h 457"/>
                <a:gd name="connsiteX2" fmla="*/ 0 w 2057"/>
                <a:gd name="connsiteY2" fmla="*/ 0 h 457"/>
              </a:gdLst>
              <a:ahLst/>
              <a:cxnLst>
                <a:cxn ang="0">
                  <a:pos x="connsiteX0" y="connsiteY0"/>
                </a:cxn>
                <a:cxn ang="0">
                  <a:pos x="connsiteX1" y="connsiteY1"/>
                </a:cxn>
                <a:cxn ang="0">
                  <a:pos x="connsiteX2" y="connsiteY2"/>
                </a:cxn>
              </a:cxnLst>
              <a:rect l="l" t="t" r="r" b="b"/>
              <a:pathLst>
                <a:path w="2057" h="457">
                  <a:moveTo>
                    <a:pt x="0" y="0"/>
                  </a:moveTo>
                  <a:cubicBezTo>
                    <a:pt x="685" y="228"/>
                    <a:pt x="1371" y="457"/>
                    <a:pt x="2057" y="457"/>
                  </a:cubicBezTo>
                  <a:cubicBezTo>
                    <a:pt x="1371" y="457"/>
                    <a:pt x="685" y="228"/>
                    <a:pt x="0" y="0"/>
                  </a:cubicBezTo>
                  <a:close/>
                </a:path>
              </a:pathLst>
            </a:custGeom>
            <a:solidFill>
              <a:srgbClr val="FFFFFF"/>
            </a:solidFill>
            <a:ln w="2286" cap="flat">
              <a:noFill/>
              <a:prstDash val="solid"/>
              <a:miter/>
            </a:ln>
          </p:spPr>
          <p:txBody>
            <a:bodyPr rtlCol="0" anchor="ctr"/>
            <a:lstStyle/>
            <a:p>
              <a:endParaRPr lang="en-US"/>
            </a:p>
          </p:txBody>
        </p:sp>
        <p:sp>
          <p:nvSpPr>
            <p:cNvPr id="24" name="Freeform 83">
              <a:extLst>
                <a:ext uri="{FF2B5EF4-FFF2-40B4-BE49-F238E27FC236}">
                  <a16:creationId xmlns:a16="http://schemas.microsoft.com/office/drawing/2014/main" id="{741225D4-B44D-6D99-E8B7-FEA057726AD6}"/>
                </a:ext>
              </a:extLst>
            </p:cNvPr>
            <p:cNvSpPr/>
            <p:nvPr/>
          </p:nvSpPr>
          <p:spPr>
            <a:xfrm>
              <a:off x="8791093" y="6179058"/>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371"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25" name="Freeform 84">
              <a:extLst>
                <a:ext uri="{FF2B5EF4-FFF2-40B4-BE49-F238E27FC236}">
                  <a16:creationId xmlns:a16="http://schemas.microsoft.com/office/drawing/2014/main" id="{1ABB2852-A19E-5B44-154D-2EA4BCF803AD}"/>
                </a:ext>
              </a:extLst>
            </p:cNvPr>
            <p:cNvSpPr/>
            <p:nvPr/>
          </p:nvSpPr>
          <p:spPr>
            <a:xfrm>
              <a:off x="8793837" y="6179743"/>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914" y="228"/>
                    <a:pt x="457" y="228"/>
                    <a:pt x="0" y="0"/>
                  </a:cubicBezTo>
                  <a:close/>
                </a:path>
              </a:pathLst>
            </a:custGeom>
            <a:solidFill>
              <a:srgbClr val="FFFFFF"/>
            </a:solidFill>
            <a:ln w="2286" cap="flat">
              <a:noFill/>
              <a:prstDash val="solid"/>
              <a:miter/>
            </a:ln>
          </p:spPr>
          <p:txBody>
            <a:bodyPr rtlCol="0" anchor="ctr"/>
            <a:lstStyle/>
            <a:p>
              <a:endParaRPr lang="en-US"/>
            </a:p>
          </p:txBody>
        </p:sp>
        <p:sp>
          <p:nvSpPr>
            <p:cNvPr id="26" name="Freeform 85">
              <a:extLst>
                <a:ext uri="{FF2B5EF4-FFF2-40B4-BE49-F238E27FC236}">
                  <a16:creationId xmlns:a16="http://schemas.microsoft.com/office/drawing/2014/main" id="{BE5572C2-E8E7-8DBF-7B52-5EF71BFDDDB8}"/>
                </a:ext>
              </a:extLst>
            </p:cNvPr>
            <p:cNvSpPr/>
            <p:nvPr/>
          </p:nvSpPr>
          <p:spPr>
            <a:xfrm>
              <a:off x="8801380" y="6182029"/>
              <a:ext cx="685" cy="228"/>
            </a:xfrm>
            <a:custGeom>
              <a:avLst/>
              <a:gdLst>
                <a:gd name="connsiteX0" fmla="*/ 0 w 685"/>
                <a:gd name="connsiteY0" fmla="*/ 0 h 228"/>
                <a:gd name="connsiteX1" fmla="*/ 686 w 685"/>
                <a:gd name="connsiteY1" fmla="*/ 228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8"/>
                    <a:pt x="686" y="228"/>
                  </a:cubicBezTo>
                  <a:cubicBezTo>
                    <a:pt x="457" y="0"/>
                    <a:pt x="228" y="0"/>
                    <a:pt x="0" y="0"/>
                  </a:cubicBezTo>
                  <a:close/>
                </a:path>
              </a:pathLst>
            </a:custGeom>
            <a:solidFill>
              <a:srgbClr val="FFFFFF"/>
            </a:solidFill>
            <a:ln w="2286" cap="flat">
              <a:noFill/>
              <a:prstDash val="solid"/>
              <a:miter/>
            </a:ln>
          </p:spPr>
          <p:txBody>
            <a:bodyPr rtlCol="0" anchor="ctr"/>
            <a:lstStyle/>
            <a:p>
              <a:endParaRPr lang="en-US"/>
            </a:p>
          </p:txBody>
        </p:sp>
        <p:sp>
          <p:nvSpPr>
            <p:cNvPr id="27" name="Freeform 86">
              <a:extLst>
                <a:ext uri="{FF2B5EF4-FFF2-40B4-BE49-F238E27FC236}">
                  <a16:creationId xmlns:a16="http://schemas.microsoft.com/office/drawing/2014/main" id="{2F811E70-C751-86B1-37EE-C0BDE222F274}"/>
                </a:ext>
              </a:extLst>
            </p:cNvPr>
            <p:cNvSpPr/>
            <p:nvPr/>
          </p:nvSpPr>
          <p:spPr>
            <a:xfrm>
              <a:off x="8798180" y="6180886"/>
              <a:ext cx="1143" cy="228"/>
            </a:xfrm>
            <a:custGeom>
              <a:avLst/>
              <a:gdLst>
                <a:gd name="connsiteX0" fmla="*/ 0 w 1143"/>
                <a:gd name="connsiteY0" fmla="*/ 0 h 228"/>
                <a:gd name="connsiteX1" fmla="*/ 1143 w 1143"/>
                <a:gd name="connsiteY1" fmla="*/ 228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8" y="0"/>
                    <a:pt x="686" y="228"/>
                    <a:pt x="1143" y="228"/>
                  </a:cubicBezTo>
                  <a:cubicBezTo>
                    <a:pt x="686" y="228"/>
                    <a:pt x="229" y="228"/>
                    <a:pt x="0" y="0"/>
                  </a:cubicBezTo>
                  <a:close/>
                </a:path>
              </a:pathLst>
            </a:custGeom>
            <a:solidFill>
              <a:srgbClr val="FFFFFF"/>
            </a:solidFill>
            <a:ln w="2286" cap="flat">
              <a:noFill/>
              <a:prstDash val="solid"/>
              <a:miter/>
            </a:ln>
          </p:spPr>
          <p:txBody>
            <a:bodyPr rtlCol="0" anchor="ctr"/>
            <a:lstStyle/>
            <a:p>
              <a:endParaRPr lang="en-US"/>
            </a:p>
          </p:txBody>
        </p:sp>
        <p:sp>
          <p:nvSpPr>
            <p:cNvPr id="28" name="Freeform 87">
              <a:extLst>
                <a:ext uri="{FF2B5EF4-FFF2-40B4-BE49-F238E27FC236}">
                  <a16:creationId xmlns:a16="http://schemas.microsoft.com/office/drawing/2014/main" id="{3BE1D1D5-F108-2193-127A-ECA8BFA55422}"/>
                </a:ext>
              </a:extLst>
            </p:cNvPr>
            <p:cNvSpPr/>
            <p:nvPr/>
          </p:nvSpPr>
          <p:spPr>
            <a:xfrm>
              <a:off x="8799780" y="6181572"/>
              <a:ext cx="914" cy="228"/>
            </a:xfrm>
            <a:custGeom>
              <a:avLst/>
              <a:gdLst>
                <a:gd name="connsiteX0" fmla="*/ 0 w 914"/>
                <a:gd name="connsiteY0" fmla="*/ 0 h 228"/>
                <a:gd name="connsiteX1" fmla="*/ 914 w 914"/>
                <a:gd name="connsiteY1" fmla="*/ 228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8" y="0"/>
                    <a:pt x="685" y="228"/>
                    <a:pt x="914" y="228"/>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
              <a:extLst>
                <a:ext uri="{FF2B5EF4-FFF2-40B4-BE49-F238E27FC236}">
                  <a16:creationId xmlns:a16="http://schemas.microsoft.com/office/drawing/2014/main" id="{9C967446-48C6-456D-B578-95E51F94AA4C}"/>
                </a:ext>
              </a:extLst>
            </p:cNvPr>
            <p:cNvSpPr/>
            <p:nvPr/>
          </p:nvSpPr>
          <p:spPr>
            <a:xfrm>
              <a:off x="8775091" y="6174714"/>
              <a:ext cx="2743" cy="685"/>
            </a:xfrm>
            <a:custGeom>
              <a:avLst/>
              <a:gdLst>
                <a:gd name="connsiteX0" fmla="*/ 0 w 2743"/>
                <a:gd name="connsiteY0" fmla="*/ 0 h 685"/>
                <a:gd name="connsiteX1" fmla="*/ 2743 w 2743"/>
                <a:gd name="connsiteY1" fmla="*/ 685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8"/>
                    <a:pt x="1829" y="457"/>
                    <a:pt x="2743" y="685"/>
                  </a:cubicBezTo>
                  <a:cubicBezTo>
                    <a:pt x="1829" y="457"/>
                    <a:pt x="914" y="228"/>
                    <a:pt x="0" y="0"/>
                  </a:cubicBezTo>
                  <a:close/>
                </a:path>
              </a:pathLst>
            </a:custGeom>
            <a:solidFill>
              <a:srgbClr val="FFFFFF"/>
            </a:solidFill>
            <a:ln w="2286" cap="flat">
              <a:noFill/>
              <a:prstDash val="solid"/>
              <a:miter/>
            </a:ln>
          </p:spPr>
          <p:txBody>
            <a:bodyPr rtlCol="0" anchor="ctr"/>
            <a:lstStyle/>
            <a:p>
              <a:endParaRPr lang="en-US"/>
            </a:p>
          </p:txBody>
        </p:sp>
        <p:sp>
          <p:nvSpPr>
            <p:cNvPr id="30" name="Freeform 89">
              <a:extLst>
                <a:ext uri="{FF2B5EF4-FFF2-40B4-BE49-F238E27FC236}">
                  <a16:creationId xmlns:a16="http://schemas.microsoft.com/office/drawing/2014/main" id="{DD353F41-6CF2-801F-59E9-EF25CE5A64FE}"/>
                </a:ext>
              </a:extLst>
            </p:cNvPr>
            <p:cNvSpPr/>
            <p:nvPr/>
          </p:nvSpPr>
          <p:spPr>
            <a:xfrm>
              <a:off x="8768005" y="6172885"/>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5" y="228"/>
                    <a:pt x="1829" y="457"/>
                    <a:pt x="2972" y="686"/>
                  </a:cubicBezTo>
                  <a:cubicBezTo>
                    <a:pt x="1829" y="457"/>
                    <a:pt x="915" y="228"/>
                    <a:pt x="0" y="0"/>
                  </a:cubicBezTo>
                  <a:close/>
                </a:path>
              </a:pathLst>
            </a:custGeom>
            <a:solidFill>
              <a:srgbClr val="FFFFFF"/>
            </a:solidFill>
            <a:ln w="2286" cap="flat">
              <a:noFill/>
              <a:prstDash val="solid"/>
              <a:miter/>
            </a:ln>
          </p:spPr>
          <p:txBody>
            <a:bodyPr rtlCol="0" anchor="ctr"/>
            <a:lstStyle/>
            <a:p>
              <a:endParaRPr lang="en-US"/>
            </a:p>
          </p:txBody>
        </p:sp>
        <p:sp>
          <p:nvSpPr>
            <p:cNvPr id="31" name="Freeform 90">
              <a:extLst>
                <a:ext uri="{FF2B5EF4-FFF2-40B4-BE49-F238E27FC236}">
                  <a16:creationId xmlns:a16="http://schemas.microsoft.com/office/drawing/2014/main" id="{C18A2F1B-0B81-AEAB-2977-F6C5627E12A9}"/>
                </a:ext>
              </a:extLst>
            </p:cNvPr>
            <p:cNvSpPr/>
            <p:nvPr/>
          </p:nvSpPr>
          <p:spPr>
            <a:xfrm>
              <a:off x="8771662" y="6173800"/>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2" name="Freeform 91">
              <a:extLst>
                <a:ext uri="{FF2B5EF4-FFF2-40B4-BE49-F238E27FC236}">
                  <a16:creationId xmlns:a16="http://schemas.microsoft.com/office/drawing/2014/main" id="{FD15AF19-966C-E66C-355B-2D40FAE78147}"/>
                </a:ext>
              </a:extLst>
            </p:cNvPr>
            <p:cNvSpPr/>
            <p:nvPr/>
          </p:nvSpPr>
          <p:spPr>
            <a:xfrm>
              <a:off x="8544891" y="6428232"/>
              <a:ext cx="3429" cy="11887"/>
            </a:xfrm>
            <a:custGeom>
              <a:avLst/>
              <a:gdLst>
                <a:gd name="connsiteX0" fmla="*/ 3429 w 3429"/>
                <a:gd name="connsiteY0" fmla="*/ 11887 h 11887"/>
                <a:gd name="connsiteX1" fmla="*/ 0 w 3429"/>
                <a:gd name="connsiteY1" fmla="*/ 0 h 11887"/>
                <a:gd name="connsiteX2" fmla="*/ 3429 w 3429"/>
                <a:gd name="connsiteY2" fmla="*/ 11887 h 11887"/>
              </a:gdLst>
              <a:ahLst/>
              <a:cxnLst>
                <a:cxn ang="0">
                  <a:pos x="connsiteX0" y="connsiteY0"/>
                </a:cxn>
                <a:cxn ang="0">
                  <a:pos x="connsiteX1" y="connsiteY1"/>
                </a:cxn>
                <a:cxn ang="0">
                  <a:pos x="connsiteX2" y="connsiteY2"/>
                </a:cxn>
              </a:cxnLst>
              <a:rect l="l" t="t" r="r" b="b"/>
              <a:pathLst>
                <a:path w="3429" h="11887">
                  <a:moveTo>
                    <a:pt x="3429" y="11887"/>
                  </a:moveTo>
                  <a:cubicBezTo>
                    <a:pt x="2286" y="8001"/>
                    <a:pt x="1143" y="3886"/>
                    <a:pt x="0" y="0"/>
                  </a:cubicBezTo>
                  <a:cubicBezTo>
                    <a:pt x="1143" y="3886"/>
                    <a:pt x="2286" y="7772"/>
                    <a:pt x="3429" y="11887"/>
                  </a:cubicBezTo>
                  <a:close/>
                </a:path>
              </a:pathLst>
            </a:custGeom>
            <a:solidFill>
              <a:srgbClr val="FFFFFF"/>
            </a:solidFill>
            <a:ln w="2286" cap="flat">
              <a:noFill/>
              <a:prstDash val="solid"/>
              <a:miter/>
            </a:ln>
          </p:spPr>
          <p:txBody>
            <a:bodyPr rtlCol="0" anchor="ctr"/>
            <a:lstStyle/>
            <a:p>
              <a:endParaRPr lang="en-US"/>
            </a:p>
          </p:txBody>
        </p:sp>
        <p:sp>
          <p:nvSpPr>
            <p:cNvPr id="33" name="Freeform 92">
              <a:extLst>
                <a:ext uri="{FF2B5EF4-FFF2-40B4-BE49-F238E27FC236}">
                  <a16:creationId xmlns:a16="http://schemas.microsoft.com/office/drawing/2014/main" id="{508C8694-2AD4-9DBC-663E-6752CEADC7AA}"/>
                </a:ext>
              </a:extLst>
            </p:cNvPr>
            <p:cNvSpPr/>
            <p:nvPr/>
          </p:nvSpPr>
          <p:spPr>
            <a:xfrm>
              <a:off x="8781721" y="6176543"/>
              <a:ext cx="5943" cy="1600"/>
            </a:xfrm>
            <a:custGeom>
              <a:avLst/>
              <a:gdLst>
                <a:gd name="connsiteX0" fmla="*/ 0 w 5943"/>
                <a:gd name="connsiteY0" fmla="*/ 0 h 1600"/>
                <a:gd name="connsiteX1" fmla="*/ 5944 w 5943"/>
                <a:gd name="connsiteY1" fmla="*/ 1601 h 1600"/>
                <a:gd name="connsiteX2" fmla="*/ 0 w 5943"/>
                <a:gd name="connsiteY2" fmla="*/ 0 h 1600"/>
              </a:gdLst>
              <a:ahLst/>
              <a:cxnLst>
                <a:cxn ang="0">
                  <a:pos x="connsiteX0" y="connsiteY0"/>
                </a:cxn>
                <a:cxn ang="0">
                  <a:pos x="connsiteX1" y="connsiteY1"/>
                </a:cxn>
                <a:cxn ang="0">
                  <a:pos x="connsiteX2" y="connsiteY2"/>
                </a:cxn>
              </a:cxnLst>
              <a:rect l="l" t="t" r="r" b="b"/>
              <a:pathLst>
                <a:path w="5943" h="1600">
                  <a:moveTo>
                    <a:pt x="0" y="0"/>
                  </a:moveTo>
                  <a:cubicBezTo>
                    <a:pt x="2058" y="458"/>
                    <a:pt x="4115" y="1143"/>
                    <a:pt x="5944" y="1601"/>
                  </a:cubicBezTo>
                  <a:cubicBezTo>
                    <a:pt x="4115" y="915"/>
                    <a:pt x="2058" y="458"/>
                    <a:pt x="0" y="0"/>
                  </a:cubicBezTo>
                  <a:close/>
                </a:path>
              </a:pathLst>
            </a:custGeom>
            <a:solidFill>
              <a:srgbClr val="FFFFFF"/>
            </a:solidFill>
            <a:ln w="2286" cap="flat">
              <a:noFill/>
              <a:prstDash val="solid"/>
              <a:miter/>
            </a:ln>
          </p:spPr>
          <p:txBody>
            <a:bodyPr rtlCol="0" anchor="ctr"/>
            <a:lstStyle/>
            <a:p>
              <a:endParaRPr lang="en-US"/>
            </a:p>
          </p:txBody>
        </p:sp>
        <p:sp>
          <p:nvSpPr>
            <p:cNvPr id="34" name="Freeform 93">
              <a:extLst>
                <a:ext uri="{FF2B5EF4-FFF2-40B4-BE49-F238E27FC236}">
                  <a16:creationId xmlns:a16="http://schemas.microsoft.com/office/drawing/2014/main" id="{6461D8D2-091A-40F1-8197-2D8D8889EE04}"/>
                </a:ext>
              </a:extLst>
            </p:cNvPr>
            <p:cNvSpPr/>
            <p:nvPr/>
          </p:nvSpPr>
          <p:spPr>
            <a:xfrm>
              <a:off x="8778520" y="6175629"/>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5" name="Freeform 94">
              <a:extLst>
                <a:ext uri="{FF2B5EF4-FFF2-40B4-BE49-F238E27FC236}">
                  <a16:creationId xmlns:a16="http://schemas.microsoft.com/office/drawing/2014/main" id="{9552AA81-DC3C-5AF2-1B81-9FD88981DBA8}"/>
                </a:ext>
              </a:extLst>
            </p:cNvPr>
            <p:cNvSpPr/>
            <p:nvPr/>
          </p:nvSpPr>
          <p:spPr>
            <a:xfrm>
              <a:off x="8534147" y="6386855"/>
              <a:ext cx="3200" cy="13258"/>
            </a:xfrm>
            <a:custGeom>
              <a:avLst/>
              <a:gdLst>
                <a:gd name="connsiteX0" fmla="*/ 3201 w 3200"/>
                <a:gd name="connsiteY0" fmla="*/ 13259 h 13258"/>
                <a:gd name="connsiteX1" fmla="*/ 0 w 3200"/>
                <a:gd name="connsiteY1" fmla="*/ 0 h 13258"/>
                <a:gd name="connsiteX2" fmla="*/ 3201 w 3200"/>
                <a:gd name="connsiteY2" fmla="*/ 13259 h 13258"/>
              </a:gdLst>
              <a:ahLst/>
              <a:cxnLst>
                <a:cxn ang="0">
                  <a:pos x="connsiteX0" y="connsiteY0"/>
                </a:cxn>
                <a:cxn ang="0">
                  <a:pos x="connsiteX1" y="connsiteY1"/>
                </a:cxn>
                <a:cxn ang="0">
                  <a:pos x="connsiteX2" y="connsiteY2"/>
                </a:cxn>
              </a:cxnLst>
              <a:rect l="l" t="t" r="r" b="b"/>
              <a:pathLst>
                <a:path w="3200" h="13258">
                  <a:moveTo>
                    <a:pt x="3201" y="13259"/>
                  </a:moveTo>
                  <a:cubicBezTo>
                    <a:pt x="2058" y="8916"/>
                    <a:pt x="1143" y="4344"/>
                    <a:pt x="0" y="0"/>
                  </a:cubicBezTo>
                  <a:cubicBezTo>
                    <a:pt x="1143" y="4572"/>
                    <a:pt x="2286" y="8916"/>
                    <a:pt x="3201" y="13259"/>
                  </a:cubicBezTo>
                  <a:close/>
                </a:path>
              </a:pathLst>
            </a:custGeom>
            <a:solidFill>
              <a:srgbClr val="FFFFFF"/>
            </a:solidFill>
            <a:ln w="2286" cap="flat">
              <a:noFill/>
              <a:prstDash val="solid"/>
              <a:miter/>
            </a:ln>
          </p:spPr>
          <p:txBody>
            <a:bodyPr rtlCol="0" anchor="ctr"/>
            <a:lstStyle/>
            <a:p>
              <a:endParaRPr lang="en-US"/>
            </a:p>
          </p:txBody>
        </p:sp>
        <p:sp>
          <p:nvSpPr>
            <p:cNvPr id="36" name="Freeform 95">
              <a:extLst>
                <a:ext uri="{FF2B5EF4-FFF2-40B4-BE49-F238E27FC236}">
                  <a16:creationId xmlns:a16="http://schemas.microsoft.com/office/drawing/2014/main" id="{0FE9F7DE-680D-0A4C-D973-FE6691586257}"/>
                </a:ext>
              </a:extLst>
            </p:cNvPr>
            <p:cNvSpPr/>
            <p:nvPr/>
          </p:nvSpPr>
          <p:spPr>
            <a:xfrm>
              <a:off x="8906308" y="5853531"/>
              <a:ext cx="3657" cy="4800"/>
            </a:xfrm>
            <a:custGeom>
              <a:avLst/>
              <a:gdLst>
                <a:gd name="connsiteX0" fmla="*/ 0 w 3657"/>
                <a:gd name="connsiteY0" fmla="*/ 0 h 4800"/>
                <a:gd name="connsiteX1" fmla="*/ 3658 w 3657"/>
                <a:gd name="connsiteY1" fmla="*/ 4800 h 4800"/>
                <a:gd name="connsiteX2" fmla="*/ 0 w 3657"/>
                <a:gd name="connsiteY2" fmla="*/ 0 h 4800"/>
              </a:gdLst>
              <a:ahLst/>
              <a:cxnLst>
                <a:cxn ang="0">
                  <a:pos x="connsiteX0" y="connsiteY0"/>
                </a:cxn>
                <a:cxn ang="0">
                  <a:pos x="connsiteX1" y="connsiteY1"/>
                </a:cxn>
                <a:cxn ang="0">
                  <a:pos x="connsiteX2" y="connsiteY2"/>
                </a:cxn>
              </a:cxnLst>
              <a:rect l="l" t="t" r="r" b="b"/>
              <a:pathLst>
                <a:path w="3657" h="4800">
                  <a:moveTo>
                    <a:pt x="0" y="0"/>
                  </a:moveTo>
                  <a:cubicBezTo>
                    <a:pt x="1143" y="1600"/>
                    <a:pt x="2515" y="3200"/>
                    <a:pt x="3658" y="4800"/>
                  </a:cubicBezTo>
                  <a:cubicBezTo>
                    <a:pt x="2515" y="3200"/>
                    <a:pt x="1372" y="1600"/>
                    <a:pt x="0" y="0"/>
                  </a:cubicBezTo>
                  <a:close/>
                </a:path>
              </a:pathLst>
            </a:custGeom>
            <a:solidFill>
              <a:srgbClr val="FFFFFF"/>
            </a:solidFill>
            <a:ln w="2286" cap="flat">
              <a:noFill/>
              <a:prstDash val="solid"/>
              <a:miter/>
            </a:ln>
          </p:spPr>
          <p:txBody>
            <a:bodyPr rtlCol="0" anchor="ctr"/>
            <a:lstStyle/>
            <a:p>
              <a:endParaRPr lang="en-US"/>
            </a:p>
          </p:txBody>
        </p:sp>
        <p:sp>
          <p:nvSpPr>
            <p:cNvPr id="37" name="Freeform 96">
              <a:extLst>
                <a:ext uri="{FF2B5EF4-FFF2-40B4-BE49-F238E27FC236}">
                  <a16:creationId xmlns:a16="http://schemas.microsoft.com/office/drawing/2014/main" id="{27E94EE0-51F8-C9A0-15A5-D5EFF8C3BF35}"/>
                </a:ext>
              </a:extLst>
            </p:cNvPr>
            <p:cNvSpPr/>
            <p:nvPr/>
          </p:nvSpPr>
          <p:spPr>
            <a:xfrm>
              <a:off x="8669478" y="6093790"/>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371" y="457"/>
                    <a:pt x="685" y="229"/>
                    <a:pt x="0" y="0"/>
                  </a:cubicBezTo>
                  <a:cubicBezTo>
                    <a:pt x="685" y="229"/>
                    <a:pt x="1371" y="457"/>
                    <a:pt x="2286" y="686"/>
                  </a:cubicBezTo>
                  <a:close/>
                </a:path>
              </a:pathLst>
            </a:custGeom>
            <a:solidFill>
              <a:srgbClr val="FFFFFF"/>
            </a:solidFill>
            <a:ln w="2286" cap="flat">
              <a:noFill/>
              <a:prstDash val="solid"/>
              <a:miter/>
            </a:ln>
          </p:spPr>
          <p:txBody>
            <a:bodyPr rtlCol="0" anchor="ctr"/>
            <a:lstStyle/>
            <a:p>
              <a:endParaRPr lang="en-US"/>
            </a:p>
          </p:txBody>
        </p:sp>
        <p:sp>
          <p:nvSpPr>
            <p:cNvPr id="38" name="Freeform 97">
              <a:extLst>
                <a:ext uri="{FF2B5EF4-FFF2-40B4-BE49-F238E27FC236}">
                  <a16:creationId xmlns:a16="http://schemas.microsoft.com/office/drawing/2014/main" id="{1F17F602-7CC0-0C5A-21FD-DC487AF2ED41}"/>
                </a:ext>
              </a:extLst>
            </p:cNvPr>
            <p:cNvSpPr/>
            <p:nvPr/>
          </p:nvSpPr>
          <p:spPr>
            <a:xfrm>
              <a:off x="8672221" y="6094476"/>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914" y="229"/>
                    <a:pt x="1600" y="457"/>
                    <a:pt x="2743" y="686"/>
                  </a:cubicBezTo>
                  <a:close/>
                </a:path>
              </a:pathLst>
            </a:custGeom>
            <a:solidFill>
              <a:srgbClr val="FFFFFF"/>
            </a:solidFill>
            <a:ln w="2286" cap="flat">
              <a:noFill/>
              <a:prstDash val="solid"/>
              <a:miter/>
            </a:ln>
          </p:spPr>
          <p:txBody>
            <a:bodyPr rtlCol="0" anchor="ctr"/>
            <a:lstStyle/>
            <a:p>
              <a:endParaRPr lang="en-US"/>
            </a:p>
          </p:txBody>
        </p:sp>
        <p:sp>
          <p:nvSpPr>
            <p:cNvPr id="39" name="Freeform 98">
              <a:extLst>
                <a:ext uri="{FF2B5EF4-FFF2-40B4-BE49-F238E27FC236}">
                  <a16:creationId xmlns:a16="http://schemas.microsoft.com/office/drawing/2014/main" id="{EC0E894A-F03C-C6D9-6794-E02ACE572EB1}"/>
                </a:ext>
              </a:extLst>
            </p:cNvPr>
            <p:cNvSpPr/>
            <p:nvPr/>
          </p:nvSpPr>
          <p:spPr>
            <a:xfrm>
              <a:off x="8919109" y="5871362"/>
              <a:ext cx="3200" cy="5029"/>
            </a:xfrm>
            <a:custGeom>
              <a:avLst/>
              <a:gdLst>
                <a:gd name="connsiteX0" fmla="*/ 0 w 3200"/>
                <a:gd name="connsiteY0" fmla="*/ 0 h 5029"/>
                <a:gd name="connsiteX1" fmla="*/ 3200 w 3200"/>
                <a:gd name="connsiteY1" fmla="*/ 5030 h 5029"/>
                <a:gd name="connsiteX2" fmla="*/ 0 w 3200"/>
                <a:gd name="connsiteY2" fmla="*/ 0 h 5029"/>
              </a:gdLst>
              <a:ahLst/>
              <a:cxnLst>
                <a:cxn ang="0">
                  <a:pos x="connsiteX0" y="connsiteY0"/>
                </a:cxn>
                <a:cxn ang="0">
                  <a:pos x="connsiteX1" y="connsiteY1"/>
                </a:cxn>
                <a:cxn ang="0">
                  <a:pos x="connsiteX2" y="connsiteY2"/>
                </a:cxn>
              </a:cxnLst>
              <a:rect l="l" t="t" r="r" b="b"/>
              <a:pathLst>
                <a:path w="3200" h="5029">
                  <a:moveTo>
                    <a:pt x="0" y="0"/>
                  </a:moveTo>
                  <a:cubicBezTo>
                    <a:pt x="1143" y="1601"/>
                    <a:pt x="2057" y="3201"/>
                    <a:pt x="3200" y="5030"/>
                  </a:cubicBezTo>
                  <a:cubicBezTo>
                    <a:pt x="2286" y="3201"/>
                    <a:pt x="1143" y="1601"/>
                    <a:pt x="0" y="0"/>
                  </a:cubicBezTo>
                  <a:close/>
                </a:path>
              </a:pathLst>
            </a:custGeom>
            <a:solidFill>
              <a:srgbClr val="FFFFFF"/>
            </a:solidFill>
            <a:ln w="2286" cap="flat">
              <a:noFill/>
              <a:prstDash val="solid"/>
              <a:miter/>
            </a:ln>
          </p:spPr>
          <p:txBody>
            <a:bodyPr rtlCol="0" anchor="ctr"/>
            <a:lstStyle/>
            <a:p>
              <a:endParaRPr lang="en-US"/>
            </a:p>
          </p:txBody>
        </p:sp>
        <p:sp>
          <p:nvSpPr>
            <p:cNvPr id="40" name="Freeform 99">
              <a:extLst>
                <a:ext uri="{FF2B5EF4-FFF2-40B4-BE49-F238E27FC236}">
                  <a16:creationId xmlns:a16="http://schemas.microsoft.com/office/drawing/2014/main" id="{9E438FF3-5C95-293C-E608-1C42FAC62C6C}"/>
                </a:ext>
              </a:extLst>
            </p:cNvPr>
            <p:cNvSpPr/>
            <p:nvPr/>
          </p:nvSpPr>
          <p:spPr>
            <a:xfrm>
              <a:off x="8910423" y="5859018"/>
              <a:ext cx="3886" cy="5486"/>
            </a:xfrm>
            <a:custGeom>
              <a:avLst/>
              <a:gdLst>
                <a:gd name="connsiteX0" fmla="*/ 0 w 3886"/>
                <a:gd name="connsiteY0" fmla="*/ 0 h 5486"/>
                <a:gd name="connsiteX1" fmla="*/ 3886 w 3886"/>
                <a:gd name="connsiteY1" fmla="*/ 5486 h 5486"/>
                <a:gd name="connsiteX2" fmla="*/ 0 w 3886"/>
                <a:gd name="connsiteY2" fmla="*/ 0 h 5486"/>
              </a:gdLst>
              <a:ahLst/>
              <a:cxnLst>
                <a:cxn ang="0">
                  <a:pos x="connsiteX0" y="connsiteY0"/>
                </a:cxn>
                <a:cxn ang="0">
                  <a:pos x="connsiteX1" y="connsiteY1"/>
                </a:cxn>
                <a:cxn ang="0">
                  <a:pos x="connsiteX2" y="connsiteY2"/>
                </a:cxn>
              </a:cxnLst>
              <a:rect l="l" t="t" r="r" b="b"/>
              <a:pathLst>
                <a:path w="3886" h="5486">
                  <a:moveTo>
                    <a:pt x="0" y="0"/>
                  </a:moveTo>
                  <a:cubicBezTo>
                    <a:pt x="1372" y="1829"/>
                    <a:pt x="2743" y="3658"/>
                    <a:pt x="3886" y="5486"/>
                  </a:cubicBezTo>
                  <a:cubicBezTo>
                    <a:pt x="2743" y="3429"/>
                    <a:pt x="1372" y="1600"/>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0">
              <a:extLst>
                <a:ext uri="{FF2B5EF4-FFF2-40B4-BE49-F238E27FC236}">
                  <a16:creationId xmlns:a16="http://schemas.microsoft.com/office/drawing/2014/main" id="{E052B451-2553-D87E-DD03-CBDC0BDC0D69}"/>
                </a:ext>
              </a:extLst>
            </p:cNvPr>
            <p:cNvSpPr/>
            <p:nvPr/>
          </p:nvSpPr>
          <p:spPr>
            <a:xfrm>
              <a:off x="8922767" y="5876848"/>
              <a:ext cx="3429" cy="5486"/>
            </a:xfrm>
            <a:custGeom>
              <a:avLst/>
              <a:gdLst>
                <a:gd name="connsiteX0" fmla="*/ 0 w 3429"/>
                <a:gd name="connsiteY0" fmla="*/ 0 h 5486"/>
                <a:gd name="connsiteX1" fmla="*/ 3429 w 3429"/>
                <a:gd name="connsiteY1" fmla="*/ 5486 h 5486"/>
                <a:gd name="connsiteX2" fmla="*/ 0 w 3429"/>
                <a:gd name="connsiteY2" fmla="*/ 0 h 5486"/>
              </a:gdLst>
              <a:ahLst/>
              <a:cxnLst>
                <a:cxn ang="0">
                  <a:pos x="connsiteX0" y="connsiteY0"/>
                </a:cxn>
                <a:cxn ang="0">
                  <a:pos x="connsiteX1" y="connsiteY1"/>
                </a:cxn>
                <a:cxn ang="0">
                  <a:pos x="connsiteX2" y="connsiteY2"/>
                </a:cxn>
              </a:cxnLst>
              <a:rect l="l" t="t" r="r" b="b"/>
              <a:pathLst>
                <a:path w="3429" h="5486">
                  <a:moveTo>
                    <a:pt x="0" y="0"/>
                  </a:moveTo>
                  <a:cubicBezTo>
                    <a:pt x="1143" y="1829"/>
                    <a:pt x="2286" y="3657"/>
                    <a:pt x="3429" y="5486"/>
                  </a:cubicBezTo>
                  <a:cubicBezTo>
                    <a:pt x="2286" y="3657"/>
                    <a:pt x="1143" y="18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101">
              <a:extLst>
                <a:ext uri="{FF2B5EF4-FFF2-40B4-BE49-F238E27FC236}">
                  <a16:creationId xmlns:a16="http://schemas.microsoft.com/office/drawing/2014/main" id="{2B38A50B-4D47-248E-FB4F-53CA3A6CFDA2}"/>
                </a:ext>
              </a:extLst>
            </p:cNvPr>
            <p:cNvSpPr/>
            <p:nvPr/>
          </p:nvSpPr>
          <p:spPr>
            <a:xfrm>
              <a:off x="8915223" y="5865418"/>
              <a:ext cx="2971" cy="4343"/>
            </a:xfrm>
            <a:custGeom>
              <a:avLst/>
              <a:gdLst>
                <a:gd name="connsiteX0" fmla="*/ 0 w 2971"/>
                <a:gd name="connsiteY0" fmla="*/ 0 h 4343"/>
                <a:gd name="connsiteX1" fmla="*/ 2971 w 2971"/>
                <a:gd name="connsiteY1" fmla="*/ 4343 h 4343"/>
                <a:gd name="connsiteX2" fmla="*/ 0 w 2971"/>
                <a:gd name="connsiteY2" fmla="*/ 0 h 4343"/>
              </a:gdLst>
              <a:ahLst/>
              <a:cxnLst>
                <a:cxn ang="0">
                  <a:pos x="connsiteX0" y="connsiteY0"/>
                </a:cxn>
                <a:cxn ang="0">
                  <a:pos x="connsiteX1" y="connsiteY1"/>
                </a:cxn>
                <a:cxn ang="0">
                  <a:pos x="connsiteX2" y="connsiteY2"/>
                </a:cxn>
              </a:cxnLst>
              <a:rect l="l" t="t" r="r" b="b"/>
              <a:pathLst>
                <a:path w="2971" h="4343">
                  <a:moveTo>
                    <a:pt x="0" y="0"/>
                  </a:moveTo>
                  <a:cubicBezTo>
                    <a:pt x="1143" y="1371"/>
                    <a:pt x="2057" y="2972"/>
                    <a:pt x="2971" y="4343"/>
                  </a:cubicBezTo>
                  <a:cubicBezTo>
                    <a:pt x="2057" y="2972"/>
                    <a:pt x="914" y="1371"/>
                    <a:pt x="0" y="0"/>
                  </a:cubicBezTo>
                  <a:close/>
                </a:path>
              </a:pathLst>
            </a:custGeom>
            <a:solidFill>
              <a:srgbClr val="FFFFFF"/>
            </a:solidFill>
            <a:ln w="2286" cap="flat">
              <a:noFill/>
              <a:prstDash val="solid"/>
              <a:miter/>
            </a:ln>
          </p:spPr>
          <p:txBody>
            <a:bodyPr rtlCol="0" anchor="ctr"/>
            <a:lstStyle/>
            <a:p>
              <a:endParaRPr lang="en-US"/>
            </a:p>
          </p:txBody>
        </p:sp>
        <p:sp>
          <p:nvSpPr>
            <p:cNvPr id="43" name="Freeform 102">
              <a:extLst>
                <a:ext uri="{FF2B5EF4-FFF2-40B4-BE49-F238E27FC236}">
                  <a16:creationId xmlns:a16="http://schemas.microsoft.com/office/drawing/2014/main" id="{92E97EF2-6ADD-6A8C-0E6C-26E76C16D14D}"/>
                </a:ext>
              </a:extLst>
            </p:cNvPr>
            <p:cNvSpPr/>
            <p:nvPr/>
          </p:nvSpPr>
          <p:spPr>
            <a:xfrm>
              <a:off x="8662849" y="6091732"/>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8"/>
                    <a:pt x="0" y="0"/>
                  </a:cubicBezTo>
                  <a:cubicBezTo>
                    <a:pt x="457" y="228"/>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44" name="Freeform 103">
              <a:extLst>
                <a:ext uri="{FF2B5EF4-FFF2-40B4-BE49-F238E27FC236}">
                  <a16:creationId xmlns:a16="http://schemas.microsoft.com/office/drawing/2014/main" id="{89B9A596-EBD3-7439-A331-459DC95A4BD8}"/>
                </a:ext>
              </a:extLst>
            </p:cNvPr>
            <p:cNvSpPr/>
            <p:nvPr/>
          </p:nvSpPr>
          <p:spPr>
            <a:xfrm>
              <a:off x="8664678" y="6092418"/>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45" name="Freeform 104">
              <a:extLst>
                <a:ext uri="{FF2B5EF4-FFF2-40B4-BE49-F238E27FC236}">
                  <a16:creationId xmlns:a16="http://schemas.microsoft.com/office/drawing/2014/main" id="{50446D0C-39DA-6E8E-4797-984A5DC6487F}"/>
                </a:ext>
              </a:extLst>
            </p:cNvPr>
            <p:cNvSpPr/>
            <p:nvPr/>
          </p:nvSpPr>
          <p:spPr>
            <a:xfrm>
              <a:off x="8656219" y="608258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686"/>
                    <a:pt x="0" y="0"/>
                  </a:cubicBezTo>
                  <a:cubicBezTo>
                    <a:pt x="0" y="457"/>
                    <a:pt x="0" y="1143"/>
                    <a:pt x="0" y="1600"/>
                  </a:cubicBezTo>
                  <a:close/>
                </a:path>
              </a:pathLst>
            </a:custGeom>
            <a:solidFill>
              <a:srgbClr val="FFFFFF"/>
            </a:solidFill>
            <a:ln w="2286" cap="flat">
              <a:noFill/>
              <a:prstDash val="solid"/>
              <a:miter/>
            </a:ln>
          </p:spPr>
          <p:txBody>
            <a:bodyPr rtlCol="0" anchor="ctr"/>
            <a:lstStyle/>
            <a:p>
              <a:endParaRPr lang="en-US"/>
            </a:p>
          </p:txBody>
        </p:sp>
        <p:sp>
          <p:nvSpPr>
            <p:cNvPr id="46" name="Freeform 105">
              <a:extLst>
                <a:ext uri="{FF2B5EF4-FFF2-40B4-BE49-F238E27FC236}">
                  <a16:creationId xmlns:a16="http://schemas.microsoft.com/office/drawing/2014/main" id="{1751DB06-A1BC-90A5-499E-F839F3009658}"/>
                </a:ext>
              </a:extLst>
            </p:cNvPr>
            <p:cNvSpPr/>
            <p:nvPr/>
          </p:nvSpPr>
          <p:spPr>
            <a:xfrm>
              <a:off x="8927110" y="5883935"/>
              <a:ext cx="2514" cy="4343"/>
            </a:xfrm>
            <a:custGeom>
              <a:avLst/>
              <a:gdLst>
                <a:gd name="connsiteX0" fmla="*/ 0 w 2514"/>
                <a:gd name="connsiteY0" fmla="*/ 0 h 4343"/>
                <a:gd name="connsiteX1" fmla="*/ 2514 w 2514"/>
                <a:gd name="connsiteY1" fmla="*/ 4344 h 4343"/>
                <a:gd name="connsiteX2" fmla="*/ 0 w 2514"/>
                <a:gd name="connsiteY2" fmla="*/ 0 h 4343"/>
              </a:gdLst>
              <a:ahLst/>
              <a:cxnLst>
                <a:cxn ang="0">
                  <a:pos x="connsiteX0" y="connsiteY0"/>
                </a:cxn>
                <a:cxn ang="0">
                  <a:pos x="connsiteX1" y="connsiteY1"/>
                </a:cxn>
                <a:cxn ang="0">
                  <a:pos x="connsiteX2" y="connsiteY2"/>
                </a:cxn>
              </a:cxnLst>
              <a:rect l="l" t="t" r="r" b="b"/>
              <a:pathLst>
                <a:path w="2514" h="4343">
                  <a:moveTo>
                    <a:pt x="0" y="0"/>
                  </a:moveTo>
                  <a:cubicBezTo>
                    <a:pt x="914" y="1372"/>
                    <a:pt x="1600" y="2972"/>
                    <a:pt x="2514" y="4344"/>
                  </a:cubicBezTo>
                  <a:cubicBezTo>
                    <a:pt x="1600"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47" name="Freeform 106">
              <a:extLst>
                <a:ext uri="{FF2B5EF4-FFF2-40B4-BE49-F238E27FC236}">
                  <a16:creationId xmlns:a16="http://schemas.microsoft.com/office/drawing/2014/main" id="{3BF643F4-3848-9914-4B9C-B0F8DC1A59A0}"/>
                </a:ext>
              </a:extLst>
            </p:cNvPr>
            <p:cNvSpPr/>
            <p:nvPr/>
          </p:nvSpPr>
          <p:spPr>
            <a:xfrm>
              <a:off x="8666735" y="6093104"/>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601" y="458"/>
                    <a:pt x="686" y="229"/>
                    <a:pt x="0" y="0"/>
                  </a:cubicBezTo>
                  <a:cubicBezTo>
                    <a:pt x="686" y="229"/>
                    <a:pt x="1601" y="458"/>
                    <a:pt x="2286" y="686"/>
                  </a:cubicBezTo>
                  <a:close/>
                </a:path>
              </a:pathLst>
            </a:custGeom>
            <a:solidFill>
              <a:srgbClr val="FFFFFF"/>
            </a:solidFill>
            <a:ln w="2286" cap="flat">
              <a:noFill/>
              <a:prstDash val="solid"/>
              <a:miter/>
            </a:ln>
          </p:spPr>
          <p:txBody>
            <a:bodyPr rtlCol="0" anchor="ctr"/>
            <a:lstStyle/>
            <a:p>
              <a:endParaRPr lang="en-US"/>
            </a:p>
          </p:txBody>
        </p:sp>
        <p:sp>
          <p:nvSpPr>
            <p:cNvPr id="48" name="Freeform 107">
              <a:extLst>
                <a:ext uri="{FF2B5EF4-FFF2-40B4-BE49-F238E27FC236}">
                  <a16:creationId xmlns:a16="http://schemas.microsoft.com/office/drawing/2014/main" id="{F6B55385-2142-F2D8-8CB8-762DA8A0216C}"/>
                </a:ext>
              </a:extLst>
            </p:cNvPr>
            <p:cNvSpPr/>
            <p:nvPr/>
          </p:nvSpPr>
          <p:spPr>
            <a:xfrm>
              <a:off x="8661020" y="6090818"/>
              <a:ext cx="1600" cy="685"/>
            </a:xfrm>
            <a:custGeom>
              <a:avLst/>
              <a:gdLst>
                <a:gd name="connsiteX0" fmla="*/ 1601 w 1600"/>
                <a:gd name="connsiteY0" fmla="*/ 686 h 685"/>
                <a:gd name="connsiteX1" fmla="*/ 0 w 1600"/>
                <a:gd name="connsiteY1" fmla="*/ 0 h 685"/>
                <a:gd name="connsiteX2" fmla="*/ 1601 w 1600"/>
                <a:gd name="connsiteY2" fmla="*/ 686 h 685"/>
              </a:gdLst>
              <a:ahLst/>
              <a:cxnLst>
                <a:cxn ang="0">
                  <a:pos x="connsiteX0" y="connsiteY0"/>
                </a:cxn>
                <a:cxn ang="0">
                  <a:pos x="connsiteX1" y="connsiteY1"/>
                </a:cxn>
                <a:cxn ang="0">
                  <a:pos x="connsiteX2" y="connsiteY2"/>
                </a:cxn>
              </a:cxnLst>
              <a:rect l="l" t="t" r="r" b="b"/>
              <a:pathLst>
                <a:path w="1600" h="685">
                  <a:moveTo>
                    <a:pt x="1601" y="686"/>
                  </a:moveTo>
                  <a:cubicBezTo>
                    <a:pt x="1143" y="458"/>
                    <a:pt x="458" y="229"/>
                    <a:pt x="0" y="0"/>
                  </a:cubicBezTo>
                  <a:cubicBezTo>
                    <a:pt x="686" y="229"/>
                    <a:pt x="1143" y="458"/>
                    <a:pt x="1601" y="686"/>
                  </a:cubicBezTo>
                  <a:close/>
                </a:path>
              </a:pathLst>
            </a:custGeom>
            <a:solidFill>
              <a:srgbClr val="FFFFFF"/>
            </a:solidFill>
            <a:ln w="2286" cap="flat">
              <a:noFill/>
              <a:prstDash val="solid"/>
              <a:miter/>
            </a:ln>
          </p:spPr>
          <p:txBody>
            <a:bodyPr rtlCol="0" anchor="ctr"/>
            <a:lstStyle/>
            <a:p>
              <a:endParaRPr lang="en-US"/>
            </a:p>
          </p:txBody>
        </p:sp>
        <p:sp>
          <p:nvSpPr>
            <p:cNvPr id="49" name="Freeform 108">
              <a:extLst>
                <a:ext uri="{FF2B5EF4-FFF2-40B4-BE49-F238E27FC236}">
                  <a16:creationId xmlns:a16="http://schemas.microsoft.com/office/drawing/2014/main" id="{79B54A68-FB44-A5C3-8949-371AAE8BA560}"/>
                </a:ext>
              </a:extLst>
            </p:cNvPr>
            <p:cNvSpPr/>
            <p:nvPr/>
          </p:nvSpPr>
          <p:spPr>
            <a:xfrm>
              <a:off x="8656219" y="6084417"/>
              <a:ext cx="1371" cy="3657"/>
            </a:xfrm>
            <a:custGeom>
              <a:avLst/>
              <a:gdLst>
                <a:gd name="connsiteX0" fmla="*/ 1371 w 1371"/>
                <a:gd name="connsiteY0" fmla="*/ 3657 h 3657"/>
                <a:gd name="connsiteX1" fmla="*/ 0 w 1371"/>
                <a:gd name="connsiteY1" fmla="*/ 0 h 3657"/>
                <a:gd name="connsiteX2" fmla="*/ 1371 w 1371"/>
                <a:gd name="connsiteY2" fmla="*/ 3657 h 3657"/>
              </a:gdLst>
              <a:ahLst/>
              <a:cxnLst>
                <a:cxn ang="0">
                  <a:pos x="connsiteX0" y="connsiteY0"/>
                </a:cxn>
                <a:cxn ang="0">
                  <a:pos x="connsiteX1" y="connsiteY1"/>
                </a:cxn>
                <a:cxn ang="0">
                  <a:pos x="connsiteX2" y="connsiteY2"/>
                </a:cxn>
              </a:cxnLst>
              <a:rect l="l" t="t" r="r" b="b"/>
              <a:pathLst>
                <a:path w="1371" h="3657">
                  <a:moveTo>
                    <a:pt x="1371" y="3657"/>
                  </a:moveTo>
                  <a:cubicBezTo>
                    <a:pt x="686" y="2514"/>
                    <a:pt x="228" y="1371"/>
                    <a:pt x="0" y="0"/>
                  </a:cubicBezTo>
                  <a:cubicBezTo>
                    <a:pt x="228" y="1143"/>
                    <a:pt x="686" y="2514"/>
                    <a:pt x="1371" y="3657"/>
                  </a:cubicBezTo>
                  <a:close/>
                </a:path>
              </a:pathLst>
            </a:custGeom>
            <a:solidFill>
              <a:srgbClr val="FFFFFF"/>
            </a:solidFill>
            <a:ln w="2286" cap="flat">
              <a:noFill/>
              <a:prstDash val="solid"/>
              <a:miter/>
            </a:ln>
          </p:spPr>
          <p:txBody>
            <a:bodyPr rtlCol="0" anchor="ctr"/>
            <a:lstStyle/>
            <a:p>
              <a:endParaRPr lang="en-US"/>
            </a:p>
          </p:txBody>
        </p:sp>
        <p:sp>
          <p:nvSpPr>
            <p:cNvPr id="50" name="Freeform 109">
              <a:extLst>
                <a:ext uri="{FF2B5EF4-FFF2-40B4-BE49-F238E27FC236}">
                  <a16:creationId xmlns:a16="http://schemas.microsoft.com/office/drawing/2014/main" id="{532175F7-710F-CC89-83A9-594A347C9D39}"/>
                </a:ext>
              </a:extLst>
            </p:cNvPr>
            <p:cNvSpPr/>
            <p:nvPr/>
          </p:nvSpPr>
          <p:spPr>
            <a:xfrm>
              <a:off x="8658505" y="6088989"/>
              <a:ext cx="2514" cy="1828"/>
            </a:xfrm>
            <a:custGeom>
              <a:avLst/>
              <a:gdLst>
                <a:gd name="connsiteX0" fmla="*/ 2514 w 2514"/>
                <a:gd name="connsiteY0" fmla="*/ 1828 h 1828"/>
                <a:gd name="connsiteX1" fmla="*/ 0 w 2514"/>
                <a:gd name="connsiteY1" fmla="*/ 0 h 1828"/>
                <a:gd name="connsiteX2" fmla="*/ 2514 w 2514"/>
                <a:gd name="connsiteY2" fmla="*/ 1828 h 1828"/>
              </a:gdLst>
              <a:ahLst/>
              <a:cxnLst>
                <a:cxn ang="0">
                  <a:pos x="connsiteX0" y="connsiteY0"/>
                </a:cxn>
                <a:cxn ang="0">
                  <a:pos x="connsiteX1" y="connsiteY1"/>
                </a:cxn>
                <a:cxn ang="0">
                  <a:pos x="connsiteX2" y="connsiteY2"/>
                </a:cxn>
              </a:cxnLst>
              <a:rect l="l" t="t" r="r" b="b"/>
              <a:pathLst>
                <a:path w="2514" h="1828">
                  <a:moveTo>
                    <a:pt x="2514" y="1828"/>
                  </a:moveTo>
                  <a:cubicBezTo>
                    <a:pt x="1600" y="1371"/>
                    <a:pt x="686" y="685"/>
                    <a:pt x="0" y="0"/>
                  </a:cubicBezTo>
                  <a:cubicBezTo>
                    <a:pt x="686" y="685"/>
                    <a:pt x="1600" y="1371"/>
                    <a:pt x="2514" y="1828"/>
                  </a:cubicBezTo>
                  <a:close/>
                </a:path>
              </a:pathLst>
            </a:custGeom>
            <a:solidFill>
              <a:srgbClr val="FFFFFF"/>
            </a:solidFill>
            <a:ln w="2286" cap="flat">
              <a:noFill/>
              <a:prstDash val="solid"/>
              <a:miter/>
            </a:ln>
          </p:spPr>
          <p:txBody>
            <a:bodyPr rtlCol="0" anchor="ctr"/>
            <a:lstStyle/>
            <a:p>
              <a:endParaRPr lang="en-US"/>
            </a:p>
          </p:txBody>
        </p:sp>
        <p:sp>
          <p:nvSpPr>
            <p:cNvPr id="51" name="Freeform 110">
              <a:extLst>
                <a:ext uri="{FF2B5EF4-FFF2-40B4-BE49-F238E27FC236}">
                  <a16:creationId xmlns:a16="http://schemas.microsoft.com/office/drawing/2014/main" id="{2CEF4E20-402A-0BF5-CED0-C7BC30228E00}"/>
                </a:ext>
              </a:extLst>
            </p:cNvPr>
            <p:cNvSpPr/>
            <p:nvPr/>
          </p:nvSpPr>
          <p:spPr>
            <a:xfrm>
              <a:off x="8657591" y="6088075"/>
              <a:ext cx="914" cy="914"/>
            </a:xfrm>
            <a:custGeom>
              <a:avLst/>
              <a:gdLst>
                <a:gd name="connsiteX0" fmla="*/ 915 w 914"/>
                <a:gd name="connsiteY0" fmla="*/ 915 h 914"/>
                <a:gd name="connsiteX1" fmla="*/ 0 w 914"/>
                <a:gd name="connsiteY1" fmla="*/ 0 h 914"/>
                <a:gd name="connsiteX2" fmla="*/ 915 w 914"/>
                <a:gd name="connsiteY2" fmla="*/ 915 h 914"/>
              </a:gdLst>
              <a:ahLst/>
              <a:cxnLst>
                <a:cxn ang="0">
                  <a:pos x="connsiteX0" y="connsiteY0"/>
                </a:cxn>
                <a:cxn ang="0">
                  <a:pos x="connsiteX1" y="connsiteY1"/>
                </a:cxn>
                <a:cxn ang="0">
                  <a:pos x="connsiteX2" y="connsiteY2"/>
                </a:cxn>
              </a:cxnLst>
              <a:rect l="l" t="t" r="r" b="b"/>
              <a:pathLst>
                <a:path w="914" h="914">
                  <a:moveTo>
                    <a:pt x="915" y="915"/>
                  </a:moveTo>
                  <a:cubicBezTo>
                    <a:pt x="686" y="686"/>
                    <a:pt x="229" y="229"/>
                    <a:pt x="0" y="0"/>
                  </a:cubicBezTo>
                  <a:cubicBezTo>
                    <a:pt x="458" y="229"/>
                    <a:pt x="686" y="686"/>
                    <a:pt x="915" y="915"/>
                  </a:cubicBezTo>
                  <a:close/>
                </a:path>
              </a:pathLst>
            </a:custGeom>
            <a:solidFill>
              <a:srgbClr val="FFFFFF"/>
            </a:solidFill>
            <a:ln w="2286" cap="flat">
              <a:noFill/>
              <a:prstDash val="solid"/>
              <a:miter/>
            </a:ln>
          </p:spPr>
          <p:txBody>
            <a:bodyPr rtlCol="0" anchor="ctr"/>
            <a:lstStyle/>
            <a:p>
              <a:endParaRPr lang="en-US"/>
            </a:p>
          </p:txBody>
        </p:sp>
        <p:sp>
          <p:nvSpPr>
            <p:cNvPr id="52" name="Freeform 111">
              <a:extLst>
                <a:ext uri="{FF2B5EF4-FFF2-40B4-BE49-F238E27FC236}">
                  <a16:creationId xmlns:a16="http://schemas.microsoft.com/office/drawing/2014/main" id="{3B024E39-05C1-7CC2-1F6C-4C7D33A07B1E}"/>
                </a:ext>
              </a:extLst>
            </p:cNvPr>
            <p:cNvSpPr/>
            <p:nvPr/>
          </p:nvSpPr>
          <p:spPr>
            <a:xfrm>
              <a:off x="8656219" y="6076873"/>
              <a:ext cx="1143" cy="5715"/>
            </a:xfrm>
            <a:custGeom>
              <a:avLst/>
              <a:gdLst>
                <a:gd name="connsiteX0" fmla="*/ 0 w 1143"/>
                <a:gd name="connsiteY0" fmla="*/ 5715 h 5715"/>
                <a:gd name="connsiteX1" fmla="*/ 1143 w 1143"/>
                <a:gd name="connsiteY1" fmla="*/ 0 h 5715"/>
                <a:gd name="connsiteX2" fmla="*/ 0 w 1143"/>
                <a:gd name="connsiteY2" fmla="*/ 5715 h 5715"/>
              </a:gdLst>
              <a:ahLst/>
              <a:cxnLst>
                <a:cxn ang="0">
                  <a:pos x="connsiteX0" y="connsiteY0"/>
                </a:cxn>
                <a:cxn ang="0">
                  <a:pos x="connsiteX1" y="connsiteY1"/>
                </a:cxn>
                <a:cxn ang="0">
                  <a:pos x="connsiteX2" y="connsiteY2"/>
                </a:cxn>
              </a:cxnLst>
              <a:rect l="l" t="t" r="r" b="b"/>
              <a:pathLst>
                <a:path w="1143" h="5715">
                  <a:moveTo>
                    <a:pt x="0" y="5715"/>
                  </a:moveTo>
                  <a:cubicBezTo>
                    <a:pt x="0" y="4115"/>
                    <a:pt x="457" y="2286"/>
                    <a:pt x="1143" y="0"/>
                  </a:cubicBezTo>
                  <a:cubicBezTo>
                    <a:pt x="457" y="2286"/>
                    <a:pt x="228" y="4115"/>
                    <a:pt x="0" y="5715"/>
                  </a:cubicBezTo>
                  <a:close/>
                </a:path>
              </a:pathLst>
            </a:custGeom>
            <a:solidFill>
              <a:srgbClr val="FFFFFF"/>
            </a:solidFill>
            <a:ln w="2286" cap="flat">
              <a:noFill/>
              <a:prstDash val="solid"/>
              <a:miter/>
            </a:ln>
          </p:spPr>
          <p:txBody>
            <a:bodyPr rtlCol="0" anchor="ctr"/>
            <a:lstStyle/>
            <a:p>
              <a:endParaRPr lang="en-US"/>
            </a:p>
          </p:txBody>
        </p:sp>
        <p:sp>
          <p:nvSpPr>
            <p:cNvPr id="53" name="Freeform 112">
              <a:extLst>
                <a:ext uri="{FF2B5EF4-FFF2-40B4-BE49-F238E27FC236}">
                  <a16:creationId xmlns:a16="http://schemas.microsoft.com/office/drawing/2014/main" id="{D12E1BD8-DBC4-433F-3D9D-12D3075B8258}"/>
                </a:ext>
              </a:extLst>
            </p:cNvPr>
            <p:cNvSpPr/>
            <p:nvPr/>
          </p:nvSpPr>
          <p:spPr>
            <a:xfrm>
              <a:off x="8930539" y="5890107"/>
              <a:ext cx="2971" cy="5943"/>
            </a:xfrm>
            <a:custGeom>
              <a:avLst/>
              <a:gdLst>
                <a:gd name="connsiteX0" fmla="*/ 0 w 2971"/>
                <a:gd name="connsiteY0" fmla="*/ 0 h 5943"/>
                <a:gd name="connsiteX1" fmla="*/ 2972 w 2971"/>
                <a:gd name="connsiteY1" fmla="*/ 5943 h 5943"/>
                <a:gd name="connsiteX2" fmla="*/ 0 w 2971"/>
                <a:gd name="connsiteY2" fmla="*/ 0 h 5943"/>
              </a:gdLst>
              <a:ahLst/>
              <a:cxnLst>
                <a:cxn ang="0">
                  <a:pos x="connsiteX0" y="connsiteY0"/>
                </a:cxn>
                <a:cxn ang="0">
                  <a:pos x="connsiteX1" y="connsiteY1"/>
                </a:cxn>
                <a:cxn ang="0">
                  <a:pos x="connsiteX2" y="connsiteY2"/>
                </a:cxn>
              </a:cxnLst>
              <a:rect l="l" t="t" r="r" b="b"/>
              <a:pathLst>
                <a:path w="2971" h="5943">
                  <a:moveTo>
                    <a:pt x="0" y="0"/>
                  </a:moveTo>
                  <a:cubicBezTo>
                    <a:pt x="1143" y="2057"/>
                    <a:pt x="2057" y="3886"/>
                    <a:pt x="2972" y="5943"/>
                  </a:cubicBezTo>
                  <a:cubicBezTo>
                    <a:pt x="2057" y="3886"/>
                    <a:pt x="914" y="1828"/>
                    <a:pt x="0" y="0"/>
                  </a:cubicBezTo>
                  <a:close/>
                </a:path>
              </a:pathLst>
            </a:custGeom>
            <a:solidFill>
              <a:srgbClr val="FFFFFF"/>
            </a:solidFill>
            <a:ln w="2286" cap="flat">
              <a:noFill/>
              <a:prstDash val="solid"/>
              <a:miter/>
            </a:ln>
          </p:spPr>
          <p:txBody>
            <a:bodyPr rtlCol="0" anchor="ctr"/>
            <a:lstStyle/>
            <a:p>
              <a:endParaRPr lang="en-US"/>
            </a:p>
          </p:txBody>
        </p:sp>
        <p:sp>
          <p:nvSpPr>
            <p:cNvPr id="54" name="Freeform 113">
              <a:extLst>
                <a:ext uri="{FF2B5EF4-FFF2-40B4-BE49-F238E27FC236}">
                  <a16:creationId xmlns:a16="http://schemas.microsoft.com/office/drawing/2014/main" id="{D516C7C4-A9CF-4EBF-0D42-7C936F693E38}"/>
                </a:ext>
              </a:extLst>
            </p:cNvPr>
            <p:cNvSpPr/>
            <p:nvPr/>
          </p:nvSpPr>
          <p:spPr>
            <a:xfrm>
              <a:off x="8657591" y="5774836"/>
              <a:ext cx="274070" cy="320199"/>
            </a:xfrm>
            <a:custGeom>
              <a:avLst/>
              <a:gdLst>
                <a:gd name="connsiteX0" fmla="*/ 88011 w 274070"/>
                <a:gd name="connsiteY0" fmla="*/ 310495 h 320199"/>
                <a:gd name="connsiteX1" fmla="*/ 167793 w 274070"/>
                <a:gd name="connsiteY1" fmla="*/ 320096 h 320199"/>
                <a:gd name="connsiteX2" fmla="*/ 215113 w 274070"/>
                <a:gd name="connsiteY2" fmla="*/ 314153 h 320199"/>
                <a:gd name="connsiteX3" fmla="*/ 270206 w 274070"/>
                <a:gd name="connsiteY3" fmla="*/ 254260 h 320199"/>
                <a:gd name="connsiteX4" fmla="*/ 260147 w 274070"/>
                <a:gd name="connsiteY4" fmla="*/ 145903 h 320199"/>
                <a:gd name="connsiteX5" fmla="*/ 243917 w 274070"/>
                <a:gd name="connsiteY5" fmla="*/ 72523 h 320199"/>
                <a:gd name="connsiteX6" fmla="*/ 248031 w 274070"/>
                <a:gd name="connsiteY6" fmla="*/ 77780 h 320199"/>
                <a:gd name="connsiteX7" fmla="*/ 227000 w 274070"/>
                <a:gd name="connsiteY7" fmla="*/ 51034 h 320199"/>
                <a:gd name="connsiteX8" fmla="*/ 162764 w 274070"/>
                <a:gd name="connsiteY8" fmla="*/ 2114 h 320199"/>
                <a:gd name="connsiteX9" fmla="*/ 147676 w 274070"/>
                <a:gd name="connsiteY9" fmla="*/ 7371 h 320199"/>
                <a:gd name="connsiteX10" fmla="*/ 128016 w 274070"/>
                <a:gd name="connsiteY10" fmla="*/ 46691 h 320199"/>
                <a:gd name="connsiteX11" fmla="*/ 26289 w 274070"/>
                <a:gd name="connsiteY11" fmla="*/ 238943 h 320199"/>
                <a:gd name="connsiteX12" fmla="*/ 2286 w 274070"/>
                <a:gd name="connsiteY12" fmla="*/ 295408 h 320199"/>
                <a:gd name="connsiteX13" fmla="*/ 0 w 274070"/>
                <a:gd name="connsiteY13" fmla="*/ 302037 h 320199"/>
                <a:gd name="connsiteX14" fmla="*/ 33605 w 274070"/>
                <a:gd name="connsiteY14" fmla="*/ 306380 h 320199"/>
                <a:gd name="connsiteX15" fmla="*/ 88011 w 274070"/>
                <a:gd name="connsiteY15" fmla="*/ 310495 h 3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070" h="320199">
                  <a:moveTo>
                    <a:pt x="88011" y="310495"/>
                  </a:moveTo>
                  <a:cubicBezTo>
                    <a:pt x="114529" y="314381"/>
                    <a:pt x="141047" y="319411"/>
                    <a:pt x="167793" y="320096"/>
                  </a:cubicBezTo>
                  <a:cubicBezTo>
                    <a:pt x="183566" y="320554"/>
                    <a:pt x="200483" y="319639"/>
                    <a:pt x="215113" y="314153"/>
                  </a:cubicBezTo>
                  <a:cubicBezTo>
                    <a:pt x="242545" y="303637"/>
                    <a:pt x="262662" y="283063"/>
                    <a:pt x="270206" y="254260"/>
                  </a:cubicBezTo>
                  <a:cubicBezTo>
                    <a:pt x="279578" y="218369"/>
                    <a:pt x="270206" y="180650"/>
                    <a:pt x="260147" y="145903"/>
                  </a:cubicBezTo>
                  <a:cubicBezTo>
                    <a:pt x="253061" y="121672"/>
                    <a:pt x="249403" y="96983"/>
                    <a:pt x="243917" y="72523"/>
                  </a:cubicBezTo>
                  <a:cubicBezTo>
                    <a:pt x="245288" y="74351"/>
                    <a:pt x="246660" y="75952"/>
                    <a:pt x="248031" y="77780"/>
                  </a:cubicBezTo>
                  <a:cubicBezTo>
                    <a:pt x="241173" y="68865"/>
                    <a:pt x="234087" y="59950"/>
                    <a:pt x="227000" y="51034"/>
                  </a:cubicBezTo>
                  <a:cubicBezTo>
                    <a:pt x="210312" y="29774"/>
                    <a:pt x="187452" y="14229"/>
                    <a:pt x="162764" y="2114"/>
                  </a:cubicBezTo>
                  <a:cubicBezTo>
                    <a:pt x="155448" y="-1544"/>
                    <a:pt x="151334" y="-858"/>
                    <a:pt x="147676" y="7371"/>
                  </a:cubicBezTo>
                  <a:cubicBezTo>
                    <a:pt x="141732" y="20859"/>
                    <a:pt x="134646" y="33432"/>
                    <a:pt x="128016" y="46691"/>
                  </a:cubicBezTo>
                  <a:cubicBezTo>
                    <a:pt x="95098" y="111385"/>
                    <a:pt x="60579" y="175164"/>
                    <a:pt x="26289" y="238943"/>
                  </a:cubicBezTo>
                  <a:cubicBezTo>
                    <a:pt x="16688" y="257003"/>
                    <a:pt x="9373" y="276205"/>
                    <a:pt x="2286" y="295408"/>
                  </a:cubicBezTo>
                  <a:cubicBezTo>
                    <a:pt x="1372" y="297922"/>
                    <a:pt x="686" y="299980"/>
                    <a:pt x="0" y="302037"/>
                  </a:cubicBezTo>
                  <a:cubicBezTo>
                    <a:pt x="11202" y="304094"/>
                    <a:pt x="22632" y="305466"/>
                    <a:pt x="33605" y="306380"/>
                  </a:cubicBezTo>
                  <a:cubicBezTo>
                    <a:pt x="51664" y="308209"/>
                    <a:pt x="69723" y="308438"/>
                    <a:pt x="88011" y="310495"/>
                  </a:cubicBezTo>
                  <a:close/>
                </a:path>
              </a:pathLst>
            </a:custGeom>
            <a:solidFill>
              <a:srgbClr val="F2A158"/>
            </a:solidFill>
            <a:ln w="2286" cap="flat">
              <a:noFill/>
              <a:prstDash val="solid"/>
              <a:miter/>
            </a:ln>
          </p:spPr>
          <p:txBody>
            <a:bodyPr rtlCol="0" anchor="ctr"/>
            <a:lstStyle/>
            <a:p>
              <a:endParaRPr lang="en-US"/>
            </a:p>
          </p:txBody>
        </p:sp>
        <p:sp>
          <p:nvSpPr>
            <p:cNvPr id="55" name="Freeform 114">
              <a:extLst>
                <a:ext uri="{FF2B5EF4-FFF2-40B4-BE49-F238E27FC236}">
                  <a16:creationId xmlns:a16="http://schemas.microsoft.com/office/drawing/2014/main" id="{81B2CB3B-615E-4E68-A6C4-1D799BBA9798}"/>
                </a:ext>
              </a:extLst>
            </p:cNvPr>
            <p:cNvSpPr/>
            <p:nvPr/>
          </p:nvSpPr>
          <p:spPr>
            <a:xfrm>
              <a:off x="8136840" y="6239637"/>
              <a:ext cx="1143" cy="685"/>
            </a:xfrm>
            <a:custGeom>
              <a:avLst/>
              <a:gdLst>
                <a:gd name="connsiteX0" fmla="*/ 1143 w 1143"/>
                <a:gd name="connsiteY0" fmla="*/ 0 h 685"/>
                <a:gd name="connsiteX1" fmla="*/ 0 w 1143"/>
                <a:gd name="connsiteY1" fmla="*/ 686 h 685"/>
                <a:gd name="connsiteX2" fmla="*/ 1143 w 1143"/>
                <a:gd name="connsiteY2" fmla="*/ 0 h 685"/>
              </a:gdLst>
              <a:ahLst/>
              <a:cxnLst>
                <a:cxn ang="0">
                  <a:pos x="connsiteX0" y="connsiteY0"/>
                </a:cxn>
                <a:cxn ang="0">
                  <a:pos x="connsiteX1" y="connsiteY1"/>
                </a:cxn>
                <a:cxn ang="0">
                  <a:pos x="connsiteX2" y="connsiteY2"/>
                </a:cxn>
              </a:cxnLst>
              <a:rect l="l" t="t" r="r" b="b"/>
              <a:pathLst>
                <a:path w="1143" h="685">
                  <a:moveTo>
                    <a:pt x="1143" y="0"/>
                  </a:moveTo>
                  <a:cubicBezTo>
                    <a:pt x="685" y="229"/>
                    <a:pt x="457" y="457"/>
                    <a:pt x="0" y="686"/>
                  </a:cubicBezTo>
                  <a:cubicBezTo>
                    <a:pt x="457" y="457"/>
                    <a:pt x="685" y="229"/>
                    <a:pt x="1143" y="0"/>
                  </a:cubicBezTo>
                  <a:close/>
                </a:path>
              </a:pathLst>
            </a:custGeom>
            <a:solidFill>
              <a:srgbClr val="FFFFFF"/>
            </a:solidFill>
            <a:ln w="2286" cap="flat">
              <a:noFill/>
              <a:prstDash val="solid"/>
              <a:miter/>
            </a:ln>
          </p:spPr>
          <p:txBody>
            <a:bodyPr rtlCol="0" anchor="ctr"/>
            <a:lstStyle/>
            <a:p>
              <a:endParaRPr lang="en-US"/>
            </a:p>
          </p:txBody>
        </p:sp>
        <p:sp>
          <p:nvSpPr>
            <p:cNvPr id="56" name="Freeform 115">
              <a:extLst>
                <a:ext uri="{FF2B5EF4-FFF2-40B4-BE49-F238E27FC236}">
                  <a16:creationId xmlns:a16="http://schemas.microsoft.com/office/drawing/2014/main" id="{CB367D0F-B7F3-DACA-62DF-9EF98DCB2665}"/>
                </a:ext>
              </a:extLst>
            </p:cNvPr>
            <p:cNvSpPr/>
            <p:nvPr/>
          </p:nvSpPr>
          <p:spPr>
            <a:xfrm>
              <a:off x="8144841" y="6235522"/>
              <a:ext cx="914" cy="457"/>
            </a:xfrm>
            <a:custGeom>
              <a:avLst/>
              <a:gdLst>
                <a:gd name="connsiteX0" fmla="*/ 914 w 914"/>
                <a:gd name="connsiteY0" fmla="*/ 0 h 457"/>
                <a:gd name="connsiteX1" fmla="*/ 0 w 914"/>
                <a:gd name="connsiteY1" fmla="*/ 457 h 457"/>
                <a:gd name="connsiteX2" fmla="*/ 914 w 914"/>
                <a:gd name="connsiteY2" fmla="*/ 0 h 457"/>
              </a:gdLst>
              <a:ahLst/>
              <a:cxnLst>
                <a:cxn ang="0">
                  <a:pos x="connsiteX0" y="connsiteY0"/>
                </a:cxn>
                <a:cxn ang="0">
                  <a:pos x="connsiteX1" y="connsiteY1"/>
                </a:cxn>
                <a:cxn ang="0">
                  <a:pos x="connsiteX2" y="connsiteY2"/>
                </a:cxn>
              </a:cxnLst>
              <a:rect l="l" t="t" r="r" b="b"/>
              <a:pathLst>
                <a:path w="914" h="457">
                  <a:moveTo>
                    <a:pt x="914" y="0"/>
                  </a:moveTo>
                  <a:cubicBezTo>
                    <a:pt x="685" y="229"/>
                    <a:pt x="228" y="229"/>
                    <a:pt x="0" y="457"/>
                  </a:cubicBezTo>
                  <a:cubicBezTo>
                    <a:pt x="228" y="457"/>
                    <a:pt x="685"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116">
              <a:extLst>
                <a:ext uri="{FF2B5EF4-FFF2-40B4-BE49-F238E27FC236}">
                  <a16:creationId xmlns:a16="http://schemas.microsoft.com/office/drawing/2014/main" id="{B8D91AEA-9FD0-2ADE-7EE4-8F9D0A3E1977}"/>
                </a:ext>
              </a:extLst>
            </p:cNvPr>
            <p:cNvSpPr/>
            <p:nvPr/>
          </p:nvSpPr>
          <p:spPr>
            <a:xfrm>
              <a:off x="8085634" y="6054684"/>
              <a:ext cx="382905" cy="173751"/>
            </a:xfrm>
            <a:custGeom>
              <a:avLst/>
              <a:gdLst>
                <a:gd name="connsiteX0" fmla="*/ 70180 w 382905"/>
                <a:gd name="connsiteY0" fmla="*/ 168036 h 173751"/>
                <a:gd name="connsiteX1" fmla="*/ 75438 w 382905"/>
                <a:gd name="connsiteY1" fmla="*/ 173751 h 173751"/>
                <a:gd name="connsiteX2" fmla="*/ 75438 w 382905"/>
                <a:gd name="connsiteY2" fmla="*/ 173751 h 173751"/>
                <a:gd name="connsiteX3" fmla="*/ 119558 w 382905"/>
                <a:gd name="connsiteY3" fmla="*/ 153406 h 173751"/>
                <a:gd name="connsiteX4" fmla="*/ 318440 w 382905"/>
                <a:gd name="connsiteY4" fmla="*/ 65623 h 173751"/>
                <a:gd name="connsiteX5" fmla="*/ 382905 w 382905"/>
                <a:gd name="connsiteY5" fmla="*/ 33848 h 173751"/>
                <a:gd name="connsiteX6" fmla="*/ 313411 w 382905"/>
                <a:gd name="connsiteY6" fmla="*/ 23332 h 173751"/>
                <a:gd name="connsiteX7" fmla="*/ 65837 w 382905"/>
                <a:gd name="connsiteY7" fmla="*/ 5502 h 173751"/>
                <a:gd name="connsiteX8" fmla="*/ 15545 w 382905"/>
                <a:gd name="connsiteY8" fmla="*/ 472 h 173751"/>
                <a:gd name="connsiteX9" fmla="*/ 2743 w 382905"/>
                <a:gd name="connsiteY9" fmla="*/ 10074 h 173751"/>
                <a:gd name="connsiteX10" fmla="*/ 0 w 382905"/>
                <a:gd name="connsiteY10" fmla="*/ 52136 h 173751"/>
                <a:gd name="connsiteX11" fmla="*/ 2058 w 382905"/>
                <a:gd name="connsiteY11" fmla="*/ 59223 h 173751"/>
                <a:gd name="connsiteX12" fmla="*/ 70180 w 382905"/>
                <a:gd name="connsiteY12" fmla="*/ 168036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5" h="173751">
                  <a:moveTo>
                    <a:pt x="70180" y="168036"/>
                  </a:moveTo>
                  <a:cubicBezTo>
                    <a:pt x="71781" y="170094"/>
                    <a:pt x="73609" y="171922"/>
                    <a:pt x="75438" y="173751"/>
                  </a:cubicBezTo>
                  <a:cubicBezTo>
                    <a:pt x="75438" y="173751"/>
                    <a:pt x="75438" y="173751"/>
                    <a:pt x="75438" y="173751"/>
                  </a:cubicBezTo>
                  <a:cubicBezTo>
                    <a:pt x="90297" y="167122"/>
                    <a:pt x="105385" y="160950"/>
                    <a:pt x="119558" y="153406"/>
                  </a:cubicBezTo>
                  <a:cubicBezTo>
                    <a:pt x="184023" y="120030"/>
                    <a:pt x="253289" y="97627"/>
                    <a:pt x="318440" y="65623"/>
                  </a:cubicBezTo>
                  <a:cubicBezTo>
                    <a:pt x="339928" y="55108"/>
                    <a:pt x="361417" y="44364"/>
                    <a:pt x="382905" y="33848"/>
                  </a:cubicBezTo>
                  <a:cubicBezTo>
                    <a:pt x="359817" y="30419"/>
                    <a:pt x="336728" y="25847"/>
                    <a:pt x="313411" y="23332"/>
                  </a:cubicBezTo>
                  <a:cubicBezTo>
                    <a:pt x="231115" y="14646"/>
                    <a:pt x="148362" y="10302"/>
                    <a:pt x="65837" y="5502"/>
                  </a:cubicBezTo>
                  <a:cubicBezTo>
                    <a:pt x="48921" y="4587"/>
                    <a:pt x="32233" y="3673"/>
                    <a:pt x="15545" y="472"/>
                  </a:cubicBezTo>
                  <a:cubicBezTo>
                    <a:pt x="7544" y="-1128"/>
                    <a:pt x="4344" y="1158"/>
                    <a:pt x="2743" y="10074"/>
                  </a:cubicBezTo>
                  <a:cubicBezTo>
                    <a:pt x="229" y="24018"/>
                    <a:pt x="686" y="38191"/>
                    <a:pt x="0" y="52136"/>
                  </a:cubicBezTo>
                  <a:cubicBezTo>
                    <a:pt x="686" y="54651"/>
                    <a:pt x="1372" y="56937"/>
                    <a:pt x="2058" y="59223"/>
                  </a:cubicBezTo>
                  <a:cubicBezTo>
                    <a:pt x="15316" y="100828"/>
                    <a:pt x="41834" y="135804"/>
                    <a:pt x="70180" y="168036"/>
                  </a:cubicBezTo>
                  <a:close/>
                </a:path>
              </a:pathLst>
            </a:custGeom>
            <a:solidFill>
              <a:srgbClr val="FFFFFF"/>
            </a:solidFill>
            <a:ln w="2286" cap="flat">
              <a:noFill/>
              <a:prstDash val="solid"/>
              <a:miter/>
            </a:ln>
          </p:spPr>
          <p:txBody>
            <a:bodyPr rtlCol="0" anchor="ctr"/>
            <a:lstStyle/>
            <a:p>
              <a:endParaRPr lang="en-US"/>
            </a:p>
          </p:txBody>
        </p:sp>
        <p:sp>
          <p:nvSpPr>
            <p:cNvPr id="58" name="Freeform 117">
              <a:extLst>
                <a:ext uri="{FF2B5EF4-FFF2-40B4-BE49-F238E27FC236}">
                  <a16:creationId xmlns:a16="http://schemas.microsoft.com/office/drawing/2014/main" id="{E669C932-938C-EA2F-E946-D367AC694974}"/>
                </a:ext>
              </a:extLst>
            </p:cNvPr>
            <p:cNvSpPr/>
            <p:nvPr/>
          </p:nvSpPr>
          <p:spPr>
            <a:xfrm>
              <a:off x="8114066" y="6238494"/>
              <a:ext cx="422654" cy="223029"/>
            </a:xfrm>
            <a:custGeom>
              <a:avLst/>
              <a:gdLst>
                <a:gd name="connsiteX0" fmla="*/ 415966 w 422654"/>
                <a:gd name="connsiteY0" fmla="*/ 175108 h 223029"/>
                <a:gd name="connsiteX1" fmla="*/ 413223 w 422654"/>
                <a:gd name="connsiteY1" fmla="*/ 161620 h 223029"/>
                <a:gd name="connsiteX2" fmla="*/ 410709 w 422654"/>
                <a:gd name="connsiteY2" fmla="*/ 149733 h 223029"/>
                <a:gd name="connsiteX3" fmla="*/ 410709 w 422654"/>
                <a:gd name="connsiteY3" fmla="*/ 149504 h 223029"/>
                <a:gd name="connsiteX4" fmla="*/ 303724 w 422654"/>
                <a:gd name="connsiteY4" fmla="*/ 141961 h 223029"/>
                <a:gd name="connsiteX5" fmla="*/ 201082 w 422654"/>
                <a:gd name="connsiteY5" fmla="*/ 111557 h 223029"/>
                <a:gd name="connsiteX6" fmla="*/ 114672 w 422654"/>
                <a:gd name="connsiteY6" fmla="*/ 55321 h 223029"/>
                <a:gd name="connsiteX7" fmla="*/ 55921 w 422654"/>
                <a:gd name="connsiteY7" fmla="*/ 0 h 223029"/>
                <a:gd name="connsiteX8" fmla="*/ 51807 w 422654"/>
                <a:gd name="connsiteY8" fmla="*/ 1829 h 223029"/>
                <a:gd name="connsiteX9" fmla="*/ 50206 w 422654"/>
                <a:gd name="connsiteY9" fmla="*/ 2515 h 223029"/>
                <a:gd name="connsiteX10" fmla="*/ 47235 w 422654"/>
                <a:gd name="connsiteY10" fmla="*/ 4115 h 223029"/>
                <a:gd name="connsiteX11" fmla="*/ 45863 w 422654"/>
                <a:gd name="connsiteY11" fmla="*/ 4801 h 223029"/>
                <a:gd name="connsiteX12" fmla="*/ 41977 w 422654"/>
                <a:gd name="connsiteY12" fmla="*/ 6629 h 223029"/>
                <a:gd name="connsiteX13" fmla="*/ 40605 w 422654"/>
                <a:gd name="connsiteY13" fmla="*/ 7315 h 223029"/>
                <a:gd name="connsiteX14" fmla="*/ 37633 w 422654"/>
                <a:gd name="connsiteY14" fmla="*/ 8687 h 223029"/>
                <a:gd name="connsiteX15" fmla="*/ 36262 w 422654"/>
                <a:gd name="connsiteY15" fmla="*/ 9373 h 223029"/>
                <a:gd name="connsiteX16" fmla="*/ 32604 w 422654"/>
                <a:gd name="connsiteY16" fmla="*/ 11201 h 223029"/>
                <a:gd name="connsiteX17" fmla="*/ 31461 w 422654"/>
                <a:gd name="connsiteY17" fmla="*/ 11659 h 223029"/>
                <a:gd name="connsiteX18" fmla="*/ 28718 w 422654"/>
                <a:gd name="connsiteY18" fmla="*/ 13030 h 223029"/>
                <a:gd name="connsiteX19" fmla="*/ 27575 w 422654"/>
                <a:gd name="connsiteY19" fmla="*/ 13716 h 223029"/>
                <a:gd name="connsiteX20" fmla="*/ 24146 w 422654"/>
                <a:gd name="connsiteY20" fmla="*/ 15545 h 223029"/>
                <a:gd name="connsiteX21" fmla="*/ 23460 w 422654"/>
                <a:gd name="connsiteY21" fmla="*/ 16002 h 223029"/>
                <a:gd name="connsiteX22" fmla="*/ 20717 w 422654"/>
                <a:gd name="connsiteY22" fmla="*/ 17374 h 223029"/>
                <a:gd name="connsiteX23" fmla="*/ 19803 w 422654"/>
                <a:gd name="connsiteY23" fmla="*/ 17831 h 223029"/>
                <a:gd name="connsiteX24" fmla="*/ 16602 w 422654"/>
                <a:gd name="connsiteY24" fmla="*/ 19431 h 223029"/>
                <a:gd name="connsiteX25" fmla="*/ 16145 w 422654"/>
                <a:gd name="connsiteY25" fmla="*/ 19660 h 223029"/>
                <a:gd name="connsiteX26" fmla="*/ 13402 w 422654"/>
                <a:gd name="connsiteY26" fmla="*/ 21031 h 223029"/>
                <a:gd name="connsiteX27" fmla="*/ 12487 w 422654"/>
                <a:gd name="connsiteY27" fmla="*/ 21488 h 223029"/>
                <a:gd name="connsiteX28" fmla="*/ 9516 w 422654"/>
                <a:gd name="connsiteY28" fmla="*/ 23089 h 223029"/>
                <a:gd name="connsiteX29" fmla="*/ 3572 w 422654"/>
                <a:gd name="connsiteY29" fmla="*/ 41605 h 223029"/>
                <a:gd name="connsiteX30" fmla="*/ 192853 w 422654"/>
                <a:gd name="connsiteY30" fmla="*/ 199111 h 223029"/>
                <a:gd name="connsiteX31" fmla="*/ 409337 w 422654"/>
                <a:gd name="connsiteY31" fmla="*/ 220370 h 223029"/>
                <a:gd name="connsiteX32" fmla="*/ 421910 w 422654"/>
                <a:gd name="connsiteY32" fmla="*/ 202997 h 223029"/>
                <a:gd name="connsiteX33" fmla="*/ 415966 w 422654"/>
                <a:gd name="connsiteY33" fmla="*/ 175108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54" h="223029">
                  <a:moveTo>
                    <a:pt x="415966" y="175108"/>
                  </a:moveTo>
                  <a:cubicBezTo>
                    <a:pt x="415052" y="170536"/>
                    <a:pt x="414138" y="166192"/>
                    <a:pt x="413223" y="161620"/>
                  </a:cubicBezTo>
                  <a:cubicBezTo>
                    <a:pt x="412309" y="157734"/>
                    <a:pt x="411623" y="153848"/>
                    <a:pt x="410709" y="149733"/>
                  </a:cubicBezTo>
                  <a:cubicBezTo>
                    <a:pt x="410709" y="149733"/>
                    <a:pt x="410709" y="149504"/>
                    <a:pt x="410709" y="149504"/>
                  </a:cubicBezTo>
                  <a:cubicBezTo>
                    <a:pt x="375047" y="153162"/>
                    <a:pt x="338700" y="148361"/>
                    <a:pt x="303724" y="141961"/>
                  </a:cubicBezTo>
                  <a:cubicBezTo>
                    <a:pt x="268291" y="135560"/>
                    <a:pt x="234229" y="125959"/>
                    <a:pt x="201082" y="111557"/>
                  </a:cubicBezTo>
                  <a:cubicBezTo>
                    <a:pt x="169307" y="97612"/>
                    <a:pt x="141418" y="77267"/>
                    <a:pt x="114672" y="55321"/>
                  </a:cubicBezTo>
                  <a:cubicBezTo>
                    <a:pt x="93869" y="38176"/>
                    <a:pt x="74438" y="19660"/>
                    <a:pt x="55921" y="0"/>
                  </a:cubicBezTo>
                  <a:cubicBezTo>
                    <a:pt x="54550" y="686"/>
                    <a:pt x="53178" y="1372"/>
                    <a:pt x="51807" y="1829"/>
                  </a:cubicBezTo>
                  <a:cubicBezTo>
                    <a:pt x="51349" y="2057"/>
                    <a:pt x="50892" y="2286"/>
                    <a:pt x="50206" y="2515"/>
                  </a:cubicBezTo>
                  <a:cubicBezTo>
                    <a:pt x="49063" y="2972"/>
                    <a:pt x="48149" y="3429"/>
                    <a:pt x="47235" y="4115"/>
                  </a:cubicBezTo>
                  <a:cubicBezTo>
                    <a:pt x="46777" y="4343"/>
                    <a:pt x="46320" y="4572"/>
                    <a:pt x="45863" y="4801"/>
                  </a:cubicBezTo>
                  <a:cubicBezTo>
                    <a:pt x="44491" y="5486"/>
                    <a:pt x="43120" y="6172"/>
                    <a:pt x="41977" y="6629"/>
                  </a:cubicBezTo>
                  <a:cubicBezTo>
                    <a:pt x="41520" y="6858"/>
                    <a:pt x="41062" y="7087"/>
                    <a:pt x="40605" y="7315"/>
                  </a:cubicBezTo>
                  <a:cubicBezTo>
                    <a:pt x="39691" y="7772"/>
                    <a:pt x="38776" y="8230"/>
                    <a:pt x="37633" y="8687"/>
                  </a:cubicBezTo>
                  <a:cubicBezTo>
                    <a:pt x="37176" y="8915"/>
                    <a:pt x="36719" y="9144"/>
                    <a:pt x="36262" y="9373"/>
                  </a:cubicBezTo>
                  <a:cubicBezTo>
                    <a:pt x="35119" y="10058"/>
                    <a:pt x="33747" y="10516"/>
                    <a:pt x="32604" y="11201"/>
                  </a:cubicBezTo>
                  <a:cubicBezTo>
                    <a:pt x="32147" y="11430"/>
                    <a:pt x="31918" y="11659"/>
                    <a:pt x="31461" y="11659"/>
                  </a:cubicBezTo>
                  <a:cubicBezTo>
                    <a:pt x="30547" y="12116"/>
                    <a:pt x="29632" y="12573"/>
                    <a:pt x="28718" y="13030"/>
                  </a:cubicBezTo>
                  <a:cubicBezTo>
                    <a:pt x="28261" y="13259"/>
                    <a:pt x="28032" y="13487"/>
                    <a:pt x="27575" y="13716"/>
                  </a:cubicBezTo>
                  <a:cubicBezTo>
                    <a:pt x="26432" y="14402"/>
                    <a:pt x="25289" y="14859"/>
                    <a:pt x="24146" y="15545"/>
                  </a:cubicBezTo>
                  <a:cubicBezTo>
                    <a:pt x="23917" y="15773"/>
                    <a:pt x="23689" y="15773"/>
                    <a:pt x="23460" y="16002"/>
                  </a:cubicBezTo>
                  <a:cubicBezTo>
                    <a:pt x="22546" y="16459"/>
                    <a:pt x="21631" y="16916"/>
                    <a:pt x="20717" y="17374"/>
                  </a:cubicBezTo>
                  <a:cubicBezTo>
                    <a:pt x="20488" y="17602"/>
                    <a:pt x="20031" y="17602"/>
                    <a:pt x="19803" y="17831"/>
                  </a:cubicBezTo>
                  <a:cubicBezTo>
                    <a:pt x="18660" y="18288"/>
                    <a:pt x="17517" y="18974"/>
                    <a:pt x="16602" y="19431"/>
                  </a:cubicBezTo>
                  <a:cubicBezTo>
                    <a:pt x="16374" y="19431"/>
                    <a:pt x="16374" y="19660"/>
                    <a:pt x="16145" y="19660"/>
                  </a:cubicBezTo>
                  <a:cubicBezTo>
                    <a:pt x="15231" y="20117"/>
                    <a:pt x="14316" y="20574"/>
                    <a:pt x="13402" y="21031"/>
                  </a:cubicBezTo>
                  <a:cubicBezTo>
                    <a:pt x="13173" y="21260"/>
                    <a:pt x="12945" y="21260"/>
                    <a:pt x="12487" y="21488"/>
                  </a:cubicBezTo>
                  <a:cubicBezTo>
                    <a:pt x="11573" y="21946"/>
                    <a:pt x="10430" y="22631"/>
                    <a:pt x="9516" y="23089"/>
                  </a:cubicBezTo>
                  <a:cubicBezTo>
                    <a:pt x="-1914" y="29261"/>
                    <a:pt x="-1914" y="33604"/>
                    <a:pt x="3572" y="41605"/>
                  </a:cubicBezTo>
                  <a:cubicBezTo>
                    <a:pt x="25975" y="74295"/>
                    <a:pt x="70323" y="155219"/>
                    <a:pt x="192853" y="199111"/>
                  </a:cubicBezTo>
                  <a:cubicBezTo>
                    <a:pt x="318583" y="232258"/>
                    <a:pt x="399964" y="221742"/>
                    <a:pt x="409337" y="220370"/>
                  </a:cubicBezTo>
                  <a:cubicBezTo>
                    <a:pt x="422367" y="218542"/>
                    <a:pt x="423967" y="216256"/>
                    <a:pt x="421910" y="202997"/>
                  </a:cubicBezTo>
                  <a:cubicBezTo>
                    <a:pt x="420538" y="193624"/>
                    <a:pt x="417795" y="184252"/>
                    <a:pt x="415966" y="175108"/>
                  </a:cubicBezTo>
                  <a:close/>
                </a:path>
              </a:pathLst>
            </a:custGeom>
            <a:solidFill>
              <a:srgbClr val="FFFFFF"/>
            </a:solidFill>
            <a:ln w="2286" cap="flat">
              <a:noFill/>
              <a:prstDash val="solid"/>
              <a:miter/>
            </a:ln>
          </p:spPr>
          <p:txBody>
            <a:bodyPr rtlCol="0" anchor="ctr"/>
            <a:lstStyle/>
            <a:p>
              <a:endParaRPr lang="en-US"/>
            </a:p>
          </p:txBody>
        </p:sp>
        <p:sp>
          <p:nvSpPr>
            <p:cNvPr id="59" name="Freeform 118">
              <a:extLst>
                <a:ext uri="{FF2B5EF4-FFF2-40B4-BE49-F238E27FC236}">
                  <a16:creationId xmlns:a16="http://schemas.microsoft.com/office/drawing/2014/main" id="{220D51BA-0AD3-125A-80C8-8F1646C71739}"/>
                </a:ext>
              </a:extLst>
            </p:cNvPr>
            <p:cNvSpPr/>
            <p:nvPr/>
          </p:nvSpPr>
          <p:spPr>
            <a:xfrm>
              <a:off x="8533690" y="6171971"/>
              <a:ext cx="285907" cy="283535"/>
            </a:xfrm>
            <a:custGeom>
              <a:avLst/>
              <a:gdLst>
                <a:gd name="connsiteX0" fmla="*/ 270205 w 285907"/>
                <a:gd name="connsiteY0" fmla="*/ 10973 h 283535"/>
                <a:gd name="connsiteX1" fmla="*/ 269748 w 285907"/>
                <a:gd name="connsiteY1" fmla="*/ 10745 h 283535"/>
                <a:gd name="connsiteX2" fmla="*/ 269520 w 285907"/>
                <a:gd name="connsiteY2" fmla="*/ 10745 h 283535"/>
                <a:gd name="connsiteX3" fmla="*/ 268834 w 285907"/>
                <a:gd name="connsiteY3" fmla="*/ 10516 h 283535"/>
                <a:gd name="connsiteX4" fmla="*/ 268377 w 285907"/>
                <a:gd name="connsiteY4" fmla="*/ 10287 h 283535"/>
                <a:gd name="connsiteX5" fmla="*/ 267691 w 285907"/>
                <a:gd name="connsiteY5" fmla="*/ 10059 h 283535"/>
                <a:gd name="connsiteX6" fmla="*/ 267234 w 285907"/>
                <a:gd name="connsiteY6" fmla="*/ 9830 h 283535"/>
                <a:gd name="connsiteX7" fmla="*/ 266319 w 285907"/>
                <a:gd name="connsiteY7" fmla="*/ 9602 h 283535"/>
                <a:gd name="connsiteX8" fmla="*/ 265633 w 285907"/>
                <a:gd name="connsiteY8" fmla="*/ 9373 h 283535"/>
                <a:gd name="connsiteX9" fmla="*/ 264490 w 285907"/>
                <a:gd name="connsiteY9" fmla="*/ 9144 h 283535"/>
                <a:gd name="connsiteX10" fmla="*/ 263805 w 285907"/>
                <a:gd name="connsiteY10" fmla="*/ 8916 h 283535"/>
                <a:gd name="connsiteX11" fmla="*/ 262433 w 285907"/>
                <a:gd name="connsiteY11" fmla="*/ 8459 h 283535"/>
                <a:gd name="connsiteX12" fmla="*/ 261519 w 285907"/>
                <a:gd name="connsiteY12" fmla="*/ 8230 h 283535"/>
                <a:gd name="connsiteX13" fmla="*/ 260147 w 285907"/>
                <a:gd name="connsiteY13" fmla="*/ 7773 h 283535"/>
                <a:gd name="connsiteX14" fmla="*/ 259233 w 285907"/>
                <a:gd name="connsiteY14" fmla="*/ 7544 h 283535"/>
                <a:gd name="connsiteX15" fmla="*/ 257404 w 285907"/>
                <a:gd name="connsiteY15" fmla="*/ 7087 h 283535"/>
                <a:gd name="connsiteX16" fmla="*/ 256489 w 285907"/>
                <a:gd name="connsiteY16" fmla="*/ 6858 h 283535"/>
                <a:gd name="connsiteX17" fmla="*/ 254432 w 285907"/>
                <a:gd name="connsiteY17" fmla="*/ 6401 h 283535"/>
                <a:gd name="connsiteX18" fmla="*/ 253746 w 285907"/>
                <a:gd name="connsiteY18" fmla="*/ 6173 h 283535"/>
                <a:gd name="connsiteX19" fmla="*/ 247803 w 285907"/>
                <a:gd name="connsiteY19" fmla="*/ 4572 h 283535"/>
                <a:gd name="connsiteX20" fmla="*/ 247117 w 285907"/>
                <a:gd name="connsiteY20" fmla="*/ 4344 h 283535"/>
                <a:gd name="connsiteX21" fmla="*/ 244374 w 285907"/>
                <a:gd name="connsiteY21" fmla="*/ 3658 h 283535"/>
                <a:gd name="connsiteX22" fmla="*/ 243688 w 285907"/>
                <a:gd name="connsiteY22" fmla="*/ 3429 h 283535"/>
                <a:gd name="connsiteX23" fmla="*/ 240945 w 285907"/>
                <a:gd name="connsiteY23" fmla="*/ 2744 h 283535"/>
                <a:gd name="connsiteX24" fmla="*/ 240259 w 285907"/>
                <a:gd name="connsiteY24" fmla="*/ 2515 h 283535"/>
                <a:gd name="connsiteX25" fmla="*/ 237516 w 285907"/>
                <a:gd name="connsiteY25" fmla="*/ 1829 h 283535"/>
                <a:gd name="connsiteX26" fmla="*/ 236601 w 285907"/>
                <a:gd name="connsiteY26" fmla="*/ 1601 h 283535"/>
                <a:gd name="connsiteX27" fmla="*/ 233629 w 285907"/>
                <a:gd name="connsiteY27" fmla="*/ 915 h 283535"/>
                <a:gd name="connsiteX28" fmla="*/ 233172 w 285907"/>
                <a:gd name="connsiteY28" fmla="*/ 915 h 283535"/>
                <a:gd name="connsiteX29" fmla="*/ 229743 w 285907"/>
                <a:gd name="connsiteY29" fmla="*/ 0 h 283535"/>
                <a:gd name="connsiteX30" fmla="*/ 179451 w 285907"/>
                <a:gd name="connsiteY30" fmla="*/ 99441 h 283535"/>
                <a:gd name="connsiteX31" fmla="*/ 101041 w 285907"/>
                <a:gd name="connsiteY31" fmla="*/ 176480 h 283535"/>
                <a:gd name="connsiteX32" fmla="*/ 63780 w 285907"/>
                <a:gd name="connsiteY32" fmla="*/ 197282 h 283535"/>
                <a:gd name="connsiteX33" fmla="*/ 0 w 285907"/>
                <a:gd name="connsiteY33" fmla="*/ 215113 h 283535"/>
                <a:gd name="connsiteX34" fmla="*/ 0 w 285907"/>
                <a:gd name="connsiteY34" fmla="*/ 215113 h 283535"/>
                <a:gd name="connsiteX35" fmla="*/ 3201 w 285907"/>
                <a:gd name="connsiteY35" fmla="*/ 228372 h 283535"/>
                <a:gd name="connsiteX36" fmla="*/ 3201 w 285907"/>
                <a:gd name="connsiteY36" fmla="*/ 228600 h 283535"/>
                <a:gd name="connsiteX37" fmla="*/ 10059 w 285907"/>
                <a:gd name="connsiteY37" fmla="*/ 254204 h 283535"/>
                <a:gd name="connsiteX38" fmla="*/ 10744 w 285907"/>
                <a:gd name="connsiteY38" fmla="*/ 256261 h 283535"/>
                <a:gd name="connsiteX39" fmla="*/ 14173 w 285907"/>
                <a:gd name="connsiteY39" fmla="*/ 268148 h 283535"/>
                <a:gd name="connsiteX40" fmla="*/ 31776 w 285907"/>
                <a:gd name="connsiteY40" fmla="*/ 283464 h 283535"/>
                <a:gd name="connsiteX41" fmla="*/ 133274 w 285907"/>
                <a:gd name="connsiteY41" fmla="*/ 251460 h 283535"/>
                <a:gd name="connsiteX42" fmla="*/ 272720 w 285907"/>
                <a:gd name="connsiteY42" fmla="*/ 82525 h 283535"/>
                <a:gd name="connsiteX43" fmla="*/ 283693 w 285907"/>
                <a:gd name="connsiteY43" fmla="*/ 40005 h 283535"/>
                <a:gd name="connsiteX44" fmla="*/ 270205 w 285907"/>
                <a:gd name="connsiteY44" fmla="*/ 10973 h 2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7" h="283535">
                  <a:moveTo>
                    <a:pt x="270205" y="10973"/>
                  </a:moveTo>
                  <a:cubicBezTo>
                    <a:pt x="269977" y="10973"/>
                    <a:pt x="269977" y="10745"/>
                    <a:pt x="269748" y="10745"/>
                  </a:cubicBezTo>
                  <a:cubicBezTo>
                    <a:pt x="269748" y="10745"/>
                    <a:pt x="269520" y="10745"/>
                    <a:pt x="269520" y="10745"/>
                  </a:cubicBezTo>
                  <a:cubicBezTo>
                    <a:pt x="269291" y="10745"/>
                    <a:pt x="269062" y="10516"/>
                    <a:pt x="268834" y="10516"/>
                  </a:cubicBezTo>
                  <a:cubicBezTo>
                    <a:pt x="268605" y="10516"/>
                    <a:pt x="268605" y="10516"/>
                    <a:pt x="268377" y="10287"/>
                  </a:cubicBezTo>
                  <a:cubicBezTo>
                    <a:pt x="268148" y="10287"/>
                    <a:pt x="267919" y="10059"/>
                    <a:pt x="267691" y="10059"/>
                  </a:cubicBezTo>
                  <a:cubicBezTo>
                    <a:pt x="267462" y="10059"/>
                    <a:pt x="267234" y="10059"/>
                    <a:pt x="267234" y="9830"/>
                  </a:cubicBezTo>
                  <a:cubicBezTo>
                    <a:pt x="267005" y="9830"/>
                    <a:pt x="266548" y="9602"/>
                    <a:pt x="266319" y="9602"/>
                  </a:cubicBezTo>
                  <a:cubicBezTo>
                    <a:pt x="266091" y="9602"/>
                    <a:pt x="265862" y="9373"/>
                    <a:pt x="265633" y="9373"/>
                  </a:cubicBezTo>
                  <a:cubicBezTo>
                    <a:pt x="265176" y="9373"/>
                    <a:pt x="264948" y="9144"/>
                    <a:pt x="264490" y="9144"/>
                  </a:cubicBezTo>
                  <a:cubicBezTo>
                    <a:pt x="264262" y="9144"/>
                    <a:pt x="264033" y="8916"/>
                    <a:pt x="263805" y="8916"/>
                  </a:cubicBezTo>
                  <a:cubicBezTo>
                    <a:pt x="263347" y="8687"/>
                    <a:pt x="262890" y="8687"/>
                    <a:pt x="262433" y="8459"/>
                  </a:cubicBezTo>
                  <a:cubicBezTo>
                    <a:pt x="262204" y="8459"/>
                    <a:pt x="261976" y="8230"/>
                    <a:pt x="261519" y="8230"/>
                  </a:cubicBezTo>
                  <a:cubicBezTo>
                    <a:pt x="261061" y="8001"/>
                    <a:pt x="260604" y="8001"/>
                    <a:pt x="260147" y="7773"/>
                  </a:cubicBezTo>
                  <a:cubicBezTo>
                    <a:pt x="259918" y="7773"/>
                    <a:pt x="259690" y="7544"/>
                    <a:pt x="259233" y="7544"/>
                  </a:cubicBezTo>
                  <a:cubicBezTo>
                    <a:pt x="258775" y="7316"/>
                    <a:pt x="258090" y="7316"/>
                    <a:pt x="257404" y="7087"/>
                  </a:cubicBezTo>
                  <a:cubicBezTo>
                    <a:pt x="257175" y="7087"/>
                    <a:pt x="256947" y="6858"/>
                    <a:pt x="256489" y="6858"/>
                  </a:cubicBezTo>
                  <a:cubicBezTo>
                    <a:pt x="255804" y="6630"/>
                    <a:pt x="255118" y="6401"/>
                    <a:pt x="254432" y="6401"/>
                  </a:cubicBezTo>
                  <a:cubicBezTo>
                    <a:pt x="254203" y="6401"/>
                    <a:pt x="253975" y="6401"/>
                    <a:pt x="253746" y="6173"/>
                  </a:cubicBezTo>
                  <a:cubicBezTo>
                    <a:pt x="251917" y="5715"/>
                    <a:pt x="249860" y="5030"/>
                    <a:pt x="247803" y="4572"/>
                  </a:cubicBezTo>
                  <a:cubicBezTo>
                    <a:pt x="247574" y="4572"/>
                    <a:pt x="247345" y="4572"/>
                    <a:pt x="247117" y="4344"/>
                  </a:cubicBezTo>
                  <a:cubicBezTo>
                    <a:pt x="246202" y="4115"/>
                    <a:pt x="245288" y="3887"/>
                    <a:pt x="244374" y="3658"/>
                  </a:cubicBezTo>
                  <a:cubicBezTo>
                    <a:pt x="244145" y="3658"/>
                    <a:pt x="243916" y="3429"/>
                    <a:pt x="243688" y="3429"/>
                  </a:cubicBezTo>
                  <a:cubicBezTo>
                    <a:pt x="242773" y="3201"/>
                    <a:pt x="241859" y="2972"/>
                    <a:pt x="240945" y="2744"/>
                  </a:cubicBezTo>
                  <a:cubicBezTo>
                    <a:pt x="240716" y="2744"/>
                    <a:pt x="240487" y="2515"/>
                    <a:pt x="240259" y="2515"/>
                  </a:cubicBezTo>
                  <a:cubicBezTo>
                    <a:pt x="239344" y="2286"/>
                    <a:pt x="238430" y="2058"/>
                    <a:pt x="237516" y="1829"/>
                  </a:cubicBezTo>
                  <a:cubicBezTo>
                    <a:pt x="237287" y="1829"/>
                    <a:pt x="236830" y="1601"/>
                    <a:pt x="236601" y="1601"/>
                  </a:cubicBezTo>
                  <a:cubicBezTo>
                    <a:pt x="235687" y="1372"/>
                    <a:pt x="234772" y="1143"/>
                    <a:pt x="233629" y="915"/>
                  </a:cubicBezTo>
                  <a:cubicBezTo>
                    <a:pt x="233401" y="915"/>
                    <a:pt x="233401" y="915"/>
                    <a:pt x="233172" y="915"/>
                  </a:cubicBezTo>
                  <a:cubicBezTo>
                    <a:pt x="232029" y="686"/>
                    <a:pt x="230886" y="229"/>
                    <a:pt x="229743" y="0"/>
                  </a:cubicBezTo>
                  <a:cubicBezTo>
                    <a:pt x="218313" y="35662"/>
                    <a:pt x="201625" y="69723"/>
                    <a:pt x="179451" y="99441"/>
                  </a:cubicBezTo>
                  <a:cubicBezTo>
                    <a:pt x="156820" y="129617"/>
                    <a:pt x="132131" y="154991"/>
                    <a:pt x="101041" y="176480"/>
                  </a:cubicBezTo>
                  <a:cubicBezTo>
                    <a:pt x="89383" y="184709"/>
                    <a:pt x="76810" y="191567"/>
                    <a:pt x="63780" y="197282"/>
                  </a:cubicBezTo>
                  <a:cubicBezTo>
                    <a:pt x="42291" y="206655"/>
                    <a:pt x="22632" y="211913"/>
                    <a:pt x="0" y="215113"/>
                  </a:cubicBezTo>
                  <a:cubicBezTo>
                    <a:pt x="0" y="215113"/>
                    <a:pt x="0" y="215113"/>
                    <a:pt x="0" y="215113"/>
                  </a:cubicBezTo>
                  <a:cubicBezTo>
                    <a:pt x="915" y="219685"/>
                    <a:pt x="2058" y="224028"/>
                    <a:pt x="3201" y="228372"/>
                  </a:cubicBezTo>
                  <a:cubicBezTo>
                    <a:pt x="3201" y="228372"/>
                    <a:pt x="3201" y="228372"/>
                    <a:pt x="3201" y="228600"/>
                  </a:cubicBezTo>
                  <a:cubicBezTo>
                    <a:pt x="5258" y="237287"/>
                    <a:pt x="7544" y="245745"/>
                    <a:pt x="10059" y="254204"/>
                  </a:cubicBezTo>
                  <a:cubicBezTo>
                    <a:pt x="10287" y="254889"/>
                    <a:pt x="10516" y="255575"/>
                    <a:pt x="10744" y="256261"/>
                  </a:cubicBezTo>
                  <a:cubicBezTo>
                    <a:pt x="11887" y="260147"/>
                    <a:pt x="13030" y="264262"/>
                    <a:pt x="14173" y="268148"/>
                  </a:cubicBezTo>
                  <a:cubicBezTo>
                    <a:pt x="16688" y="276378"/>
                    <a:pt x="19203" y="284379"/>
                    <a:pt x="31776" y="283464"/>
                  </a:cubicBezTo>
                  <a:cubicBezTo>
                    <a:pt x="68352" y="280950"/>
                    <a:pt x="101956" y="269063"/>
                    <a:pt x="133274" y="251460"/>
                  </a:cubicBezTo>
                  <a:cubicBezTo>
                    <a:pt x="201397" y="213513"/>
                    <a:pt x="244374" y="153620"/>
                    <a:pt x="272720" y="82525"/>
                  </a:cubicBezTo>
                  <a:cubicBezTo>
                    <a:pt x="277978" y="69038"/>
                    <a:pt x="280264" y="54407"/>
                    <a:pt x="283693" y="40005"/>
                  </a:cubicBezTo>
                  <a:cubicBezTo>
                    <a:pt x="288265" y="22403"/>
                    <a:pt x="286665" y="19203"/>
                    <a:pt x="270205" y="10973"/>
                  </a:cubicBezTo>
                  <a:close/>
                </a:path>
              </a:pathLst>
            </a:custGeom>
            <a:solidFill>
              <a:srgbClr val="FFFFFF"/>
            </a:solidFill>
            <a:ln w="2286" cap="flat">
              <a:noFill/>
              <a:prstDash val="solid"/>
              <a:miter/>
            </a:ln>
          </p:spPr>
          <p:txBody>
            <a:bodyPr rtlCol="0" anchor="ctr"/>
            <a:lstStyle/>
            <a:p>
              <a:endParaRPr lang="en-US"/>
            </a:p>
          </p:txBody>
        </p:sp>
        <p:sp>
          <p:nvSpPr>
            <p:cNvPr id="60" name="Freeform 119">
              <a:extLst>
                <a:ext uri="{FF2B5EF4-FFF2-40B4-BE49-F238E27FC236}">
                  <a16:creationId xmlns:a16="http://schemas.microsoft.com/office/drawing/2014/main" id="{2188F781-3382-E6A4-D555-AAEC5B321CB7}"/>
                </a:ext>
              </a:extLst>
            </p:cNvPr>
            <p:cNvSpPr/>
            <p:nvPr/>
          </p:nvSpPr>
          <p:spPr>
            <a:xfrm>
              <a:off x="8656677" y="5847130"/>
              <a:ext cx="322097" cy="312283"/>
            </a:xfrm>
            <a:custGeom>
              <a:avLst/>
              <a:gdLst>
                <a:gd name="connsiteX0" fmla="*/ 308381 w 322097"/>
                <a:gd name="connsiteY0" fmla="*/ 311810 h 312283"/>
                <a:gd name="connsiteX1" fmla="*/ 322097 w 322097"/>
                <a:gd name="connsiteY1" fmla="*/ 300837 h 312283"/>
                <a:gd name="connsiteX2" fmla="*/ 322097 w 322097"/>
                <a:gd name="connsiteY2" fmla="*/ 245973 h 312283"/>
                <a:gd name="connsiteX3" fmla="*/ 321869 w 322097"/>
                <a:gd name="connsiteY3" fmla="*/ 245973 h 312283"/>
                <a:gd name="connsiteX4" fmla="*/ 321869 w 322097"/>
                <a:gd name="connsiteY4" fmla="*/ 235001 h 312283"/>
                <a:gd name="connsiteX5" fmla="*/ 276835 w 322097"/>
                <a:gd name="connsiteY5" fmla="*/ 48920 h 312283"/>
                <a:gd name="connsiteX6" fmla="*/ 273863 w 322097"/>
                <a:gd name="connsiteY6" fmla="*/ 42977 h 312283"/>
                <a:gd name="connsiteX7" fmla="*/ 272948 w 322097"/>
                <a:gd name="connsiteY7" fmla="*/ 41376 h 312283"/>
                <a:gd name="connsiteX8" fmla="*/ 270434 w 322097"/>
                <a:gd name="connsiteY8" fmla="*/ 37033 h 312283"/>
                <a:gd name="connsiteX9" fmla="*/ 269519 w 322097"/>
                <a:gd name="connsiteY9" fmla="*/ 35433 h 312283"/>
                <a:gd name="connsiteX10" fmla="*/ 266090 w 322097"/>
                <a:gd name="connsiteY10" fmla="*/ 29946 h 312283"/>
                <a:gd name="connsiteX11" fmla="*/ 265633 w 322097"/>
                <a:gd name="connsiteY11" fmla="*/ 29261 h 312283"/>
                <a:gd name="connsiteX12" fmla="*/ 262433 w 322097"/>
                <a:gd name="connsiteY12" fmla="*/ 24231 h 312283"/>
                <a:gd name="connsiteX13" fmla="*/ 261518 w 322097"/>
                <a:gd name="connsiteY13" fmla="*/ 22631 h 312283"/>
                <a:gd name="connsiteX14" fmla="*/ 258547 w 322097"/>
                <a:gd name="connsiteY14" fmla="*/ 18288 h 312283"/>
                <a:gd name="connsiteX15" fmla="*/ 257861 w 322097"/>
                <a:gd name="connsiteY15" fmla="*/ 17373 h 312283"/>
                <a:gd name="connsiteX16" fmla="*/ 253975 w 322097"/>
                <a:gd name="connsiteY16" fmla="*/ 11887 h 312283"/>
                <a:gd name="connsiteX17" fmla="*/ 253517 w 322097"/>
                <a:gd name="connsiteY17" fmla="*/ 11201 h 312283"/>
                <a:gd name="connsiteX18" fmla="*/ 249860 w 322097"/>
                <a:gd name="connsiteY18" fmla="*/ 6401 h 312283"/>
                <a:gd name="connsiteX19" fmla="*/ 249174 w 322097"/>
                <a:gd name="connsiteY19" fmla="*/ 5258 h 312283"/>
                <a:gd name="connsiteX20" fmla="*/ 245059 w 322097"/>
                <a:gd name="connsiteY20" fmla="*/ 0 h 312283"/>
                <a:gd name="connsiteX21" fmla="*/ 261290 w 322097"/>
                <a:gd name="connsiteY21" fmla="*/ 73380 h 312283"/>
                <a:gd name="connsiteX22" fmla="*/ 271348 w 322097"/>
                <a:gd name="connsiteY22" fmla="*/ 181737 h 312283"/>
                <a:gd name="connsiteX23" fmla="*/ 216256 w 322097"/>
                <a:gd name="connsiteY23" fmla="*/ 241630 h 312283"/>
                <a:gd name="connsiteX24" fmla="*/ 168935 w 322097"/>
                <a:gd name="connsiteY24" fmla="*/ 247574 h 312283"/>
                <a:gd name="connsiteX25" fmla="*/ 89154 w 322097"/>
                <a:gd name="connsiteY25" fmla="*/ 237972 h 312283"/>
                <a:gd name="connsiteX26" fmla="*/ 34747 w 322097"/>
                <a:gd name="connsiteY26" fmla="*/ 233858 h 312283"/>
                <a:gd name="connsiteX27" fmla="*/ 1143 w 322097"/>
                <a:gd name="connsiteY27" fmla="*/ 229514 h 312283"/>
                <a:gd name="connsiteX28" fmla="*/ 1143 w 322097"/>
                <a:gd name="connsiteY28" fmla="*/ 229514 h 312283"/>
                <a:gd name="connsiteX29" fmla="*/ 0 w 322097"/>
                <a:gd name="connsiteY29" fmla="*/ 235229 h 312283"/>
                <a:gd name="connsiteX30" fmla="*/ 0 w 322097"/>
                <a:gd name="connsiteY30" fmla="*/ 235229 h 312283"/>
                <a:gd name="connsiteX31" fmla="*/ 0 w 322097"/>
                <a:gd name="connsiteY31" fmla="*/ 236829 h 312283"/>
                <a:gd name="connsiteX32" fmla="*/ 0 w 322097"/>
                <a:gd name="connsiteY32" fmla="*/ 236829 h 312283"/>
                <a:gd name="connsiteX33" fmla="*/ 1372 w 322097"/>
                <a:gd name="connsiteY33" fmla="*/ 240487 h 312283"/>
                <a:gd name="connsiteX34" fmla="*/ 1372 w 322097"/>
                <a:gd name="connsiteY34" fmla="*/ 240487 h 312283"/>
                <a:gd name="connsiteX35" fmla="*/ 2286 w 322097"/>
                <a:gd name="connsiteY35" fmla="*/ 241401 h 312283"/>
                <a:gd name="connsiteX36" fmla="*/ 2286 w 322097"/>
                <a:gd name="connsiteY36" fmla="*/ 241401 h 312283"/>
                <a:gd name="connsiteX37" fmla="*/ 4801 w 322097"/>
                <a:gd name="connsiteY37" fmla="*/ 243230 h 312283"/>
                <a:gd name="connsiteX38" fmla="*/ 4801 w 322097"/>
                <a:gd name="connsiteY38" fmla="*/ 243230 h 312283"/>
                <a:gd name="connsiteX39" fmla="*/ 6401 w 322097"/>
                <a:gd name="connsiteY39" fmla="*/ 243916 h 312283"/>
                <a:gd name="connsiteX40" fmla="*/ 6629 w 322097"/>
                <a:gd name="connsiteY40" fmla="*/ 243916 h 312283"/>
                <a:gd name="connsiteX41" fmla="*/ 8458 w 322097"/>
                <a:gd name="connsiteY41" fmla="*/ 244602 h 312283"/>
                <a:gd name="connsiteX42" fmla="*/ 8458 w 322097"/>
                <a:gd name="connsiteY42" fmla="*/ 244602 h 312283"/>
                <a:gd name="connsiteX43" fmla="*/ 10516 w 322097"/>
                <a:gd name="connsiteY43" fmla="*/ 245288 h 312283"/>
                <a:gd name="connsiteX44" fmla="*/ 10744 w 322097"/>
                <a:gd name="connsiteY44" fmla="*/ 245288 h 312283"/>
                <a:gd name="connsiteX45" fmla="*/ 13030 w 322097"/>
                <a:gd name="connsiteY45" fmla="*/ 245973 h 312283"/>
                <a:gd name="connsiteX46" fmla="*/ 13487 w 322097"/>
                <a:gd name="connsiteY46" fmla="*/ 245973 h 312283"/>
                <a:gd name="connsiteX47" fmla="*/ 15773 w 322097"/>
                <a:gd name="connsiteY47" fmla="*/ 246659 h 312283"/>
                <a:gd name="connsiteX48" fmla="*/ 16231 w 322097"/>
                <a:gd name="connsiteY48" fmla="*/ 246659 h 312283"/>
                <a:gd name="connsiteX49" fmla="*/ 18974 w 322097"/>
                <a:gd name="connsiteY49" fmla="*/ 247345 h 312283"/>
                <a:gd name="connsiteX50" fmla="*/ 177622 w 322097"/>
                <a:gd name="connsiteY50" fmla="*/ 292379 h 312283"/>
                <a:gd name="connsiteX51" fmla="*/ 243002 w 322097"/>
                <a:gd name="connsiteY51" fmla="*/ 308838 h 312283"/>
                <a:gd name="connsiteX52" fmla="*/ 308381 w 322097"/>
                <a:gd name="connsiteY52" fmla="*/ 311810 h 31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97" h="312283">
                  <a:moveTo>
                    <a:pt x="308381" y="311810"/>
                  </a:moveTo>
                  <a:cubicBezTo>
                    <a:pt x="318211" y="313639"/>
                    <a:pt x="322097" y="310210"/>
                    <a:pt x="322097" y="300837"/>
                  </a:cubicBezTo>
                  <a:cubicBezTo>
                    <a:pt x="322097" y="282549"/>
                    <a:pt x="322097" y="264261"/>
                    <a:pt x="322097" y="245973"/>
                  </a:cubicBezTo>
                  <a:cubicBezTo>
                    <a:pt x="322097" y="245973"/>
                    <a:pt x="321869" y="245973"/>
                    <a:pt x="321869" y="245973"/>
                  </a:cubicBezTo>
                  <a:cubicBezTo>
                    <a:pt x="321869" y="242316"/>
                    <a:pt x="321869" y="238658"/>
                    <a:pt x="321869" y="235001"/>
                  </a:cubicBezTo>
                  <a:cubicBezTo>
                    <a:pt x="323240" y="168935"/>
                    <a:pt x="305410" y="107670"/>
                    <a:pt x="276835" y="48920"/>
                  </a:cubicBezTo>
                  <a:cubicBezTo>
                    <a:pt x="275920" y="46863"/>
                    <a:pt x="274777" y="45034"/>
                    <a:pt x="273863" y="42977"/>
                  </a:cubicBezTo>
                  <a:cubicBezTo>
                    <a:pt x="273634" y="42519"/>
                    <a:pt x="273177" y="41834"/>
                    <a:pt x="272948" y="41376"/>
                  </a:cubicBezTo>
                  <a:cubicBezTo>
                    <a:pt x="272034" y="40005"/>
                    <a:pt x="271348" y="38405"/>
                    <a:pt x="270434" y="37033"/>
                  </a:cubicBezTo>
                  <a:cubicBezTo>
                    <a:pt x="270205" y="36576"/>
                    <a:pt x="269748" y="36119"/>
                    <a:pt x="269519" y="35433"/>
                  </a:cubicBezTo>
                  <a:cubicBezTo>
                    <a:pt x="268376" y="33604"/>
                    <a:pt x="267233" y="31775"/>
                    <a:pt x="266090" y="29946"/>
                  </a:cubicBezTo>
                  <a:cubicBezTo>
                    <a:pt x="265862" y="29718"/>
                    <a:pt x="265862" y="29489"/>
                    <a:pt x="265633" y="29261"/>
                  </a:cubicBezTo>
                  <a:cubicBezTo>
                    <a:pt x="264490" y="27660"/>
                    <a:pt x="263576" y="26060"/>
                    <a:pt x="262433" y="24231"/>
                  </a:cubicBezTo>
                  <a:cubicBezTo>
                    <a:pt x="262204" y="23774"/>
                    <a:pt x="261747" y="23317"/>
                    <a:pt x="261518" y="22631"/>
                  </a:cubicBezTo>
                  <a:cubicBezTo>
                    <a:pt x="260604" y="21031"/>
                    <a:pt x="259461" y="19659"/>
                    <a:pt x="258547" y="18288"/>
                  </a:cubicBezTo>
                  <a:cubicBezTo>
                    <a:pt x="258318" y="18059"/>
                    <a:pt x="258089" y="17602"/>
                    <a:pt x="257861" y="17373"/>
                  </a:cubicBezTo>
                  <a:cubicBezTo>
                    <a:pt x="256489" y="15545"/>
                    <a:pt x="255346" y="13716"/>
                    <a:pt x="253975" y="11887"/>
                  </a:cubicBezTo>
                  <a:cubicBezTo>
                    <a:pt x="253746" y="11658"/>
                    <a:pt x="253746" y="11430"/>
                    <a:pt x="253517" y="11201"/>
                  </a:cubicBezTo>
                  <a:cubicBezTo>
                    <a:pt x="252374" y="9601"/>
                    <a:pt x="251003" y="8001"/>
                    <a:pt x="249860" y="6401"/>
                  </a:cubicBezTo>
                  <a:cubicBezTo>
                    <a:pt x="249631" y="5943"/>
                    <a:pt x="249403" y="5715"/>
                    <a:pt x="249174" y="5258"/>
                  </a:cubicBezTo>
                  <a:cubicBezTo>
                    <a:pt x="247802" y="3429"/>
                    <a:pt x="246431" y="1829"/>
                    <a:pt x="245059" y="0"/>
                  </a:cubicBezTo>
                  <a:cubicBezTo>
                    <a:pt x="250546" y="24460"/>
                    <a:pt x="254203" y="49149"/>
                    <a:pt x="261290" y="73380"/>
                  </a:cubicBezTo>
                  <a:cubicBezTo>
                    <a:pt x="271348" y="107899"/>
                    <a:pt x="280721" y="145847"/>
                    <a:pt x="271348" y="181737"/>
                  </a:cubicBezTo>
                  <a:cubicBezTo>
                    <a:pt x="263804" y="210769"/>
                    <a:pt x="243688" y="231114"/>
                    <a:pt x="216256" y="241630"/>
                  </a:cubicBezTo>
                  <a:cubicBezTo>
                    <a:pt x="201625" y="247345"/>
                    <a:pt x="184480" y="248031"/>
                    <a:pt x="168935" y="247574"/>
                  </a:cubicBezTo>
                  <a:cubicBezTo>
                    <a:pt x="142189" y="246888"/>
                    <a:pt x="115672" y="242087"/>
                    <a:pt x="89154" y="237972"/>
                  </a:cubicBezTo>
                  <a:cubicBezTo>
                    <a:pt x="71095" y="235915"/>
                    <a:pt x="52807" y="235686"/>
                    <a:pt x="34747" y="233858"/>
                  </a:cubicBezTo>
                  <a:cubicBezTo>
                    <a:pt x="23774" y="232715"/>
                    <a:pt x="12344" y="231572"/>
                    <a:pt x="1143" y="229514"/>
                  </a:cubicBezTo>
                  <a:lnTo>
                    <a:pt x="1143" y="229514"/>
                  </a:lnTo>
                  <a:cubicBezTo>
                    <a:pt x="457" y="231800"/>
                    <a:pt x="229" y="233629"/>
                    <a:pt x="0" y="235229"/>
                  </a:cubicBezTo>
                  <a:cubicBezTo>
                    <a:pt x="0" y="235229"/>
                    <a:pt x="0" y="235229"/>
                    <a:pt x="0" y="235229"/>
                  </a:cubicBezTo>
                  <a:cubicBezTo>
                    <a:pt x="0" y="235686"/>
                    <a:pt x="0" y="236372"/>
                    <a:pt x="0" y="236829"/>
                  </a:cubicBezTo>
                  <a:cubicBezTo>
                    <a:pt x="0" y="236829"/>
                    <a:pt x="0" y="236829"/>
                    <a:pt x="0" y="236829"/>
                  </a:cubicBezTo>
                  <a:cubicBezTo>
                    <a:pt x="229" y="238201"/>
                    <a:pt x="686" y="239573"/>
                    <a:pt x="1372" y="240487"/>
                  </a:cubicBezTo>
                  <a:cubicBezTo>
                    <a:pt x="1372" y="240487"/>
                    <a:pt x="1372" y="240487"/>
                    <a:pt x="1372" y="240487"/>
                  </a:cubicBezTo>
                  <a:cubicBezTo>
                    <a:pt x="1600" y="240944"/>
                    <a:pt x="1829" y="241173"/>
                    <a:pt x="2286" y="241401"/>
                  </a:cubicBezTo>
                  <a:cubicBezTo>
                    <a:pt x="2286" y="241401"/>
                    <a:pt x="2286" y="241401"/>
                    <a:pt x="2286" y="241401"/>
                  </a:cubicBezTo>
                  <a:cubicBezTo>
                    <a:pt x="2972" y="242087"/>
                    <a:pt x="3658" y="242544"/>
                    <a:pt x="4801" y="243230"/>
                  </a:cubicBezTo>
                  <a:cubicBezTo>
                    <a:pt x="4801" y="243230"/>
                    <a:pt x="4801" y="243230"/>
                    <a:pt x="4801" y="243230"/>
                  </a:cubicBezTo>
                  <a:cubicBezTo>
                    <a:pt x="5258" y="243459"/>
                    <a:pt x="5715" y="243687"/>
                    <a:pt x="6401" y="243916"/>
                  </a:cubicBezTo>
                  <a:cubicBezTo>
                    <a:pt x="6401" y="243916"/>
                    <a:pt x="6629" y="243916"/>
                    <a:pt x="6629" y="243916"/>
                  </a:cubicBezTo>
                  <a:cubicBezTo>
                    <a:pt x="7087" y="244145"/>
                    <a:pt x="7772" y="244373"/>
                    <a:pt x="8458" y="244602"/>
                  </a:cubicBezTo>
                  <a:cubicBezTo>
                    <a:pt x="8458" y="244602"/>
                    <a:pt x="8458" y="244602"/>
                    <a:pt x="8458" y="244602"/>
                  </a:cubicBezTo>
                  <a:cubicBezTo>
                    <a:pt x="9144" y="244830"/>
                    <a:pt x="9830" y="245059"/>
                    <a:pt x="10516" y="245288"/>
                  </a:cubicBezTo>
                  <a:cubicBezTo>
                    <a:pt x="10516" y="245288"/>
                    <a:pt x="10516" y="245288"/>
                    <a:pt x="10744" y="245288"/>
                  </a:cubicBezTo>
                  <a:cubicBezTo>
                    <a:pt x="11430" y="245516"/>
                    <a:pt x="12116" y="245745"/>
                    <a:pt x="13030" y="245973"/>
                  </a:cubicBezTo>
                  <a:cubicBezTo>
                    <a:pt x="13259" y="245973"/>
                    <a:pt x="13259" y="245973"/>
                    <a:pt x="13487" y="245973"/>
                  </a:cubicBezTo>
                  <a:cubicBezTo>
                    <a:pt x="14173" y="246202"/>
                    <a:pt x="15088" y="246431"/>
                    <a:pt x="15773" y="246659"/>
                  </a:cubicBezTo>
                  <a:cubicBezTo>
                    <a:pt x="16002" y="246659"/>
                    <a:pt x="16002" y="246659"/>
                    <a:pt x="16231" y="246659"/>
                  </a:cubicBezTo>
                  <a:cubicBezTo>
                    <a:pt x="17145" y="246888"/>
                    <a:pt x="18059" y="247116"/>
                    <a:pt x="18974" y="247345"/>
                  </a:cubicBezTo>
                  <a:cubicBezTo>
                    <a:pt x="31090" y="249860"/>
                    <a:pt x="136703" y="281635"/>
                    <a:pt x="177622" y="292379"/>
                  </a:cubicBezTo>
                  <a:cubicBezTo>
                    <a:pt x="202768" y="299009"/>
                    <a:pt x="239573" y="309981"/>
                    <a:pt x="243002" y="308838"/>
                  </a:cubicBezTo>
                  <a:cubicBezTo>
                    <a:pt x="259004" y="300380"/>
                    <a:pt x="291922" y="308381"/>
                    <a:pt x="308381" y="311810"/>
                  </a:cubicBezTo>
                  <a:close/>
                </a:path>
              </a:pathLst>
            </a:custGeom>
            <a:solidFill>
              <a:srgbClr val="FFFFFF"/>
            </a:solidFill>
            <a:ln w="2286" cap="flat">
              <a:noFill/>
              <a:prstDash val="solid"/>
              <a:miter/>
            </a:ln>
          </p:spPr>
          <p:txBody>
            <a:bodyPr rtlCol="0" anchor="ctr"/>
            <a:lstStyle/>
            <a:p>
              <a:endParaRPr lang="en-US"/>
            </a:p>
          </p:txBody>
        </p:sp>
        <p:sp>
          <p:nvSpPr>
            <p:cNvPr id="61" name="Freeform 120">
              <a:extLst>
                <a:ext uri="{FF2B5EF4-FFF2-40B4-BE49-F238E27FC236}">
                  <a16:creationId xmlns:a16="http://schemas.microsoft.com/office/drawing/2014/main" id="{33729E26-74D6-01ED-C770-BE85576CAB99}"/>
                </a:ext>
              </a:extLst>
            </p:cNvPr>
            <p:cNvSpPr/>
            <p:nvPr/>
          </p:nvSpPr>
          <p:spPr>
            <a:xfrm>
              <a:off x="8904319" y="6065215"/>
              <a:ext cx="285709" cy="412076"/>
            </a:xfrm>
            <a:custGeom>
              <a:avLst/>
              <a:gdLst>
                <a:gd name="connsiteX0" fmla="*/ 228759 w 285709"/>
                <a:gd name="connsiteY0" fmla="*/ 8916 h 412076"/>
                <a:gd name="connsiteX1" fmla="*/ 187383 w 285709"/>
                <a:gd name="connsiteY1" fmla="*/ 0 h 412076"/>
                <a:gd name="connsiteX2" fmla="*/ 108973 w 285709"/>
                <a:gd name="connsiteY2" fmla="*/ 17602 h 412076"/>
                <a:gd name="connsiteX3" fmla="*/ 88170 w 285709"/>
                <a:gd name="connsiteY3" fmla="*/ 51892 h 412076"/>
                <a:gd name="connsiteX4" fmla="*/ 98229 w 285709"/>
                <a:gd name="connsiteY4" fmla="*/ 60351 h 412076"/>
                <a:gd name="connsiteX5" fmla="*/ 135262 w 285709"/>
                <a:gd name="connsiteY5" fmla="*/ 58065 h 412076"/>
                <a:gd name="connsiteX6" fmla="*/ 145092 w 285709"/>
                <a:gd name="connsiteY6" fmla="*/ 50521 h 412076"/>
                <a:gd name="connsiteX7" fmla="*/ 170695 w 285709"/>
                <a:gd name="connsiteY7" fmla="*/ 17602 h 412076"/>
                <a:gd name="connsiteX8" fmla="*/ 181668 w 285709"/>
                <a:gd name="connsiteY8" fmla="*/ 13945 h 412076"/>
                <a:gd name="connsiteX9" fmla="*/ 180296 w 285709"/>
                <a:gd name="connsiteY9" fmla="*/ 25375 h 412076"/>
                <a:gd name="connsiteX10" fmla="*/ 127947 w 285709"/>
                <a:gd name="connsiteY10" fmla="*/ 95784 h 412076"/>
                <a:gd name="connsiteX11" fmla="*/ 95257 w 285709"/>
                <a:gd name="connsiteY11" fmla="*/ 109042 h 412076"/>
                <a:gd name="connsiteX12" fmla="*/ 18905 w 285709"/>
                <a:gd name="connsiteY12" fmla="*/ 96469 h 412076"/>
                <a:gd name="connsiteX13" fmla="*/ 845 w 285709"/>
                <a:gd name="connsiteY13" fmla="*/ 119558 h 412076"/>
                <a:gd name="connsiteX14" fmla="*/ 39479 w 285709"/>
                <a:gd name="connsiteY14" fmla="*/ 138989 h 412076"/>
                <a:gd name="connsiteX15" fmla="*/ 99829 w 285709"/>
                <a:gd name="connsiteY15" fmla="*/ 149962 h 412076"/>
                <a:gd name="connsiteX16" fmla="*/ 165894 w 285709"/>
                <a:gd name="connsiteY16" fmla="*/ 118872 h 412076"/>
                <a:gd name="connsiteX17" fmla="*/ 204756 w 285709"/>
                <a:gd name="connsiteY17" fmla="*/ 60351 h 412076"/>
                <a:gd name="connsiteX18" fmla="*/ 217329 w 285709"/>
                <a:gd name="connsiteY18" fmla="*/ 54864 h 412076"/>
                <a:gd name="connsiteX19" fmla="*/ 215272 w 285709"/>
                <a:gd name="connsiteY19" fmla="*/ 67666 h 412076"/>
                <a:gd name="connsiteX20" fmla="*/ 157436 w 285709"/>
                <a:gd name="connsiteY20" fmla="*/ 149962 h 412076"/>
                <a:gd name="connsiteX21" fmla="*/ 148978 w 285709"/>
                <a:gd name="connsiteY21" fmla="*/ 168707 h 412076"/>
                <a:gd name="connsiteX22" fmla="*/ 137319 w 285709"/>
                <a:gd name="connsiteY22" fmla="*/ 203226 h 412076"/>
                <a:gd name="connsiteX23" fmla="*/ 114459 w 285709"/>
                <a:gd name="connsiteY23" fmla="*/ 235458 h 412076"/>
                <a:gd name="connsiteX24" fmla="*/ 95943 w 285709"/>
                <a:gd name="connsiteY24" fmla="*/ 284607 h 412076"/>
                <a:gd name="connsiteX25" fmla="*/ 101429 w 285709"/>
                <a:gd name="connsiteY25" fmla="*/ 390220 h 412076"/>
                <a:gd name="connsiteX26" fmla="*/ 121775 w 285709"/>
                <a:gd name="connsiteY26" fmla="*/ 409194 h 412076"/>
                <a:gd name="connsiteX27" fmla="*/ 139834 w 285709"/>
                <a:gd name="connsiteY27" fmla="*/ 389306 h 412076"/>
                <a:gd name="connsiteX28" fmla="*/ 140520 w 285709"/>
                <a:gd name="connsiteY28" fmla="*/ 318897 h 412076"/>
                <a:gd name="connsiteX29" fmla="*/ 145092 w 285709"/>
                <a:gd name="connsiteY29" fmla="*/ 298552 h 412076"/>
                <a:gd name="connsiteX30" fmla="*/ 202013 w 285709"/>
                <a:gd name="connsiteY30" fmla="*/ 226086 h 412076"/>
                <a:gd name="connsiteX31" fmla="*/ 210929 w 285709"/>
                <a:gd name="connsiteY31" fmla="*/ 223342 h 412076"/>
                <a:gd name="connsiteX32" fmla="*/ 210014 w 285709"/>
                <a:gd name="connsiteY32" fmla="*/ 232944 h 412076"/>
                <a:gd name="connsiteX33" fmla="*/ 203385 w 285709"/>
                <a:gd name="connsiteY33" fmla="*/ 266776 h 412076"/>
                <a:gd name="connsiteX34" fmla="*/ 232646 w 285709"/>
                <a:gd name="connsiteY34" fmla="*/ 387249 h 412076"/>
                <a:gd name="connsiteX35" fmla="*/ 261221 w 285709"/>
                <a:gd name="connsiteY35" fmla="*/ 411937 h 412076"/>
                <a:gd name="connsiteX36" fmla="*/ 283623 w 285709"/>
                <a:gd name="connsiteY36" fmla="*/ 384505 h 412076"/>
                <a:gd name="connsiteX37" fmla="*/ 256420 w 285709"/>
                <a:gd name="connsiteY37" fmla="*/ 290551 h 412076"/>
                <a:gd name="connsiteX38" fmla="*/ 253448 w 285709"/>
                <a:gd name="connsiteY38" fmla="*/ 254203 h 412076"/>
                <a:gd name="connsiteX39" fmla="*/ 263964 w 285709"/>
                <a:gd name="connsiteY39" fmla="*/ 147219 h 412076"/>
                <a:gd name="connsiteX40" fmla="*/ 247962 w 285709"/>
                <a:gd name="connsiteY40" fmla="*/ 37033 h 412076"/>
                <a:gd name="connsiteX41" fmla="*/ 228759 w 285709"/>
                <a:gd name="connsiteY41" fmla="*/ 8916 h 4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5709" h="412076">
                  <a:moveTo>
                    <a:pt x="228759" y="8916"/>
                  </a:moveTo>
                  <a:cubicBezTo>
                    <a:pt x="207957" y="6172"/>
                    <a:pt x="193784" y="3886"/>
                    <a:pt x="187383" y="0"/>
                  </a:cubicBezTo>
                  <a:cubicBezTo>
                    <a:pt x="169552" y="3886"/>
                    <a:pt x="124289" y="12573"/>
                    <a:pt x="108973" y="17602"/>
                  </a:cubicBezTo>
                  <a:cubicBezTo>
                    <a:pt x="89085" y="24232"/>
                    <a:pt x="85199" y="31547"/>
                    <a:pt x="88170" y="51892"/>
                  </a:cubicBezTo>
                  <a:cubicBezTo>
                    <a:pt x="89085" y="58522"/>
                    <a:pt x="92057" y="60351"/>
                    <a:pt x="98229" y="60351"/>
                  </a:cubicBezTo>
                  <a:cubicBezTo>
                    <a:pt x="110573" y="60122"/>
                    <a:pt x="116974" y="58065"/>
                    <a:pt x="135262" y="58065"/>
                  </a:cubicBezTo>
                  <a:cubicBezTo>
                    <a:pt x="140063" y="59208"/>
                    <a:pt x="142577" y="54178"/>
                    <a:pt x="145092" y="50521"/>
                  </a:cubicBezTo>
                  <a:cubicBezTo>
                    <a:pt x="153550" y="39548"/>
                    <a:pt x="162008" y="28347"/>
                    <a:pt x="170695" y="17602"/>
                  </a:cubicBezTo>
                  <a:cubicBezTo>
                    <a:pt x="173210" y="14402"/>
                    <a:pt x="177096" y="10287"/>
                    <a:pt x="181668" y="13945"/>
                  </a:cubicBezTo>
                  <a:cubicBezTo>
                    <a:pt x="186240" y="17602"/>
                    <a:pt x="183039" y="21717"/>
                    <a:pt x="180296" y="25375"/>
                  </a:cubicBezTo>
                  <a:cubicBezTo>
                    <a:pt x="162694" y="48921"/>
                    <a:pt x="145320" y="72466"/>
                    <a:pt x="127947" y="95784"/>
                  </a:cubicBezTo>
                  <a:cubicBezTo>
                    <a:pt x="119717" y="106756"/>
                    <a:pt x="108973" y="110871"/>
                    <a:pt x="95257" y="109042"/>
                  </a:cubicBezTo>
                  <a:cubicBezTo>
                    <a:pt x="69882" y="105613"/>
                    <a:pt x="44508" y="99441"/>
                    <a:pt x="18905" y="96469"/>
                  </a:cubicBezTo>
                  <a:cubicBezTo>
                    <a:pt x="617" y="92812"/>
                    <a:pt x="-1669" y="114757"/>
                    <a:pt x="845" y="119558"/>
                  </a:cubicBezTo>
                  <a:cubicBezTo>
                    <a:pt x="7932" y="132360"/>
                    <a:pt x="26448" y="136017"/>
                    <a:pt x="39479" y="138989"/>
                  </a:cubicBezTo>
                  <a:cubicBezTo>
                    <a:pt x="59367" y="143561"/>
                    <a:pt x="79712" y="146533"/>
                    <a:pt x="99829" y="149962"/>
                  </a:cubicBezTo>
                  <a:cubicBezTo>
                    <a:pt x="130233" y="155448"/>
                    <a:pt x="150350" y="143561"/>
                    <a:pt x="165894" y="118872"/>
                  </a:cubicBezTo>
                  <a:cubicBezTo>
                    <a:pt x="178467" y="98984"/>
                    <a:pt x="193098" y="80696"/>
                    <a:pt x="204756" y="60351"/>
                  </a:cubicBezTo>
                  <a:cubicBezTo>
                    <a:pt x="207271" y="55779"/>
                    <a:pt x="212072" y="51435"/>
                    <a:pt x="217329" y="54864"/>
                  </a:cubicBezTo>
                  <a:cubicBezTo>
                    <a:pt x="223959" y="59208"/>
                    <a:pt x="218015" y="64237"/>
                    <a:pt x="215272" y="67666"/>
                  </a:cubicBezTo>
                  <a:cubicBezTo>
                    <a:pt x="195612" y="93040"/>
                    <a:pt x="180068" y="126873"/>
                    <a:pt x="157436" y="149962"/>
                  </a:cubicBezTo>
                  <a:cubicBezTo>
                    <a:pt x="150578" y="156820"/>
                    <a:pt x="148292" y="159334"/>
                    <a:pt x="148978" y="168707"/>
                  </a:cubicBezTo>
                  <a:cubicBezTo>
                    <a:pt x="149892" y="181737"/>
                    <a:pt x="145549" y="192939"/>
                    <a:pt x="137319" y="203226"/>
                  </a:cubicBezTo>
                  <a:cubicBezTo>
                    <a:pt x="129090" y="213513"/>
                    <a:pt x="122232" y="224943"/>
                    <a:pt x="114459" y="235458"/>
                  </a:cubicBezTo>
                  <a:cubicBezTo>
                    <a:pt x="103715" y="250089"/>
                    <a:pt x="94114" y="265633"/>
                    <a:pt x="95943" y="284607"/>
                  </a:cubicBezTo>
                  <a:cubicBezTo>
                    <a:pt x="97314" y="298323"/>
                    <a:pt x="100515" y="368961"/>
                    <a:pt x="101429" y="390220"/>
                  </a:cubicBezTo>
                  <a:cubicBezTo>
                    <a:pt x="102115" y="406680"/>
                    <a:pt x="106687" y="409880"/>
                    <a:pt x="121775" y="409194"/>
                  </a:cubicBezTo>
                  <a:cubicBezTo>
                    <a:pt x="137777" y="408508"/>
                    <a:pt x="140063" y="406451"/>
                    <a:pt x="139834" y="389306"/>
                  </a:cubicBezTo>
                  <a:cubicBezTo>
                    <a:pt x="139605" y="365760"/>
                    <a:pt x="140977" y="342443"/>
                    <a:pt x="140520" y="318897"/>
                  </a:cubicBezTo>
                  <a:cubicBezTo>
                    <a:pt x="140291" y="311353"/>
                    <a:pt x="140291" y="304724"/>
                    <a:pt x="145092" y="298552"/>
                  </a:cubicBezTo>
                  <a:cubicBezTo>
                    <a:pt x="164294" y="274549"/>
                    <a:pt x="183039" y="250317"/>
                    <a:pt x="202013" y="226086"/>
                  </a:cubicBezTo>
                  <a:cubicBezTo>
                    <a:pt x="204299" y="223342"/>
                    <a:pt x="207042" y="220142"/>
                    <a:pt x="210929" y="223342"/>
                  </a:cubicBezTo>
                  <a:cubicBezTo>
                    <a:pt x="215043" y="226543"/>
                    <a:pt x="212529" y="230658"/>
                    <a:pt x="210014" y="232944"/>
                  </a:cubicBezTo>
                  <a:cubicBezTo>
                    <a:pt x="199956" y="242545"/>
                    <a:pt x="200184" y="253746"/>
                    <a:pt x="203385" y="266776"/>
                  </a:cubicBezTo>
                  <a:cubicBezTo>
                    <a:pt x="212986" y="307239"/>
                    <a:pt x="221216" y="347244"/>
                    <a:pt x="232646" y="387249"/>
                  </a:cubicBezTo>
                  <a:cubicBezTo>
                    <a:pt x="237903" y="405537"/>
                    <a:pt x="244761" y="411023"/>
                    <a:pt x="261221" y="411937"/>
                  </a:cubicBezTo>
                  <a:cubicBezTo>
                    <a:pt x="282252" y="413309"/>
                    <a:pt x="289796" y="404622"/>
                    <a:pt x="283623" y="384505"/>
                  </a:cubicBezTo>
                  <a:cubicBezTo>
                    <a:pt x="274022" y="352959"/>
                    <a:pt x="267164" y="321640"/>
                    <a:pt x="256420" y="290551"/>
                  </a:cubicBezTo>
                  <a:cubicBezTo>
                    <a:pt x="252305" y="278435"/>
                    <a:pt x="252077" y="267005"/>
                    <a:pt x="253448" y="254203"/>
                  </a:cubicBezTo>
                  <a:cubicBezTo>
                    <a:pt x="256877" y="218542"/>
                    <a:pt x="264192" y="183337"/>
                    <a:pt x="263964" y="147219"/>
                  </a:cubicBezTo>
                  <a:cubicBezTo>
                    <a:pt x="263964" y="109500"/>
                    <a:pt x="260535" y="72695"/>
                    <a:pt x="247962" y="37033"/>
                  </a:cubicBezTo>
                  <a:cubicBezTo>
                    <a:pt x="245219" y="25832"/>
                    <a:pt x="243161" y="10744"/>
                    <a:pt x="228759" y="8916"/>
                  </a:cubicBezTo>
                  <a:close/>
                </a:path>
              </a:pathLst>
            </a:custGeom>
            <a:solidFill>
              <a:srgbClr val="0070C0"/>
            </a:solidFill>
            <a:ln w="2286" cap="flat">
              <a:noFill/>
              <a:prstDash val="solid"/>
              <a:miter/>
            </a:ln>
          </p:spPr>
          <p:txBody>
            <a:bodyPr rtlCol="0" anchor="ctr"/>
            <a:lstStyle/>
            <a:p>
              <a:endParaRPr lang="en-US"/>
            </a:p>
          </p:txBody>
        </p:sp>
        <p:sp>
          <p:nvSpPr>
            <p:cNvPr id="62" name="Freeform 121">
              <a:extLst>
                <a:ext uri="{FF2B5EF4-FFF2-40B4-BE49-F238E27FC236}">
                  <a16:creationId xmlns:a16="http://schemas.microsoft.com/office/drawing/2014/main" id="{07FC24B3-C7EC-26AF-6729-08550FBAB695}"/>
                </a:ext>
              </a:extLst>
            </p:cNvPr>
            <p:cNvSpPr/>
            <p:nvPr/>
          </p:nvSpPr>
          <p:spPr>
            <a:xfrm>
              <a:off x="9058769" y="5915810"/>
              <a:ext cx="143610" cy="148033"/>
            </a:xfrm>
            <a:custGeom>
              <a:avLst/>
              <a:gdLst>
                <a:gd name="connsiteX0" fmla="*/ 56708 w 143610"/>
                <a:gd name="connsiteY0" fmla="*/ 1044 h 148033"/>
                <a:gd name="connsiteX1" fmla="*/ 2530 w 143610"/>
                <a:gd name="connsiteY1" fmla="*/ 92255 h 148033"/>
                <a:gd name="connsiteX2" fmla="*/ 76596 w 143610"/>
                <a:gd name="connsiteY2" fmla="*/ 148033 h 148033"/>
                <a:gd name="connsiteX3" fmla="*/ 143576 w 143610"/>
                <a:gd name="connsiteY3" fmla="*/ 68709 h 148033"/>
                <a:gd name="connsiteX4" fmla="*/ 56708 w 143610"/>
                <a:gd name="connsiteY4" fmla="*/ 1044 h 14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0" h="148033">
                  <a:moveTo>
                    <a:pt x="56708" y="1044"/>
                  </a:moveTo>
                  <a:cubicBezTo>
                    <a:pt x="11674" y="10645"/>
                    <a:pt x="-7300" y="46535"/>
                    <a:pt x="2530" y="92255"/>
                  </a:cubicBezTo>
                  <a:cubicBezTo>
                    <a:pt x="7788" y="116715"/>
                    <a:pt x="15332" y="145976"/>
                    <a:pt x="76596" y="148033"/>
                  </a:cubicBezTo>
                  <a:cubicBezTo>
                    <a:pt x="117287" y="148033"/>
                    <a:pt x="144719" y="119687"/>
                    <a:pt x="143576" y="68709"/>
                  </a:cubicBezTo>
                  <a:cubicBezTo>
                    <a:pt x="144262" y="37391"/>
                    <a:pt x="117059" y="-7415"/>
                    <a:pt x="56708" y="1044"/>
                  </a:cubicBezTo>
                  <a:close/>
                </a:path>
              </a:pathLst>
            </a:custGeom>
            <a:solidFill>
              <a:srgbClr val="FFFFFF"/>
            </a:solidFill>
            <a:ln w="2286" cap="flat">
              <a:noFill/>
              <a:prstDash val="solid"/>
              <a:miter/>
            </a:ln>
          </p:spPr>
          <p:txBody>
            <a:bodyPr rtlCol="0" anchor="ctr"/>
            <a:lstStyle/>
            <a:p>
              <a:endParaRPr lang="en-US"/>
            </a:p>
          </p:txBody>
        </p:sp>
        <p:sp>
          <p:nvSpPr>
            <p:cNvPr id="63" name="Freeform 122">
              <a:extLst>
                <a:ext uri="{FF2B5EF4-FFF2-40B4-BE49-F238E27FC236}">
                  <a16:creationId xmlns:a16="http://schemas.microsoft.com/office/drawing/2014/main" id="{4BEBA73E-DB37-5D42-8B7A-1C055FD1A67F}"/>
                </a:ext>
              </a:extLst>
            </p:cNvPr>
            <p:cNvSpPr/>
            <p:nvPr/>
          </p:nvSpPr>
          <p:spPr>
            <a:xfrm>
              <a:off x="8084665" y="6107277"/>
              <a:ext cx="76178" cy="140697"/>
            </a:xfrm>
            <a:custGeom>
              <a:avLst/>
              <a:gdLst>
                <a:gd name="connsiteX0" fmla="*/ 45317 w 76178"/>
                <a:gd name="connsiteY0" fmla="*/ 136931 h 140697"/>
                <a:gd name="connsiteX1" fmla="*/ 52175 w 76178"/>
                <a:gd name="connsiteY1" fmla="*/ 133045 h 140697"/>
                <a:gd name="connsiteX2" fmla="*/ 53318 w 76178"/>
                <a:gd name="connsiteY2" fmla="*/ 132359 h 140697"/>
                <a:gd name="connsiteX3" fmla="*/ 60176 w 76178"/>
                <a:gd name="connsiteY3" fmla="*/ 128701 h 140697"/>
                <a:gd name="connsiteX4" fmla="*/ 61090 w 76178"/>
                <a:gd name="connsiteY4" fmla="*/ 128244 h 140697"/>
                <a:gd name="connsiteX5" fmla="*/ 76178 w 76178"/>
                <a:gd name="connsiteY5" fmla="*/ 121158 h 140697"/>
                <a:gd name="connsiteX6" fmla="*/ 76178 w 76178"/>
                <a:gd name="connsiteY6" fmla="*/ 121158 h 140697"/>
                <a:gd name="connsiteX7" fmla="*/ 70920 w 76178"/>
                <a:gd name="connsiteY7" fmla="*/ 115443 h 140697"/>
                <a:gd name="connsiteX8" fmla="*/ 2797 w 76178"/>
                <a:gd name="connsiteY8" fmla="*/ 7086 h 140697"/>
                <a:gd name="connsiteX9" fmla="*/ 740 w 76178"/>
                <a:gd name="connsiteY9" fmla="*/ 0 h 140697"/>
                <a:gd name="connsiteX10" fmla="*/ 511 w 76178"/>
                <a:gd name="connsiteY10" fmla="*/ 3886 h 140697"/>
                <a:gd name="connsiteX11" fmla="*/ 18342 w 76178"/>
                <a:gd name="connsiteY11" fmla="*/ 131673 h 140697"/>
                <a:gd name="connsiteX12" fmla="*/ 30458 w 76178"/>
                <a:gd name="connsiteY12" fmla="*/ 140589 h 140697"/>
                <a:gd name="connsiteX13" fmla="*/ 45317 w 76178"/>
                <a:gd name="connsiteY13" fmla="*/ 136931 h 14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78" h="140697">
                  <a:moveTo>
                    <a:pt x="45317" y="136931"/>
                  </a:moveTo>
                  <a:cubicBezTo>
                    <a:pt x="47603" y="135559"/>
                    <a:pt x="49889" y="134188"/>
                    <a:pt x="52175" y="133045"/>
                  </a:cubicBezTo>
                  <a:cubicBezTo>
                    <a:pt x="52632" y="132816"/>
                    <a:pt x="52860" y="132588"/>
                    <a:pt x="53318" y="132359"/>
                  </a:cubicBezTo>
                  <a:cubicBezTo>
                    <a:pt x="55604" y="131216"/>
                    <a:pt x="57890" y="129844"/>
                    <a:pt x="60176" y="128701"/>
                  </a:cubicBezTo>
                  <a:cubicBezTo>
                    <a:pt x="60404" y="128473"/>
                    <a:pt x="60861" y="128473"/>
                    <a:pt x="61090" y="128244"/>
                  </a:cubicBezTo>
                  <a:cubicBezTo>
                    <a:pt x="66119" y="125730"/>
                    <a:pt x="71148" y="123444"/>
                    <a:pt x="76178" y="121158"/>
                  </a:cubicBezTo>
                  <a:cubicBezTo>
                    <a:pt x="76178" y="121158"/>
                    <a:pt x="76178" y="121158"/>
                    <a:pt x="76178" y="121158"/>
                  </a:cubicBezTo>
                  <a:cubicBezTo>
                    <a:pt x="74349" y="119329"/>
                    <a:pt x="72749" y="117271"/>
                    <a:pt x="70920" y="115443"/>
                  </a:cubicBezTo>
                  <a:cubicBezTo>
                    <a:pt x="42802" y="83210"/>
                    <a:pt x="16284" y="48463"/>
                    <a:pt x="2797" y="7086"/>
                  </a:cubicBezTo>
                  <a:cubicBezTo>
                    <a:pt x="2111" y="4800"/>
                    <a:pt x="1425" y="2286"/>
                    <a:pt x="740" y="0"/>
                  </a:cubicBezTo>
                  <a:cubicBezTo>
                    <a:pt x="740" y="1371"/>
                    <a:pt x="511" y="2514"/>
                    <a:pt x="511" y="3886"/>
                  </a:cubicBezTo>
                  <a:cubicBezTo>
                    <a:pt x="-2461" y="47777"/>
                    <a:pt x="8055" y="89611"/>
                    <a:pt x="18342" y="131673"/>
                  </a:cubicBezTo>
                  <a:cubicBezTo>
                    <a:pt x="19942" y="138760"/>
                    <a:pt x="23142" y="141274"/>
                    <a:pt x="30458" y="140589"/>
                  </a:cubicBezTo>
                  <a:cubicBezTo>
                    <a:pt x="35715" y="140131"/>
                    <a:pt x="40745" y="139674"/>
                    <a:pt x="45317" y="136931"/>
                  </a:cubicBezTo>
                  <a:close/>
                </a:path>
              </a:pathLst>
            </a:custGeom>
            <a:solidFill>
              <a:srgbClr val="FFFFFF"/>
            </a:solidFill>
            <a:ln w="2286" cap="flat">
              <a:noFill/>
              <a:prstDash val="solid"/>
              <a:miter/>
            </a:ln>
          </p:spPr>
          <p:txBody>
            <a:bodyPr rtlCol="0" anchor="ctr"/>
            <a:lstStyle/>
            <a:p>
              <a:endParaRPr lang="en-US"/>
            </a:p>
          </p:txBody>
        </p:sp>
        <p:sp>
          <p:nvSpPr>
            <p:cNvPr id="64" name="Freeform 123">
              <a:extLst>
                <a:ext uri="{FF2B5EF4-FFF2-40B4-BE49-F238E27FC236}">
                  <a16:creationId xmlns:a16="http://schemas.microsoft.com/office/drawing/2014/main" id="{686643AC-84AD-7371-E910-F1D703C88F30}"/>
                </a:ext>
              </a:extLst>
            </p:cNvPr>
            <p:cNvSpPr/>
            <p:nvPr/>
          </p:nvSpPr>
          <p:spPr>
            <a:xfrm>
              <a:off x="8093617" y="5979014"/>
              <a:ext cx="369892" cy="94159"/>
            </a:xfrm>
            <a:custGeom>
              <a:avLst/>
              <a:gdLst>
                <a:gd name="connsiteX0" fmla="*/ 11676 w 369892"/>
                <a:gd name="connsiteY0" fmla="*/ 62655 h 94159"/>
                <a:gd name="connsiteX1" fmla="*/ 35450 w 369892"/>
                <a:gd name="connsiteY1" fmla="*/ 66313 h 94159"/>
                <a:gd name="connsiteX2" fmla="*/ 157980 w 369892"/>
                <a:gd name="connsiteY2" fmla="*/ 76371 h 94159"/>
                <a:gd name="connsiteX3" fmla="*/ 345889 w 369892"/>
                <a:gd name="connsiteY3" fmla="*/ 93516 h 94159"/>
                <a:gd name="connsiteX4" fmla="*/ 369892 w 369892"/>
                <a:gd name="connsiteY4" fmla="*/ 93059 h 94159"/>
                <a:gd name="connsiteX5" fmla="*/ 353661 w 369892"/>
                <a:gd name="connsiteY5" fmla="*/ 85287 h 94159"/>
                <a:gd name="connsiteX6" fmla="*/ 51681 w 369892"/>
                <a:gd name="connsiteY6" fmla="*/ 9849 h 94159"/>
                <a:gd name="connsiteX7" fmla="*/ 14648 w 369892"/>
                <a:gd name="connsiteY7" fmla="*/ 2305 h 94159"/>
                <a:gd name="connsiteX8" fmla="*/ 2075 w 369892"/>
                <a:gd name="connsiteY8" fmla="*/ 40710 h 94159"/>
                <a:gd name="connsiteX9" fmla="*/ 474 w 369892"/>
                <a:gd name="connsiteY9" fmla="*/ 47111 h 94159"/>
                <a:gd name="connsiteX10" fmla="*/ 11676 w 369892"/>
                <a:gd name="connsiteY10" fmla="*/ 62655 h 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892" h="94159">
                  <a:moveTo>
                    <a:pt x="11676" y="62655"/>
                  </a:moveTo>
                  <a:cubicBezTo>
                    <a:pt x="19677" y="64027"/>
                    <a:pt x="27449" y="65627"/>
                    <a:pt x="35450" y="66313"/>
                  </a:cubicBezTo>
                  <a:cubicBezTo>
                    <a:pt x="76370" y="69742"/>
                    <a:pt x="117289" y="72714"/>
                    <a:pt x="157980" y="76371"/>
                  </a:cubicBezTo>
                  <a:cubicBezTo>
                    <a:pt x="220616" y="81858"/>
                    <a:pt x="283481" y="85744"/>
                    <a:pt x="345889" y="93516"/>
                  </a:cubicBezTo>
                  <a:cubicBezTo>
                    <a:pt x="356176" y="94888"/>
                    <a:pt x="357548" y="93745"/>
                    <a:pt x="369892" y="93059"/>
                  </a:cubicBezTo>
                  <a:cubicBezTo>
                    <a:pt x="366234" y="87116"/>
                    <a:pt x="358005" y="85973"/>
                    <a:pt x="353661" y="85287"/>
                  </a:cubicBezTo>
                  <a:cubicBezTo>
                    <a:pt x="310227" y="78429"/>
                    <a:pt x="113631" y="27680"/>
                    <a:pt x="51681" y="9849"/>
                  </a:cubicBezTo>
                  <a:cubicBezTo>
                    <a:pt x="39336" y="6420"/>
                    <a:pt x="25163" y="-4782"/>
                    <a:pt x="14648" y="2305"/>
                  </a:cubicBezTo>
                  <a:cubicBezTo>
                    <a:pt x="3675" y="9620"/>
                    <a:pt x="5504" y="27451"/>
                    <a:pt x="2075" y="40710"/>
                  </a:cubicBezTo>
                  <a:cubicBezTo>
                    <a:pt x="1617" y="42767"/>
                    <a:pt x="932" y="45053"/>
                    <a:pt x="474" y="47111"/>
                  </a:cubicBezTo>
                  <a:cubicBezTo>
                    <a:pt x="-1583" y="56483"/>
                    <a:pt x="3218" y="61055"/>
                    <a:pt x="11676" y="62655"/>
                  </a:cubicBezTo>
                  <a:close/>
                </a:path>
              </a:pathLst>
            </a:custGeom>
            <a:solidFill>
              <a:srgbClr val="FFFFFF"/>
            </a:solidFill>
            <a:ln w="2286" cap="flat">
              <a:noFill/>
              <a:prstDash val="solid"/>
              <a:miter/>
            </a:ln>
          </p:spPr>
          <p:txBody>
            <a:bodyPr rtlCol="0" anchor="ctr"/>
            <a:lstStyle/>
            <a:p>
              <a:endParaRPr lang="en-US"/>
            </a:p>
          </p:txBody>
        </p:sp>
        <p:sp>
          <p:nvSpPr>
            <p:cNvPr id="65" name="Freeform 124">
              <a:extLst>
                <a:ext uri="{FF2B5EF4-FFF2-40B4-BE49-F238E27FC236}">
                  <a16:creationId xmlns:a16="http://schemas.microsoft.com/office/drawing/2014/main" id="{4C53FE86-24C0-5248-435A-44360359865D}"/>
                </a:ext>
              </a:extLst>
            </p:cNvPr>
            <p:cNvSpPr/>
            <p:nvPr/>
          </p:nvSpPr>
          <p:spPr>
            <a:xfrm>
              <a:off x="8115994" y="5711088"/>
              <a:ext cx="524293" cy="344731"/>
            </a:xfrm>
            <a:custGeom>
              <a:avLst/>
              <a:gdLst>
                <a:gd name="connsiteX0" fmla="*/ 12617 w 524293"/>
                <a:gd name="connsiteY0" fmla="*/ 258572 h 344731"/>
                <a:gd name="connsiteX1" fmla="*/ 251047 w 524293"/>
                <a:gd name="connsiteY1" fmla="*/ 322123 h 344731"/>
                <a:gd name="connsiteX2" fmla="*/ 350031 w 524293"/>
                <a:gd name="connsiteY2" fmla="*/ 343840 h 344731"/>
                <a:gd name="connsiteX3" fmla="*/ 378148 w 524293"/>
                <a:gd name="connsiteY3" fmla="*/ 328752 h 344731"/>
                <a:gd name="connsiteX4" fmla="*/ 462959 w 524293"/>
                <a:gd name="connsiteY4" fmla="*/ 167589 h 344731"/>
                <a:gd name="connsiteX5" fmla="*/ 517594 w 524293"/>
                <a:gd name="connsiteY5" fmla="*/ 67234 h 344731"/>
                <a:gd name="connsiteX6" fmla="*/ 503878 w 524293"/>
                <a:gd name="connsiteY6" fmla="*/ 28143 h 344731"/>
                <a:gd name="connsiteX7" fmla="*/ 173551 w 524293"/>
                <a:gd name="connsiteY7" fmla="*/ 45288 h 344731"/>
                <a:gd name="connsiteX8" fmla="*/ 84626 w 524293"/>
                <a:gd name="connsiteY8" fmla="*/ 112725 h 344731"/>
                <a:gd name="connsiteX9" fmla="*/ 3016 w 524293"/>
                <a:gd name="connsiteY9" fmla="*/ 238684 h 344731"/>
                <a:gd name="connsiteX10" fmla="*/ 12617 w 524293"/>
                <a:gd name="connsiteY10" fmla="*/ 258572 h 3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93" h="344731">
                  <a:moveTo>
                    <a:pt x="12617" y="258572"/>
                  </a:moveTo>
                  <a:cubicBezTo>
                    <a:pt x="36163" y="264287"/>
                    <a:pt x="194583" y="310921"/>
                    <a:pt x="251047" y="322123"/>
                  </a:cubicBezTo>
                  <a:cubicBezTo>
                    <a:pt x="284880" y="328752"/>
                    <a:pt x="315512" y="339725"/>
                    <a:pt x="350031" y="343840"/>
                  </a:cubicBezTo>
                  <a:cubicBezTo>
                    <a:pt x="368547" y="346126"/>
                    <a:pt x="369462" y="344983"/>
                    <a:pt x="378148" y="328752"/>
                  </a:cubicBezTo>
                  <a:cubicBezTo>
                    <a:pt x="406266" y="275031"/>
                    <a:pt x="433927" y="220853"/>
                    <a:pt x="462959" y="167589"/>
                  </a:cubicBezTo>
                  <a:cubicBezTo>
                    <a:pt x="481247" y="134214"/>
                    <a:pt x="500907" y="101524"/>
                    <a:pt x="517594" y="67234"/>
                  </a:cubicBezTo>
                  <a:cubicBezTo>
                    <a:pt x="528567" y="44374"/>
                    <a:pt x="527424" y="37287"/>
                    <a:pt x="503878" y="28143"/>
                  </a:cubicBezTo>
                  <a:cubicBezTo>
                    <a:pt x="456101" y="9169"/>
                    <a:pt x="327856" y="-32207"/>
                    <a:pt x="173551" y="45288"/>
                  </a:cubicBezTo>
                  <a:cubicBezTo>
                    <a:pt x="140633" y="63119"/>
                    <a:pt x="111829" y="86893"/>
                    <a:pt x="84626" y="112725"/>
                  </a:cubicBezTo>
                  <a:cubicBezTo>
                    <a:pt x="47364" y="148387"/>
                    <a:pt x="19932" y="189992"/>
                    <a:pt x="3016" y="238684"/>
                  </a:cubicBezTo>
                  <a:cubicBezTo>
                    <a:pt x="-2242" y="253086"/>
                    <a:pt x="-1556" y="255143"/>
                    <a:pt x="12617" y="258572"/>
                  </a:cubicBezTo>
                  <a:close/>
                </a:path>
              </a:pathLst>
            </a:custGeom>
            <a:solidFill>
              <a:srgbClr val="FFFFFF"/>
            </a:solidFill>
            <a:ln w="2286" cap="flat">
              <a:noFill/>
              <a:prstDash val="solid"/>
              <a:miter/>
            </a:ln>
          </p:spPr>
          <p:txBody>
            <a:bodyPr rtlCol="0" anchor="ctr"/>
            <a:lstStyle/>
            <a:p>
              <a:endParaRPr lang="en-US"/>
            </a:p>
          </p:txBody>
        </p:sp>
        <p:sp>
          <p:nvSpPr>
            <p:cNvPr id="66" name="Freeform 125">
              <a:extLst>
                <a:ext uri="{FF2B5EF4-FFF2-40B4-BE49-F238E27FC236}">
                  <a16:creationId xmlns:a16="http://schemas.microsoft.com/office/drawing/2014/main" id="{4EE08123-A059-34FA-37EE-320D6CD0E735}"/>
                </a:ext>
              </a:extLst>
            </p:cNvPr>
            <p:cNvSpPr/>
            <p:nvPr/>
          </p:nvSpPr>
          <p:spPr>
            <a:xfrm>
              <a:off x="8070304" y="5697584"/>
              <a:ext cx="763097" cy="777729"/>
            </a:xfrm>
            <a:custGeom>
              <a:avLst/>
              <a:gdLst>
                <a:gd name="connsiteX0" fmla="*/ 752565 w 763097"/>
                <a:gd name="connsiteY0" fmla="*/ 479645 h 777729"/>
                <a:gd name="connsiteX1" fmla="*/ 654039 w 763097"/>
                <a:gd name="connsiteY1" fmla="*/ 449241 h 777729"/>
                <a:gd name="connsiteX2" fmla="*/ 577915 w 763097"/>
                <a:gd name="connsiteY2" fmla="*/ 428210 h 777729"/>
                <a:gd name="connsiteX3" fmla="*/ 437783 w 763097"/>
                <a:gd name="connsiteY3" fmla="*/ 383633 h 777729"/>
                <a:gd name="connsiteX4" fmla="*/ 424524 w 763097"/>
                <a:gd name="connsiteY4" fmla="*/ 366031 h 777729"/>
                <a:gd name="connsiteX5" fmla="*/ 522136 w 763097"/>
                <a:gd name="connsiteY5" fmla="*/ 180865 h 777729"/>
                <a:gd name="connsiteX6" fmla="*/ 578829 w 763097"/>
                <a:gd name="connsiteY6" fmla="*/ 76852 h 777729"/>
                <a:gd name="connsiteX7" fmla="*/ 568085 w 763097"/>
                <a:gd name="connsiteY7" fmla="*/ 37761 h 777729"/>
                <a:gd name="connsiteX8" fmla="*/ 554826 w 763097"/>
                <a:gd name="connsiteY8" fmla="*/ 30218 h 777729"/>
                <a:gd name="connsiteX9" fmla="*/ 312967 w 763097"/>
                <a:gd name="connsiteY9" fmla="*/ 8958 h 777729"/>
                <a:gd name="connsiteX10" fmla="*/ 109513 w 763097"/>
                <a:gd name="connsiteY10" fmla="*/ 125772 h 777729"/>
                <a:gd name="connsiteX11" fmla="*/ 20131 w 763097"/>
                <a:gd name="connsiteY11" fmla="*/ 285107 h 777729"/>
                <a:gd name="connsiteX12" fmla="*/ 700 w 763097"/>
                <a:gd name="connsiteY12" fmla="*/ 432096 h 777729"/>
                <a:gd name="connsiteX13" fmla="*/ 21045 w 763097"/>
                <a:gd name="connsiteY13" fmla="*/ 553026 h 777729"/>
                <a:gd name="connsiteX14" fmla="*/ 29961 w 763097"/>
                <a:gd name="connsiteY14" fmla="*/ 575429 h 777729"/>
                <a:gd name="connsiteX15" fmla="*/ 80938 w 763097"/>
                <a:gd name="connsiteY15" fmla="*/ 654296 h 777729"/>
                <a:gd name="connsiteX16" fmla="*/ 97626 w 763097"/>
                <a:gd name="connsiteY16" fmla="*/ 671669 h 777729"/>
                <a:gd name="connsiteX17" fmla="*/ 210097 w 763097"/>
                <a:gd name="connsiteY17" fmla="*/ 745964 h 777729"/>
                <a:gd name="connsiteX18" fmla="*/ 408751 w 763097"/>
                <a:gd name="connsiteY18" fmla="*/ 777511 h 777729"/>
                <a:gd name="connsiteX19" fmla="*/ 534938 w 763097"/>
                <a:gd name="connsiteY19" fmla="*/ 764709 h 777729"/>
                <a:gd name="connsiteX20" fmla="*/ 688100 w 763097"/>
                <a:gd name="connsiteY20" fmla="*/ 664354 h 777729"/>
                <a:gd name="connsiteX21" fmla="*/ 761481 w 763097"/>
                <a:gd name="connsiteY21" fmla="*/ 511878 h 777729"/>
                <a:gd name="connsiteX22" fmla="*/ 762624 w 763097"/>
                <a:gd name="connsiteY22" fmla="*/ 492218 h 777729"/>
                <a:gd name="connsiteX23" fmla="*/ 752565 w 763097"/>
                <a:gd name="connsiteY23" fmla="*/ 479645 h 777729"/>
                <a:gd name="connsiteX24" fmla="*/ 48477 w 763097"/>
                <a:gd name="connsiteY24" fmla="*/ 252188 h 777729"/>
                <a:gd name="connsiteX25" fmla="*/ 130087 w 763097"/>
                <a:gd name="connsiteY25" fmla="*/ 126230 h 777729"/>
                <a:gd name="connsiteX26" fmla="*/ 219013 w 763097"/>
                <a:gd name="connsiteY26" fmla="*/ 58793 h 777729"/>
                <a:gd name="connsiteX27" fmla="*/ 549340 w 763097"/>
                <a:gd name="connsiteY27" fmla="*/ 41648 h 777729"/>
                <a:gd name="connsiteX28" fmla="*/ 563056 w 763097"/>
                <a:gd name="connsiteY28" fmla="*/ 80738 h 777729"/>
                <a:gd name="connsiteX29" fmla="*/ 508420 w 763097"/>
                <a:gd name="connsiteY29" fmla="*/ 181094 h 777729"/>
                <a:gd name="connsiteX30" fmla="*/ 423610 w 763097"/>
                <a:gd name="connsiteY30" fmla="*/ 342257 h 777729"/>
                <a:gd name="connsiteX31" fmla="*/ 395492 w 763097"/>
                <a:gd name="connsiteY31" fmla="*/ 357344 h 777729"/>
                <a:gd name="connsiteX32" fmla="*/ 296508 w 763097"/>
                <a:gd name="connsiteY32" fmla="*/ 335627 h 777729"/>
                <a:gd name="connsiteX33" fmla="*/ 58078 w 763097"/>
                <a:gd name="connsiteY33" fmla="*/ 272076 h 777729"/>
                <a:gd name="connsiteX34" fmla="*/ 48477 w 763097"/>
                <a:gd name="connsiteY34" fmla="*/ 252188 h 777729"/>
                <a:gd name="connsiteX35" fmla="*/ 24246 w 763097"/>
                <a:gd name="connsiteY35" fmla="*/ 328541 h 777729"/>
                <a:gd name="connsiteX36" fmla="*/ 25846 w 763097"/>
                <a:gd name="connsiteY36" fmla="*/ 322140 h 777729"/>
                <a:gd name="connsiteX37" fmla="*/ 38419 w 763097"/>
                <a:gd name="connsiteY37" fmla="*/ 283735 h 777729"/>
                <a:gd name="connsiteX38" fmla="*/ 75452 w 763097"/>
                <a:gd name="connsiteY38" fmla="*/ 291279 h 777729"/>
                <a:gd name="connsiteX39" fmla="*/ 377433 w 763097"/>
                <a:gd name="connsiteY39" fmla="*/ 366717 h 777729"/>
                <a:gd name="connsiteX40" fmla="*/ 393663 w 763097"/>
                <a:gd name="connsiteY40" fmla="*/ 374489 h 777729"/>
                <a:gd name="connsiteX41" fmla="*/ 369660 w 763097"/>
                <a:gd name="connsiteY41" fmla="*/ 374946 h 777729"/>
                <a:gd name="connsiteX42" fmla="*/ 181751 w 763097"/>
                <a:gd name="connsiteY42" fmla="*/ 357801 h 777729"/>
                <a:gd name="connsiteX43" fmla="*/ 59221 w 763097"/>
                <a:gd name="connsiteY43" fmla="*/ 347743 h 777729"/>
                <a:gd name="connsiteX44" fmla="*/ 35447 w 763097"/>
                <a:gd name="connsiteY44" fmla="*/ 344085 h 777729"/>
                <a:gd name="connsiteX45" fmla="*/ 24246 w 763097"/>
                <a:gd name="connsiteY45" fmla="*/ 328541 h 777729"/>
                <a:gd name="connsiteX46" fmla="*/ 32704 w 763097"/>
                <a:gd name="connsiteY46" fmla="*/ 541367 h 777729"/>
                <a:gd name="connsiteX47" fmla="*/ 14873 w 763097"/>
                <a:gd name="connsiteY47" fmla="*/ 413580 h 777729"/>
                <a:gd name="connsiteX48" fmla="*/ 15102 w 763097"/>
                <a:gd name="connsiteY48" fmla="*/ 409694 h 777729"/>
                <a:gd name="connsiteX49" fmla="*/ 17845 w 763097"/>
                <a:gd name="connsiteY49" fmla="*/ 367631 h 777729"/>
                <a:gd name="connsiteX50" fmla="*/ 30646 w 763097"/>
                <a:gd name="connsiteY50" fmla="*/ 358030 h 777729"/>
                <a:gd name="connsiteX51" fmla="*/ 80938 w 763097"/>
                <a:gd name="connsiteY51" fmla="*/ 363059 h 777729"/>
                <a:gd name="connsiteX52" fmla="*/ 328512 w 763097"/>
                <a:gd name="connsiteY52" fmla="*/ 380890 h 777729"/>
                <a:gd name="connsiteX53" fmla="*/ 398007 w 763097"/>
                <a:gd name="connsiteY53" fmla="*/ 391406 h 777729"/>
                <a:gd name="connsiteX54" fmla="*/ 333541 w 763097"/>
                <a:gd name="connsiteY54" fmla="*/ 423181 h 777729"/>
                <a:gd name="connsiteX55" fmla="*/ 134659 w 763097"/>
                <a:gd name="connsiteY55" fmla="*/ 510963 h 777729"/>
                <a:gd name="connsiteX56" fmla="*/ 90540 w 763097"/>
                <a:gd name="connsiteY56" fmla="*/ 531309 h 777729"/>
                <a:gd name="connsiteX57" fmla="*/ 75452 w 763097"/>
                <a:gd name="connsiteY57" fmla="*/ 538395 h 777729"/>
                <a:gd name="connsiteX58" fmla="*/ 74538 w 763097"/>
                <a:gd name="connsiteY58" fmla="*/ 538853 h 777729"/>
                <a:gd name="connsiteX59" fmla="*/ 67680 w 763097"/>
                <a:gd name="connsiteY59" fmla="*/ 542510 h 777729"/>
                <a:gd name="connsiteX60" fmla="*/ 66537 w 763097"/>
                <a:gd name="connsiteY60" fmla="*/ 543196 h 777729"/>
                <a:gd name="connsiteX61" fmla="*/ 59679 w 763097"/>
                <a:gd name="connsiteY61" fmla="*/ 547082 h 777729"/>
                <a:gd name="connsiteX62" fmla="*/ 45048 w 763097"/>
                <a:gd name="connsiteY62" fmla="*/ 550511 h 777729"/>
                <a:gd name="connsiteX63" fmla="*/ 32704 w 763097"/>
                <a:gd name="connsiteY63" fmla="*/ 541367 h 777729"/>
                <a:gd name="connsiteX64" fmla="*/ 453328 w 763097"/>
                <a:gd name="connsiteY64" fmla="*/ 761280 h 777729"/>
                <a:gd name="connsiteX65" fmla="*/ 236844 w 763097"/>
                <a:gd name="connsiteY65" fmla="*/ 740021 h 777729"/>
                <a:gd name="connsiteX66" fmla="*/ 47563 w 763097"/>
                <a:gd name="connsiteY66" fmla="*/ 582515 h 777729"/>
                <a:gd name="connsiteX67" fmla="*/ 53506 w 763097"/>
                <a:gd name="connsiteY67" fmla="*/ 563999 h 777729"/>
                <a:gd name="connsiteX68" fmla="*/ 56478 w 763097"/>
                <a:gd name="connsiteY68" fmla="*/ 562398 h 777729"/>
                <a:gd name="connsiteX69" fmla="*/ 57393 w 763097"/>
                <a:gd name="connsiteY69" fmla="*/ 561941 h 777729"/>
                <a:gd name="connsiteX70" fmla="*/ 60136 w 763097"/>
                <a:gd name="connsiteY70" fmla="*/ 560570 h 777729"/>
                <a:gd name="connsiteX71" fmla="*/ 60593 w 763097"/>
                <a:gd name="connsiteY71" fmla="*/ 560341 h 777729"/>
                <a:gd name="connsiteX72" fmla="*/ 63793 w 763097"/>
                <a:gd name="connsiteY72" fmla="*/ 558741 h 777729"/>
                <a:gd name="connsiteX73" fmla="*/ 64708 w 763097"/>
                <a:gd name="connsiteY73" fmla="*/ 558284 h 777729"/>
                <a:gd name="connsiteX74" fmla="*/ 67451 w 763097"/>
                <a:gd name="connsiteY74" fmla="*/ 556912 h 777729"/>
                <a:gd name="connsiteX75" fmla="*/ 68137 w 763097"/>
                <a:gd name="connsiteY75" fmla="*/ 556455 h 777729"/>
                <a:gd name="connsiteX76" fmla="*/ 71566 w 763097"/>
                <a:gd name="connsiteY76" fmla="*/ 554626 h 777729"/>
                <a:gd name="connsiteX77" fmla="*/ 72709 w 763097"/>
                <a:gd name="connsiteY77" fmla="*/ 553940 h 777729"/>
                <a:gd name="connsiteX78" fmla="*/ 75452 w 763097"/>
                <a:gd name="connsiteY78" fmla="*/ 552569 h 777729"/>
                <a:gd name="connsiteX79" fmla="*/ 76595 w 763097"/>
                <a:gd name="connsiteY79" fmla="*/ 552111 h 777729"/>
                <a:gd name="connsiteX80" fmla="*/ 80253 w 763097"/>
                <a:gd name="connsiteY80" fmla="*/ 550283 h 777729"/>
                <a:gd name="connsiteX81" fmla="*/ 81624 w 763097"/>
                <a:gd name="connsiteY81" fmla="*/ 549597 h 777729"/>
                <a:gd name="connsiteX82" fmla="*/ 84596 w 763097"/>
                <a:gd name="connsiteY82" fmla="*/ 548225 h 777729"/>
                <a:gd name="connsiteX83" fmla="*/ 85968 w 763097"/>
                <a:gd name="connsiteY83" fmla="*/ 547539 h 777729"/>
                <a:gd name="connsiteX84" fmla="*/ 89854 w 763097"/>
                <a:gd name="connsiteY84" fmla="*/ 545711 h 777729"/>
                <a:gd name="connsiteX85" fmla="*/ 91225 w 763097"/>
                <a:gd name="connsiteY85" fmla="*/ 545025 h 777729"/>
                <a:gd name="connsiteX86" fmla="*/ 94197 w 763097"/>
                <a:gd name="connsiteY86" fmla="*/ 543425 h 777729"/>
                <a:gd name="connsiteX87" fmla="*/ 95797 w 763097"/>
                <a:gd name="connsiteY87" fmla="*/ 542739 h 777729"/>
                <a:gd name="connsiteX88" fmla="*/ 99912 w 763097"/>
                <a:gd name="connsiteY88" fmla="*/ 540910 h 777729"/>
                <a:gd name="connsiteX89" fmla="*/ 369889 w 763097"/>
                <a:gd name="connsiteY89" fmla="*/ 417466 h 777729"/>
                <a:gd name="connsiteX90" fmla="*/ 387948 w 763097"/>
                <a:gd name="connsiteY90" fmla="*/ 407636 h 777729"/>
                <a:gd name="connsiteX91" fmla="*/ 405093 w 763097"/>
                <a:gd name="connsiteY91" fmla="*/ 404436 h 777729"/>
                <a:gd name="connsiteX92" fmla="*/ 436869 w 763097"/>
                <a:gd name="connsiteY92" fmla="*/ 599660 h 777729"/>
                <a:gd name="connsiteX93" fmla="*/ 454699 w 763097"/>
                <a:gd name="connsiteY93" fmla="*/ 690414 h 777729"/>
                <a:gd name="connsiteX94" fmla="*/ 454699 w 763097"/>
                <a:gd name="connsiteY94" fmla="*/ 690643 h 777729"/>
                <a:gd name="connsiteX95" fmla="*/ 457214 w 763097"/>
                <a:gd name="connsiteY95" fmla="*/ 702530 h 777729"/>
                <a:gd name="connsiteX96" fmla="*/ 459957 w 763097"/>
                <a:gd name="connsiteY96" fmla="*/ 716018 h 777729"/>
                <a:gd name="connsiteX97" fmla="*/ 465901 w 763097"/>
                <a:gd name="connsiteY97" fmla="*/ 743907 h 777729"/>
                <a:gd name="connsiteX98" fmla="*/ 453328 w 763097"/>
                <a:gd name="connsiteY98" fmla="*/ 761280 h 777729"/>
                <a:gd name="connsiteX99" fmla="*/ 747536 w 763097"/>
                <a:gd name="connsiteY99" fmla="*/ 514621 h 777729"/>
                <a:gd name="connsiteX100" fmla="*/ 736563 w 763097"/>
                <a:gd name="connsiteY100" fmla="*/ 557141 h 777729"/>
                <a:gd name="connsiteX101" fmla="*/ 597117 w 763097"/>
                <a:gd name="connsiteY101" fmla="*/ 726076 h 777729"/>
                <a:gd name="connsiteX102" fmla="*/ 495619 w 763097"/>
                <a:gd name="connsiteY102" fmla="*/ 758080 h 777729"/>
                <a:gd name="connsiteX103" fmla="*/ 478017 w 763097"/>
                <a:gd name="connsiteY103" fmla="*/ 742764 h 777729"/>
                <a:gd name="connsiteX104" fmla="*/ 474588 w 763097"/>
                <a:gd name="connsiteY104" fmla="*/ 730877 h 777729"/>
                <a:gd name="connsiteX105" fmla="*/ 473902 w 763097"/>
                <a:gd name="connsiteY105" fmla="*/ 728819 h 777729"/>
                <a:gd name="connsiteX106" fmla="*/ 467044 w 763097"/>
                <a:gd name="connsiteY106" fmla="*/ 703216 h 777729"/>
                <a:gd name="connsiteX107" fmla="*/ 467044 w 763097"/>
                <a:gd name="connsiteY107" fmla="*/ 702987 h 777729"/>
                <a:gd name="connsiteX108" fmla="*/ 463843 w 763097"/>
                <a:gd name="connsiteY108" fmla="*/ 689729 h 777729"/>
                <a:gd name="connsiteX109" fmla="*/ 463843 w 763097"/>
                <a:gd name="connsiteY109" fmla="*/ 689729 h 777729"/>
                <a:gd name="connsiteX110" fmla="*/ 460872 w 763097"/>
                <a:gd name="connsiteY110" fmla="*/ 674870 h 777729"/>
                <a:gd name="connsiteX111" fmla="*/ 419952 w 763097"/>
                <a:gd name="connsiteY111" fmla="*/ 439869 h 777729"/>
                <a:gd name="connsiteX112" fmla="*/ 416295 w 763097"/>
                <a:gd name="connsiteY112" fmla="*/ 413808 h 777729"/>
                <a:gd name="connsiteX113" fmla="*/ 426810 w 763097"/>
                <a:gd name="connsiteY113" fmla="*/ 395978 h 777729"/>
                <a:gd name="connsiteX114" fmla="*/ 649238 w 763097"/>
                <a:gd name="connsiteY114" fmla="*/ 462957 h 777729"/>
                <a:gd name="connsiteX115" fmla="*/ 697244 w 763097"/>
                <a:gd name="connsiteY115" fmla="*/ 475759 h 777729"/>
                <a:gd name="connsiteX116" fmla="*/ 697701 w 763097"/>
                <a:gd name="connsiteY116" fmla="*/ 475759 h 777729"/>
                <a:gd name="connsiteX117" fmla="*/ 700673 w 763097"/>
                <a:gd name="connsiteY117" fmla="*/ 476445 h 777729"/>
                <a:gd name="connsiteX118" fmla="*/ 701587 w 763097"/>
                <a:gd name="connsiteY118" fmla="*/ 476673 h 777729"/>
                <a:gd name="connsiteX119" fmla="*/ 704331 w 763097"/>
                <a:gd name="connsiteY119" fmla="*/ 477359 h 777729"/>
                <a:gd name="connsiteX120" fmla="*/ 705016 w 763097"/>
                <a:gd name="connsiteY120" fmla="*/ 477588 h 777729"/>
                <a:gd name="connsiteX121" fmla="*/ 707760 w 763097"/>
                <a:gd name="connsiteY121" fmla="*/ 478274 h 777729"/>
                <a:gd name="connsiteX122" fmla="*/ 708445 w 763097"/>
                <a:gd name="connsiteY122" fmla="*/ 478502 h 777729"/>
                <a:gd name="connsiteX123" fmla="*/ 711189 w 763097"/>
                <a:gd name="connsiteY123" fmla="*/ 479188 h 777729"/>
                <a:gd name="connsiteX124" fmla="*/ 711874 w 763097"/>
                <a:gd name="connsiteY124" fmla="*/ 479417 h 777729"/>
                <a:gd name="connsiteX125" fmla="*/ 717818 w 763097"/>
                <a:gd name="connsiteY125" fmla="*/ 481017 h 777729"/>
                <a:gd name="connsiteX126" fmla="*/ 718504 w 763097"/>
                <a:gd name="connsiteY126" fmla="*/ 481245 h 777729"/>
                <a:gd name="connsiteX127" fmla="*/ 720561 w 763097"/>
                <a:gd name="connsiteY127" fmla="*/ 481703 h 777729"/>
                <a:gd name="connsiteX128" fmla="*/ 721476 w 763097"/>
                <a:gd name="connsiteY128" fmla="*/ 481931 h 777729"/>
                <a:gd name="connsiteX129" fmla="*/ 723304 w 763097"/>
                <a:gd name="connsiteY129" fmla="*/ 482388 h 777729"/>
                <a:gd name="connsiteX130" fmla="*/ 724219 w 763097"/>
                <a:gd name="connsiteY130" fmla="*/ 482617 h 777729"/>
                <a:gd name="connsiteX131" fmla="*/ 725590 w 763097"/>
                <a:gd name="connsiteY131" fmla="*/ 483074 h 777729"/>
                <a:gd name="connsiteX132" fmla="*/ 726505 w 763097"/>
                <a:gd name="connsiteY132" fmla="*/ 483303 h 777729"/>
                <a:gd name="connsiteX133" fmla="*/ 727876 w 763097"/>
                <a:gd name="connsiteY133" fmla="*/ 483760 h 777729"/>
                <a:gd name="connsiteX134" fmla="*/ 728562 w 763097"/>
                <a:gd name="connsiteY134" fmla="*/ 483989 h 777729"/>
                <a:gd name="connsiteX135" fmla="*/ 729705 w 763097"/>
                <a:gd name="connsiteY135" fmla="*/ 484217 h 777729"/>
                <a:gd name="connsiteX136" fmla="*/ 730391 w 763097"/>
                <a:gd name="connsiteY136" fmla="*/ 484446 h 777729"/>
                <a:gd name="connsiteX137" fmla="*/ 731305 w 763097"/>
                <a:gd name="connsiteY137" fmla="*/ 484674 h 777729"/>
                <a:gd name="connsiteX138" fmla="*/ 731763 w 763097"/>
                <a:gd name="connsiteY138" fmla="*/ 484903 h 777729"/>
                <a:gd name="connsiteX139" fmla="*/ 732448 w 763097"/>
                <a:gd name="connsiteY139" fmla="*/ 485132 h 777729"/>
                <a:gd name="connsiteX140" fmla="*/ 732906 w 763097"/>
                <a:gd name="connsiteY140" fmla="*/ 485360 h 777729"/>
                <a:gd name="connsiteX141" fmla="*/ 733591 w 763097"/>
                <a:gd name="connsiteY141" fmla="*/ 485589 h 777729"/>
                <a:gd name="connsiteX142" fmla="*/ 733820 w 763097"/>
                <a:gd name="connsiteY142" fmla="*/ 485589 h 777729"/>
                <a:gd name="connsiteX143" fmla="*/ 734277 w 763097"/>
                <a:gd name="connsiteY143" fmla="*/ 485817 h 777729"/>
                <a:gd name="connsiteX144" fmla="*/ 747536 w 763097"/>
                <a:gd name="connsiteY144" fmla="*/ 514621 h 7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3097" h="777729">
                  <a:moveTo>
                    <a:pt x="752565" y="479645"/>
                  </a:moveTo>
                  <a:cubicBezTo>
                    <a:pt x="719647" y="469587"/>
                    <a:pt x="686957" y="459071"/>
                    <a:pt x="654039" y="449241"/>
                  </a:cubicBezTo>
                  <a:cubicBezTo>
                    <a:pt x="628893" y="441698"/>
                    <a:pt x="602832" y="436211"/>
                    <a:pt x="577915" y="428210"/>
                  </a:cubicBezTo>
                  <a:cubicBezTo>
                    <a:pt x="531280" y="413351"/>
                    <a:pt x="486018" y="393463"/>
                    <a:pt x="437783" y="383633"/>
                  </a:cubicBezTo>
                  <a:cubicBezTo>
                    <a:pt x="422695" y="380661"/>
                    <a:pt x="418809" y="379518"/>
                    <a:pt x="424524" y="366031"/>
                  </a:cubicBezTo>
                  <a:cubicBezTo>
                    <a:pt x="450813" y="302252"/>
                    <a:pt x="492190" y="242587"/>
                    <a:pt x="522136" y="180865"/>
                  </a:cubicBezTo>
                  <a:cubicBezTo>
                    <a:pt x="539281" y="145432"/>
                    <a:pt x="562141" y="112742"/>
                    <a:pt x="578829" y="76852"/>
                  </a:cubicBezTo>
                  <a:cubicBezTo>
                    <a:pt x="588888" y="55364"/>
                    <a:pt x="587516" y="51249"/>
                    <a:pt x="568085" y="37761"/>
                  </a:cubicBezTo>
                  <a:cubicBezTo>
                    <a:pt x="563970" y="34790"/>
                    <a:pt x="559627" y="31589"/>
                    <a:pt x="554826" y="30218"/>
                  </a:cubicBezTo>
                  <a:cubicBezTo>
                    <a:pt x="535624" y="15130"/>
                    <a:pt x="413094" y="-15045"/>
                    <a:pt x="312967" y="8958"/>
                  </a:cubicBezTo>
                  <a:cubicBezTo>
                    <a:pt x="232957" y="29075"/>
                    <a:pt x="167121" y="68622"/>
                    <a:pt x="109513" y="125772"/>
                  </a:cubicBezTo>
                  <a:cubicBezTo>
                    <a:pt x="64708" y="170349"/>
                    <a:pt x="39105" y="226585"/>
                    <a:pt x="20131" y="285107"/>
                  </a:cubicBezTo>
                  <a:cubicBezTo>
                    <a:pt x="5500" y="331055"/>
                    <a:pt x="-2501" y="378833"/>
                    <a:pt x="700" y="432096"/>
                  </a:cubicBezTo>
                  <a:cubicBezTo>
                    <a:pt x="-2043" y="470958"/>
                    <a:pt x="13044" y="511421"/>
                    <a:pt x="21045" y="553026"/>
                  </a:cubicBezTo>
                  <a:cubicBezTo>
                    <a:pt x="22645" y="560798"/>
                    <a:pt x="26989" y="567885"/>
                    <a:pt x="29961" y="575429"/>
                  </a:cubicBezTo>
                  <a:cubicBezTo>
                    <a:pt x="41848" y="604918"/>
                    <a:pt x="61736" y="629378"/>
                    <a:pt x="80938" y="654296"/>
                  </a:cubicBezTo>
                  <a:cubicBezTo>
                    <a:pt x="85739" y="660696"/>
                    <a:pt x="91225" y="667097"/>
                    <a:pt x="97626" y="671669"/>
                  </a:cubicBezTo>
                  <a:cubicBezTo>
                    <a:pt x="135117" y="698415"/>
                    <a:pt x="168035" y="726762"/>
                    <a:pt x="210097" y="745964"/>
                  </a:cubicBezTo>
                  <a:cubicBezTo>
                    <a:pt x="293079" y="781397"/>
                    <a:pt x="397092" y="777282"/>
                    <a:pt x="408751" y="777511"/>
                  </a:cubicBezTo>
                  <a:cubicBezTo>
                    <a:pt x="451499" y="778654"/>
                    <a:pt x="494019" y="775454"/>
                    <a:pt x="534938" y="764709"/>
                  </a:cubicBezTo>
                  <a:cubicBezTo>
                    <a:pt x="622035" y="741621"/>
                    <a:pt x="667297" y="689271"/>
                    <a:pt x="688100" y="664354"/>
                  </a:cubicBezTo>
                  <a:cubicBezTo>
                    <a:pt x="725590" y="619548"/>
                    <a:pt x="750965" y="569485"/>
                    <a:pt x="761481" y="511878"/>
                  </a:cubicBezTo>
                  <a:cubicBezTo>
                    <a:pt x="762624" y="505248"/>
                    <a:pt x="763767" y="499076"/>
                    <a:pt x="762624" y="492218"/>
                  </a:cubicBezTo>
                  <a:cubicBezTo>
                    <a:pt x="761709" y="485817"/>
                    <a:pt x="758966" y="481474"/>
                    <a:pt x="752565" y="479645"/>
                  </a:cubicBezTo>
                  <a:close/>
                  <a:moveTo>
                    <a:pt x="48477" y="252188"/>
                  </a:moveTo>
                  <a:cubicBezTo>
                    <a:pt x="65622" y="203725"/>
                    <a:pt x="93054" y="161891"/>
                    <a:pt x="130087" y="126230"/>
                  </a:cubicBezTo>
                  <a:cubicBezTo>
                    <a:pt x="157062" y="100169"/>
                    <a:pt x="185866" y="76623"/>
                    <a:pt x="219013" y="58793"/>
                  </a:cubicBezTo>
                  <a:cubicBezTo>
                    <a:pt x="373546" y="-18703"/>
                    <a:pt x="501562" y="22674"/>
                    <a:pt x="549340" y="41648"/>
                  </a:cubicBezTo>
                  <a:cubicBezTo>
                    <a:pt x="572886" y="51020"/>
                    <a:pt x="574029" y="58107"/>
                    <a:pt x="563056" y="80738"/>
                  </a:cubicBezTo>
                  <a:cubicBezTo>
                    <a:pt x="546368" y="115028"/>
                    <a:pt x="526708" y="147718"/>
                    <a:pt x="508420" y="181094"/>
                  </a:cubicBezTo>
                  <a:cubicBezTo>
                    <a:pt x="479388" y="234357"/>
                    <a:pt x="451728" y="288536"/>
                    <a:pt x="423610" y="342257"/>
                  </a:cubicBezTo>
                  <a:cubicBezTo>
                    <a:pt x="414923" y="358716"/>
                    <a:pt x="414237" y="359630"/>
                    <a:pt x="395492" y="357344"/>
                  </a:cubicBezTo>
                  <a:cubicBezTo>
                    <a:pt x="360973" y="353229"/>
                    <a:pt x="330341" y="342257"/>
                    <a:pt x="296508" y="335627"/>
                  </a:cubicBezTo>
                  <a:cubicBezTo>
                    <a:pt x="239815" y="324426"/>
                    <a:pt x="81624" y="277791"/>
                    <a:pt x="58078" y="272076"/>
                  </a:cubicBezTo>
                  <a:cubicBezTo>
                    <a:pt x="44134" y="268647"/>
                    <a:pt x="43448" y="266590"/>
                    <a:pt x="48477" y="252188"/>
                  </a:cubicBezTo>
                  <a:close/>
                  <a:moveTo>
                    <a:pt x="24246" y="328541"/>
                  </a:moveTo>
                  <a:cubicBezTo>
                    <a:pt x="24703" y="326483"/>
                    <a:pt x="25389" y="324197"/>
                    <a:pt x="25846" y="322140"/>
                  </a:cubicBezTo>
                  <a:cubicBezTo>
                    <a:pt x="29275" y="308881"/>
                    <a:pt x="27446" y="291050"/>
                    <a:pt x="38419" y="283735"/>
                  </a:cubicBezTo>
                  <a:cubicBezTo>
                    <a:pt x="48934" y="276648"/>
                    <a:pt x="63108" y="287621"/>
                    <a:pt x="75452" y="291279"/>
                  </a:cubicBezTo>
                  <a:cubicBezTo>
                    <a:pt x="137403" y="309110"/>
                    <a:pt x="333999" y="359630"/>
                    <a:pt x="377433" y="366717"/>
                  </a:cubicBezTo>
                  <a:cubicBezTo>
                    <a:pt x="381776" y="367403"/>
                    <a:pt x="389777" y="368317"/>
                    <a:pt x="393663" y="374489"/>
                  </a:cubicBezTo>
                  <a:cubicBezTo>
                    <a:pt x="381090" y="375175"/>
                    <a:pt x="379947" y="376318"/>
                    <a:pt x="369660" y="374946"/>
                  </a:cubicBezTo>
                  <a:cubicBezTo>
                    <a:pt x="307252" y="367174"/>
                    <a:pt x="244387" y="363288"/>
                    <a:pt x="181751" y="357801"/>
                  </a:cubicBezTo>
                  <a:cubicBezTo>
                    <a:pt x="140832" y="354144"/>
                    <a:pt x="99912" y="351172"/>
                    <a:pt x="59221" y="347743"/>
                  </a:cubicBezTo>
                  <a:cubicBezTo>
                    <a:pt x="51220" y="347057"/>
                    <a:pt x="43219" y="345457"/>
                    <a:pt x="35447" y="344085"/>
                  </a:cubicBezTo>
                  <a:cubicBezTo>
                    <a:pt x="26532" y="342485"/>
                    <a:pt x="21731" y="337913"/>
                    <a:pt x="24246" y="328541"/>
                  </a:cubicBezTo>
                  <a:close/>
                  <a:moveTo>
                    <a:pt x="32704" y="541367"/>
                  </a:moveTo>
                  <a:cubicBezTo>
                    <a:pt x="22417" y="499305"/>
                    <a:pt x="12130" y="457471"/>
                    <a:pt x="14873" y="413580"/>
                  </a:cubicBezTo>
                  <a:cubicBezTo>
                    <a:pt x="14873" y="412208"/>
                    <a:pt x="15102" y="411065"/>
                    <a:pt x="15102" y="409694"/>
                  </a:cubicBezTo>
                  <a:cubicBezTo>
                    <a:pt x="15787" y="395749"/>
                    <a:pt x="15330" y="381576"/>
                    <a:pt x="17845" y="367631"/>
                  </a:cubicBezTo>
                  <a:cubicBezTo>
                    <a:pt x="19445" y="358716"/>
                    <a:pt x="22645" y="356430"/>
                    <a:pt x="30646" y="358030"/>
                  </a:cubicBezTo>
                  <a:cubicBezTo>
                    <a:pt x="47106" y="361230"/>
                    <a:pt x="64022" y="362145"/>
                    <a:pt x="80938" y="363059"/>
                  </a:cubicBezTo>
                  <a:cubicBezTo>
                    <a:pt x="163463" y="367860"/>
                    <a:pt x="246216" y="372203"/>
                    <a:pt x="328512" y="380890"/>
                  </a:cubicBezTo>
                  <a:cubicBezTo>
                    <a:pt x="351829" y="383405"/>
                    <a:pt x="374918" y="387977"/>
                    <a:pt x="398007" y="391406"/>
                  </a:cubicBezTo>
                  <a:cubicBezTo>
                    <a:pt x="376518" y="401921"/>
                    <a:pt x="355030" y="412665"/>
                    <a:pt x="333541" y="423181"/>
                  </a:cubicBezTo>
                  <a:cubicBezTo>
                    <a:pt x="268390" y="454956"/>
                    <a:pt x="199353" y="477588"/>
                    <a:pt x="134659" y="510963"/>
                  </a:cubicBezTo>
                  <a:cubicBezTo>
                    <a:pt x="120258" y="518279"/>
                    <a:pt x="105170" y="524451"/>
                    <a:pt x="90540" y="531309"/>
                  </a:cubicBezTo>
                  <a:cubicBezTo>
                    <a:pt x="85510" y="533595"/>
                    <a:pt x="80481" y="535881"/>
                    <a:pt x="75452" y="538395"/>
                  </a:cubicBezTo>
                  <a:cubicBezTo>
                    <a:pt x="75223" y="538624"/>
                    <a:pt x="74766" y="538624"/>
                    <a:pt x="74538" y="538853"/>
                  </a:cubicBezTo>
                  <a:cubicBezTo>
                    <a:pt x="72252" y="539996"/>
                    <a:pt x="69966" y="541139"/>
                    <a:pt x="67680" y="542510"/>
                  </a:cubicBezTo>
                  <a:cubicBezTo>
                    <a:pt x="67222" y="542739"/>
                    <a:pt x="66994" y="542967"/>
                    <a:pt x="66537" y="543196"/>
                  </a:cubicBezTo>
                  <a:cubicBezTo>
                    <a:pt x="64251" y="544568"/>
                    <a:pt x="61965" y="545711"/>
                    <a:pt x="59679" y="547082"/>
                  </a:cubicBezTo>
                  <a:cubicBezTo>
                    <a:pt x="55107" y="549825"/>
                    <a:pt x="50077" y="550054"/>
                    <a:pt x="45048" y="550511"/>
                  </a:cubicBezTo>
                  <a:cubicBezTo>
                    <a:pt x="37504" y="550968"/>
                    <a:pt x="34533" y="548225"/>
                    <a:pt x="32704" y="541367"/>
                  </a:cubicBezTo>
                  <a:close/>
                  <a:moveTo>
                    <a:pt x="453328" y="761280"/>
                  </a:moveTo>
                  <a:cubicBezTo>
                    <a:pt x="443955" y="762652"/>
                    <a:pt x="362574" y="773168"/>
                    <a:pt x="236844" y="740021"/>
                  </a:cubicBezTo>
                  <a:cubicBezTo>
                    <a:pt x="114314" y="696129"/>
                    <a:pt x="69966" y="615205"/>
                    <a:pt x="47563" y="582515"/>
                  </a:cubicBezTo>
                  <a:cubicBezTo>
                    <a:pt x="42076" y="574514"/>
                    <a:pt x="42076" y="570171"/>
                    <a:pt x="53506" y="563999"/>
                  </a:cubicBezTo>
                  <a:cubicBezTo>
                    <a:pt x="54421" y="563541"/>
                    <a:pt x="55564" y="562856"/>
                    <a:pt x="56478" y="562398"/>
                  </a:cubicBezTo>
                  <a:cubicBezTo>
                    <a:pt x="56707" y="562170"/>
                    <a:pt x="56935" y="562170"/>
                    <a:pt x="57393" y="561941"/>
                  </a:cubicBezTo>
                  <a:cubicBezTo>
                    <a:pt x="58307" y="561484"/>
                    <a:pt x="59221" y="561027"/>
                    <a:pt x="60136" y="560570"/>
                  </a:cubicBezTo>
                  <a:cubicBezTo>
                    <a:pt x="60364" y="560570"/>
                    <a:pt x="60364" y="560341"/>
                    <a:pt x="60593" y="560341"/>
                  </a:cubicBezTo>
                  <a:cubicBezTo>
                    <a:pt x="61736" y="559884"/>
                    <a:pt x="62650" y="559198"/>
                    <a:pt x="63793" y="558741"/>
                  </a:cubicBezTo>
                  <a:cubicBezTo>
                    <a:pt x="64022" y="558512"/>
                    <a:pt x="64479" y="558512"/>
                    <a:pt x="64708" y="558284"/>
                  </a:cubicBezTo>
                  <a:cubicBezTo>
                    <a:pt x="65622" y="557826"/>
                    <a:pt x="66537" y="557369"/>
                    <a:pt x="67451" y="556912"/>
                  </a:cubicBezTo>
                  <a:cubicBezTo>
                    <a:pt x="67680" y="556683"/>
                    <a:pt x="67908" y="556683"/>
                    <a:pt x="68137" y="556455"/>
                  </a:cubicBezTo>
                  <a:cubicBezTo>
                    <a:pt x="69280" y="555769"/>
                    <a:pt x="70423" y="555312"/>
                    <a:pt x="71566" y="554626"/>
                  </a:cubicBezTo>
                  <a:cubicBezTo>
                    <a:pt x="72023" y="554397"/>
                    <a:pt x="72252" y="554169"/>
                    <a:pt x="72709" y="553940"/>
                  </a:cubicBezTo>
                  <a:cubicBezTo>
                    <a:pt x="73623" y="553483"/>
                    <a:pt x="74538" y="553026"/>
                    <a:pt x="75452" y="552569"/>
                  </a:cubicBezTo>
                  <a:cubicBezTo>
                    <a:pt x="75909" y="552340"/>
                    <a:pt x="76138" y="552111"/>
                    <a:pt x="76595" y="552111"/>
                  </a:cubicBezTo>
                  <a:cubicBezTo>
                    <a:pt x="77738" y="551426"/>
                    <a:pt x="79110" y="550968"/>
                    <a:pt x="80253" y="550283"/>
                  </a:cubicBezTo>
                  <a:cubicBezTo>
                    <a:pt x="80710" y="550054"/>
                    <a:pt x="81167" y="549825"/>
                    <a:pt x="81624" y="549597"/>
                  </a:cubicBezTo>
                  <a:cubicBezTo>
                    <a:pt x="82539" y="549140"/>
                    <a:pt x="83453" y="548682"/>
                    <a:pt x="84596" y="548225"/>
                  </a:cubicBezTo>
                  <a:cubicBezTo>
                    <a:pt x="85053" y="547997"/>
                    <a:pt x="85510" y="547768"/>
                    <a:pt x="85968" y="547539"/>
                  </a:cubicBezTo>
                  <a:cubicBezTo>
                    <a:pt x="87339" y="546854"/>
                    <a:pt x="88482" y="546168"/>
                    <a:pt x="89854" y="545711"/>
                  </a:cubicBezTo>
                  <a:cubicBezTo>
                    <a:pt x="90311" y="545482"/>
                    <a:pt x="90768" y="545253"/>
                    <a:pt x="91225" y="545025"/>
                  </a:cubicBezTo>
                  <a:cubicBezTo>
                    <a:pt x="92140" y="544568"/>
                    <a:pt x="93283" y="544110"/>
                    <a:pt x="94197" y="543425"/>
                  </a:cubicBezTo>
                  <a:cubicBezTo>
                    <a:pt x="94654" y="543196"/>
                    <a:pt x="95112" y="542967"/>
                    <a:pt x="95797" y="542739"/>
                  </a:cubicBezTo>
                  <a:cubicBezTo>
                    <a:pt x="97169" y="542053"/>
                    <a:pt x="98541" y="541367"/>
                    <a:pt x="99912" y="540910"/>
                  </a:cubicBezTo>
                  <a:cubicBezTo>
                    <a:pt x="190209" y="497705"/>
                    <a:pt x="341542" y="431639"/>
                    <a:pt x="369889" y="417466"/>
                  </a:cubicBezTo>
                  <a:cubicBezTo>
                    <a:pt x="375832" y="414494"/>
                    <a:pt x="382005" y="410379"/>
                    <a:pt x="387948" y="407636"/>
                  </a:cubicBezTo>
                  <a:cubicBezTo>
                    <a:pt x="397092" y="403521"/>
                    <a:pt x="403722" y="394606"/>
                    <a:pt x="405093" y="404436"/>
                  </a:cubicBezTo>
                  <a:cubicBezTo>
                    <a:pt x="413094" y="466158"/>
                    <a:pt x="427267" y="538167"/>
                    <a:pt x="436869" y="599660"/>
                  </a:cubicBezTo>
                  <a:cubicBezTo>
                    <a:pt x="441669" y="630064"/>
                    <a:pt x="448299" y="660239"/>
                    <a:pt x="454699" y="690414"/>
                  </a:cubicBezTo>
                  <a:cubicBezTo>
                    <a:pt x="454699" y="690414"/>
                    <a:pt x="454699" y="690643"/>
                    <a:pt x="454699" y="690643"/>
                  </a:cubicBezTo>
                  <a:cubicBezTo>
                    <a:pt x="455614" y="694529"/>
                    <a:pt x="456300" y="698415"/>
                    <a:pt x="457214" y="702530"/>
                  </a:cubicBezTo>
                  <a:cubicBezTo>
                    <a:pt x="458128" y="707102"/>
                    <a:pt x="459043" y="711446"/>
                    <a:pt x="459957" y="716018"/>
                  </a:cubicBezTo>
                  <a:cubicBezTo>
                    <a:pt x="461786" y="725390"/>
                    <a:pt x="464529" y="734534"/>
                    <a:pt x="465901" y="743907"/>
                  </a:cubicBezTo>
                  <a:cubicBezTo>
                    <a:pt x="467730" y="757166"/>
                    <a:pt x="466358" y="759223"/>
                    <a:pt x="453328" y="761280"/>
                  </a:cubicBezTo>
                  <a:close/>
                  <a:moveTo>
                    <a:pt x="747536" y="514621"/>
                  </a:moveTo>
                  <a:cubicBezTo>
                    <a:pt x="744107" y="528794"/>
                    <a:pt x="742050" y="543653"/>
                    <a:pt x="736563" y="557141"/>
                  </a:cubicBezTo>
                  <a:cubicBezTo>
                    <a:pt x="708217" y="628235"/>
                    <a:pt x="665240" y="687900"/>
                    <a:pt x="597117" y="726076"/>
                  </a:cubicBezTo>
                  <a:cubicBezTo>
                    <a:pt x="565799" y="743450"/>
                    <a:pt x="532195" y="755565"/>
                    <a:pt x="495619" y="758080"/>
                  </a:cubicBezTo>
                  <a:cubicBezTo>
                    <a:pt x="483046" y="758994"/>
                    <a:pt x="480531" y="750993"/>
                    <a:pt x="478017" y="742764"/>
                  </a:cubicBezTo>
                  <a:cubicBezTo>
                    <a:pt x="476874" y="738878"/>
                    <a:pt x="475731" y="734763"/>
                    <a:pt x="474588" y="730877"/>
                  </a:cubicBezTo>
                  <a:cubicBezTo>
                    <a:pt x="474359" y="730191"/>
                    <a:pt x="474130" y="729505"/>
                    <a:pt x="473902" y="728819"/>
                  </a:cubicBezTo>
                  <a:cubicBezTo>
                    <a:pt x="471387" y="720361"/>
                    <a:pt x="469101" y="711903"/>
                    <a:pt x="467044" y="703216"/>
                  </a:cubicBezTo>
                  <a:cubicBezTo>
                    <a:pt x="467044" y="703216"/>
                    <a:pt x="467044" y="703216"/>
                    <a:pt x="467044" y="702987"/>
                  </a:cubicBezTo>
                  <a:cubicBezTo>
                    <a:pt x="465901" y="698644"/>
                    <a:pt x="464986" y="694072"/>
                    <a:pt x="463843" y="689729"/>
                  </a:cubicBezTo>
                  <a:cubicBezTo>
                    <a:pt x="463843" y="689729"/>
                    <a:pt x="463843" y="689729"/>
                    <a:pt x="463843" y="689729"/>
                  </a:cubicBezTo>
                  <a:cubicBezTo>
                    <a:pt x="462700" y="684699"/>
                    <a:pt x="461786" y="679899"/>
                    <a:pt x="460872" y="674870"/>
                  </a:cubicBezTo>
                  <a:cubicBezTo>
                    <a:pt x="446470" y="596460"/>
                    <a:pt x="434583" y="518279"/>
                    <a:pt x="419952" y="439869"/>
                  </a:cubicBezTo>
                  <a:cubicBezTo>
                    <a:pt x="418352" y="431182"/>
                    <a:pt x="417438" y="422495"/>
                    <a:pt x="416295" y="413808"/>
                  </a:cubicBezTo>
                  <a:cubicBezTo>
                    <a:pt x="415609" y="398264"/>
                    <a:pt x="411723" y="393692"/>
                    <a:pt x="426810" y="395978"/>
                  </a:cubicBezTo>
                  <a:cubicBezTo>
                    <a:pt x="462472" y="401235"/>
                    <a:pt x="609919" y="451985"/>
                    <a:pt x="649238" y="462957"/>
                  </a:cubicBezTo>
                  <a:cubicBezTo>
                    <a:pt x="660897" y="466158"/>
                    <a:pt x="680099" y="471187"/>
                    <a:pt x="697244" y="475759"/>
                  </a:cubicBezTo>
                  <a:cubicBezTo>
                    <a:pt x="697473" y="475759"/>
                    <a:pt x="697473" y="475759"/>
                    <a:pt x="697701" y="475759"/>
                  </a:cubicBezTo>
                  <a:cubicBezTo>
                    <a:pt x="698616" y="475988"/>
                    <a:pt x="699530" y="476216"/>
                    <a:pt x="700673" y="476445"/>
                  </a:cubicBezTo>
                  <a:cubicBezTo>
                    <a:pt x="700902" y="476445"/>
                    <a:pt x="701359" y="476673"/>
                    <a:pt x="701587" y="476673"/>
                  </a:cubicBezTo>
                  <a:cubicBezTo>
                    <a:pt x="702502" y="476902"/>
                    <a:pt x="703416" y="477131"/>
                    <a:pt x="704331" y="477359"/>
                  </a:cubicBezTo>
                  <a:cubicBezTo>
                    <a:pt x="704559" y="477359"/>
                    <a:pt x="704788" y="477588"/>
                    <a:pt x="705016" y="477588"/>
                  </a:cubicBezTo>
                  <a:cubicBezTo>
                    <a:pt x="705931" y="477816"/>
                    <a:pt x="706845" y="478045"/>
                    <a:pt x="707760" y="478274"/>
                  </a:cubicBezTo>
                  <a:cubicBezTo>
                    <a:pt x="707988" y="478274"/>
                    <a:pt x="708217" y="478502"/>
                    <a:pt x="708445" y="478502"/>
                  </a:cubicBezTo>
                  <a:cubicBezTo>
                    <a:pt x="709360" y="478731"/>
                    <a:pt x="710274" y="478959"/>
                    <a:pt x="711189" y="479188"/>
                  </a:cubicBezTo>
                  <a:cubicBezTo>
                    <a:pt x="711417" y="479188"/>
                    <a:pt x="711646" y="479188"/>
                    <a:pt x="711874" y="479417"/>
                  </a:cubicBezTo>
                  <a:cubicBezTo>
                    <a:pt x="713932" y="479874"/>
                    <a:pt x="715989" y="480560"/>
                    <a:pt x="717818" y="481017"/>
                  </a:cubicBezTo>
                  <a:cubicBezTo>
                    <a:pt x="718047" y="481017"/>
                    <a:pt x="718275" y="481017"/>
                    <a:pt x="718504" y="481245"/>
                  </a:cubicBezTo>
                  <a:cubicBezTo>
                    <a:pt x="719190" y="481474"/>
                    <a:pt x="719875" y="481703"/>
                    <a:pt x="720561" y="481703"/>
                  </a:cubicBezTo>
                  <a:cubicBezTo>
                    <a:pt x="720790" y="481703"/>
                    <a:pt x="721018" y="481931"/>
                    <a:pt x="721476" y="481931"/>
                  </a:cubicBezTo>
                  <a:cubicBezTo>
                    <a:pt x="722161" y="482160"/>
                    <a:pt x="722619" y="482160"/>
                    <a:pt x="723304" y="482388"/>
                  </a:cubicBezTo>
                  <a:cubicBezTo>
                    <a:pt x="723533" y="482388"/>
                    <a:pt x="723762" y="482617"/>
                    <a:pt x="724219" y="482617"/>
                  </a:cubicBezTo>
                  <a:cubicBezTo>
                    <a:pt x="724676" y="482846"/>
                    <a:pt x="725133" y="482846"/>
                    <a:pt x="725590" y="483074"/>
                  </a:cubicBezTo>
                  <a:cubicBezTo>
                    <a:pt x="725819" y="483074"/>
                    <a:pt x="726048" y="483303"/>
                    <a:pt x="726505" y="483303"/>
                  </a:cubicBezTo>
                  <a:cubicBezTo>
                    <a:pt x="726962" y="483531"/>
                    <a:pt x="727419" y="483531"/>
                    <a:pt x="727876" y="483760"/>
                  </a:cubicBezTo>
                  <a:cubicBezTo>
                    <a:pt x="728105" y="483760"/>
                    <a:pt x="728334" y="483989"/>
                    <a:pt x="728562" y="483989"/>
                  </a:cubicBezTo>
                  <a:cubicBezTo>
                    <a:pt x="729019" y="483989"/>
                    <a:pt x="729248" y="484217"/>
                    <a:pt x="729705" y="484217"/>
                  </a:cubicBezTo>
                  <a:cubicBezTo>
                    <a:pt x="729934" y="484217"/>
                    <a:pt x="730162" y="484446"/>
                    <a:pt x="730391" y="484446"/>
                  </a:cubicBezTo>
                  <a:cubicBezTo>
                    <a:pt x="730620" y="484446"/>
                    <a:pt x="731077" y="484674"/>
                    <a:pt x="731305" y="484674"/>
                  </a:cubicBezTo>
                  <a:cubicBezTo>
                    <a:pt x="731534" y="484674"/>
                    <a:pt x="731763" y="484903"/>
                    <a:pt x="731763" y="484903"/>
                  </a:cubicBezTo>
                  <a:cubicBezTo>
                    <a:pt x="731991" y="484903"/>
                    <a:pt x="732220" y="485132"/>
                    <a:pt x="732448" y="485132"/>
                  </a:cubicBezTo>
                  <a:cubicBezTo>
                    <a:pt x="732677" y="485132"/>
                    <a:pt x="732677" y="485132"/>
                    <a:pt x="732906" y="485360"/>
                  </a:cubicBezTo>
                  <a:cubicBezTo>
                    <a:pt x="733134" y="485360"/>
                    <a:pt x="733363" y="485589"/>
                    <a:pt x="733591" y="485589"/>
                  </a:cubicBezTo>
                  <a:cubicBezTo>
                    <a:pt x="733591" y="485589"/>
                    <a:pt x="733820" y="485589"/>
                    <a:pt x="733820" y="485589"/>
                  </a:cubicBezTo>
                  <a:cubicBezTo>
                    <a:pt x="734049" y="485589"/>
                    <a:pt x="734277" y="485817"/>
                    <a:pt x="734277" y="485817"/>
                  </a:cubicBezTo>
                  <a:cubicBezTo>
                    <a:pt x="750051" y="493590"/>
                    <a:pt x="751651" y="496790"/>
                    <a:pt x="747536" y="514621"/>
                  </a:cubicBezTo>
                  <a:close/>
                </a:path>
              </a:pathLst>
            </a:custGeom>
            <a:solidFill>
              <a:srgbClr val="000000"/>
            </a:solidFill>
            <a:ln w="2286" cap="flat">
              <a:noFill/>
              <a:prstDash val="solid"/>
              <a:miter/>
            </a:ln>
          </p:spPr>
          <p:txBody>
            <a:bodyPr rtlCol="0" anchor="ctr"/>
            <a:lstStyle/>
            <a:p>
              <a:endParaRPr lang="en-US"/>
            </a:p>
          </p:txBody>
        </p:sp>
        <p:sp>
          <p:nvSpPr>
            <p:cNvPr id="67" name="Freeform 126">
              <a:extLst>
                <a:ext uri="{FF2B5EF4-FFF2-40B4-BE49-F238E27FC236}">
                  <a16:creationId xmlns:a16="http://schemas.microsoft.com/office/drawing/2014/main" id="{1621C8F2-B0DF-7C9E-995A-C63DD8755239}"/>
                </a:ext>
              </a:extLst>
            </p:cNvPr>
            <p:cNvSpPr/>
            <p:nvPr/>
          </p:nvSpPr>
          <p:spPr>
            <a:xfrm>
              <a:off x="8642996" y="5759762"/>
              <a:ext cx="569053" cy="727540"/>
            </a:xfrm>
            <a:custGeom>
              <a:avLst/>
              <a:gdLst>
                <a:gd name="connsiteX0" fmla="*/ 514771 w 569053"/>
                <a:gd name="connsiteY0" fmla="*/ 150691 h 727540"/>
                <a:gd name="connsiteX1" fmla="*/ 428132 w 569053"/>
                <a:gd name="connsiteY1" fmla="*/ 168979 h 727540"/>
                <a:gd name="connsiteX2" fmla="*/ 407329 w 569053"/>
                <a:gd name="connsiteY2" fmla="*/ 251275 h 727540"/>
                <a:gd name="connsiteX3" fmla="*/ 437047 w 569053"/>
                <a:gd name="connsiteY3" fmla="*/ 297224 h 727540"/>
                <a:gd name="connsiteX4" fmla="*/ 366867 w 569053"/>
                <a:gd name="connsiteY4" fmla="*/ 313683 h 727540"/>
                <a:gd name="connsiteX5" fmla="*/ 348122 w 569053"/>
                <a:gd name="connsiteY5" fmla="*/ 302481 h 727540"/>
                <a:gd name="connsiteX6" fmla="*/ 323433 w 569053"/>
                <a:gd name="connsiteY6" fmla="*/ 182466 h 727540"/>
                <a:gd name="connsiteX7" fmla="*/ 196560 w 569053"/>
                <a:gd name="connsiteY7" fmla="*/ 11245 h 727540"/>
                <a:gd name="connsiteX8" fmla="*/ 173014 w 569053"/>
                <a:gd name="connsiteY8" fmla="*/ 272 h 727540"/>
                <a:gd name="connsiteX9" fmla="*/ 154498 w 569053"/>
                <a:gd name="connsiteY9" fmla="*/ 10559 h 727540"/>
                <a:gd name="connsiteX10" fmla="*/ 122265 w 569053"/>
                <a:gd name="connsiteY10" fmla="*/ 77768 h 727540"/>
                <a:gd name="connsiteX11" fmla="*/ 1336 w 569053"/>
                <a:gd name="connsiteY11" fmla="*/ 316426 h 727540"/>
                <a:gd name="connsiteX12" fmla="*/ 10480 w 569053"/>
                <a:gd name="connsiteY12" fmla="*/ 341572 h 727540"/>
                <a:gd name="connsiteX13" fmla="*/ 140324 w 569053"/>
                <a:gd name="connsiteY13" fmla="*/ 378834 h 727540"/>
                <a:gd name="connsiteX14" fmla="*/ 228793 w 569053"/>
                <a:gd name="connsiteY14" fmla="*/ 403294 h 727540"/>
                <a:gd name="connsiteX15" fmla="*/ 250052 w 569053"/>
                <a:gd name="connsiteY15" fmla="*/ 414038 h 727540"/>
                <a:gd name="connsiteX16" fmla="*/ 301487 w 569053"/>
                <a:gd name="connsiteY16" fmla="*/ 455643 h 727540"/>
                <a:gd name="connsiteX17" fmla="*/ 390641 w 569053"/>
                <a:gd name="connsiteY17" fmla="*/ 468674 h 727540"/>
                <a:gd name="connsiteX18" fmla="*/ 399557 w 569053"/>
                <a:gd name="connsiteY18" fmla="*/ 479418 h 727540"/>
                <a:gd name="connsiteX19" fmla="*/ 389956 w 569053"/>
                <a:gd name="connsiteY19" fmla="*/ 501363 h 727540"/>
                <a:gd name="connsiteX20" fmla="*/ 360009 w 569053"/>
                <a:gd name="connsiteY20" fmla="*/ 544797 h 727540"/>
                <a:gd name="connsiteX21" fmla="*/ 348808 w 569053"/>
                <a:gd name="connsiteY21" fmla="*/ 574744 h 727540"/>
                <a:gd name="connsiteX22" fmla="*/ 352237 w 569053"/>
                <a:gd name="connsiteY22" fmla="*/ 695445 h 727540"/>
                <a:gd name="connsiteX23" fmla="*/ 388127 w 569053"/>
                <a:gd name="connsiteY23" fmla="*/ 725849 h 727540"/>
                <a:gd name="connsiteX24" fmla="*/ 396814 w 569053"/>
                <a:gd name="connsiteY24" fmla="*/ 724706 h 727540"/>
                <a:gd name="connsiteX25" fmla="*/ 413959 w 569053"/>
                <a:gd name="connsiteY25" fmla="*/ 702531 h 727540"/>
                <a:gd name="connsiteX26" fmla="*/ 412816 w 569053"/>
                <a:gd name="connsiteY26" fmla="*/ 624807 h 727540"/>
                <a:gd name="connsiteX27" fmla="*/ 452135 w 569053"/>
                <a:gd name="connsiteY27" fmla="*/ 567429 h 727540"/>
                <a:gd name="connsiteX28" fmla="*/ 479338 w 569053"/>
                <a:gd name="connsiteY28" fmla="*/ 678528 h 727540"/>
                <a:gd name="connsiteX29" fmla="*/ 489397 w 569053"/>
                <a:gd name="connsiteY29" fmla="*/ 709847 h 727540"/>
                <a:gd name="connsiteX30" fmla="*/ 504484 w 569053"/>
                <a:gd name="connsiteY30" fmla="*/ 724248 h 727540"/>
                <a:gd name="connsiteX31" fmla="*/ 547918 w 569053"/>
                <a:gd name="connsiteY31" fmla="*/ 726077 h 727540"/>
                <a:gd name="connsiteX32" fmla="*/ 556605 w 569053"/>
                <a:gd name="connsiteY32" fmla="*/ 685386 h 727540"/>
                <a:gd name="connsiteX33" fmla="*/ 533288 w 569053"/>
                <a:gd name="connsiteY33" fmla="*/ 608120 h 727540"/>
                <a:gd name="connsiteX34" fmla="*/ 531688 w 569053"/>
                <a:gd name="connsiteY34" fmla="*/ 523309 h 727540"/>
                <a:gd name="connsiteX35" fmla="*/ 519115 w 569053"/>
                <a:gd name="connsiteY35" fmla="*/ 325799 h 727540"/>
                <a:gd name="connsiteX36" fmla="*/ 521172 w 569053"/>
                <a:gd name="connsiteY36" fmla="*/ 310254 h 727540"/>
                <a:gd name="connsiteX37" fmla="*/ 566892 w 569053"/>
                <a:gd name="connsiteY37" fmla="*/ 248989 h 727540"/>
                <a:gd name="connsiteX38" fmla="*/ 514771 w 569053"/>
                <a:gd name="connsiteY38" fmla="*/ 150691 h 727540"/>
                <a:gd name="connsiteX39" fmla="*/ 350865 w 569053"/>
                <a:gd name="connsiteY39" fmla="*/ 376319 h 727540"/>
                <a:gd name="connsiteX40" fmla="*/ 390870 w 569053"/>
                <a:gd name="connsiteY40" fmla="*/ 376776 h 727540"/>
                <a:gd name="connsiteX41" fmla="*/ 370296 w 569053"/>
                <a:gd name="connsiteY41" fmla="*/ 401008 h 727540"/>
                <a:gd name="connsiteX42" fmla="*/ 349951 w 569053"/>
                <a:gd name="connsiteY42" fmla="*/ 398265 h 727540"/>
                <a:gd name="connsiteX43" fmla="*/ 350865 w 569053"/>
                <a:gd name="connsiteY43" fmla="*/ 376319 h 727540"/>
                <a:gd name="connsiteX44" fmla="*/ 255996 w 569053"/>
                <a:gd name="connsiteY44" fmla="*/ 396893 h 727540"/>
                <a:gd name="connsiteX45" fmla="*/ 190616 w 569053"/>
                <a:gd name="connsiteY45" fmla="*/ 380434 h 727540"/>
                <a:gd name="connsiteX46" fmla="*/ 31968 w 569053"/>
                <a:gd name="connsiteY46" fmla="*/ 335400 h 727540"/>
                <a:gd name="connsiteX47" fmla="*/ 29225 w 569053"/>
                <a:gd name="connsiteY47" fmla="*/ 334714 h 727540"/>
                <a:gd name="connsiteX48" fmla="*/ 28768 w 569053"/>
                <a:gd name="connsiteY48" fmla="*/ 334714 h 727540"/>
                <a:gd name="connsiteX49" fmla="*/ 26482 w 569053"/>
                <a:gd name="connsiteY49" fmla="*/ 334028 h 727540"/>
                <a:gd name="connsiteX50" fmla="*/ 26024 w 569053"/>
                <a:gd name="connsiteY50" fmla="*/ 334028 h 727540"/>
                <a:gd name="connsiteX51" fmla="*/ 23738 w 569053"/>
                <a:gd name="connsiteY51" fmla="*/ 333342 h 727540"/>
                <a:gd name="connsiteX52" fmla="*/ 23510 w 569053"/>
                <a:gd name="connsiteY52" fmla="*/ 333342 h 727540"/>
                <a:gd name="connsiteX53" fmla="*/ 21452 w 569053"/>
                <a:gd name="connsiteY53" fmla="*/ 332657 h 727540"/>
                <a:gd name="connsiteX54" fmla="*/ 21452 w 569053"/>
                <a:gd name="connsiteY54" fmla="*/ 332657 h 727540"/>
                <a:gd name="connsiteX55" fmla="*/ 19624 w 569053"/>
                <a:gd name="connsiteY55" fmla="*/ 331971 h 727540"/>
                <a:gd name="connsiteX56" fmla="*/ 19395 w 569053"/>
                <a:gd name="connsiteY56" fmla="*/ 331971 h 727540"/>
                <a:gd name="connsiteX57" fmla="*/ 17795 w 569053"/>
                <a:gd name="connsiteY57" fmla="*/ 331285 h 727540"/>
                <a:gd name="connsiteX58" fmla="*/ 17795 w 569053"/>
                <a:gd name="connsiteY58" fmla="*/ 331285 h 727540"/>
                <a:gd name="connsiteX59" fmla="*/ 15280 w 569053"/>
                <a:gd name="connsiteY59" fmla="*/ 329456 h 727540"/>
                <a:gd name="connsiteX60" fmla="*/ 15280 w 569053"/>
                <a:gd name="connsiteY60" fmla="*/ 329456 h 727540"/>
                <a:gd name="connsiteX61" fmla="*/ 14366 w 569053"/>
                <a:gd name="connsiteY61" fmla="*/ 328542 h 727540"/>
                <a:gd name="connsiteX62" fmla="*/ 14366 w 569053"/>
                <a:gd name="connsiteY62" fmla="*/ 328542 h 727540"/>
                <a:gd name="connsiteX63" fmla="*/ 12994 w 569053"/>
                <a:gd name="connsiteY63" fmla="*/ 324884 h 727540"/>
                <a:gd name="connsiteX64" fmla="*/ 12994 w 569053"/>
                <a:gd name="connsiteY64" fmla="*/ 324884 h 727540"/>
                <a:gd name="connsiteX65" fmla="*/ 12994 w 569053"/>
                <a:gd name="connsiteY65" fmla="*/ 323284 h 727540"/>
                <a:gd name="connsiteX66" fmla="*/ 12994 w 569053"/>
                <a:gd name="connsiteY66" fmla="*/ 323284 h 727540"/>
                <a:gd name="connsiteX67" fmla="*/ 14137 w 569053"/>
                <a:gd name="connsiteY67" fmla="*/ 317569 h 727540"/>
                <a:gd name="connsiteX68" fmla="*/ 14137 w 569053"/>
                <a:gd name="connsiteY68" fmla="*/ 317569 h 727540"/>
                <a:gd name="connsiteX69" fmla="*/ 16423 w 569053"/>
                <a:gd name="connsiteY69" fmla="*/ 310940 h 727540"/>
                <a:gd name="connsiteX70" fmla="*/ 40426 w 569053"/>
                <a:gd name="connsiteY70" fmla="*/ 254475 h 727540"/>
                <a:gd name="connsiteX71" fmla="*/ 142153 w 569053"/>
                <a:gd name="connsiteY71" fmla="*/ 62223 h 727540"/>
                <a:gd name="connsiteX72" fmla="*/ 161813 w 569053"/>
                <a:gd name="connsiteY72" fmla="*/ 22904 h 727540"/>
                <a:gd name="connsiteX73" fmla="*/ 176900 w 569053"/>
                <a:gd name="connsiteY73" fmla="*/ 17646 h 727540"/>
                <a:gd name="connsiteX74" fmla="*/ 241137 w 569053"/>
                <a:gd name="connsiteY74" fmla="*/ 66566 h 727540"/>
                <a:gd name="connsiteX75" fmla="*/ 262168 w 569053"/>
                <a:gd name="connsiteY75" fmla="*/ 93312 h 727540"/>
                <a:gd name="connsiteX76" fmla="*/ 262854 w 569053"/>
                <a:gd name="connsiteY76" fmla="*/ 94455 h 727540"/>
                <a:gd name="connsiteX77" fmla="*/ 266512 w 569053"/>
                <a:gd name="connsiteY77" fmla="*/ 99256 h 727540"/>
                <a:gd name="connsiteX78" fmla="*/ 266969 w 569053"/>
                <a:gd name="connsiteY78" fmla="*/ 99942 h 727540"/>
                <a:gd name="connsiteX79" fmla="*/ 270855 w 569053"/>
                <a:gd name="connsiteY79" fmla="*/ 105428 h 727540"/>
                <a:gd name="connsiteX80" fmla="*/ 271541 w 569053"/>
                <a:gd name="connsiteY80" fmla="*/ 106343 h 727540"/>
                <a:gd name="connsiteX81" fmla="*/ 274513 w 569053"/>
                <a:gd name="connsiteY81" fmla="*/ 110686 h 727540"/>
                <a:gd name="connsiteX82" fmla="*/ 275427 w 569053"/>
                <a:gd name="connsiteY82" fmla="*/ 112286 h 727540"/>
                <a:gd name="connsiteX83" fmla="*/ 278627 w 569053"/>
                <a:gd name="connsiteY83" fmla="*/ 117315 h 727540"/>
                <a:gd name="connsiteX84" fmla="*/ 279085 w 569053"/>
                <a:gd name="connsiteY84" fmla="*/ 118001 h 727540"/>
                <a:gd name="connsiteX85" fmla="*/ 282514 w 569053"/>
                <a:gd name="connsiteY85" fmla="*/ 123488 h 727540"/>
                <a:gd name="connsiteX86" fmla="*/ 283428 w 569053"/>
                <a:gd name="connsiteY86" fmla="*/ 125088 h 727540"/>
                <a:gd name="connsiteX87" fmla="*/ 285943 w 569053"/>
                <a:gd name="connsiteY87" fmla="*/ 129431 h 727540"/>
                <a:gd name="connsiteX88" fmla="*/ 286857 w 569053"/>
                <a:gd name="connsiteY88" fmla="*/ 131031 h 727540"/>
                <a:gd name="connsiteX89" fmla="*/ 289829 w 569053"/>
                <a:gd name="connsiteY89" fmla="*/ 136975 h 727540"/>
                <a:gd name="connsiteX90" fmla="*/ 334863 w 569053"/>
                <a:gd name="connsiteY90" fmla="*/ 323055 h 727540"/>
                <a:gd name="connsiteX91" fmla="*/ 334863 w 569053"/>
                <a:gd name="connsiteY91" fmla="*/ 334028 h 727540"/>
                <a:gd name="connsiteX92" fmla="*/ 335092 w 569053"/>
                <a:gd name="connsiteY92" fmla="*/ 334028 h 727540"/>
                <a:gd name="connsiteX93" fmla="*/ 335092 w 569053"/>
                <a:gd name="connsiteY93" fmla="*/ 388892 h 727540"/>
                <a:gd name="connsiteX94" fmla="*/ 321376 w 569053"/>
                <a:gd name="connsiteY94" fmla="*/ 399865 h 727540"/>
                <a:gd name="connsiteX95" fmla="*/ 255996 w 569053"/>
                <a:gd name="connsiteY95" fmla="*/ 396893 h 727540"/>
                <a:gd name="connsiteX96" fmla="*/ 526430 w 569053"/>
                <a:gd name="connsiteY96" fmla="*/ 452672 h 727540"/>
                <a:gd name="connsiteX97" fmla="*/ 515914 w 569053"/>
                <a:gd name="connsiteY97" fmla="*/ 559656 h 727540"/>
                <a:gd name="connsiteX98" fmla="*/ 518886 w 569053"/>
                <a:gd name="connsiteY98" fmla="*/ 596004 h 727540"/>
                <a:gd name="connsiteX99" fmla="*/ 546089 w 569053"/>
                <a:gd name="connsiteY99" fmla="*/ 689958 h 727540"/>
                <a:gd name="connsiteX100" fmla="*/ 523687 w 569053"/>
                <a:gd name="connsiteY100" fmla="*/ 717390 h 727540"/>
                <a:gd name="connsiteX101" fmla="*/ 495112 w 569053"/>
                <a:gd name="connsiteY101" fmla="*/ 692702 h 727540"/>
                <a:gd name="connsiteX102" fmla="*/ 465851 w 569053"/>
                <a:gd name="connsiteY102" fmla="*/ 572229 h 727540"/>
                <a:gd name="connsiteX103" fmla="*/ 472480 w 569053"/>
                <a:gd name="connsiteY103" fmla="*/ 538397 h 727540"/>
                <a:gd name="connsiteX104" fmla="*/ 473395 w 569053"/>
                <a:gd name="connsiteY104" fmla="*/ 528795 h 727540"/>
                <a:gd name="connsiteX105" fmla="*/ 464479 w 569053"/>
                <a:gd name="connsiteY105" fmla="*/ 531539 h 727540"/>
                <a:gd name="connsiteX106" fmla="*/ 407558 w 569053"/>
                <a:gd name="connsiteY106" fmla="*/ 604005 h 727540"/>
                <a:gd name="connsiteX107" fmla="*/ 402986 w 569053"/>
                <a:gd name="connsiteY107" fmla="*/ 624350 h 727540"/>
                <a:gd name="connsiteX108" fmla="*/ 402300 w 569053"/>
                <a:gd name="connsiteY108" fmla="*/ 694759 h 727540"/>
                <a:gd name="connsiteX109" fmla="*/ 384241 w 569053"/>
                <a:gd name="connsiteY109" fmla="*/ 714647 h 727540"/>
                <a:gd name="connsiteX110" fmla="*/ 363895 w 569053"/>
                <a:gd name="connsiteY110" fmla="*/ 695673 h 727540"/>
                <a:gd name="connsiteX111" fmla="*/ 358409 w 569053"/>
                <a:gd name="connsiteY111" fmla="*/ 590060 h 727540"/>
                <a:gd name="connsiteX112" fmla="*/ 376925 w 569053"/>
                <a:gd name="connsiteY112" fmla="*/ 540911 h 727540"/>
                <a:gd name="connsiteX113" fmla="*/ 399785 w 569053"/>
                <a:gd name="connsiteY113" fmla="*/ 508679 h 727540"/>
                <a:gd name="connsiteX114" fmla="*/ 411444 w 569053"/>
                <a:gd name="connsiteY114" fmla="*/ 474160 h 727540"/>
                <a:gd name="connsiteX115" fmla="*/ 419902 w 569053"/>
                <a:gd name="connsiteY115" fmla="*/ 455415 h 727540"/>
                <a:gd name="connsiteX116" fmla="*/ 477738 w 569053"/>
                <a:gd name="connsiteY116" fmla="*/ 373119 h 727540"/>
                <a:gd name="connsiteX117" fmla="*/ 479795 w 569053"/>
                <a:gd name="connsiteY117" fmla="*/ 360317 h 727540"/>
                <a:gd name="connsiteX118" fmla="*/ 467222 w 569053"/>
                <a:gd name="connsiteY118" fmla="*/ 365804 h 727540"/>
                <a:gd name="connsiteX119" fmla="*/ 428360 w 569053"/>
                <a:gd name="connsiteY119" fmla="*/ 424325 h 727540"/>
                <a:gd name="connsiteX120" fmla="*/ 362295 w 569053"/>
                <a:gd name="connsiteY120" fmla="*/ 455415 h 727540"/>
                <a:gd name="connsiteX121" fmla="*/ 301945 w 569053"/>
                <a:gd name="connsiteY121" fmla="*/ 444442 h 727540"/>
                <a:gd name="connsiteX122" fmla="*/ 263311 w 569053"/>
                <a:gd name="connsiteY122" fmla="*/ 425011 h 727540"/>
                <a:gd name="connsiteX123" fmla="*/ 281371 w 569053"/>
                <a:gd name="connsiteY123" fmla="*/ 401922 h 727540"/>
                <a:gd name="connsiteX124" fmla="*/ 357723 w 569053"/>
                <a:gd name="connsiteY124" fmla="*/ 414495 h 727540"/>
                <a:gd name="connsiteX125" fmla="*/ 390413 w 569053"/>
                <a:gd name="connsiteY125" fmla="*/ 401237 h 727540"/>
                <a:gd name="connsiteX126" fmla="*/ 442762 w 569053"/>
                <a:gd name="connsiteY126" fmla="*/ 330828 h 727540"/>
                <a:gd name="connsiteX127" fmla="*/ 444134 w 569053"/>
                <a:gd name="connsiteY127" fmla="*/ 319398 h 727540"/>
                <a:gd name="connsiteX128" fmla="*/ 433161 w 569053"/>
                <a:gd name="connsiteY128" fmla="*/ 323055 h 727540"/>
                <a:gd name="connsiteX129" fmla="*/ 407558 w 569053"/>
                <a:gd name="connsiteY129" fmla="*/ 355974 h 727540"/>
                <a:gd name="connsiteX130" fmla="*/ 397728 w 569053"/>
                <a:gd name="connsiteY130" fmla="*/ 363518 h 727540"/>
                <a:gd name="connsiteX131" fmla="*/ 360695 w 569053"/>
                <a:gd name="connsiteY131" fmla="*/ 365804 h 727540"/>
                <a:gd name="connsiteX132" fmla="*/ 350636 w 569053"/>
                <a:gd name="connsiteY132" fmla="*/ 357345 h 727540"/>
                <a:gd name="connsiteX133" fmla="*/ 371439 w 569053"/>
                <a:gd name="connsiteY133" fmla="*/ 323055 h 727540"/>
                <a:gd name="connsiteX134" fmla="*/ 449849 w 569053"/>
                <a:gd name="connsiteY134" fmla="*/ 305453 h 727540"/>
                <a:gd name="connsiteX135" fmla="*/ 491225 w 569053"/>
                <a:gd name="connsiteY135" fmla="*/ 314369 h 727540"/>
                <a:gd name="connsiteX136" fmla="*/ 511571 w 569053"/>
                <a:gd name="connsiteY136" fmla="*/ 342486 h 727540"/>
                <a:gd name="connsiteX137" fmla="*/ 526430 w 569053"/>
                <a:gd name="connsiteY137" fmla="*/ 452672 h 727540"/>
                <a:gd name="connsiteX138" fmla="*/ 492368 w 569053"/>
                <a:gd name="connsiteY138" fmla="*/ 304310 h 727540"/>
                <a:gd name="connsiteX139" fmla="*/ 418302 w 569053"/>
                <a:gd name="connsiteY139" fmla="*/ 248532 h 727540"/>
                <a:gd name="connsiteX140" fmla="*/ 472480 w 569053"/>
                <a:gd name="connsiteY140" fmla="*/ 157320 h 727540"/>
                <a:gd name="connsiteX141" fmla="*/ 559577 w 569053"/>
                <a:gd name="connsiteY141" fmla="*/ 224986 h 727540"/>
                <a:gd name="connsiteX142" fmla="*/ 492368 w 569053"/>
                <a:gd name="connsiteY142" fmla="*/ 304310 h 7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69053" h="727540">
                  <a:moveTo>
                    <a:pt x="514771" y="150691"/>
                  </a:moveTo>
                  <a:cubicBezTo>
                    <a:pt x="482081" y="141090"/>
                    <a:pt x="450763" y="147033"/>
                    <a:pt x="428132" y="168979"/>
                  </a:cubicBezTo>
                  <a:cubicBezTo>
                    <a:pt x="405958" y="190467"/>
                    <a:pt x="401386" y="222243"/>
                    <a:pt x="407329" y="251275"/>
                  </a:cubicBezTo>
                  <a:cubicBezTo>
                    <a:pt x="410987" y="269334"/>
                    <a:pt x="421274" y="285108"/>
                    <a:pt x="437047" y="297224"/>
                  </a:cubicBezTo>
                  <a:cubicBezTo>
                    <a:pt x="411673" y="301796"/>
                    <a:pt x="389041" y="306596"/>
                    <a:pt x="366867" y="313683"/>
                  </a:cubicBezTo>
                  <a:cubicBezTo>
                    <a:pt x="350408" y="318941"/>
                    <a:pt x="350179" y="318712"/>
                    <a:pt x="348122" y="302481"/>
                  </a:cubicBezTo>
                  <a:cubicBezTo>
                    <a:pt x="343093" y="261791"/>
                    <a:pt x="337835" y="221557"/>
                    <a:pt x="323433" y="182466"/>
                  </a:cubicBezTo>
                  <a:cubicBezTo>
                    <a:pt x="297830" y="112743"/>
                    <a:pt x="260339" y="52393"/>
                    <a:pt x="196560" y="11245"/>
                  </a:cubicBezTo>
                  <a:cubicBezTo>
                    <a:pt x="189245" y="6444"/>
                    <a:pt x="182387" y="1187"/>
                    <a:pt x="173014" y="272"/>
                  </a:cubicBezTo>
                  <a:cubicBezTo>
                    <a:pt x="164099" y="-642"/>
                    <a:pt x="157698" y="272"/>
                    <a:pt x="154498" y="10559"/>
                  </a:cubicBezTo>
                  <a:cubicBezTo>
                    <a:pt x="146954" y="34334"/>
                    <a:pt x="132552" y="55136"/>
                    <a:pt x="122265" y="77768"/>
                  </a:cubicBezTo>
                  <a:cubicBezTo>
                    <a:pt x="85232" y="158921"/>
                    <a:pt x="34711" y="233444"/>
                    <a:pt x="1336" y="316426"/>
                  </a:cubicBezTo>
                  <a:cubicBezTo>
                    <a:pt x="-2322" y="325570"/>
                    <a:pt x="1793" y="340200"/>
                    <a:pt x="10480" y="341572"/>
                  </a:cubicBezTo>
                  <a:cubicBezTo>
                    <a:pt x="50485" y="348430"/>
                    <a:pt x="101234" y="369233"/>
                    <a:pt x="140324" y="378834"/>
                  </a:cubicBezTo>
                  <a:cubicBezTo>
                    <a:pt x="170271" y="386149"/>
                    <a:pt x="199989" y="391864"/>
                    <a:pt x="228793" y="403294"/>
                  </a:cubicBezTo>
                  <a:cubicBezTo>
                    <a:pt x="238622" y="407180"/>
                    <a:pt x="245938" y="404894"/>
                    <a:pt x="250052" y="414038"/>
                  </a:cubicBezTo>
                  <a:cubicBezTo>
                    <a:pt x="251881" y="437584"/>
                    <a:pt x="280456" y="452443"/>
                    <a:pt x="301487" y="455643"/>
                  </a:cubicBezTo>
                  <a:cubicBezTo>
                    <a:pt x="331205" y="459987"/>
                    <a:pt x="360238" y="468216"/>
                    <a:pt x="390641" y="468674"/>
                  </a:cubicBezTo>
                  <a:cubicBezTo>
                    <a:pt x="398871" y="468674"/>
                    <a:pt x="400928" y="472103"/>
                    <a:pt x="399557" y="479418"/>
                  </a:cubicBezTo>
                  <a:cubicBezTo>
                    <a:pt x="398185" y="487647"/>
                    <a:pt x="394528" y="494734"/>
                    <a:pt x="389956" y="501363"/>
                  </a:cubicBezTo>
                  <a:cubicBezTo>
                    <a:pt x="380126" y="515765"/>
                    <a:pt x="372125" y="531539"/>
                    <a:pt x="360009" y="544797"/>
                  </a:cubicBezTo>
                  <a:cubicBezTo>
                    <a:pt x="352465" y="553027"/>
                    <a:pt x="348350" y="562857"/>
                    <a:pt x="348808" y="574744"/>
                  </a:cubicBezTo>
                  <a:cubicBezTo>
                    <a:pt x="349722" y="614978"/>
                    <a:pt x="349265" y="655211"/>
                    <a:pt x="352237" y="695445"/>
                  </a:cubicBezTo>
                  <a:cubicBezTo>
                    <a:pt x="354294" y="722648"/>
                    <a:pt x="360466" y="728592"/>
                    <a:pt x="388127" y="725849"/>
                  </a:cubicBezTo>
                  <a:cubicBezTo>
                    <a:pt x="391099" y="725620"/>
                    <a:pt x="394070" y="725391"/>
                    <a:pt x="396814" y="724706"/>
                  </a:cubicBezTo>
                  <a:cubicBezTo>
                    <a:pt x="411444" y="721734"/>
                    <a:pt x="414187" y="717162"/>
                    <a:pt x="413959" y="702531"/>
                  </a:cubicBezTo>
                  <a:cubicBezTo>
                    <a:pt x="413730" y="691559"/>
                    <a:pt x="414416" y="635780"/>
                    <a:pt x="412816" y="624807"/>
                  </a:cubicBezTo>
                  <a:cubicBezTo>
                    <a:pt x="412816" y="616349"/>
                    <a:pt x="424246" y="592803"/>
                    <a:pt x="452135" y="567429"/>
                  </a:cubicBezTo>
                  <a:cubicBezTo>
                    <a:pt x="454192" y="570401"/>
                    <a:pt x="473166" y="646067"/>
                    <a:pt x="479338" y="678528"/>
                  </a:cubicBezTo>
                  <a:cubicBezTo>
                    <a:pt x="481396" y="689273"/>
                    <a:pt x="486425" y="699331"/>
                    <a:pt x="489397" y="709847"/>
                  </a:cubicBezTo>
                  <a:cubicBezTo>
                    <a:pt x="491683" y="717848"/>
                    <a:pt x="497626" y="723334"/>
                    <a:pt x="504484" y="724248"/>
                  </a:cubicBezTo>
                  <a:cubicBezTo>
                    <a:pt x="518886" y="726077"/>
                    <a:pt x="533516" y="729506"/>
                    <a:pt x="547918" y="726077"/>
                  </a:cubicBezTo>
                  <a:cubicBezTo>
                    <a:pt x="566435" y="721505"/>
                    <a:pt x="562549" y="703446"/>
                    <a:pt x="556605" y="685386"/>
                  </a:cubicBezTo>
                  <a:cubicBezTo>
                    <a:pt x="548147" y="659783"/>
                    <a:pt x="541746" y="633723"/>
                    <a:pt x="533288" y="608120"/>
                  </a:cubicBezTo>
                  <a:cubicBezTo>
                    <a:pt x="523229" y="577716"/>
                    <a:pt x="526887" y="555084"/>
                    <a:pt x="531688" y="523309"/>
                  </a:cubicBezTo>
                  <a:cubicBezTo>
                    <a:pt x="541517" y="456558"/>
                    <a:pt x="543803" y="390264"/>
                    <a:pt x="519115" y="325799"/>
                  </a:cubicBezTo>
                  <a:cubicBezTo>
                    <a:pt x="516371" y="318483"/>
                    <a:pt x="514771" y="312997"/>
                    <a:pt x="521172" y="310254"/>
                  </a:cubicBezTo>
                  <a:cubicBezTo>
                    <a:pt x="548604" y="298138"/>
                    <a:pt x="560720" y="275507"/>
                    <a:pt x="566892" y="248989"/>
                  </a:cubicBezTo>
                  <a:cubicBezTo>
                    <a:pt x="576036" y="207841"/>
                    <a:pt x="555691" y="162807"/>
                    <a:pt x="514771" y="150691"/>
                  </a:cubicBezTo>
                  <a:close/>
                  <a:moveTo>
                    <a:pt x="350865" y="376319"/>
                  </a:moveTo>
                  <a:cubicBezTo>
                    <a:pt x="359552" y="375633"/>
                    <a:pt x="379669" y="373576"/>
                    <a:pt x="390870" y="376776"/>
                  </a:cubicBezTo>
                  <a:cubicBezTo>
                    <a:pt x="384469" y="387292"/>
                    <a:pt x="381040" y="397122"/>
                    <a:pt x="370296" y="401008"/>
                  </a:cubicBezTo>
                  <a:cubicBezTo>
                    <a:pt x="364124" y="403294"/>
                    <a:pt x="354065" y="406494"/>
                    <a:pt x="349951" y="398265"/>
                  </a:cubicBezTo>
                  <a:cubicBezTo>
                    <a:pt x="346064" y="390492"/>
                    <a:pt x="346750" y="376776"/>
                    <a:pt x="350865" y="376319"/>
                  </a:cubicBezTo>
                  <a:close/>
                  <a:moveTo>
                    <a:pt x="255996" y="396893"/>
                  </a:moveTo>
                  <a:cubicBezTo>
                    <a:pt x="252567" y="398036"/>
                    <a:pt x="215762" y="387063"/>
                    <a:pt x="190616" y="380434"/>
                  </a:cubicBezTo>
                  <a:cubicBezTo>
                    <a:pt x="149697" y="369461"/>
                    <a:pt x="44084" y="337914"/>
                    <a:pt x="31968" y="335400"/>
                  </a:cubicBezTo>
                  <a:cubicBezTo>
                    <a:pt x="31054" y="335171"/>
                    <a:pt x="30139" y="334943"/>
                    <a:pt x="29225" y="334714"/>
                  </a:cubicBezTo>
                  <a:cubicBezTo>
                    <a:pt x="28996" y="334714"/>
                    <a:pt x="28996" y="334714"/>
                    <a:pt x="28768" y="334714"/>
                  </a:cubicBezTo>
                  <a:cubicBezTo>
                    <a:pt x="27853" y="334485"/>
                    <a:pt x="27167" y="334257"/>
                    <a:pt x="26482" y="334028"/>
                  </a:cubicBezTo>
                  <a:cubicBezTo>
                    <a:pt x="26253" y="334028"/>
                    <a:pt x="26253" y="334028"/>
                    <a:pt x="26024" y="334028"/>
                  </a:cubicBezTo>
                  <a:cubicBezTo>
                    <a:pt x="25339" y="333800"/>
                    <a:pt x="24424" y="333571"/>
                    <a:pt x="23738" y="333342"/>
                  </a:cubicBezTo>
                  <a:cubicBezTo>
                    <a:pt x="23738" y="333342"/>
                    <a:pt x="23738" y="333342"/>
                    <a:pt x="23510" y="333342"/>
                  </a:cubicBezTo>
                  <a:cubicBezTo>
                    <a:pt x="22824" y="333114"/>
                    <a:pt x="22138" y="332885"/>
                    <a:pt x="21452" y="332657"/>
                  </a:cubicBezTo>
                  <a:cubicBezTo>
                    <a:pt x="21452" y="332657"/>
                    <a:pt x="21452" y="332657"/>
                    <a:pt x="21452" y="332657"/>
                  </a:cubicBezTo>
                  <a:cubicBezTo>
                    <a:pt x="20767" y="332428"/>
                    <a:pt x="20309" y="332199"/>
                    <a:pt x="19624" y="331971"/>
                  </a:cubicBezTo>
                  <a:cubicBezTo>
                    <a:pt x="19624" y="331971"/>
                    <a:pt x="19395" y="331971"/>
                    <a:pt x="19395" y="331971"/>
                  </a:cubicBezTo>
                  <a:cubicBezTo>
                    <a:pt x="18938" y="331742"/>
                    <a:pt x="18252" y="331514"/>
                    <a:pt x="17795" y="331285"/>
                  </a:cubicBezTo>
                  <a:cubicBezTo>
                    <a:pt x="17795" y="331285"/>
                    <a:pt x="17795" y="331285"/>
                    <a:pt x="17795" y="331285"/>
                  </a:cubicBezTo>
                  <a:cubicBezTo>
                    <a:pt x="16880" y="330828"/>
                    <a:pt x="15966" y="330142"/>
                    <a:pt x="15280" y="329456"/>
                  </a:cubicBezTo>
                  <a:cubicBezTo>
                    <a:pt x="15280" y="329456"/>
                    <a:pt x="15280" y="329456"/>
                    <a:pt x="15280" y="329456"/>
                  </a:cubicBezTo>
                  <a:cubicBezTo>
                    <a:pt x="15052" y="329228"/>
                    <a:pt x="14594" y="328770"/>
                    <a:pt x="14366" y="328542"/>
                  </a:cubicBezTo>
                  <a:cubicBezTo>
                    <a:pt x="14366" y="328542"/>
                    <a:pt x="14366" y="328542"/>
                    <a:pt x="14366" y="328542"/>
                  </a:cubicBezTo>
                  <a:cubicBezTo>
                    <a:pt x="13680" y="327399"/>
                    <a:pt x="13223" y="326256"/>
                    <a:pt x="12994" y="324884"/>
                  </a:cubicBezTo>
                  <a:cubicBezTo>
                    <a:pt x="12994" y="324884"/>
                    <a:pt x="12994" y="324884"/>
                    <a:pt x="12994" y="324884"/>
                  </a:cubicBezTo>
                  <a:cubicBezTo>
                    <a:pt x="12994" y="324427"/>
                    <a:pt x="12994" y="323970"/>
                    <a:pt x="12994" y="323284"/>
                  </a:cubicBezTo>
                  <a:cubicBezTo>
                    <a:pt x="12994" y="323284"/>
                    <a:pt x="12994" y="323284"/>
                    <a:pt x="12994" y="323284"/>
                  </a:cubicBezTo>
                  <a:cubicBezTo>
                    <a:pt x="12994" y="321684"/>
                    <a:pt x="13451" y="319855"/>
                    <a:pt x="14137" y="317569"/>
                  </a:cubicBezTo>
                  <a:lnTo>
                    <a:pt x="14137" y="317569"/>
                  </a:lnTo>
                  <a:cubicBezTo>
                    <a:pt x="14594" y="315512"/>
                    <a:pt x="15509" y="313454"/>
                    <a:pt x="16423" y="310940"/>
                  </a:cubicBezTo>
                  <a:cubicBezTo>
                    <a:pt x="23510" y="291737"/>
                    <a:pt x="30825" y="272306"/>
                    <a:pt x="40426" y="254475"/>
                  </a:cubicBezTo>
                  <a:cubicBezTo>
                    <a:pt x="74945" y="190696"/>
                    <a:pt x="109463" y="126917"/>
                    <a:pt x="142153" y="62223"/>
                  </a:cubicBezTo>
                  <a:cubicBezTo>
                    <a:pt x="148783" y="49193"/>
                    <a:pt x="156098" y="36391"/>
                    <a:pt x="161813" y="22904"/>
                  </a:cubicBezTo>
                  <a:cubicBezTo>
                    <a:pt x="165470" y="14674"/>
                    <a:pt x="169585" y="13988"/>
                    <a:pt x="176900" y="17646"/>
                  </a:cubicBezTo>
                  <a:cubicBezTo>
                    <a:pt x="201589" y="29533"/>
                    <a:pt x="224449" y="45306"/>
                    <a:pt x="241137" y="66566"/>
                  </a:cubicBezTo>
                  <a:cubicBezTo>
                    <a:pt x="248224" y="75482"/>
                    <a:pt x="255310" y="84168"/>
                    <a:pt x="262168" y="93312"/>
                  </a:cubicBezTo>
                  <a:cubicBezTo>
                    <a:pt x="262397" y="93541"/>
                    <a:pt x="262625" y="93998"/>
                    <a:pt x="262854" y="94455"/>
                  </a:cubicBezTo>
                  <a:cubicBezTo>
                    <a:pt x="263997" y="96056"/>
                    <a:pt x="265369" y="97656"/>
                    <a:pt x="266512" y="99256"/>
                  </a:cubicBezTo>
                  <a:cubicBezTo>
                    <a:pt x="266740" y="99485"/>
                    <a:pt x="266740" y="99713"/>
                    <a:pt x="266969" y="99942"/>
                  </a:cubicBezTo>
                  <a:cubicBezTo>
                    <a:pt x="268340" y="101771"/>
                    <a:pt x="269712" y="103599"/>
                    <a:pt x="270855" y="105428"/>
                  </a:cubicBezTo>
                  <a:cubicBezTo>
                    <a:pt x="271084" y="105657"/>
                    <a:pt x="271312" y="106114"/>
                    <a:pt x="271541" y="106343"/>
                  </a:cubicBezTo>
                  <a:cubicBezTo>
                    <a:pt x="272684" y="107714"/>
                    <a:pt x="273598" y="109314"/>
                    <a:pt x="274513" y="110686"/>
                  </a:cubicBezTo>
                  <a:cubicBezTo>
                    <a:pt x="274741" y="111143"/>
                    <a:pt x="275198" y="111600"/>
                    <a:pt x="275427" y="112286"/>
                  </a:cubicBezTo>
                  <a:cubicBezTo>
                    <a:pt x="276570" y="113886"/>
                    <a:pt x="277484" y="115487"/>
                    <a:pt x="278627" y="117315"/>
                  </a:cubicBezTo>
                  <a:cubicBezTo>
                    <a:pt x="278856" y="117544"/>
                    <a:pt x="278856" y="117773"/>
                    <a:pt x="279085" y="118001"/>
                  </a:cubicBezTo>
                  <a:cubicBezTo>
                    <a:pt x="280228" y="119830"/>
                    <a:pt x="281371" y="121659"/>
                    <a:pt x="282514" y="123488"/>
                  </a:cubicBezTo>
                  <a:cubicBezTo>
                    <a:pt x="282742" y="123945"/>
                    <a:pt x="283199" y="124402"/>
                    <a:pt x="283428" y="125088"/>
                  </a:cubicBezTo>
                  <a:cubicBezTo>
                    <a:pt x="284342" y="126459"/>
                    <a:pt x="285028" y="128060"/>
                    <a:pt x="285943" y="129431"/>
                  </a:cubicBezTo>
                  <a:cubicBezTo>
                    <a:pt x="286171" y="129888"/>
                    <a:pt x="286628" y="130574"/>
                    <a:pt x="286857" y="131031"/>
                  </a:cubicBezTo>
                  <a:cubicBezTo>
                    <a:pt x="288000" y="133089"/>
                    <a:pt x="288914" y="134918"/>
                    <a:pt x="289829" y="136975"/>
                  </a:cubicBezTo>
                  <a:cubicBezTo>
                    <a:pt x="318632" y="195725"/>
                    <a:pt x="336235" y="256990"/>
                    <a:pt x="334863" y="323055"/>
                  </a:cubicBezTo>
                  <a:cubicBezTo>
                    <a:pt x="334863" y="326713"/>
                    <a:pt x="334863" y="330371"/>
                    <a:pt x="334863" y="334028"/>
                  </a:cubicBezTo>
                  <a:cubicBezTo>
                    <a:pt x="334863" y="334028"/>
                    <a:pt x="335092" y="334028"/>
                    <a:pt x="335092" y="334028"/>
                  </a:cubicBezTo>
                  <a:cubicBezTo>
                    <a:pt x="335092" y="352316"/>
                    <a:pt x="335092" y="370604"/>
                    <a:pt x="335092" y="388892"/>
                  </a:cubicBezTo>
                  <a:cubicBezTo>
                    <a:pt x="335092" y="398265"/>
                    <a:pt x="331434" y="401922"/>
                    <a:pt x="321376" y="399865"/>
                  </a:cubicBezTo>
                  <a:cubicBezTo>
                    <a:pt x="305602" y="395750"/>
                    <a:pt x="272684" y="387749"/>
                    <a:pt x="255996" y="396893"/>
                  </a:cubicBezTo>
                  <a:close/>
                  <a:moveTo>
                    <a:pt x="526430" y="452672"/>
                  </a:moveTo>
                  <a:cubicBezTo>
                    <a:pt x="526430" y="488790"/>
                    <a:pt x="519343" y="523995"/>
                    <a:pt x="515914" y="559656"/>
                  </a:cubicBezTo>
                  <a:cubicBezTo>
                    <a:pt x="514771" y="572458"/>
                    <a:pt x="514771" y="584117"/>
                    <a:pt x="518886" y="596004"/>
                  </a:cubicBezTo>
                  <a:cubicBezTo>
                    <a:pt x="529630" y="627093"/>
                    <a:pt x="536488" y="658412"/>
                    <a:pt x="546089" y="689958"/>
                  </a:cubicBezTo>
                  <a:cubicBezTo>
                    <a:pt x="552262" y="709847"/>
                    <a:pt x="544718" y="718533"/>
                    <a:pt x="523687" y="717390"/>
                  </a:cubicBezTo>
                  <a:cubicBezTo>
                    <a:pt x="507227" y="716476"/>
                    <a:pt x="500369" y="710990"/>
                    <a:pt x="495112" y="692702"/>
                  </a:cubicBezTo>
                  <a:cubicBezTo>
                    <a:pt x="483682" y="652697"/>
                    <a:pt x="475452" y="612692"/>
                    <a:pt x="465851" y="572229"/>
                  </a:cubicBezTo>
                  <a:cubicBezTo>
                    <a:pt x="462650" y="558971"/>
                    <a:pt x="462422" y="547769"/>
                    <a:pt x="472480" y="538397"/>
                  </a:cubicBezTo>
                  <a:cubicBezTo>
                    <a:pt x="474995" y="536111"/>
                    <a:pt x="477281" y="532224"/>
                    <a:pt x="473395" y="528795"/>
                  </a:cubicBezTo>
                  <a:cubicBezTo>
                    <a:pt x="469508" y="525595"/>
                    <a:pt x="466537" y="528795"/>
                    <a:pt x="464479" y="531539"/>
                  </a:cubicBezTo>
                  <a:cubicBezTo>
                    <a:pt x="445505" y="555770"/>
                    <a:pt x="426760" y="580002"/>
                    <a:pt x="407558" y="604005"/>
                  </a:cubicBezTo>
                  <a:cubicBezTo>
                    <a:pt x="402529" y="610177"/>
                    <a:pt x="402757" y="616806"/>
                    <a:pt x="402986" y="624350"/>
                  </a:cubicBezTo>
                  <a:cubicBezTo>
                    <a:pt x="403443" y="647896"/>
                    <a:pt x="402071" y="671213"/>
                    <a:pt x="402300" y="694759"/>
                  </a:cubicBezTo>
                  <a:cubicBezTo>
                    <a:pt x="402300" y="711904"/>
                    <a:pt x="400243" y="713961"/>
                    <a:pt x="384241" y="714647"/>
                  </a:cubicBezTo>
                  <a:cubicBezTo>
                    <a:pt x="369153" y="715333"/>
                    <a:pt x="364810" y="712133"/>
                    <a:pt x="363895" y="695673"/>
                  </a:cubicBezTo>
                  <a:cubicBezTo>
                    <a:pt x="362981" y="674414"/>
                    <a:pt x="359552" y="604005"/>
                    <a:pt x="358409" y="590060"/>
                  </a:cubicBezTo>
                  <a:cubicBezTo>
                    <a:pt x="356580" y="571315"/>
                    <a:pt x="366181" y="555542"/>
                    <a:pt x="376925" y="540911"/>
                  </a:cubicBezTo>
                  <a:cubicBezTo>
                    <a:pt x="384698" y="530396"/>
                    <a:pt x="391556" y="518966"/>
                    <a:pt x="399785" y="508679"/>
                  </a:cubicBezTo>
                  <a:cubicBezTo>
                    <a:pt x="407786" y="498392"/>
                    <a:pt x="412358" y="486962"/>
                    <a:pt x="411444" y="474160"/>
                  </a:cubicBezTo>
                  <a:cubicBezTo>
                    <a:pt x="410758" y="464787"/>
                    <a:pt x="413044" y="462273"/>
                    <a:pt x="419902" y="455415"/>
                  </a:cubicBezTo>
                  <a:cubicBezTo>
                    <a:pt x="442762" y="432326"/>
                    <a:pt x="458078" y="398493"/>
                    <a:pt x="477738" y="373119"/>
                  </a:cubicBezTo>
                  <a:cubicBezTo>
                    <a:pt x="480481" y="369461"/>
                    <a:pt x="486425" y="364661"/>
                    <a:pt x="479795" y="360317"/>
                  </a:cubicBezTo>
                  <a:cubicBezTo>
                    <a:pt x="474538" y="356888"/>
                    <a:pt x="469737" y="361232"/>
                    <a:pt x="467222" y="365804"/>
                  </a:cubicBezTo>
                  <a:cubicBezTo>
                    <a:pt x="455564" y="386149"/>
                    <a:pt x="440933" y="404437"/>
                    <a:pt x="428360" y="424325"/>
                  </a:cubicBezTo>
                  <a:cubicBezTo>
                    <a:pt x="412816" y="449014"/>
                    <a:pt x="392699" y="460901"/>
                    <a:pt x="362295" y="455415"/>
                  </a:cubicBezTo>
                  <a:cubicBezTo>
                    <a:pt x="342178" y="451757"/>
                    <a:pt x="321833" y="448785"/>
                    <a:pt x="301945" y="444442"/>
                  </a:cubicBezTo>
                  <a:cubicBezTo>
                    <a:pt x="288914" y="441470"/>
                    <a:pt x="270169" y="437813"/>
                    <a:pt x="263311" y="425011"/>
                  </a:cubicBezTo>
                  <a:cubicBezTo>
                    <a:pt x="260568" y="420210"/>
                    <a:pt x="263083" y="398265"/>
                    <a:pt x="281371" y="401922"/>
                  </a:cubicBezTo>
                  <a:cubicBezTo>
                    <a:pt x="306745" y="404666"/>
                    <a:pt x="332348" y="411066"/>
                    <a:pt x="357723" y="414495"/>
                  </a:cubicBezTo>
                  <a:cubicBezTo>
                    <a:pt x="371439" y="416324"/>
                    <a:pt x="382183" y="411981"/>
                    <a:pt x="390413" y="401237"/>
                  </a:cubicBezTo>
                  <a:cubicBezTo>
                    <a:pt x="408015" y="377919"/>
                    <a:pt x="425389" y="354374"/>
                    <a:pt x="442762" y="330828"/>
                  </a:cubicBezTo>
                  <a:cubicBezTo>
                    <a:pt x="445505" y="327170"/>
                    <a:pt x="448706" y="323284"/>
                    <a:pt x="444134" y="319398"/>
                  </a:cubicBezTo>
                  <a:cubicBezTo>
                    <a:pt x="439562" y="315740"/>
                    <a:pt x="435676" y="319855"/>
                    <a:pt x="433161" y="323055"/>
                  </a:cubicBezTo>
                  <a:cubicBezTo>
                    <a:pt x="424474" y="333800"/>
                    <a:pt x="416016" y="345001"/>
                    <a:pt x="407558" y="355974"/>
                  </a:cubicBezTo>
                  <a:cubicBezTo>
                    <a:pt x="404815" y="359403"/>
                    <a:pt x="402529" y="364432"/>
                    <a:pt x="397728" y="363518"/>
                  </a:cubicBezTo>
                  <a:cubicBezTo>
                    <a:pt x="379440" y="363518"/>
                    <a:pt x="373039" y="365575"/>
                    <a:pt x="360695" y="365804"/>
                  </a:cubicBezTo>
                  <a:cubicBezTo>
                    <a:pt x="354523" y="365804"/>
                    <a:pt x="351551" y="363975"/>
                    <a:pt x="350636" y="357345"/>
                  </a:cubicBezTo>
                  <a:cubicBezTo>
                    <a:pt x="347893" y="337000"/>
                    <a:pt x="351551" y="329685"/>
                    <a:pt x="371439" y="323055"/>
                  </a:cubicBezTo>
                  <a:cubicBezTo>
                    <a:pt x="386527" y="318026"/>
                    <a:pt x="431789" y="309339"/>
                    <a:pt x="449849" y="305453"/>
                  </a:cubicBezTo>
                  <a:cubicBezTo>
                    <a:pt x="456250" y="309339"/>
                    <a:pt x="470423" y="311397"/>
                    <a:pt x="491225" y="314369"/>
                  </a:cubicBezTo>
                  <a:cubicBezTo>
                    <a:pt x="505399" y="316426"/>
                    <a:pt x="507685" y="331514"/>
                    <a:pt x="511571" y="342486"/>
                  </a:cubicBezTo>
                  <a:cubicBezTo>
                    <a:pt x="523001" y="378148"/>
                    <a:pt x="526430" y="414953"/>
                    <a:pt x="526430" y="452672"/>
                  </a:cubicBezTo>
                  <a:close/>
                  <a:moveTo>
                    <a:pt x="492368" y="304310"/>
                  </a:moveTo>
                  <a:cubicBezTo>
                    <a:pt x="430875" y="302253"/>
                    <a:pt x="423560" y="272763"/>
                    <a:pt x="418302" y="248532"/>
                  </a:cubicBezTo>
                  <a:cubicBezTo>
                    <a:pt x="408472" y="202812"/>
                    <a:pt x="427446" y="166922"/>
                    <a:pt x="472480" y="157320"/>
                  </a:cubicBezTo>
                  <a:cubicBezTo>
                    <a:pt x="532831" y="148862"/>
                    <a:pt x="560263" y="193439"/>
                    <a:pt x="559577" y="224986"/>
                  </a:cubicBezTo>
                  <a:cubicBezTo>
                    <a:pt x="560720" y="275964"/>
                    <a:pt x="533059" y="304310"/>
                    <a:pt x="492368" y="304310"/>
                  </a:cubicBezTo>
                  <a:close/>
                </a:path>
              </a:pathLst>
            </a:custGeom>
            <a:solidFill>
              <a:srgbClr val="000000"/>
            </a:solidFill>
            <a:ln w="2286" cap="flat">
              <a:noFill/>
              <a:prstDash val="solid"/>
              <a:miter/>
            </a:ln>
          </p:spPr>
          <p:txBody>
            <a:bodyPr rtlCol="0" anchor="ctr"/>
            <a:lstStyle/>
            <a:p>
              <a:endParaRPr lang="en-US"/>
            </a:p>
          </p:txBody>
        </p:sp>
        <p:sp>
          <p:nvSpPr>
            <p:cNvPr id="68" name="Freeform 127">
              <a:extLst>
                <a:ext uri="{FF2B5EF4-FFF2-40B4-BE49-F238E27FC236}">
                  <a16:creationId xmlns:a16="http://schemas.microsoft.com/office/drawing/2014/main" id="{1470977F-1CBA-CF9E-9D11-5BCC8D440A8C}"/>
                </a:ext>
              </a:extLst>
            </p:cNvPr>
            <p:cNvSpPr/>
            <p:nvPr/>
          </p:nvSpPr>
          <p:spPr>
            <a:xfrm>
              <a:off x="8195133" y="6456065"/>
              <a:ext cx="115671" cy="17458"/>
            </a:xfrm>
            <a:custGeom>
              <a:avLst/>
              <a:gdLst>
                <a:gd name="connsiteX0" fmla="*/ 80695 w 115671"/>
                <a:gd name="connsiteY0" fmla="*/ 513 h 17458"/>
                <a:gd name="connsiteX1" fmla="*/ 30861 w 115671"/>
                <a:gd name="connsiteY1" fmla="*/ 970 h 17458"/>
                <a:gd name="connsiteX2" fmla="*/ 2971 w 115671"/>
                <a:gd name="connsiteY2" fmla="*/ 3484 h 17458"/>
                <a:gd name="connsiteX3" fmla="*/ 0 w 115671"/>
                <a:gd name="connsiteY3" fmla="*/ 8742 h 17458"/>
                <a:gd name="connsiteX4" fmla="*/ 3886 w 115671"/>
                <a:gd name="connsiteY4" fmla="*/ 13314 h 17458"/>
                <a:gd name="connsiteX5" fmla="*/ 25603 w 115671"/>
                <a:gd name="connsiteY5" fmla="*/ 15143 h 17458"/>
                <a:gd name="connsiteX6" fmla="*/ 95326 w 115671"/>
                <a:gd name="connsiteY6" fmla="*/ 16515 h 17458"/>
                <a:gd name="connsiteX7" fmla="*/ 115671 w 115671"/>
                <a:gd name="connsiteY7" fmla="*/ 14457 h 17458"/>
                <a:gd name="connsiteX8" fmla="*/ 80695 w 115671"/>
                <a:gd name="connsiteY8" fmla="*/ 513 h 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 h="17458">
                  <a:moveTo>
                    <a:pt x="80695" y="513"/>
                  </a:moveTo>
                  <a:cubicBezTo>
                    <a:pt x="64008" y="3484"/>
                    <a:pt x="47548" y="3027"/>
                    <a:pt x="30861" y="970"/>
                  </a:cubicBezTo>
                  <a:cubicBezTo>
                    <a:pt x="21717" y="-173"/>
                    <a:pt x="11887" y="-1088"/>
                    <a:pt x="2971" y="3484"/>
                  </a:cubicBezTo>
                  <a:cubicBezTo>
                    <a:pt x="1143" y="4399"/>
                    <a:pt x="0" y="6228"/>
                    <a:pt x="0" y="8742"/>
                  </a:cubicBezTo>
                  <a:cubicBezTo>
                    <a:pt x="0" y="11485"/>
                    <a:pt x="2057" y="13086"/>
                    <a:pt x="3886" y="13314"/>
                  </a:cubicBezTo>
                  <a:cubicBezTo>
                    <a:pt x="10972" y="14229"/>
                    <a:pt x="18516" y="15829"/>
                    <a:pt x="25603" y="15143"/>
                  </a:cubicBezTo>
                  <a:cubicBezTo>
                    <a:pt x="48920" y="12628"/>
                    <a:pt x="72009" y="13771"/>
                    <a:pt x="95326" y="16515"/>
                  </a:cubicBezTo>
                  <a:cubicBezTo>
                    <a:pt x="101269" y="17200"/>
                    <a:pt x="108127" y="19029"/>
                    <a:pt x="115671" y="14457"/>
                  </a:cubicBezTo>
                  <a:cubicBezTo>
                    <a:pt x="105384" y="3713"/>
                    <a:pt x="93954" y="-1773"/>
                    <a:pt x="80695" y="513"/>
                  </a:cubicBezTo>
                  <a:close/>
                </a:path>
              </a:pathLst>
            </a:custGeom>
            <a:solidFill>
              <a:srgbClr val="000000"/>
            </a:solidFill>
            <a:ln w="2286" cap="flat">
              <a:noFill/>
              <a:prstDash val="solid"/>
              <a:miter/>
            </a:ln>
          </p:spPr>
          <p:txBody>
            <a:bodyPr rtlCol="0" anchor="ctr"/>
            <a:lstStyle/>
            <a:p>
              <a:endParaRPr lang="en-US"/>
            </a:p>
          </p:txBody>
        </p:sp>
        <p:sp>
          <p:nvSpPr>
            <p:cNvPr id="69" name="Freeform 128">
              <a:extLst>
                <a:ext uri="{FF2B5EF4-FFF2-40B4-BE49-F238E27FC236}">
                  <a16:creationId xmlns:a16="http://schemas.microsoft.com/office/drawing/2014/main" id="{D5640A9B-318E-9AC9-7B5B-FDC4868DB8A8}"/>
                </a:ext>
              </a:extLst>
            </p:cNvPr>
            <p:cNvSpPr/>
            <p:nvPr/>
          </p:nvSpPr>
          <p:spPr>
            <a:xfrm>
              <a:off x="9214971" y="6072982"/>
              <a:ext cx="35985" cy="107541"/>
            </a:xfrm>
            <a:custGeom>
              <a:avLst/>
              <a:gdLst>
                <a:gd name="connsiteX0" fmla="*/ 19835 w 35985"/>
                <a:gd name="connsiteY0" fmla="*/ 95560 h 107541"/>
                <a:gd name="connsiteX1" fmla="*/ 18464 w 35985"/>
                <a:gd name="connsiteY1" fmla="*/ 107447 h 107541"/>
                <a:gd name="connsiteX2" fmla="*/ 28751 w 35985"/>
                <a:gd name="connsiteY2" fmla="*/ 98303 h 107541"/>
                <a:gd name="connsiteX3" fmla="*/ 23493 w 35985"/>
                <a:gd name="connsiteY3" fmla="*/ 18293 h 107541"/>
                <a:gd name="connsiteX4" fmla="*/ 14806 w 35985"/>
                <a:gd name="connsiteY4" fmla="*/ 5720 h 107541"/>
                <a:gd name="connsiteX5" fmla="*/ 2233 w 35985"/>
                <a:gd name="connsiteY5" fmla="*/ 2062 h 107541"/>
                <a:gd name="connsiteX6" fmla="*/ 3376 w 35985"/>
                <a:gd name="connsiteY6" fmla="*/ 13492 h 107541"/>
                <a:gd name="connsiteX7" fmla="*/ 7491 w 35985"/>
                <a:gd name="connsiteY7" fmla="*/ 18522 h 107541"/>
                <a:gd name="connsiteX8" fmla="*/ 19835 w 35985"/>
                <a:gd name="connsiteY8" fmla="*/ 95560 h 10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5" h="107541">
                  <a:moveTo>
                    <a:pt x="19835" y="95560"/>
                  </a:moveTo>
                  <a:cubicBezTo>
                    <a:pt x="18692" y="99217"/>
                    <a:pt x="13892" y="102875"/>
                    <a:pt x="18464" y="107447"/>
                  </a:cubicBezTo>
                  <a:cubicBezTo>
                    <a:pt x="25322" y="108361"/>
                    <a:pt x="26693" y="102418"/>
                    <a:pt x="28751" y="98303"/>
                  </a:cubicBezTo>
                  <a:cubicBezTo>
                    <a:pt x="41552" y="70871"/>
                    <a:pt x="35837" y="44353"/>
                    <a:pt x="23493" y="18293"/>
                  </a:cubicBezTo>
                  <a:cubicBezTo>
                    <a:pt x="21435" y="13721"/>
                    <a:pt x="18006" y="9606"/>
                    <a:pt x="14806" y="5720"/>
                  </a:cubicBezTo>
                  <a:cubicBezTo>
                    <a:pt x="11606" y="1834"/>
                    <a:pt x="7491" y="-2738"/>
                    <a:pt x="2233" y="2062"/>
                  </a:cubicBezTo>
                  <a:cubicBezTo>
                    <a:pt x="-1882" y="5720"/>
                    <a:pt x="404" y="10063"/>
                    <a:pt x="3376" y="13492"/>
                  </a:cubicBezTo>
                  <a:cubicBezTo>
                    <a:pt x="4748" y="15093"/>
                    <a:pt x="6348" y="16693"/>
                    <a:pt x="7491" y="18522"/>
                  </a:cubicBezTo>
                  <a:cubicBezTo>
                    <a:pt x="23036" y="42296"/>
                    <a:pt x="27836" y="67899"/>
                    <a:pt x="19835" y="95560"/>
                  </a:cubicBezTo>
                  <a:close/>
                </a:path>
              </a:pathLst>
            </a:custGeom>
            <a:solidFill>
              <a:srgbClr val="000000"/>
            </a:solidFill>
            <a:ln w="2286" cap="flat">
              <a:noFill/>
              <a:prstDash val="solid"/>
              <a:miter/>
            </a:ln>
          </p:spPr>
          <p:txBody>
            <a:bodyPr rtlCol="0" anchor="ctr"/>
            <a:lstStyle/>
            <a:p>
              <a:endParaRPr lang="en-US"/>
            </a:p>
          </p:txBody>
        </p:sp>
        <p:sp>
          <p:nvSpPr>
            <p:cNvPr id="70" name="Freeform 129">
              <a:extLst>
                <a:ext uri="{FF2B5EF4-FFF2-40B4-BE49-F238E27FC236}">
                  <a16:creationId xmlns:a16="http://schemas.microsoft.com/office/drawing/2014/main" id="{4FC538EC-63D0-BFA4-4B7F-B86C27DC0768}"/>
                </a:ext>
              </a:extLst>
            </p:cNvPr>
            <p:cNvSpPr/>
            <p:nvPr/>
          </p:nvSpPr>
          <p:spPr>
            <a:xfrm>
              <a:off x="9229767" y="6464335"/>
              <a:ext cx="112023" cy="20236"/>
            </a:xfrm>
            <a:custGeom>
              <a:avLst/>
              <a:gdLst>
                <a:gd name="connsiteX0" fmla="*/ 108138 w 112023"/>
                <a:gd name="connsiteY0" fmla="*/ 8474 h 20236"/>
                <a:gd name="connsiteX1" fmla="*/ 8011 w 112023"/>
                <a:gd name="connsiteY1" fmla="*/ 473 h 20236"/>
                <a:gd name="connsiteX2" fmla="*/ 10 w 112023"/>
                <a:gd name="connsiteY2" fmla="*/ 5959 h 20236"/>
                <a:gd name="connsiteX3" fmla="*/ 7553 w 112023"/>
                <a:gd name="connsiteY3" fmla="*/ 12132 h 20236"/>
                <a:gd name="connsiteX4" fmla="*/ 20584 w 112023"/>
                <a:gd name="connsiteY4" fmla="*/ 12132 h 20236"/>
                <a:gd name="connsiteX5" fmla="*/ 94422 w 112023"/>
                <a:gd name="connsiteY5" fmla="*/ 18532 h 20236"/>
                <a:gd name="connsiteX6" fmla="*/ 104937 w 112023"/>
                <a:gd name="connsiteY6" fmla="*/ 20133 h 20236"/>
                <a:gd name="connsiteX7" fmla="*/ 112024 w 112023"/>
                <a:gd name="connsiteY7" fmla="*/ 12817 h 20236"/>
                <a:gd name="connsiteX8" fmla="*/ 108138 w 112023"/>
                <a:gd name="connsiteY8" fmla="*/ 8474 h 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23" h="20236">
                  <a:moveTo>
                    <a:pt x="108138" y="8474"/>
                  </a:moveTo>
                  <a:cubicBezTo>
                    <a:pt x="74762" y="6188"/>
                    <a:pt x="41844" y="-2042"/>
                    <a:pt x="8011" y="473"/>
                  </a:cubicBezTo>
                  <a:cubicBezTo>
                    <a:pt x="4353" y="702"/>
                    <a:pt x="238" y="1387"/>
                    <a:pt x="10" y="5959"/>
                  </a:cubicBezTo>
                  <a:cubicBezTo>
                    <a:pt x="-219" y="10303"/>
                    <a:pt x="3667" y="11903"/>
                    <a:pt x="7553" y="12132"/>
                  </a:cubicBezTo>
                  <a:cubicBezTo>
                    <a:pt x="11897" y="12589"/>
                    <a:pt x="16240" y="12360"/>
                    <a:pt x="20584" y="12132"/>
                  </a:cubicBezTo>
                  <a:cubicBezTo>
                    <a:pt x="45501" y="10303"/>
                    <a:pt x="70190" y="12589"/>
                    <a:pt x="94422" y="18532"/>
                  </a:cubicBezTo>
                  <a:cubicBezTo>
                    <a:pt x="97851" y="19447"/>
                    <a:pt x="101508" y="20590"/>
                    <a:pt x="104937" y="20133"/>
                  </a:cubicBezTo>
                  <a:cubicBezTo>
                    <a:pt x="108366" y="19675"/>
                    <a:pt x="111338" y="16704"/>
                    <a:pt x="112024" y="12817"/>
                  </a:cubicBezTo>
                  <a:cubicBezTo>
                    <a:pt x="112024" y="10303"/>
                    <a:pt x="110195" y="8703"/>
                    <a:pt x="108138" y="8474"/>
                  </a:cubicBezTo>
                  <a:close/>
                </a:path>
              </a:pathLst>
            </a:custGeom>
            <a:solidFill>
              <a:srgbClr val="000000"/>
            </a:solidFill>
            <a:ln w="2286" cap="flat">
              <a:noFill/>
              <a:prstDash val="solid"/>
              <a:miter/>
            </a:ln>
          </p:spPr>
          <p:txBody>
            <a:bodyPr rtlCol="0" anchor="ctr"/>
            <a:lstStyle/>
            <a:p>
              <a:endParaRPr lang="en-US"/>
            </a:p>
          </p:txBody>
        </p:sp>
        <p:sp>
          <p:nvSpPr>
            <p:cNvPr id="71" name="Freeform 130">
              <a:extLst>
                <a:ext uri="{FF2B5EF4-FFF2-40B4-BE49-F238E27FC236}">
                  <a16:creationId xmlns:a16="http://schemas.microsoft.com/office/drawing/2014/main" id="{C8FE5658-6666-FD3F-EF09-587CB08C26B1}"/>
                </a:ext>
              </a:extLst>
            </p:cNvPr>
            <p:cNvSpPr/>
            <p:nvPr/>
          </p:nvSpPr>
          <p:spPr>
            <a:xfrm>
              <a:off x="8731657" y="5699864"/>
              <a:ext cx="80238" cy="67484"/>
            </a:xfrm>
            <a:custGeom>
              <a:avLst/>
              <a:gdLst>
                <a:gd name="connsiteX0" fmla="*/ 25374 w 80238"/>
                <a:gd name="connsiteY0" fmla="*/ 8963 h 67484"/>
                <a:gd name="connsiteX1" fmla="*/ 0 w 80238"/>
                <a:gd name="connsiteY1" fmla="*/ 67484 h 67484"/>
                <a:gd name="connsiteX2" fmla="*/ 15545 w 80238"/>
                <a:gd name="connsiteY2" fmla="*/ 40052 h 67484"/>
                <a:gd name="connsiteX3" fmla="*/ 58293 w 80238"/>
                <a:gd name="connsiteY3" fmla="*/ 11477 h 67484"/>
                <a:gd name="connsiteX4" fmla="*/ 80238 w 80238"/>
                <a:gd name="connsiteY4" fmla="*/ 5305 h 67484"/>
                <a:gd name="connsiteX5" fmla="*/ 25374 w 80238"/>
                <a:gd name="connsiteY5" fmla="*/ 8963 h 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38" h="67484">
                  <a:moveTo>
                    <a:pt x="25374" y="8963"/>
                  </a:moveTo>
                  <a:cubicBezTo>
                    <a:pt x="7772" y="24050"/>
                    <a:pt x="686" y="44396"/>
                    <a:pt x="0" y="67484"/>
                  </a:cubicBezTo>
                  <a:cubicBezTo>
                    <a:pt x="6629" y="59026"/>
                    <a:pt x="10744" y="49425"/>
                    <a:pt x="15545" y="40052"/>
                  </a:cubicBezTo>
                  <a:cubicBezTo>
                    <a:pt x="24460" y="22679"/>
                    <a:pt x="37033" y="11020"/>
                    <a:pt x="58293" y="11477"/>
                  </a:cubicBezTo>
                  <a:cubicBezTo>
                    <a:pt x="65151" y="11706"/>
                    <a:pt x="72923" y="12392"/>
                    <a:pt x="80238" y="5305"/>
                  </a:cubicBezTo>
                  <a:cubicBezTo>
                    <a:pt x="63322" y="-2696"/>
                    <a:pt x="37947" y="-1781"/>
                    <a:pt x="25374" y="8963"/>
                  </a:cubicBezTo>
                  <a:close/>
                </a:path>
              </a:pathLst>
            </a:custGeom>
            <a:solidFill>
              <a:srgbClr val="000000"/>
            </a:solidFill>
            <a:ln w="2286" cap="flat">
              <a:noFill/>
              <a:prstDash val="solid"/>
              <a:miter/>
            </a:ln>
          </p:spPr>
          <p:txBody>
            <a:bodyPr rtlCol="0" anchor="ctr"/>
            <a:lstStyle/>
            <a:p>
              <a:endParaRPr lang="en-US"/>
            </a:p>
          </p:txBody>
        </p:sp>
        <p:sp>
          <p:nvSpPr>
            <p:cNvPr id="72" name="Freeform 131">
              <a:extLst>
                <a:ext uri="{FF2B5EF4-FFF2-40B4-BE49-F238E27FC236}">
                  <a16:creationId xmlns:a16="http://schemas.microsoft.com/office/drawing/2014/main" id="{FC8E5C85-5227-69C1-E0E6-979694E78F79}"/>
                </a:ext>
              </a:extLst>
            </p:cNvPr>
            <p:cNvSpPr/>
            <p:nvPr/>
          </p:nvSpPr>
          <p:spPr>
            <a:xfrm>
              <a:off x="8623043" y="6460414"/>
              <a:ext cx="101070" cy="14021"/>
            </a:xfrm>
            <a:custGeom>
              <a:avLst/>
              <a:gdLst>
                <a:gd name="connsiteX0" fmla="*/ 67694 w 101070"/>
                <a:gd name="connsiteY0" fmla="*/ 1193 h 14021"/>
                <a:gd name="connsiteX1" fmla="*/ 32947 w 101070"/>
                <a:gd name="connsiteY1" fmla="*/ 1650 h 14021"/>
                <a:gd name="connsiteX2" fmla="*/ 4601 w 101070"/>
                <a:gd name="connsiteY2" fmla="*/ 507 h 14021"/>
                <a:gd name="connsiteX3" fmla="*/ 29 w 101070"/>
                <a:gd name="connsiteY3" fmla="*/ 4393 h 14021"/>
                <a:gd name="connsiteX4" fmla="*/ 2772 w 101070"/>
                <a:gd name="connsiteY4" fmla="*/ 9651 h 14021"/>
                <a:gd name="connsiteX5" fmla="*/ 11002 w 101070"/>
                <a:gd name="connsiteY5" fmla="*/ 11937 h 14021"/>
                <a:gd name="connsiteX6" fmla="*/ 101070 w 101070"/>
                <a:gd name="connsiteY6" fmla="*/ 11251 h 14021"/>
                <a:gd name="connsiteX7" fmla="*/ 67694 w 101070"/>
                <a:gd name="connsiteY7" fmla="*/ 1193 h 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70" h="14021">
                  <a:moveTo>
                    <a:pt x="67694" y="1193"/>
                  </a:moveTo>
                  <a:cubicBezTo>
                    <a:pt x="56493" y="4165"/>
                    <a:pt x="44606" y="3479"/>
                    <a:pt x="32947" y="1650"/>
                  </a:cubicBezTo>
                  <a:cubicBezTo>
                    <a:pt x="23575" y="279"/>
                    <a:pt x="13973" y="507"/>
                    <a:pt x="4601" y="507"/>
                  </a:cubicBezTo>
                  <a:cubicBezTo>
                    <a:pt x="2772" y="507"/>
                    <a:pt x="257" y="1422"/>
                    <a:pt x="29" y="4393"/>
                  </a:cubicBezTo>
                  <a:cubicBezTo>
                    <a:pt x="-200" y="6908"/>
                    <a:pt x="943" y="8737"/>
                    <a:pt x="2772" y="9651"/>
                  </a:cubicBezTo>
                  <a:cubicBezTo>
                    <a:pt x="5287" y="10794"/>
                    <a:pt x="8258" y="11937"/>
                    <a:pt x="11002" y="11937"/>
                  </a:cubicBezTo>
                  <a:cubicBezTo>
                    <a:pt x="39805" y="13766"/>
                    <a:pt x="68609" y="15823"/>
                    <a:pt x="101070" y="11251"/>
                  </a:cubicBezTo>
                  <a:cubicBezTo>
                    <a:pt x="89183" y="1193"/>
                    <a:pt x="79810" y="-2007"/>
                    <a:pt x="67694" y="119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8709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FACE-C50D-6903-4AB5-9665435D02C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D0B32EE-DF1E-0066-6C2A-A80CEDF284A6}"/>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046793BF-7558-E87E-EB7C-A88AD29E6B69}"/>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895552D3-AA20-9D06-430D-92E318802B53}"/>
              </a:ext>
            </a:extLst>
          </p:cNvPr>
          <p:cNvSpPr>
            <a:spLocks noGrp="1"/>
          </p:cNvSpPr>
          <p:nvPr>
            <p:ph type="body" sz="quarter" idx="21"/>
          </p:nvPr>
        </p:nvSpPr>
        <p:spPr>
          <a:xfrm>
            <a:off x="3943350" y="272998"/>
            <a:ext cx="7545719" cy="3499183"/>
          </a:xfrm>
        </p:spPr>
        <p:txBody>
          <a:bodyPr/>
          <a:lstStyle/>
          <a:p>
            <a:pPr>
              <a:spcAft>
                <a:spcPts val="1200"/>
              </a:spcAft>
            </a:pPr>
            <a:r>
              <a:rPr lang="en-US" dirty="0"/>
              <a:t>This is covered under the following criteria. Generally, you should cover these bases in your pitch or application:</a:t>
            </a:r>
          </a:p>
          <a:p>
            <a:pPr marL="457200" indent="-457200">
              <a:spcAft>
                <a:spcPts val="1200"/>
              </a:spcAft>
              <a:buFont typeface="Wingdings" panose="05000000000000000000" pitchFamily="2" charset="2"/>
              <a:buChar char="Ø"/>
            </a:pPr>
            <a:r>
              <a:rPr lang="en-US" sz="2800" b="1" dirty="0">
                <a:solidFill>
                  <a:srgbClr val="E96751"/>
                </a:solidFill>
              </a:rPr>
              <a:t>Viability &amp; Profitability</a:t>
            </a:r>
            <a:endParaRPr lang="en-US" sz="2800" dirty="0">
              <a:solidFill>
                <a:srgbClr val="E96751"/>
              </a:solidFill>
            </a:endParaRPr>
          </a:p>
          <a:p>
            <a:pPr>
              <a:spcAft>
                <a:spcPts val="1200"/>
              </a:spcAft>
            </a:pPr>
            <a:r>
              <a:rPr lang="en-US" b="1" i="1" dirty="0"/>
              <a:t>Does the business seem financially viable? </a:t>
            </a:r>
          </a:p>
          <a:p>
            <a:pPr>
              <a:spcAft>
                <a:spcPts val="1200"/>
              </a:spcAft>
            </a:pPr>
            <a:r>
              <a:rPr lang="en-US" b="1" dirty="0"/>
              <a:t>Viability refers to </a:t>
            </a:r>
            <a:r>
              <a:rPr lang="en-US" dirty="0"/>
              <a:t>whether your alternative accommodation business can realistically function and sustain itself over time, both financially and operationally, within its market and location. From a funding perspective, a viable project:</a:t>
            </a:r>
          </a:p>
          <a:p>
            <a:pPr marL="342900" indent="-342900">
              <a:buFont typeface="Wingdings" panose="05000000000000000000" pitchFamily="2" charset="2"/>
              <a:buChar char="v"/>
            </a:pPr>
            <a:r>
              <a:rPr lang="en-US" dirty="0"/>
              <a:t>Fills an apparent</a:t>
            </a:r>
            <a:r>
              <a:rPr lang="en-US" b="1" dirty="0"/>
              <a:t> demand </a:t>
            </a:r>
            <a:r>
              <a:rPr lang="en-US" dirty="0"/>
              <a:t>(e.g. glamping, eco-stays, heritage tourism)</a:t>
            </a:r>
          </a:p>
          <a:p>
            <a:pPr marL="342900" indent="-342900">
              <a:buFont typeface="Wingdings" panose="05000000000000000000" pitchFamily="2" charset="2"/>
              <a:buChar char="v"/>
            </a:pPr>
            <a:r>
              <a:rPr lang="en-US" dirty="0"/>
              <a:t>Has achievable </a:t>
            </a:r>
            <a:r>
              <a:rPr lang="en-US" b="1" dirty="0"/>
              <a:t>financial forecasts </a:t>
            </a:r>
            <a:r>
              <a:rPr lang="en-US" dirty="0"/>
              <a:t>(break-even, recurring income)</a:t>
            </a:r>
          </a:p>
          <a:p>
            <a:pPr marL="342900" indent="-342900">
              <a:buFont typeface="Wingdings" panose="05000000000000000000" pitchFamily="2" charset="2"/>
              <a:buChar char="v"/>
            </a:pPr>
            <a:r>
              <a:rPr lang="en-US" dirty="0"/>
              <a:t>Can cover its </a:t>
            </a:r>
            <a:r>
              <a:rPr lang="en-US" b="1" dirty="0"/>
              <a:t>running costs </a:t>
            </a:r>
            <a:r>
              <a:rPr lang="en-US" dirty="0"/>
              <a:t>(staff, maintenance, utilities)</a:t>
            </a:r>
          </a:p>
          <a:p>
            <a:pPr marL="342900" indent="-342900">
              <a:buFont typeface="Wingdings" panose="05000000000000000000" pitchFamily="2" charset="2"/>
              <a:buChar char="v"/>
            </a:pPr>
            <a:r>
              <a:rPr lang="en-US" dirty="0"/>
              <a:t>Meets </a:t>
            </a:r>
            <a:r>
              <a:rPr lang="en-US" b="1" dirty="0"/>
              <a:t>legal,</a:t>
            </a:r>
            <a:r>
              <a:rPr lang="en-US" dirty="0"/>
              <a:t> zoning, and environmental requirements</a:t>
            </a:r>
          </a:p>
          <a:p>
            <a:pPr marL="342900" indent="-342900">
              <a:buFont typeface="Wingdings" panose="05000000000000000000" pitchFamily="2" charset="2"/>
              <a:buChar char="v"/>
            </a:pPr>
            <a:r>
              <a:rPr lang="en-US" dirty="0"/>
              <a:t>Operates in a setting with </a:t>
            </a:r>
            <a:r>
              <a:rPr lang="en-US" b="1" dirty="0"/>
              <a:t>access, safety</a:t>
            </a:r>
            <a:r>
              <a:rPr lang="en-US" dirty="0"/>
              <a:t>, and </a:t>
            </a:r>
            <a:r>
              <a:rPr lang="en-US" b="1" dirty="0"/>
              <a:t>tourist appeal</a:t>
            </a:r>
          </a:p>
          <a:p>
            <a:pPr>
              <a:spcAft>
                <a:spcPts val="1200"/>
              </a:spcAft>
            </a:pPr>
            <a:r>
              <a:rPr lang="en-US" dirty="0"/>
              <a:t>.</a:t>
            </a:r>
          </a:p>
          <a:p>
            <a:pPr>
              <a:spcAft>
                <a:spcPts val="1200"/>
              </a:spcAft>
            </a:pPr>
            <a:endParaRPr lang="en-IE" dirty="0"/>
          </a:p>
        </p:txBody>
      </p:sp>
    </p:spTree>
    <p:extLst>
      <p:ext uri="{BB962C8B-B14F-4D97-AF65-F5344CB8AC3E}">
        <p14:creationId xmlns:p14="http://schemas.microsoft.com/office/powerpoint/2010/main" val="29697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8814-C49C-9083-EE2F-30C522A8616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51857-DD53-E496-95CF-F71BF64C62E2}"/>
              </a:ext>
            </a:extLst>
          </p:cNvPr>
          <p:cNvSpPr/>
          <p:nvPr/>
        </p:nvSpPr>
        <p:spPr>
          <a:xfrm>
            <a:off x="3829050" y="114300"/>
            <a:ext cx="8141222" cy="16478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C3AFE95F-3569-4F7F-0516-CD6C2D9642C3}"/>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5CF003C-6647-754B-30FF-2864450A48AA}"/>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6E08E847-C6C6-BEAF-A884-6615010269FB}"/>
              </a:ext>
            </a:extLst>
          </p:cNvPr>
          <p:cNvSpPr>
            <a:spLocks noGrp="1"/>
          </p:cNvSpPr>
          <p:nvPr>
            <p:ph type="body" sz="quarter" idx="21"/>
          </p:nvPr>
        </p:nvSpPr>
        <p:spPr>
          <a:xfrm>
            <a:off x="3943350" y="272998"/>
            <a:ext cx="7800975" cy="3499183"/>
          </a:xfrm>
        </p:spPr>
        <p:txBody>
          <a:bodyPr/>
          <a:lstStyle/>
          <a:p>
            <a:pPr>
              <a:spcAft>
                <a:spcPts val="1200"/>
              </a:spcAft>
            </a:pPr>
            <a:r>
              <a:rPr lang="en-US" b="1" dirty="0">
                <a:solidFill>
                  <a:schemeClr val="bg1"/>
                </a:solidFill>
              </a:rPr>
              <a:t>Example of viability:</a:t>
            </a:r>
            <a:r>
              <a:rPr lang="en-US" dirty="0">
                <a:solidFill>
                  <a:schemeClr val="bg1"/>
                </a:solidFill>
              </a:rPr>
              <a:t> A small off-grid retreat near a national park with strong local partnerships and modest running costs is viable if tourists consistently visit the area and the business can cover expenses without heavy ongoing subsidy.</a:t>
            </a:r>
          </a:p>
          <a:p>
            <a:pPr>
              <a:spcAft>
                <a:spcPts val="1200"/>
              </a:spcAft>
            </a:pPr>
            <a:r>
              <a:rPr lang="en-US" b="1" dirty="0"/>
              <a:t>Profitability refers to a business generating income that exceeds its total costs, thereby</a:t>
            </a:r>
            <a:r>
              <a:rPr lang="en-US" dirty="0"/>
              <a:t> creating a financial return on investment. In alternative accommodation, this includes:</a:t>
            </a:r>
          </a:p>
          <a:p>
            <a:pPr marL="342900" indent="-342900">
              <a:buFont typeface="Wingdings" panose="05000000000000000000" pitchFamily="2" charset="2"/>
              <a:buChar char="v"/>
            </a:pPr>
            <a:r>
              <a:rPr lang="en-US" dirty="0"/>
              <a:t>A </a:t>
            </a:r>
            <a:r>
              <a:rPr lang="en-US" b="1" dirty="0"/>
              <a:t>healthy margin </a:t>
            </a:r>
            <a:r>
              <a:rPr lang="en-US" dirty="0"/>
              <a:t>after expenses (cleaning, energy, maintenance)</a:t>
            </a:r>
          </a:p>
          <a:p>
            <a:pPr marL="342900" indent="-342900">
              <a:buFont typeface="Wingdings" panose="05000000000000000000" pitchFamily="2" charset="2"/>
              <a:buChar char="v"/>
            </a:pPr>
            <a:r>
              <a:rPr lang="en-US" b="1" dirty="0"/>
              <a:t>Seasonal pricing strategies </a:t>
            </a:r>
            <a:r>
              <a:rPr lang="en-US" dirty="0"/>
              <a:t>to </a:t>
            </a:r>
            <a:r>
              <a:rPr lang="en-US" dirty="0" err="1"/>
              <a:t>maximise</a:t>
            </a:r>
            <a:r>
              <a:rPr lang="en-US" dirty="0"/>
              <a:t> income during peak periods</a:t>
            </a:r>
          </a:p>
          <a:p>
            <a:pPr marL="342900" indent="-342900">
              <a:buFont typeface="Wingdings" panose="05000000000000000000" pitchFamily="2" charset="2"/>
              <a:buChar char="v"/>
            </a:pPr>
            <a:r>
              <a:rPr lang="en-US" b="1" dirty="0"/>
              <a:t>Diversified revenue </a:t>
            </a:r>
            <a:r>
              <a:rPr lang="en-US" dirty="0"/>
              <a:t>streams (e.g. overnight stays, local experiences, farm tours)</a:t>
            </a:r>
          </a:p>
          <a:p>
            <a:pPr marL="342900" indent="-342900">
              <a:spcAft>
                <a:spcPts val="1200"/>
              </a:spcAft>
              <a:buFont typeface="Wingdings" panose="05000000000000000000" pitchFamily="2" charset="2"/>
              <a:buChar char="v"/>
            </a:pPr>
            <a:r>
              <a:rPr lang="en-US" b="1" dirty="0"/>
              <a:t>Financial resilience </a:t>
            </a:r>
            <a:r>
              <a:rPr lang="en-US" dirty="0"/>
              <a:t>(e.g. savings buffer, adaptable to shocks)</a:t>
            </a:r>
          </a:p>
          <a:p>
            <a:pPr>
              <a:spcAft>
                <a:spcPts val="1200"/>
              </a:spcAft>
            </a:pPr>
            <a:r>
              <a:rPr lang="en-US" dirty="0"/>
              <a:t>Funders often look for signs of profitability within 2–5 years, depending on investment size and grant type. Profitability reassures funders that the business won’t require constant external support.</a:t>
            </a:r>
            <a:endParaRPr lang="en-IE" dirty="0"/>
          </a:p>
        </p:txBody>
      </p:sp>
      <p:grpSp>
        <p:nvGrpSpPr>
          <p:cNvPr id="3" name="Graphic 2">
            <a:extLst>
              <a:ext uri="{FF2B5EF4-FFF2-40B4-BE49-F238E27FC236}">
                <a16:creationId xmlns:a16="http://schemas.microsoft.com/office/drawing/2014/main" id="{F705F37C-F2C0-5807-1A07-2102BD85E13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56C22586-F589-0879-A0B4-AB88CBDF8C3E}"/>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3C6BC094-A2C7-A8DB-E019-91BF96DD35F9}"/>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072C13B6-DFAA-5820-8C96-7CA0ACCEC0E1}"/>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13FD92E3-092E-928E-8695-039597006EAA}"/>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6969DD03-DEEC-1141-DB69-09A892EC1BCB}"/>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A0EBAF5F-A7A5-01E5-C406-73BF2D6DD413}"/>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0A2E3897-3D6F-6AF0-D40E-9A455E2CB598}"/>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5E3A1948-70AA-1DED-5E8F-0F0C68385DB8}"/>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C5FFF232-A705-419F-5FF2-3E768AF9DAC7}"/>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0A625B12-6405-F163-5A88-D486893F77CD}"/>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41A80917-867B-6DE8-D193-36B5654BB1CE}"/>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D0F5AE6-8AE9-9541-44BE-BD415F4FE03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46F9A22A-70CF-765B-0592-5090FF382981}"/>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374CD7D6-B2FE-5B6A-8017-9919B8690711}"/>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836BDAA0-A78F-24B8-6945-3B8A14ADBF02}"/>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21364C4E-642D-9EE2-DF52-AD7DF52E273A}"/>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04845BCF-48A1-3933-43F5-0E8FEED31B6E}"/>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C07F2D8D-1224-8F69-2BAE-B7CC18201D8A}"/>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97FB67C1-C8A1-C268-FEB1-E025E5FB884B}"/>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A07BD68B-BA76-BED1-15CD-86771CD9E74C}"/>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0048C232-E191-38DC-7069-D6200D94D17B}"/>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6B1F4626-C10F-CE6F-7BCB-9B6BAF814762}"/>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A3E7972-16B9-95DD-B504-7C86BF323978}"/>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4D5DF190-07E8-3BB9-F03B-E54E5DA243D3}"/>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FAF86E6E-D2D6-4331-66B2-EFBB7E8D0F91}"/>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469ECB77-F7BC-CD3B-B53B-A2B876E2789E}"/>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BFF4415F-280E-76CE-F4BA-FEE527EAD469}"/>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F2A51CE0-C338-7724-9FE2-DE2FAB7F1B15}"/>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1A6BF3B8-B50E-3550-D35E-DF9155A69B04}"/>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CA212086-0B2A-3FFF-8C9F-55483C063C66}"/>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C8D06235-AED3-4DAC-8B9F-7E9529961F4C}"/>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9B02075D-A446-59E8-CEF7-05069AEA0893}"/>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A68D16DA-18AE-E1BD-B6E3-E2AF2CE7BA91}"/>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B156A8B2-3682-4ED5-8085-0CD31ADBE7F6}"/>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47EE9C1B-C926-73B3-9F81-B23CF1E7E956}"/>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3F5643CC-26E6-DC1A-BE10-C6A901251DA4}"/>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60276ED8-1619-934F-605C-066BBD498B74}"/>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C2323F52-DE10-8667-6537-AD85B46C76B3}"/>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8A7789AE-5E15-7633-F3FC-307E4B8ED259}"/>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E6AD58AA-513E-22C4-8448-F1C2D45955EC}"/>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91357FD5-68E2-BACE-3811-D0E24668277A}"/>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2C1953E2-87DA-AD1E-55F4-3080A415C7B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E8005E33-E73E-71B9-48CC-3F2A816CB969}"/>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48702083-6651-265B-DEFA-C679D871E159}"/>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F1564851-104C-919B-0B85-4F5896DCB4EF}"/>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D045BB85-1689-C8C3-3908-001775065668}"/>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8507F1D2-8D63-B8CA-D178-FACD1F2397B0}"/>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A85FF3A5-658B-0189-2E2C-A7B33D3A59F6}"/>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6DCAA347-77A0-C956-0645-086D450685B4}"/>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48D00B3B-8D25-17B2-755F-C54B75329794}"/>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06F79BE1-E4F8-153F-318D-AF94EDA61C4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DCF94D66-1EEC-8CC2-A3FF-279A0AFAC844}"/>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DF1D27B6-AA44-0FEC-9F05-28BA69C0F854}"/>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BD5047A7-AF04-5E04-19B1-C4ECE581CCEC}"/>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6D680256-4C36-7100-8A87-AC6968F0A24B}"/>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82F02488-8B06-FE4C-515A-8442D4BB4EED}"/>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4CB29E0A-E9B3-822C-509D-01F934E41129}"/>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D6EFCCA5-4138-0630-0045-3C1408273253}"/>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19862A08-457A-86BE-8DD8-07820165F28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107A311A-F565-CF65-F523-DE30F44897D3}"/>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143FF23F-AA19-74F3-78FD-B23F8A02AB7A}"/>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D2CF580D-893A-3C2D-9D39-665BC6022DD2}"/>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80CDC1B6-E89F-8134-8340-DF0D10317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4BF95185-5DF7-CF60-C348-CA5FA14EDB64}"/>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2D134BD3-081B-3F6F-E102-B7C5763D1481}"/>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62C5AFF7-A3CD-7182-1731-66B8DB5195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C5A94FA4-DB6F-54F5-8D40-519AFDF4A77E}"/>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31564074-E471-BF5E-EC3D-0F344CC86842}"/>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A839AEFA-3900-0A59-CDC1-9AFB1601A142}"/>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D2C0CFAA-1B1E-F2FA-0B5E-50E1C8C65201}"/>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DE173A94-030B-E53E-2C7D-4E16ACD27120}"/>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45F1F154-CE1A-876E-169D-315B294A0D2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43C87A0D-9D6E-5430-D5B3-EB2B0F8720FD}"/>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4E5DF384-F9B1-92B1-8862-12A886BE1101}"/>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0AFA78D7-E6A0-CB9E-5099-418CE28C1CAD}"/>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F73FABC8-669A-3E63-69E7-7A77F57CD2CA}"/>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0B3D4CB2-B8B7-F013-03BB-CCE09F8CC11E}"/>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4302A4A1-4421-8C32-84CE-9322C682F964}"/>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126D0D84-DE36-89C1-151E-D78E9ADD9832}"/>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A415F9FD-393A-A85C-A581-CC2102768237}"/>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0D7F5C3D-4FE5-8077-1666-D1E1110B23E4}"/>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09C8DA09-0024-6FBA-163E-0410FF4320B2}"/>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3347D35F-D081-4569-CB40-52E3AD52820F}"/>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32AB6035-490B-C939-C9F5-E8CCE928DD67}"/>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E5802AE4-E696-01D4-0B13-BD6C646EDCE8}"/>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A046F709-3FFA-6F9F-2ABC-E9B86837B742}"/>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484428A6-EC03-D3DB-81D2-9A9F577DB64C}"/>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F6A28E49-51F7-E9DC-FEAB-794D0414ECF9}"/>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6E881736-7B2E-4436-5758-3399EF1FDE4B}"/>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6A22DAD5-D7E9-3258-9838-E6D77EA4FEAE}"/>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4A49D218-F359-ED9B-F3C9-27129679E447}"/>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CDB242DF-8059-4447-2B21-6BFBEB4B4C83}"/>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474AB47A-A57F-9102-B6C8-C51FDF8DD387}"/>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591AE035-56F9-CDEF-1259-4F7155365B40}"/>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8D82C9F-2808-969E-071B-EE16C0226E96}"/>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3C274D32-8197-20F3-A4C0-1058DDE22064}"/>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58988151-66EA-52E5-9C0D-25806F1E90D1}"/>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E71C5419-8FE6-0E06-D527-B1BACBAC9E6B}"/>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0C820DA5-2E48-9BD3-418A-533892483BA7}"/>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602BCE23-4214-20DE-5EDE-593470CAD5D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082C84F4-A4D4-BBD1-0AF4-AFEB99DCBEA7}"/>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98D72437-A031-525B-BBCB-EC369894DB2A}"/>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775627FF-4D42-ACDD-E21D-E3FFE0A7E325}"/>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E5AA951B-9AC1-263C-1E31-C5BCA63D3C7B}"/>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CA6D47AC-1FDD-9667-C8EF-B55EC426A0DD}"/>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D876E9C9-7926-72C0-E1CB-4073A8F21614}"/>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F19A18EF-B7F9-9A63-BF4F-E97130536311}"/>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D4EAF757-C993-1F7C-3B98-8F44C0E8576C}"/>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E805EC7C-4CB8-A13E-20B3-57C87CE3B071}"/>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5101F765-5830-882E-52EF-A90C64AE7F4B}"/>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03445B23-C1BD-51B7-A998-2A843C93531E}"/>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39C2294F-5512-434E-8D6A-66F97F9C2E4F}"/>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4D07CEB3-DFE7-A5BC-9486-916111A484DA}"/>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7AD8831F-A9C1-79B5-23FC-69F625636763}"/>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971BEE8B-8087-5C5D-7792-246EC6669787}"/>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BE869CF2-43E6-5181-5772-B976903C9B37}"/>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557C455C-06F6-BF78-2C57-5DC9A38F2F7F}"/>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9CCD683E-13DC-6EB1-DC24-800635E288FC}"/>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510DA94C-6BA0-99EB-F782-4C3C17B89A7A}"/>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2598FB61-1CC2-A012-38E8-80F921C9B943}"/>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D3671E60-9345-4D35-F9F5-24153E9758CA}"/>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E191E8C1-68DC-1A58-FBE1-B717176F7695}"/>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312679B4-4662-6890-7050-78071F8085A0}"/>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77ECBDA0-4E4F-799D-50F2-537DDA1C0B9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F5793BC9-E244-481C-F31A-57F606BC1F7A}"/>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D4063879-62CC-F3D5-3279-B2A9CECE9748}"/>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31BFFE76-C646-FA21-26F5-4274652B86EE}"/>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AEA5E3F3-CB73-042F-91F8-ED6796C4D871}"/>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7FB88BED-E826-C12F-9B8D-8348B12B4A88}"/>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A79D7DAF-ACE1-D84B-281F-98CBF8CAD163}"/>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999C75A7-10A2-D4FB-05F4-D43C3F32A8D0}"/>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8E23E0ED-B578-C225-D278-A198224F71A6}"/>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E0297637-E53D-652A-6E93-DFDFA503E0BD}"/>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E85232EE-A2FE-E221-62B9-24F0FAED0681}"/>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815B6D49-E93A-ACC5-9172-9383C2BFD6B0}"/>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09DA6BD0-BDD2-1C2F-3BEF-3A01831850D8}"/>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54AC860C-B42A-FC8A-1202-E8C10DC469FA}"/>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564F9826-3650-5CCF-26CC-4BA27AD67758}"/>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9ED0F469-50E5-B7EB-556A-A7A0741F821D}"/>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1C1CBA6A-58BD-3967-FF53-627DDBD1DB8A}"/>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9CB6191-6F7D-59A5-7286-30D00BAC9FF8}"/>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1B996F70-0AF1-FC8E-3962-0CD01FECEDC7}"/>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A92B263D-6539-7318-F2A8-3EBC7CD3B1DF}"/>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D8F17B13-160C-8872-B6E3-B299CCE0A878}"/>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42705228-338A-4891-782B-7157E545A8E5}"/>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00113D5A-C2EE-66AD-9BD6-EAAC60D880FA}"/>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198503A1-A0B5-C787-82B1-30E78748FF66}"/>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75B73C3D-89AC-3A40-D62B-613E8D1FE111}"/>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2FD23F80-39BA-E29D-E668-BDE878791F53}"/>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AC312232-762D-CFD1-B758-93279FE3FE9A}"/>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EB3A0AAA-8426-82FD-2CD9-A32657CAC09D}"/>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450D7438-4943-9BAB-F16A-6B4515B02019}"/>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23676DC1-BBC9-8438-E163-B28E6C75799E}"/>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512EB044-FF13-0B4D-9793-5815ECB02A57}"/>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0E96C9F2-A947-7E47-CE49-A5FDCEE6E2A0}"/>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D597263A-57B5-95A4-E591-741FEDD0DBCC}"/>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36047C9D-E62A-CA8E-0D01-E20093F3A9A9}"/>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B54FAF36-2A42-6ED0-7A03-DDD1E81B913D}"/>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51DF3893-94DE-4A46-5894-2009C77AF915}"/>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FE336FFB-CD2C-9B65-F789-174DF7B2A775}"/>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03B6AE79-E24F-DEF0-027F-A62966D4E94E}"/>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900B9CCC-0A8D-BB07-BC62-D54CE37E1B4C}"/>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E40E82EF-90AD-38A2-632F-D127ABAC240D}"/>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CCA0D468-978C-261C-FAFC-0AD7A43E7727}"/>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B3A84D3F-F42E-65A2-DA59-1A9952B16AF3}"/>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49B6BD02-CC4F-7714-5A4A-1EF7B41F04C4}"/>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BFA0FAB-D395-84BA-7BB5-5379D31592B8}"/>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1DF2A6ED-3751-B2B8-64B1-28CE776169A6}"/>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A77EADB6-9AA6-B0A8-21EE-636AE3BCAFA2}"/>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A49477E0-0B49-71D7-91FC-FBCC66CA0A37}"/>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B734674D-FB70-3B77-BAF9-3D965B1B4850}"/>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3892201D-B78D-40E0-6EE0-61EAA29BA1D9}"/>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4E174D20-440C-70C4-F1B7-D46929AAD8E3}"/>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7B0EACFD-5134-3DC5-C76A-2E4433366605}"/>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8F4E294C-B41C-6F3E-1A8B-CB397029DC73}"/>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056A2AB2-71D5-6CC4-44E4-DD12250DA40D}"/>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BFDD8F7-EB21-2551-8C91-886539D637A5}"/>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BD95D04C-DCF7-FCFC-C3E2-0208ABFC6E5C}"/>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A2D5720D-5452-DB74-9A7A-9470763FAF7E}"/>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A4BE2147-4D40-45BC-63B1-18C002113258}"/>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331FD2CD-6E39-3369-9864-26D19DB4C1E1}"/>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A0AE706E-F5E0-9841-00B1-8F36B396C26D}"/>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8D57E12D-42AC-A2E5-3516-0433944E7126}"/>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252CA3E-CBE9-BD8F-23E2-837C09EBD002}"/>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1C0774D6-6AC0-998D-8DA9-22C56FD445DE}"/>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2F9880E5-D69F-AF89-733B-D495B3563343}"/>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FF61BAB1-79BE-CDA3-E6C0-767BADC4DB59}"/>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D93B3929-1106-126D-33A5-33F155486978}"/>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FE4A344F-8A95-71EF-10F2-186043031B25}"/>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7195D78F-2636-5298-0E75-F5CE736EA07C}"/>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560267C5-E3F6-BBDB-2972-2D0964FCDD12}"/>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45175CBC-4E1E-36EB-B607-3962644446CC}"/>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085C4FA8-34E4-0D02-D52E-38DD74F9F4A0}"/>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ECD40C30-EE4E-AE79-B40B-DFC7C3BF7705}"/>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76061F5D-53A3-9FC5-9E48-18A117BCF489}"/>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35C0A24E-4A42-8612-1CEA-9417A9D4A6C9}"/>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64CF4E4A-2E7A-78EC-EB50-FE6865EAF0E1}"/>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CB0DF621-368F-B4A3-6133-882858ED68F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9C6FDB44-380B-B207-4C9D-A024C759E0E4}"/>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267C30B5-F49D-99AA-636E-9F5FF9CD4414}"/>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1C2C0DC1-3965-DA0B-F7CE-7F83F2CF0A08}"/>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49C5469E-A2F2-68DC-BB8F-95A06B32A1F0}"/>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FEE9DAE8-E904-47D8-42D0-00536192C8CA}"/>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13F29726-19A4-B289-0ED0-84BA7CDE38B9}"/>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15B3D657-04EA-26E9-EBD7-7F7A27935F6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FB7C3DCC-7EB9-B424-C7E0-D71E8523788C}"/>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55DEA735-81AC-8106-7C8E-B62A8C08F010}"/>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F25BC5FC-B438-143E-C40F-9E0D86D5457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C270B862-87F6-D30F-88E8-B2ED84639B0A}"/>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F5D61F66-AABB-6728-1F5C-F9FB73261C9E}"/>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AC363BD1-0C9A-1782-373A-C5062CA9C2BA}"/>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642D8FB5-9914-45CB-15CB-911C70CC0A2C}"/>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DAB232F5-ABC1-BB5E-757E-CB6EA3EB5439}"/>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16C7AFB1-5E29-A257-EBE3-1598F38010A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77428FA2-B82B-AC02-9A19-C7D5FDCAC3EE}"/>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7CA38DB2-098F-DC67-3C16-4A8F877DD0C1}"/>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2026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87A2-2785-A57F-6F84-9A106733E24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73D359-719C-9FD4-3239-6E87B79D40F9}"/>
              </a:ext>
            </a:extLst>
          </p:cNvPr>
          <p:cNvSpPr/>
          <p:nvPr/>
        </p:nvSpPr>
        <p:spPr>
          <a:xfrm>
            <a:off x="3509962" y="5210175"/>
            <a:ext cx="8453438" cy="124777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DD356499-80D7-DD15-CEDB-C3F4A98A38D6}"/>
              </a:ext>
            </a:extLst>
          </p:cNvPr>
          <p:cNvSpPr>
            <a:spLocks noGrp="1"/>
          </p:cNvSpPr>
          <p:nvPr>
            <p:ph type="body" sz="quarter" idx="18"/>
          </p:nvPr>
        </p:nvSpPr>
        <p:spPr>
          <a:xfrm>
            <a:off x="221728" y="629576"/>
            <a:ext cx="2984778" cy="1049221"/>
          </a:xfrm>
        </p:spPr>
        <p:txBody>
          <a:bodyPr/>
          <a:lstStyle/>
          <a:p>
            <a:pPr>
              <a:lnSpc>
                <a:spcPct val="100000"/>
              </a:lnSpc>
            </a:pPr>
            <a:r>
              <a:rPr lang="en-US" dirty="0"/>
              <a:t>What Funders and Investors Look For</a:t>
            </a:r>
          </a:p>
        </p:txBody>
      </p:sp>
      <p:sp>
        <p:nvSpPr>
          <p:cNvPr id="11" name="Text Placeholder 10">
            <a:extLst>
              <a:ext uri="{FF2B5EF4-FFF2-40B4-BE49-F238E27FC236}">
                <a16:creationId xmlns:a16="http://schemas.microsoft.com/office/drawing/2014/main" id="{A60D6951-8F68-0D15-0577-F725286E0358}"/>
              </a:ext>
            </a:extLst>
          </p:cNvPr>
          <p:cNvSpPr>
            <a:spLocks noGrp="1"/>
          </p:cNvSpPr>
          <p:nvPr>
            <p:ph type="body" sz="quarter" idx="19"/>
          </p:nvPr>
        </p:nvSpPr>
        <p:spPr>
          <a:xfrm>
            <a:off x="221728" y="1829808"/>
            <a:ext cx="2984778" cy="385564"/>
          </a:xfrm>
        </p:spPr>
        <p:txBody>
          <a:bodyPr/>
          <a:lstStyle/>
          <a:p>
            <a:r>
              <a:rPr lang="en-IE" sz="2800" dirty="0"/>
              <a:t>Viability and Profitability</a:t>
            </a:r>
          </a:p>
        </p:txBody>
      </p:sp>
      <p:sp>
        <p:nvSpPr>
          <p:cNvPr id="6" name="Text Placeholder 5">
            <a:extLst>
              <a:ext uri="{FF2B5EF4-FFF2-40B4-BE49-F238E27FC236}">
                <a16:creationId xmlns:a16="http://schemas.microsoft.com/office/drawing/2014/main" id="{0EF60AF9-22A9-9ACD-2B75-DB565EFEE16A}"/>
              </a:ext>
            </a:extLst>
          </p:cNvPr>
          <p:cNvSpPr>
            <a:spLocks noGrp="1"/>
          </p:cNvSpPr>
          <p:nvPr>
            <p:ph type="body" sz="quarter" idx="21"/>
          </p:nvPr>
        </p:nvSpPr>
        <p:spPr>
          <a:xfrm>
            <a:off x="3943350" y="272998"/>
            <a:ext cx="7800975" cy="3499183"/>
          </a:xfrm>
        </p:spPr>
        <p:txBody>
          <a:bodyPr/>
          <a:lstStyle/>
          <a:p>
            <a:pPr>
              <a:spcAft>
                <a:spcPts val="1200"/>
              </a:spcAft>
            </a:pPr>
            <a:r>
              <a:rPr lang="en-US" b="1" dirty="0">
                <a:solidFill>
                  <a:srgbClr val="E96751"/>
                </a:solidFill>
              </a:rPr>
              <a:t>Profitability Example: </a:t>
            </a:r>
            <a:r>
              <a:rPr lang="en-US" dirty="0"/>
              <a:t>A coastal glamping site that charges €150/night during summer and offers low-season yoga retreats may break even in year 2 and show profitability in year 3 if managed efficiently.</a:t>
            </a:r>
          </a:p>
          <a:p>
            <a:pPr>
              <a:spcAft>
                <a:spcPts val="1200"/>
              </a:spcAft>
            </a:pPr>
            <a:r>
              <a:rPr lang="en-US" b="1" dirty="0"/>
              <a:t>What each funding stream wants to see;</a:t>
            </a:r>
          </a:p>
          <a:p>
            <a:pPr marL="342900" indent="-342900">
              <a:spcAft>
                <a:spcPts val="1200"/>
              </a:spcAft>
              <a:buFont typeface="Wingdings" panose="05000000000000000000" pitchFamily="2" charset="2"/>
              <a:buChar char="v"/>
            </a:pPr>
            <a:r>
              <a:rPr lang="en-US" dirty="0"/>
              <a:t>Investors want to see </a:t>
            </a:r>
            <a:r>
              <a:rPr lang="en-US" b="1" dirty="0"/>
              <a:t>profit potential</a:t>
            </a:r>
          </a:p>
          <a:p>
            <a:pPr marL="342900" indent="-342900">
              <a:spcAft>
                <a:spcPts val="1200"/>
              </a:spcAft>
              <a:buFont typeface="Wingdings" panose="05000000000000000000" pitchFamily="2" charset="2"/>
              <a:buChar char="v"/>
            </a:pPr>
            <a:r>
              <a:rPr lang="en-US" dirty="0"/>
              <a:t>Loan officers want to see that you can </a:t>
            </a:r>
            <a:r>
              <a:rPr lang="en-US" b="1" dirty="0"/>
              <a:t>repay</a:t>
            </a:r>
          </a:p>
          <a:p>
            <a:pPr marL="342900" indent="-342900">
              <a:spcAft>
                <a:spcPts val="1200"/>
              </a:spcAft>
              <a:buFont typeface="Wingdings" panose="05000000000000000000" pitchFamily="2" charset="2"/>
              <a:buChar char="v"/>
            </a:pPr>
            <a:r>
              <a:rPr lang="en-US" dirty="0"/>
              <a:t>Grant committees want to ensure the project will </a:t>
            </a:r>
            <a:r>
              <a:rPr lang="en-US" b="1" dirty="0"/>
              <a:t>last beyond the grant. </a:t>
            </a:r>
          </a:p>
          <a:p>
            <a:pPr>
              <a:spcAft>
                <a:spcPts val="1200"/>
              </a:spcAft>
            </a:pPr>
            <a:r>
              <a:rPr lang="en-US" dirty="0"/>
              <a:t>You address this by solid financial planning and showing market demand. Demonstrate a realistic break-even and that you have a plan to reach occupancy goals: </a:t>
            </a:r>
          </a:p>
          <a:p>
            <a:pPr>
              <a:spcAft>
                <a:spcPts val="1200"/>
              </a:spcAft>
            </a:pPr>
            <a:r>
              <a:rPr lang="en-US" b="1" dirty="0">
                <a:solidFill>
                  <a:schemeClr val="bg1"/>
                </a:solidFill>
              </a:rPr>
              <a:t>For example, </a:t>
            </a:r>
            <a:r>
              <a:rPr lang="en-US" dirty="0">
                <a:solidFill>
                  <a:schemeClr val="bg1"/>
                </a:solidFill>
              </a:rPr>
              <a:t>mention any </a:t>
            </a:r>
            <a:r>
              <a:rPr lang="en-US" b="1" dirty="0">
                <a:solidFill>
                  <a:schemeClr val="bg1"/>
                </a:solidFill>
              </a:rPr>
              <a:t>advance interest</a:t>
            </a:r>
            <a:r>
              <a:rPr lang="en-US" dirty="0">
                <a:solidFill>
                  <a:schemeClr val="bg1"/>
                </a:solidFill>
              </a:rPr>
              <a:t> you’ve gotten – </a:t>
            </a:r>
            <a:r>
              <a:rPr lang="en-US" b="1" i="1" dirty="0">
                <a:solidFill>
                  <a:schemeClr val="bg1"/>
                </a:solidFill>
              </a:rPr>
              <a:t>“1000 people subscribed to our newsletter waiting for opening” </a:t>
            </a:r>
            <a:r>
              <a:rPr lang="en-US" dirty="0">
                <a:solidFill>
                  <a:schemeClr val="bg1"/>
                </a:solidFill>
              </a:rPr>
              <a:t>or </a:t>
            </a:r>
            <a:r>
              <a:rPr lang="en-US" b="1" i="1" dirty="0">
                <a:solidFill>
                  <a:schemeClr val="bg1"/>
                </a:solidFill>
              </a:rPr>
              <a:t>“tour operators expressed interest in partnering”</a:t>
            </a:r>
            <a:r>
              <a:rPr lang="en-US" dirty="0">
                <a:solidFill>
                  <a:schemeClr val="bg1"/>
                </a:solidFill>
              </a:rPr>
              <a:t>.</a:t>
            </a:r>
          </a:p>
          <a:p>
            <a:pPr>
              <a:spcAft>
                <a:spcPts val="1200"/>
              </a:spcAft>
            </a:pPr>
            <a:endParaRPr lang="en-IE" dirty="0"/>
          </a:p>
        </p:txBody>
      </p:sp>
      <p:grpSp>
        <p:nvGrpSpPr>
          <p:cNvPr id="3" name="Graphic 4">
            <a:extLst>
              <a:ext uri="{FF2B5EF4-FFF2-40B4-BE49-F238E27FC236}">
                <a16:creationId xmlns:a16="http://schemas.microsoft.com/office/drawing/2014/main" id="{71694ECF-A6D7-DA93-14B4-A281B556159A}"/>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F7F2AB44-253C-1F41-D6E7-7A647CC67E47}"/>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34620AC7-E25C-B388-5DE3-2DAA5E7CD9CE}"/>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CB335E66-F99C-ED36-0E60-5F6369C807C3}"/>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C20A356-06B7-2831-D7F7-158A73D15971}"/>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8C961BD8-E5F1-4BE6-2EC6-CF27406404FF}"/>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8DCD4EF6-CB44-3C50-12AD-764F03BD5C27}"/>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AEB2101E-80BA-22F2-BDC2-0A26E4A01583}"/>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90293D06-EAD8-FF24-BF1D-EEB6D8312295}"/>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6FA436A9-F633-8090-4380-93C512EE4418}"/>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3AAAAA68-017A-593D-4092-E955B1DAA1B9}"/>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CD1131D0-A835-B5E3-ACF5-0BD9CB504196}"/>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AE7E05CA-41F4-4CD5-05A9-FEAA8734F919}"/>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CD61F31-27C5-14AC-A166-C23DDB2F77A4}"/>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CADF3B5A-A99E-1623-AD02-9751EE14AB4E}"/>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017D4DBF-83DC-502A-07D4-28CB40B2A455}"/>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BEC48D1E-48B6-8AC9-28C6-3C1410105845}"/>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38DE9EF2-4597-F5FE-7006-FEC9A519452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790DF578-EFEF-C97D-1920-106F656ECCDD}"/>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35992C39-7339-B6A5-C1AD-28406AD5CB39}"/>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9FBE043F-909E-7525-DDAF-6327FAB3E4B9}"/>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C6CE933-0C69-9CB0-CD62-CEEF27F116D1}"/>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89E5E676-0726-66C2-8C6C-E06FD4CDBE3F}"/>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8FA379B8-07C0-87F8-F5FF-CBE7AC656ACC}"/>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746044DD-3BBB-63E5-57DD-DA516695B959}"/>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E52F35C5-8EDC-2FE8-A26E-EB35DAB38DE8}"/>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4B1803C3-B96F-1EC3-217D-3C8ADEBEB58A}"/>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84F2831-ABED-DF15-3632-4891408162FA}"/>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2DD34615-7350-3848-98EC-C4DF6AB95B5D}"/>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2EEBD146-47BB-0D99-D42C-F23F3E1ACEDF}"/>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E89AE797-80F9-0E0B-587E-9C95FC35C91F}"/>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E8FF2C5E-F839-88B3-1F57-DD382576F694}"/>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A71E1606-B8A5-FD6F-33D3-6DEB20C4A23D}"/>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D2D00629-983D-CBE7-2433-E3B7770B485D}"/>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647FB130-A455-4CC6-C013-323F25941081}"/>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6C729646-D1D2-EFFE-E30E-FC35F8A81496}"/>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F583B1F5-88F1-97AA-0607-997B8C95F302}"/>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73A8C954-3A92-98D5-F24B-3BDA03B18708}"/>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541F6525-4399-3DA8-6B3D-A4A8EF5BEB16}"/>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DF394B2D-FE61-9AD1-7D13-F8C2EB112FF4}"/>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414C7D49-BA77-866A-B452-7F48F96D65B3}"/>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0694D90B-0DD2-CA33-8E73-3F186E4F76B5}"/>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610824FB-4D12-36D0-40C8-C37DA4F7E5FF}"/>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1BB2C3C1-85CC-A277-F24C-28A149AD23B9}"/>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0978BFD0-F1B8-BFC8-390F-BD12BA73B495}"/>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30F99725-1B53-F8E0-E304-33E05950D958}"/>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0975588B-E66A-C29F-BB3D-C4674D83E5AA}"/>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2A7F4FF8-AA45-51C8-56F8-37F769A0FB10}"/>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566925E7-605E-02BA-019E-E0920A645006}"/>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D81C8B31-627F-F744-5D5B-23B0ACA63460}"/>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9679CF69-8336-CF99-E968-E2841CC9BB5C}"/>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6337A490-66DA-844C-72DE-76180474D3FC}"/>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A721502E-C488-9D4F-6E87-E37D091D593C}"/>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D556E3DF-F1C0-E183-9BC5-5423A9B4F6BE}"/>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C4597FBC-96BE-A7A4-23EC-1C30BD09FD86}"/>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2FAE54A6-9EA7-1755-8E9A-44DD50697A31}"/>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0C8B3E9-874A-F19E-8BB8-6D17C3CB0C83}"/>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602AAC2B-03EC-60D2-C828-4F084FACE812}"/>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54D87021-6EAF-CA9C-6AA6-91DBE21DECEC}"/>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698E227E-E626-2515-95A7-48623C8F93ED}"/>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F1C942A0-0622-7EC5-2B26-335E19A52488}"/>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415E53B5-8E7C-66A5-247C-3A1A37F0E79C}"/>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3EFF12BC-F814-1BC6-9837-2C0D70DF964A}"/>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A6568418-AB6C-C19C-1D3D-3E7499E617C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919BB48C-1BED-2F86-67C2-7BFDF4E4948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70D55C12-86F0-0231-7F75-B1989FB78CD8}"/>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F4D297DB-EAC2-BB8F-0AA8-579FA95E5856}"/>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B402CDB9-BB88-640F-92AE-DAB0F7A43E47}"/>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94872C04-6591-6CF7-7849-36B518E9FA2F}"/>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D8CCB4DF-F76B-7814-76E8-A82E93D63729}"/>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E4158CD0-D711-C868-7916-BCA759324959}"/>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BC37FAC0-2F35-2834-AD5E-0B19A27D9631}"/>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2B085EEA-2EE9-FCCC-91D0-0D43E576E8C7}"/>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8D9CE1FE-6631-2567-4309-76BE07E95375}"/>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6F7447C8-29D5-0507-69B5-4894487FE099}"/>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6CF82A16-6868-1411-6640-2177EB359332}"/>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C77CFD3A-2648-32AD-1C70-27D14833406F}"/>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F6E48CBF-49A3-3EA3-9D36-91313B7B5528}"/>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BC1F8ECD-FF62-F4DF-19FD-22B09BB4EB8C}"/>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EAF736CC-2DB6-C7DA-2672-798540616E4B}"/>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1069302D-E666-7041-1B07-245C85D859B2}"/>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35489838-84BF-6391-7B34-26B46A292A73}"/>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E83D6A78-1E5E-DFAD-832F-8D266E7BFF8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89E45420-A1A3-AE89-4C0E-9D86676E4FB7}"/>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CDFE4B7B-B748-24DA-86B0-220A6F323D82}"/>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EC2B00AB-8116-8C22-54B9-C8F07026CDEC}"/>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28BDA057-C134-0AB8-D1A9-7F9F7D3F7299}"/>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138D6C1E-1F8D-A9E8-9B2F-60275B54667C}"/>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5494F88B-89B6-464F-8461-B422B29831B7}"/>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6EDA7377-1B25-0AA4-68C0-02DA4FDFEC37}"/>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2869652-32E8-80D0-E16C-4E53F994D661}"/>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D0EE4DD2-3371-64B4-DF98-4ECD3A36F30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2207D82F-2FDA-ABF0-4773-339AF0AA4778}"/>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A500562B-0177-7CED-521C-611C75BEE637}"/>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C2D1CA46-1A94-E657-6451-3B3BC9F10FD9}"/>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5F1EB6D2-406B-8927-D66D-649FDA3EDA2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20D5DAF3-BDF4-6906-7C60-33B4673E36A3}"/>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4DD43050-6FBE-B6BC-0C2D-2400BB03E5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F647D031-65F5-1CE3-BC79-8A1D083EF8A1}"/>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ADF6657F-EEEC-5108-EE4A-8CE5FDE0EE7D}"/>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9AA58DBA-A9F9-B58C-5EDF-0113C8A43C49}"/>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3D819E1C-85C6-10F7-6876-B8D3CDA816AF}"/>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D7233765-5875-EBF4-72CB-F0D1695C5A01}"/>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D0A51A45-0799-5335-5635-03BB3355D387}"/>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31D87CE-5A0E-711F-98D4-3A06304991EE}"/>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1F79B589-3AC4-ACD0-6110-DFFA35F3EDF3}"/>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854854D2-6A14-BE4E-57CD-8BD977253D59}"/>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B9EF26F0-B5A9-A59F-0E45-7F448C27CF97}"/>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F079946F-4711-8AE8-CD79-57F3D6B3AA43}"/>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D55E9365-088D-9F43-6267-2D109FBB21B7}"/>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A87A47C3-9CC6-0988-1182-2F0CB327881C}"/>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33C02EDA-DF0D-EA33-B6BA-8BAA389C8C7B}"/>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FB5E2698-A641-E237-C780-C9B9B9CFF742}"/>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B3C81E4A-0E48-4BD3-53C2-DD70275B7EEE}"/>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C147FB7-626E-856F-49E2-1A50EF789874}"/>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D2C58A44-D2DD-2D61-9B11-BD2C6E398F5A}"/>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FC66E583-310C-8DF6-D5E5-2C3A60E18648}"/>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32304F90-5E70-EF5B-76D7-E8C459988C63}"/>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BE691C37-AC4D-ACD3-AC1C-2926B0AFD5CB}"/>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574788EF-1F95-1E4B-25D9-2E55621E1761}"/>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2FE8CD66-20E7-1C6C-72C3-B87F2FFE80DC}"/>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DD3C446A-57DE-561D-67B0-AD9322DE813A}"/>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B47C054D-3A36-2321-5934-0B7926E54652}"/>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1AED5362-A2DC-771B-A74C-04A0F1A35679}"/>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F970278B-20C4-8097-4D93-156EF4FEF172}"/>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24455B5B-70B0-761E-D0A1-460ABE15B70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72262F6C-1FB6-DE44-7E91-8CDCDB22C14E}"/>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32E1670B-C9AB-25EA-ED89-D2FE43FC1C4D}"/>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3C14DB3E-86AB-5C04-B235-7F65DB072861}"/>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33F5342D-A54C-F560-7ACB-23E903C520AF}"/>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2FB057D3-D932-B0C8-1E45-4C013CF81B28}"/>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326426B-7C60-3707-AF67-6C86C6DB17E6}"/>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25014560-74CC-ADCD-E278-CD54A891D311}"/>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82E8AF83-82D3-DA27-0FA1-C8305864D023}"/>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79BE4058-DA90-6556-D1F3-A681B6F81499}"/>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2DE72D8D-D24C-9866-992B-60363FAA034D}"/>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A49AF54C-296E-0C0D-5A5E-F6162B255699}"/>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0200D7DA-F8BD-7828-B66F-E7ABD67E427D}"/>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3237EFA-4851-3DC3-A64C-37380724C5D2}"/>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902BB113-AE96-7F47-14FA-E3BAC9FD5B38}"/>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BAF3655-980A-D3BC-E52A-C9B216B2185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B8AB0C0B-E7A6-080F-6FB4-714B06E664FB}"/>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D0863E6D-A392-02B0-2FD4-1146BA3DC8D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AFDF374A-B39D-AA02-8AC1-002A369608BB}"/>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EA8C2A7A-E8AA-16DB-D9C3-AD3849DD237B}"/>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4D723AB2-7EB1-1278-E4DB-256DE1283331}"/>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79965686-7137-2762-CA18-B096E8460393}"/>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D1049D2C-2AEB-8FA2-7308-DBA04018F2F2}"/>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E2C7C59-4FA5-5F41-0BA3-1DE6CE0E22C1}"/>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E5208C77-5F35-7F0C-EC99-69952871B727}"/>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326E1C2B-2517-1995-665B-BB27F110598F}"/>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52E85D44-EC3C-2527-E4DC-1854B4CF1FEF}"/>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59368F03-FDAA-2D83-FEE9-10FB502F9FF0}"/>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ABA2EF94-B30C-7522-49D4-83432415CCA5}"/>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9CBC9613-F955-8321-8DF5-48476D7AD203}"/>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39BC8F9E-CE7A-A09D-479F-0A8DDBA12D6D}"/>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64A016CC-7FD3-3AEE-94BA-8848BE95294A}"/>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96D24630-597D-E3E0-E71F-C36457A77B6D}"/>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6949743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TotalTime>
  <Words>7453</Words>
  <Application>Microsoft Office PowerPoint</Application>
  <PresentationFormat>Widescreen</PresentationFormat>
  <Paragraphs>377</Paragraphs>
  <Slides>55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561</cp:revision>
  <dcterms:created xsi:type="dcterms:W3CDTF">2020-10-14T13:32:04Z</dcterms:created>
  <dcterms:modified xsi:type="dcterms:W3CDTF">2025-08-21T14:47:09Z</dcterms:modified>
</cp:coreProperties>
</file>