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5"/>
  </p:notesMasterIdLst>
  <p:handoutMasterIdLst>
    <p:handoutMasterId r:id="rId26"/>
  </p:handoutMasterIdLst>
  <p:sldIdLst>
    <p:sldId id="7748" r:id="rId2"/>
    <p:sldId id="7696" r:id="rId3"/>
    <p:sldId id="6804" r:id="rId4"/>
    <p:sldId id="7149" r:id="rId5"/>
    <p:sldId id="7676" r:id="rId6"/>
    <p:sldId id="7689" r:id="rId7"/>
    <p:sldId id="4352" r:id="rId8"/>
    <p:sldId id="7677" r:id="rId9"/>
    <p:sldId id="7692" r:id="rId10"/>
    <p:sldId id="7679" r:id="rId11"/>
    <p:sldId id="7678" r:id="rId12"/>
    <p:sldId id="7697" r:id="rId13"/>
    <p:sldId id="7698" r:id="rId14"/>
    <p:sldId id="7700" r:id="rId15"/>
    <p:sldId id="7649" r:id="rId16"/>
    <p:sldId id="6942" r:id="rId17"/>
    <p:sldId id="6918" r:id="rId18"/>
    <p:sldId id="6919" r:id="rId19"/>
    <p:sldId id="6911" r:id="rId20"/>
    <p:sldId id="6920" r:id="rId21"/>
    <p:sldId id="6803" r:id="rId22"/>
    <p:sldId id="6805" r:id="rId23"/>
    <p:sldId id="77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F2A158"/>
    <a:srgbClr val="494949"/>
    <a:srgbClr val="0D9390"/>
    <a:srgbClr val="E96751"/>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58" autoAdjust="0"/>
    <p:restoredTop sz="95082"/>
  </p:normalViewPr>
  <p:slideViewPr>
    <p:cSldViewPr snapToGrid="0" snapToObjects="1">
      <p:cViewPr varScale="1">
        <p:scale>
          <a:sx n="60" d="100"/>
          <a:sy n="60" d="100"/>
        </p:scale>
        <p:origin x="292" y="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21/08/2025</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65C03-EE5A-C8D4-C0D3-9459FCDDA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3C9BE-31F6-3DD8-DB44-422D0073F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B8D37A-CAC8-9449-3377-EFCAEC78EF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293A1E-664F-F80A-58AC-93889A847B66}"/>
              </a:ext>
            </a:extLst>
          </p:cNvPr>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513508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6C29-53D5-21E2-855D-E599C09FF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04DE1-7734-7E4C-7F0B-C59A30F5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361F0-FFAD-006F-BB2A-89538F7F2D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0AF9D7-B958-72C9-1F98-CE355CBC40A4}"/>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84060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48979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D9EBB-5AE4-77DD-F2C3-420497392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2D5F5-E910-E854-8B31-47A6F891A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8E0C4-8BCC-73F3-5A45-F5B6C7B018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B61604-D335-B33A-6CFB-F8637B2E0432}"/>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327205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B136-3150-7E3E-23AC-98D7838F9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5603B-07B7-D62F-2095-1DDB6A3BA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24FA5-23DE-ECDA-8F84-BA6D1E0BDE4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AE848C-93BE-BE49-683D-4815EA3177EE}"/>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778696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78883-1F96-8024-B86B-CA031F260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6A10A-D021-2AF8-F96A-D7C289E6B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58977-6988-4123-CBB7-745F1580C2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F4FEF9-3623-4B71-17E8-8828389EFAC1}"/>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509150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24E50-2B0F-95FD-E14E-305D8C041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5BDA3-63A1-532B-90C3-2A7898138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834A0-5D45-5453-E447-222382750AF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7A051D-215C-60A6-54B2-9E4B9D779555}"/>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269751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BB263-ACF9-A8CF-8856-6163DEAD8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142E8-7A44-9AE5-C7F3-1EC970B85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09B5C-4949-99F3-2766-CC0BD4F22B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7937CC1-1766-B437-67A1-358F6E724AEA}"/>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3932955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18533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3"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hyperlink" Target="https://ildn.ie/" TargetMode="External"/><Relationship Id="rId3" Type="http://schemas.openxmlformats.org/officeDocument/2006/relationships/hyperlink" Target="https://dldc.org/ardara-farm-diversification-project-made-possible-with-leader-funding/#:~:text=Committee%20%28LCDC%29,the%20development%20of%20the%20project" TargetMode="External"/><Relationship Id="rId7" Type="http://schemas.openxmlformats.org/officeDocument/2006/relationships/hyperlink" Target="https://www.neh.gov.ie/service/search/neh-en/116580?query=Climate+Action+Programme"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hyperlink" Target="https://www.failteireland.ie/JustTransition.aspx" TargetMode="External"/><Relationship Id="rId13"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hyperlink" Target="https://www.failteireland.ie/Identify-Available-Funding.aspx" TargetMode="External"/><Relationship Id="rId12"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hyperlink" Target="https://www.eufunds.ie/eujtf-first-tourism-projects-awarded-e2-9million-under-sme-scheme.com" TargetMode="External"/><Relationship Id="rId11" Type="http://schemas.openxmlformats.org/officeDocument/2006/relationships/image" Target="../media/image29.png"/><Relationship Id="rId5" Type="http://schemas.openxmlformats.org/officeDocument/2006/relationships/hyperlink" Target="https://www.failteireland.ie/" TargetMode="External"/><Relationship Id="rId10" Type="http://schemas.openxmlformats.org/officeDocument/2006/relationships/image" Target="../media/image12.svg"/><Relationship Id="rId4" Type="http://schemas.openxmlformats.org/officeDocument/2006/relationships/image" Target="../media/image10.sv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www.leinsterexpress.ie/news/business/1537108/holiday-rental-pods-planned-at-emo-court-in-laois.html" TargetMode="External"/><Relationship Id="rId2" Type="http://schemas.openxmlformats.org/officeDocument/2006/relationships/hyperlink" Target="https://www.leinsterexpress.ie/" TargetMode="External"/><Relationship Id="rId1" Type="http://schemas.openxmlformats.org/officeDocument/2006/relationships/slideLayout" Target="../slideLayouts/slideLayout31.xml"/><Relationship Id="rId5" Type="http://schemas.openxmlformats.org/officeDocument/2006/relationships/hyperlink" Target="https://www.castledarcyglamping.com/" TargetMode="Externa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hyperlink" Target="https://www.castledarcyglamping.com/" TargetMode="External"/><Relationship Id="rId2" Type="http://schemas.openxmlformats.org/officeDocument/2006/relationships/image" Target="../media/image32.jpeg"/><Relationship Id="rId1" Type="http://schemas.openxmlformats.org/officeDocument/2006/relationships/slideLayout" Target="../slideLayouts/slideLayout31.xml"/><Relationship Id="rId4" Type="http://schemas.openxmlformats.org/officeDocument/2006/relationships/hyperlink" Target="https://www.leinsterexpress.ie/news/business/1537108/holiday-rental-pods-planned-at-emo-court-in-laois.html" TargetMode="Externa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hyperlink" Target="https://www.irishexaminer.com/farming/arid-30965898.html#:~:text=In%20Co%20Clare%2C%20provision%20of,them%20a%20grant%20of%20%E2%82%AC200%2C000" TargetMode="External"/><Relationship Id="rId2" Type="http://schemas.openxmlformats.org/officeDocument/2006/relationships/hyperlink" Target="https://www.neh.gov.ie/hospitality-and-tourism-courses-grants#:~:text=LEADER%20is%20a%20community,Cork%2C%20Limerick%2C%20Waterford%20and%20Galway" TargetMode="Externa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hyperlink" Target="https://www.irishexaminer.com/farming/arid-30965898.html#:~:text=In%20Co%20Waterford%2C%20big%20Enterprise,Open%20Farm%20Ltd%E2%80%99s%20Glamping%20Pod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enterprise-ireland.com/en/supports/green-plus#:~:text=For%20more%20information%20including%20eligible,part%20of%20a%20decarbonisation%20plan." TargetMode="External"/><Relationship Id="rId2" Type="http://schemas.openxmlformats.org/officeDocument/2006/relationships/hyperlink" Target="https://www.failteireland.ie/Identify-Available-Funding.aspx#:~:text=In%20addition%20under%20the%20EU,Click%C2%A0here%C2%A0for%20further%20information"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sbci.gov.ie/products/growth-and-sustainability-loan-scheme#:~:text=A%20long,climate%20action%20and%20environmental%20sustainability" TargetMode="External"/><Relationship Id="rId2" Type="http://schemas.openxmlformats.org/officeDocument/2006/relationships/hyperlink" Target="https://www.googleadservices.com/pagead/aclk?sa=L&amp;ai=DChcSEwjRoOex5teNAxWEgFAGHdPpLPcYABADGgJkZw&amp;co=1&amp;gclid=CjwKCAjw3f_BBhAPEiwAaA3K5NP-Ulg76hip9cJB3i-f80tr94rpu-ir5Rpvj9FiSWIGbf1aqcJ8HBoC0c8QAvD_BwE&amp;ohost=www.google.com&amp;cid=CAESVuD2gJfhMa29Hgmd19A2msnqv7NTn5-ZsIM-PaJf-SwPCh5e7cRHf1dOQkMfsrLO1woY39o6NX8www8WGiF9DDyCrFrP-n7cyer14kOauTxQMEK6GHnk&amp;category=acrcp_v1_40&amp;sig=AOD64_33aLwnpWg9lzvvA1YBRytyVPHOtQ&amp;q&amp;adurl&amp;ved=2ahUKEwj30OGx5teNAxWAXEEAHdUPIAEQ0Qx6BAgREAE" TargetMode="External"/><Relationship Id="rId1" Type="http://schemas.openxmlformats.org/officeDocument/2006/relationships/slideLayout" Target="../slideLayouts/slideLayout4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enterprise-ireland.com/en/supports/leanplus" TargetMode="External"/><Relationship Id="rId2" Type="http://schemas.openxmlformats.org/officeDocument/2006/relationships/image" Target="../media/image34.png"/><Relationship Id="rId1" Type="http://schemas.openxmlformats.org/officeDocument/2006/relationships/slideLayout" Target="../slideLayouts/slideLayout43.xml"/><Relationship Id="rId4" Type="http://schemas.openxmlformats.org/officeDocument/2006/relationships/hyperlink" Target="https://www.seai.ie/grants/business-grants/accelerated-capital-allowanc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iscf.ie/" TargetMode="External"/><Relationship Id="rId7" Type="http://schemas.openxmlformats.org/officeDocument/2006/relationships/image" Target="../media/image36.png"/><Relationship Id="rId2" Type="http://schemas.openxmlformats.org/officeDocument/2006/relationships/hyperlink" Target="https://www.teagasc.ie/" TargetMode="External"/><Relationship Id="rId1" Type="http://schemas.openxmlformats.org/officeDocument/2006/relationships/slideLayout" Target="../slideLayouts/slideLayout44.xml"/><Relationship Id="rId6" Type="http://schemas.openxmlformats.org/officeDocument/2006/relationships/hyperlink" Target="https://www.eufunds.ie/home/our-funds/" TargetMode="External"/><Relationship Id="rId5" Type="http://schemas.openxmlformats.org/officeDocument/2006/relationships/hyperlink" Target="https://www.bazaarvoice.com/blog/authentic-marketing-guide/" TargetMode="External"/><Relationship Id="rId4" Type="http://schemas.openxmlformats.org/officeDocument/2006/relationships/hyperlink" Target="https://www.farmersjournal.ie/finance/consumer/to-pod-or-not-to-pod-that-is-the-question-804941#:~:text=It%E2%80%99s%20also%20recommended%20to%20become,offer%20potential%20grants%20and%20support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gov.ie/en/department-of-rural-and-community-development-and-the-gaeltacht/policy-information/cl%c3%a1r-funding-for-small-scale-rural-projects/" TargetMode="External"/><Relationship Id="rId2" Type="http://schemas.openxmlformats.org/officeDocument/2006/relationships/hyperlink" Target="https://www.enterprise-ireland.com/en/" TargetMode="External"/><Relationship Id="rId1" Type="http://schemas.openxmlformats.org/officeDocument/2006/relationships/slideLayout" Target="../slideLayouts/slideLayout44.xml"/><Relationship Id="rId5" Type="http://schemas.openxmlformats.org/officeDocument/2006/relationships/image" Target="../media/image38.png"/><Relationship Id="rId4" Type="http://schemas.openxmlformats.org/officeDocument/2006/relationships/hyperlink" Target="https://www.gov.ie/en/department-of-rural-and-community-development-and-the-gaeltacht/press-releases/our-rural-future-minister-calleary-launches-2025-town-and-village-renewal-scheme/#:~:text=The%20Town%20and%20Village%20Renewal%20Scheme%20(TVRS)%20provides%20funding%20for,allocated%20to%20almost%201%2C800%20project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dlr.submit.com/show/1#:~:text=Feasibility%20Study%20Grant%20%3A%20Application,Funding" TargetMode="External"/><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hyperlink" Target="https://glampinginireland.com/glampsite/ireland/county-clare/ivy-hill-glamping-pod/337090/" TargetMode="External"/><Relationship Id="rId10" Type="http://schemas.openxmlformats.org/officeDocument/2006/relationships/image" Target="../media/image18.svg"/><Relationship Id="rId4" Type="http://schemas.openxmlformats.org/officeDocument/2006/relationships/image" Target="../media/image10.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independent.ie/farming/agri-business/why-opening-one-glamping-pod-on-his-farm-was-the-best-thing-this-clare-farmer-has-ever-done/a1113977812.html" TargetMode="External"/><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9.png"/><Relationship Id="rId5" Type="http://schemas.openxmlformats.org/officeDocument/2006/relationships/hyperlink" Target="https://www.loghouse.ie/product/glamping-pod-one-bed-a-4m-x-8m/?srsltid=AfmBOooNWWXG1q5XpG0Hwq9IAYd-XDN1K4EtCVU9SdLZfFoWRoE8Y3ZO" TargetMode="External"/><Relationship Id="rId10" Type="http://schemas.openxmlformats.org/officeDocument/2006/relationships/image" Target="../media/image21.jpeg"/><Relationship Id="rId4" Type="http://schemas.openxmlformats.org/officeDocument/2006/relationships/hyperlink" Target="https://rhino-pods.com/product/the-cubit/" TargetMode="External"/><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microfinanceireland.ie/" TargetMode="Externa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svg"/><Relationship Id="rId12" Type="http://schemas.openxmlformats.org/officeDocument/2006/relationships/hyperlink" Target="https://www.gov.ie/en/department-of-rural-and-community-development-and-the-gaeltacht/services/leader-programme-for-rural-development/#:~:text=LEADER%20grant%20payment.-,How%20to%20apply,funding%20that%20may%20be%20available."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3.png"/><Relationship Id="rId11" Type="http://schemas.openxmlformats.org/officeDocument/2006/relationships/hyperlink" Target="https://www.failteireland.ie/Identify-Available-Funding.aspx" TargetMode="External"/><Relationship Id="rId5" Type="http://schemas.openxmlformats.org/officeDocument/2006/relationships/image" Target="../media/image22.png"/><Relationship Id="rId10" Type="http://schemas.openxmlformats.org/officeDocument/2006/relationships/hyperlink" Target="https://www.googleadservices.com/pagead/aclk?sa=L&amp;ai=DChcSEwidhKaH49eNAxXnilAGHU7uC-QYABACGgJkZw&amp;co=1&amp;gclid=CjwKCAjw3f_BBhAPEiwAaA3K5EcJF77T0nUeooWZ38BjOP28D6NkEVNXrei_bVSgotRBPeWNU9G3uRoCdf8QAvD_BwE&amp;ohost=www.google.com&amp;cid=CAESVuD2OP1h7UnLIi5yk1McL_FCZpRy91sXvmdzILNONEp8Q4nfpBcwZrX2arwIAyQqv0gyqUG8MYqfYhbP7guf3zsvBAc6bzvOVY9wu1CmmDE5Zcu921_R&amp;category=acrcp_v1_40&amp;sig=AOD64_09bjy2JHDgIdy_CJ0hxMMw2w-kkg&amp;q&amp;adurl&amp;ved=2ahUKEwjL3aCH49eNAxX9VEEAHRkIFd8Q0Qx6BAgPEAE" TargetMode="External"/><Relationship Id="rId4" Type="http://schemas.openxmlformats.org/officeDocument/2006/relationships/image" Target="../media/image10.svg"/><Relationship Id="rId9" Type="http://schemas.openxmlformats.org/officeDocument/2006/relationships/hyperlink" Target="https://www.neh.gov.ie/service/search/neh-en/116580?query=Climate+Action+Program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Module 7 </a:t>
            </a:r>
            <a:r>
              <a:rPr lang="en-GB" sz="4000" b="0" dirty="0"/>
              <a:t>(Part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Find the Funds That Fit – Funding &amp; Finance Options</a:t>
            </a:r>
          </a:p>
          <a:p>
            <a:pPr defTabSz="777514">
              <a:lnSpc>
                <a:spcPct val="100000"/>
              </a:lnSpc>
              <a:spcBef>
                <a:spcPts val="0"/>
              </a:spcBef>
              <a:spcAft>
                <a:spcPts val="600"/>
              </a:spcAft>
              <a:defRPr/>
            </a:pPr>
            <a:r>
              <a:rPr lang="en-US" sz="3200" i="1" dirty="0"/>
              <a:t>Ireland</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a:t>
            </a:r>
            <a:r>
              <a:rPr lang="en-GB" b="1"/>
              <a:t>epicstays</a:t>
            </a:r>
            <a:r>
              <a:rPr lang="en-GB"/>
              <a:t>.eu</a:t>
            </a:r>
          </a:p>
        </p:txBody>
      </p:sp>
      <p:pic>
        <p:nvPicPr>
          <p:cNvPr id="8" name="Picture Placeholder 7" descr="A flag of ireland with green white and orange stripes&#10;&#10;AI-generated content may be incorrect.">
            <a:extLst>
              <a:ext uri="{FF2B5EF4-FFF2-40B4-BE49-F238E27FC236}">
                <a16:creationId xmlns:a16="http://schemas.microsoft.com/office/drawing/2014/main" id="{59578EE9-B9A2-681D-7F0E-22EE949FC497}"/>
              </a:ext>
            </a:extLst>
          </p:cNvPr>
          <p:cNvPicPr>
            <a:picLocks noGrp="1" noChangeAspect="1"/>
          </p:cNvPicPr>
          <p:nvPr>
            <p:ph type="pic" sz="quarter" idx="19"/>
          </p:nvPr>
        </p:nvPicPr>
        <p:blipFill>
          <a:blip r:embed="rId2"/>
          <a:srcRect l="12873" r="12873"/>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81F38-86FA-34A7-806C-5D8A75CA53F9}"/>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3BDB7E4-6D5B-5707-A8D3-C0624FE8DD72}"/>
              </a:ext>
            </a:extLst>
          </p:cNvPr>
          <p:cNvSpPr/>
          <p:nvPr/>
        </p:nvSpPr>
        <p:spPr>
          <a:xfrm>
            <a:off x="857723" y="1256570"/>
            <a:ext cx="9019702" cy="451557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0AB43EC9-24E6-8B6C-BB62-1D4D19320D0E}"/>
              </a:ext>
            </a:extLst>
          </p:cNvPr>
          <p:cNvSpPr txBox="1">
            <a:spLocks/>
          </p:cNvSpPr>
          <p:nvPr/>
        </p:nvSpPr>
        <p:spPr>
          <a:xfrm>
            <a:off x="1458927" y="1466112"/>
            <a:ext cx="757077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Objective: </a:t>
            </a:r>
            <a:r>
              <a:rPr lang="en-US" sz="2200" b="1" dirty="0">
                <a:solidFill>
                  <a:srgbClr val="494949"/>
                </a:solidFill>
              </a:rPr>
              <a:t>LEADER Rural Development Grants:</a:t>
            </a:r>
            <a:r>
              <a:rPr lang="en-US" sz="2200" dirty="0">
                <a:solidFill>
                  <a:srgbClr val="494949"/>
                </a:solidFill>
              </a:rPr>
              <a:t> LEADER is a community-led funding stream under the EU Rural Development </a:t>
            </a:r>
            <a:r>
              <a:rPr lang="en-US" sz="2200" dirty="0" err="1">
                <a:solidFill>
                  <a:srgbClr val="494949"/>
                </a:solidFill>
              </a:rPr>
              <a:t>Programme</a:t>
            </a:r>
            <a:r>
              <a:rPr lang="en-US" sz="2200" dirty="0">
                <a:solidFill>
                  <a:srgbClr val="494949"/>
                </a:solidFill>
              </a:rPr>
              <a:t>. Managed by Local Action Groups (LAGs). </a:t>
            </a:r>
          </a:p>
          <a:p>
            <a:pPr marL="0" indent="0">
              <a:spcAft>
                <a:spcPts val="600"/>
              </a:spcAft>
            </a:pPr>
            <a:r>
              <a:rPr lang="en-US" sz="2200" dirty="0">
                <a:solidFill>
                  <a:srgbClr val="494949"/>
                </a:solidFill>
              </a:rPr>
              <a:t>It is very important to Irish rural communities. Each Local Action Group (usually the County Development Company) issues calls under themes like rural tourism, diversification, and rural youth, among others. </a:t>
            </a:r>
          </a:p>
          <a:p>
            <a:pPr marL="0" indent="0">
              <a:spcAft>
                <a:spcPts val="600"/>
              </a:spcAft>
            </a:pPr>
            <a:r>
              <a:rPr lang="en-US" sz="2200" dirty="0">
                <a:solidFill>
                  <a:srgbClr val="494949"/>
                </a:solidFill>
              </a:rPr>
              <a:t>A private business can typically get </a:t>
            </a:r>
            <a:r>
              <a:rPr lang="en-US" sz="2200" b="1" dirty="0">
                <a:solidFill>
                  <a:srgbClr val="494949"/>
                </a:solidFill>
              </a:rPr>
              <a:t>50% of eligible project costs</a:t>
            </a:r>
            <a:r>
              <a:rPr lang="en-US" sz="2200" dirty="0">
                <a:solidFill>
                  <a:srgbClr val="494949"/>
                </a:solidFill>
              </a:rPr>
              <a:t> for rural tourism infrastructure, such as eco-accommodation, trails, or amenities that support visitor experiences. Usually up to a capped amount that varies, often </a:t>
            </a:r>
            <a:r>
              <a:rPr lang="en-US" sz="2200" b="1" dirty="0">
                <a:solidFill>
                  <a:srgbClr val="494949"/>
                </a:solidFill>
              </a:rPr>
              <a:t>€50k-200k. </a:t>
            </a:r>
          </a:p>
          <a:p>
            <a:pPr marL="104775" indent="0">
              <a:spcBef>
                <a:spcPts val="600"/>
              </a:spcBef>
            </a:pPr>
            <a:endParaRPr lang="en-US" dirty="0">
              <a:solidFill>
                <a:srgbClr val="494949"/>
              </a:solidFill>
            </a:endParaRPr>
          </a:p>
          <a:p>
            <a:pPr marL="104775" indent="0">
              <a:spcBef>
                <a:spcPts val="600"/>
              </a:spcBef>
            </a:pPr>
            <a:endParaRPr lang="en-US" dirty="0">
              <a:solidFill>
                <a:srgbClr val="494949"/>
              </a:solidFill>
            </a:endParaRPr>
          </a:p>
        </p:txBody>
      </p:sp>
      <p:sp>
        <p:nvSpPr>
          <p:cNvPr id="33" name="Freeform 28">
            <a:extLst>
              <a:ext uri="{FF2B5EF4-FFF2-40B4-BE49-F238E27FC236}">
                <a16:creationId xmlns:a16="http://schemas.microsoft.com/office/drawing/2014/main" id="{76C9131D-487C-3F6C-2BA3-14C35DEEE853}"/>
              </a:ext>
            </a:extLst>
          </p:cNvPr>
          <p:cNvSpPr/>
          <p:nvPr/>
        </p:nvSpPr>
        <p:spPr>
          <a:xfrm>
            <a:off x="-15513" y="109727"/>
            <a:ext cx="776334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82C0FF39-0F35-04DD-392B-1CE74ED7FDE5}"/>
              </a:ext>
            </a:extLst>
          </p:cNvPr>
          <p:cNvSpPr txBox="1">
            <a:spLocks/>
          </p:cNvSpPr>
          <p:nvPr/>
        </p:nvSpPr>
        <p:spPr>
          <a:xfrm>
            <a:off x="1438748"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LEADER Rural Development Grants</a:t>
            </a:r>
            <a:endParaRPr lang="en-US" sz="2400" i="1" dirty="0"/>
          </a:p>
        </p:txBody>
      </p:sp>
      <p:pic>
        <p:nvPicPr>
          <p:cNvPr id="32" name="Graphic 31" descr="Target with solid fill">
            <a:extLst>
              <a:ext uri="{FF2B5EF4-FFF2-40B4-BE49-F238E27FC236}">
                <a16:creationId xmlns:a16="http://schemas.microsoft.com/office/drawing/2014/main" id="{A3428AF7-193C-D2F3-0678-5AC7D73997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199" y="1548823"/>
            <a:ext cx="633914" cy="633914"/>
          </a:xfrm>
          <a:prstGeom prst="rect">
            <a:avLst/>
          </a:prstGeom>
        </p:spPr>
      </p:pic>
      <p:pic>
        <p:nvPicPr>
          <p:cNvPr id="6" name="Graphic 5" descr="Coins with solid fill">
            <a:extLst>
              <a:ext uri="{FF2B5EF4-FFF2-40B4-BE49-F238E27FC236}">
                <a16:creationId xmlns:a16="http://schemas.microsoft.com/office/drawing/2014/main" id="{7B2411BB-1C40-0D47-4A60-465366EA6B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373" y="3914335"/>
            <a:ext cx="563549" cy="563549"/>
          </a:xfrm>
          <a:prstGeom prst="rect">
            <a:avLst/>
          </a:prstGeom>
        </p:spPr>
      </p:pic>
      <p:grpSp>
        <p:nvGrpSpPr>
          <p:cNvPr id="12" name="Group 11">
            <a:extLst>
              <a:ext uri="{FF2B5EF4-FFF2-40B4-BE49-F238E27FC236}">
                <a16:creationId xmlns:a16="http://schemas.microsoft.com/office/drawing/2014/main" id="{854DAADC-9F07-FF1F-7741-1376DEF6F34C}"/>
              </a:ext>
            </a:extLst>
          </p:cNvPr>
          <p:cNvGrpSpPr/>
          <p:nvPr/>
        </p:nvGrpSpPr>
        <p:grpSpPr>
          <a:xfrm>
            <a:off x="274432" y="85433"/>
            <a:ext cx="1047896" cy="1049846"/>
            <a:chOff x="1016000" y="1137920"/>
            <a:chExt cx="1016000" cy="1016000"/>
          </a:xfrm>
        </p:grpSpPr>
        <p:sp>
          <p:nvSpPr>
            <p:cNvPr id="14" name="Oval 13">
              <a:extLst>
                <a:ext uri="{FF2B5EF4-FFF2-40B4-BE49-F238E27FC236}">
                  <a16:creationId xmlns:a16="http://schemas.microsoft.com/office/drawing/2014/main" id="{E646CE00-FC0C-3AF9-0501-94EC6EE72EB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2A49253A-5EBB-AD1C-88CA-FD041ACC9D23}"/>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17" name="Picture 16">
            <a:extLst>
              <a:ext uri="{FF2B5EF4-FFF2-40B4-BE49-F238E27FC236}">
                <a16:creationId xmlns:a16="http://schemas.microsoft.com/office/drawing/2014/main" id="{070C917B-F30A-265C-0AAC-66A770180E28}"/>
              </a:ext>
            </a:extLst>
          </p:cNvPr>
          <p:cNvPicPr>
            <a:picLocks noChangeAspect="1"/>
          </p:cNvPicPr>
          <p:nvPr/>
        </p:nvPicPr>
        <p:blipFill>
          <a:blip r:embed="rId7"/>
          <a:srcRect b="16800"/>
          <a:stretch>
            <a:fillRect/>
          </a:stretch>
        </p:blipFill>
        <p:spPr>
          <a:xfrm>
            <a:off x="8827513" y="2540707"/>
            <a:ext cx="3197799" cy="2114550"/>
          </a:xfrm>
          <a:prstGeom prst="ellipse">
            <a:avLst/>
          </a:prstGeom>
        </p:spPr>
      </p:pic>
    </p:spTree>
    <p:extLst>
      <p:ext uri="{BB962C8B-B14F-4D97-AF65-F5344CB8AC3E}">
        <p14:creationId xmlns:p14="http://schemas.microsoft.com/office/powerpoint/2010/main" val="414338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29834-B57A-B2C9-011C-5314F52B43B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AC59B753-B41F-3F91-E1DD-15437BC0875A}"/>
              </a:ext>
            </a:extLst>
          </p:cNvPr>
          <p:cNvSpPr/>
          <p:nvPr/>
        </p:nvSpPr>
        <p:spPr>
          <a:xfrm>
            <a:off x="1225518" y="1303356"/>
            <a:ext cx="10029647" cy="249643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122C88C-B802-F4EE-DCF6-D23B34442A5D}"/>
              </a:ext>
            </a:extLst>
          </p:cNvPr>
          <p:cNvSpPr txBox="1">
            <a:spLocks/>
          </p:cNvSpPr>
          <p:nvPr/>
        </p:nvSpPr>
        <p:spPr>
          <a:xfrm>
            <a:off x="1416236" y="1547153"/>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Example:</a:t>
            </a:r>
          </a:p>
          <a:p>
            <a:pPr marL="447675" indent="-342900">
              <a:buFont typeface="Arial" panose="020B0604020202020204" pitchFamily="34" charset="0"/>
              <a:buChar char="•"/>
            </a:pPr>
            <a:r>
              <a:rPr lang="en-US" b="1" dirty="0">
                <a:solidFill>
                  <a:srgbClr val="494949"/>
                </a:solidFill>
                <a:hlinkClick r:id="rId3">
                  <a:extLst>
                    <a:ext uri="{A12FA001-AC4F-418D-AE19-62706E023703}">
                      <ahyp:hlinkClr xmlns:ahyp="http://schemas.microsoft.com/office/drawing/2018/hyperlinkcolor" val="tx"/>
                    </a:ext>
                  </a:extLst>
                </a:hlinkClick>
              </a:rPr>
              <a:t>Donegal Local Development Committee (LCDC) </a:t>
            </a:r>
            <a:r>
              <a:rPr lang="en-US" dirty="0">
                <a:solidFill>
                  <a:srgbClr val="494949"/>
                </a:solidFill>
                <a:hlinkClick r:id="rId3">
                  <a:extLst>
                    <a:ext uri="{A12FA001-AC4F-418D-AE19-62706E023703}">
                      <ahyp:hlinkClr xmlns:ahyp="http://schemas.microsoft.com/office/drawing/2018/hyperlinkcolor" val="tx"/>
                    </a:ext>
                  </a:extLst>
                </a:hlinkClick>
              </a:rPr>
              <a:t>assisted</a:t>
            </a:r>
            <a:r>
              <a:rPr lang="en-US" dirty="0">
                <a:solidFill>
                  <a:srgbClr val="494949"/>
                </a:solidFill>
              </a:rPr>
              <a:t> </a:t>
            </a:r>
            <a:r>
              <a:rPr lang="en-US" dirty="0" err="1">
                <a:solidFill>
                  <a:srgbClr val="494949"/>
                </a:solidFill>
              </a:rPr>
              <a:t>Owenea</a:t>
            </a:r>
            <a:r>
              <a:rPr lang="en-US" dirty="0">
                <a:solidFill>
                  <a:srgbClr val="494949"/>
                </a:solidFill>
              </a:rPr>
              <a:t> River Rest glamping cabins in Donegal, Ireland – a farm diversification project developed with a €97k LEADER grant. Grant covered </a:t>
            </a:r>
            <a:r>
              <a:rPr lang="en-US" b="1" dirty="0">
                <a:solidFill>
                  <a:srgbClr val="494949"/>
                </a:solidFill>
              </a:rPr>
              <a:t>50% of the project cost</a:t>
            </a:r>
            <a:r>
              <a:rPr lang="en-US" dirty="0">
                <a:solidFill>
                  <a:srgbClr val="494949"/>
                </a:solidFill>
              </a:rPr>
              <a:t>, matched by the owner’s investment and </a:t>
            </a:r>
            <a:r>
              <a:rPr lang="en-US" dirty="0" err="1">
                <a:solidFill>
                  <a:srgbClr val="494949"/>
                </a:solidFill>
              </a:rPr>
              <a:t>labour</a:t>
            </a:r>
            <a:r>
              <a:rPr lang="en-US" dirty="0">
                <a:solidFill>
                  <a:srgbClr val="494949"/>
                </a:solidFill>
              </a:rPr>
              <a:t>.</a:t>
            </a:r>
            <a:endParaRPr lang="en-US" sz="2200" dirty="0">
              <a:solidFill>
                <a:srgbClr val="494949"/>
              </a:solidFill>
            </a:endParaRPr>
          </a:p>
        </p:txBody>
      </p:sp>
      <p:sp>
        <p:nvSpPr>
          <p:cNvPr id="33" name="Freeform 28">
            <a:extLst>
              <a:ext uri="{FF2B5EF4-FFF2-40B4-BE49-F238E27FC236}">
                <a16:creationId xmlns:a16="http://schemas.microsoft.com/office/drawing/2014/main" id="{ED972918-E269-7925-3F1D-3F2ACD0829C6}"/>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B801AE5-74ED-6773-F8A1-855558ADB73A}"/>
              </a:ext>
            </a:extLst>
          </p:cNvPr>
          <p:cNvSpPr txBox="1">
            <a:spLocks/>
          </p:cNvSpPr>
          <p:nvPr/>
        </p:nvSpPr>
        <p:spPr>
          <a:xfrm>
            <a:off x="359380" y="270308"/>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LEADER Rural Development Grants</a:t>
            </a:r>
            <a:endParaRPr lang="en-US" sz="3000" i="1" dirty="0"/>
          </a:p>
        </p:txBody>
      </p:sp>
      <p:pic>
        <p:nvPicPr>
          <p:cNvPr id="43" name="Graphic 42" descr="Excellent with solid fill">
            <a:extLst>
              <a:ext uri="{FF2B5EF4-FFF2-40B4-BE49-F238E27FC236}">
                <a16:creationId xmlns:a16="http://schemas.microsoft.com/office/drawing/2014/main" id="{C8B911BF-2054-4B45-D359-64CEBE3D52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6438" y="1362584"/>
            <a:ext cx="749373" cy="749373"/>
          </a:xfrm>
          <a:prstGeom prst="rect">
            <a:avLst/>
          </a:prstGeom>
        </p:spPr>
      </p:pic>
      <p:sp>
        <p:nvSpPr>
          <p:cNvPr id="2" name="Flowchart: Alternate Process 1">
            <a:extLst>
              <a:ext uri="{FF2B5EF4-FFF2-40B4-BE49-F238E27FC236}">
                <a16:creationId xmlns:a16="http://schemas.microsoft.com/office/drawing/2014/main" id="{5892FC61-0A14-7D58-8011-BC3BB6E4C517}"/>
              </a:ext>
            </a:extLst>
          </p:cNvPr>
          <p:cNvSpPr/>
          <p:nvPr/>
        </p:nvSpPr>
        <p:spPr>
          <a:xfrm>
            <a:off x="1262321" y="4119358"/>
            <a:ext cx="10029647" cy="1621652"/>
          </a:xfrm>
          <a:prstGeom prst="flowChartAlternateProcess">
            <a:avLst/>
          </a:prstGeom>
          <a:solidFill>
            <a:srgbClr val="F2A158"/>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3986C14-39E2-CF9A-CF2C-094A188BF54B}"/>
              </a:ext>
            </a:extLst>
          </p:cNvPr>
          <p:cNvSpPr txBox="1">
            <a:spLocks/>
          </p:cNvSpPr>
          <p:nvPr/>
        </p:nvSpPr>
        <p:spPr>
          <a:xfrm>
            <a:off x="2057380" y="4276480"/>
            <a:ext cx="862027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r>
              <a:rPr lang="en-US" sz="2200" b="1" dirty="0">
                <a:solidFill>
                  <a:schemeClr val="bg1"/>
                </a:solidFill>
              </a:rPr>
              <a:t>Note: </a:t>
            </a:r>
            <a:r>
              <a:rPr lang="en-US" sz="2200" dirty="0">
                <a:solidFill>
                  <a:schemeClr val="bg1"/>
                </a:solidFill>
              </a:rPr>
              <a:t>Requires a strong business case and community benefit. You must show how the project benefits the wider community (jobs, visitors, supporting local suppliers). Contact your Local Development Company early – they can guide you through the criteria and timing</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C0BEB911-B3C6-809A-E8DD-4259FBB59EA8}"/>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973BFD-1E9E-F211-730D-002BD4AEBD30}"/>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B68E3C-224D-48CF-AD72-46EB27FD9E8F}"/>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E7630F8-4987-C0FF-C9D6-01A5AC433221}"/>
              </a:ext>
            </a:extLst>
          </p:cNvPr>
          <p:cNvPicPr>
            <a:picLocks noChangeAspect="1"/>
          </p:cNvPicPr>
          <p:nvPr/>
        </p:nvPicPr>
        <p:blipFill>
          <a:blip r:embed="rId6"/>
          <a:stretch>
            <a:fillRect/>
          </a:stretch>
        </p:blipFill>
        <p:spPr>
          <a:xfrm>
            <a:off x="3143700" y="5831175"/>
            <a:ext cx="850589" cy="846711"/>
          </a:xfrm>
          <a:prstGeom prst="rect">
            <a:avLst/>
          </a:prstGeom>
        </p:spPr>
      </p:pic>
      <p:sp>
        <p:nvSpPr>
          <p:cNvPr id="26" name="TextBox 25">
            <a:extLst>
              <a:ext uri="{FF2B5EF4-FFF2-40B4-BE49-F238E27FC236}">
                <a16:creationId xmlns:a16="http://schemas.microsoft.com/office/drawing/2014/main" id="{333DCB2E-8E26-4422-99B2-B14CC5CA2489}"/>
              </a:ext>
            </a:extLst>
          </p:cNvPr>
          <p:cNvSpPr txBox="1"/>
          <p:nvPr/>
        </p:nvSpPr>
        <p:spPr>
          <a:xfrm>
            <a:off x="4021453" y="5899172"/>
            <a:ext cx="6641145" cy="1200329"/>
          </a:xfrm>
          <a:prstGeom prst="rect">
            <a:avLst/>
          </a:prstGeom>
          <a:noFill/>
        </p:spPr>
        <p:txBody>
          <a:bodyPr wrap="square" rtlCol="0">
            <a:spAutoFit/>
          </a:bodyPr>
          <a:lstStyle/>
          <a:p>
            <a:r>
              <a:rPr lang="en-US" b="1" i="1" dirty="0">
                <a:solidFill>
                  <a:srgbClr val="494949"/>
                </a:solidFill>
                <a:latin typeface="Google Sans"/>
              </a:rPr>
              <a:t>Recommended Reading</a:t>
            </a:r>
            <a:endParaRPr lang="en-US" b="1" i="1" dirty="0">
              <a:solidFill>
                <a:srgbClr val="494949"/>
              </a:solidFill>
              <a:latin typeface="Google Sans"/>
              <a:hlinkClick r:id="rId7">
                <a:extLst>
                  <a:ext uri="{A12FA001-AC4F-418D-AE19-62706E023703}">
                    <ahyp:hlinkClr xmlns:ahyp="http://schemas.microsoft.com/office/drawing/2018/hyperlinkcolor" val="tx"/>
                  </a:ext>
                </a:extLst>
              </a:hlinkClick>
            </a:endParaRPr>
          </a:p>
          <a:p>
            <a:r>
              <a:rPr lang="en-US" dirty="0">
                <a:solidFill>
                  <a:srgbClr val="00B0F0"/>
                </a:solidFill>
                <a:cs typeface="Krub" panose="00000500000000000000" pitchFamily="2" charset="-34"/>
                <a:hlinkClick r:id="rId8">
                  <a:extLst>
                    <a:ext uri="{A12FA001-AC4F-418D-AE19-62706E023703}">
                      <ahyp:hlinkClr xmlns:ahyp="http://schemas.microsoft.com/office/drawing/2018/hyperlinkcolor" val="tx"/>
                    </a:ext>
                  </a:extLst>
                </a:hlinkClick>
              </a:rPr>
              <a:t>LEADER Association for Rural Development (ELARD)</a:t>
            </a:r>
            <a:endParaRPr lang="en-IE" dirty="0">
              <a:solidFill>
                <a:srgbClr val="00B0F0"/>
              </a:solidFill>
            </a:endParaRPr>
          </a:p>
          <a:p>
            <a:endParaRPr lang="en-US" dirty="0">
              <a:solidFill>
                <a:srgbClr val="00B0F0"/>
              </a:solidFill>
            </a:endParaRPr>
          </a:p>
          <a:p>
            <a:endParaRPr lang="en-IE" dirty="0">
              <a:solidFill>
                <a:srgbClr val="459597"/>
              </a:solidFill>
            </a:endParaRPr>
          </a:p>
        </p:txBody>
      </p:sp>
    </p:spTree>
    <p:extLst>
      <p:ext uri="{BB962C8B-B14F-4D97-AF65-F5344CB8AC3E}">
        <p14:creationId xmlns:p14="http://schemas.microsoft.com/office/powerpoint/2010/main" val="1273501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5F49-8D3C-3E30-0DDF-0C5E0BB0114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75847342-7C51-F71B-A643-DC1F02239EB2}"/>
              </a:ext>
            </a:extLst>
          </p:cNvPr>
          <p:cNvSpPr/>
          <p:nvPr/>
        </p:nvSpPr>
        <p:spPr>
          <a:xfrm>
            <a:off x="1188304" y="1423757"/>
            <a:ext cx="10136921" cy="338636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984C3CD-5E2A-5A22-C8AC-3069B0EC92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1278938A-DA6E-593D-F5B9-AC6532620BC9}"/>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b="1" dirty="0">
                <a:solidFill>
                  <a:srgbClr val="E96751"/>
                </a:solidFill>
              </a:rPr>
              <a:t>Objective: </a:t>
            </a:r>
            <a:r>
              <a:rPr lang="en-US" sz="2200" b="1" dirty="0">
                <a:solidFill>
                  <a:srgbClr val="494949"/>
                </a:solidFill>
              </a:rPr>
              <a:t>Failte Ireland </a:t>
            </a:r>
            <a:r>
              <a:rPr lang="en-US" sz="2200" dirty="0">
                <a:solidFill>
                  <a:srgbClr val="494949"/>
                </a:solidFill>
              </a:rPr>
              <a:t>is the </a:t>
            </a:r>
            <a:r>
              <a:rPr lang="en-US" sz="2200" dirty="0">
                <a:solidFill>
                  <a:srgbClr val="494949"/>
                </a:solidFill>
                <a:hlinkClick r:id="rId5">
                  <a:extLst>
                    <a:ext uri="{A12FA001-AC4F-418D-AE19-62706E023703}">
                      <ahyp:hlinkClr xmlns:ahyp="http://schemas.microsoft.com/office/drawing/2018/hyperlinkcolor" val="tx"/>
                    </a:ext>
                  </a:extLst>
                </a:hlinkClick>
              </a:rPr>
              <a:t>National tourism authority </a:t>
            </a:r>
            <a:r>
              <a:rPr lang="en-US" sz="2200" dirty="0">
                <a:solidFill>
                  <a:srgbClr val="494949"/>
                </a:solidFill>
              </a:rPr>
              <a:t>offering targeted grants to improve tourism experiences and infrastructure. </a:t>
            </a:r>
          </a:p>
          <a:p>
            <a:pPr marL="0" indent="0">
              <a:spcAft>
                <a:spcPts val="1200"/>
              </a:spcAft>
            </a:pPr>
            <a:r>
              <a:rPr lang="en-US" sz="2200" dirty="0">
                <a:solidFill>
                  <a:srgbClr val="494949"/>
                </a:solidFill>
              </a:rPr>
              <a:t>Funds sustainable accommodation and visitor experience and accommodation projects, especially in regeneration zones like the Midlands. </a:t>
            </a:r>
            <a:r>
              <a:rPr lang="en-US" sz="2200" b="1" dirty="0">
                <a:solidFill>
                  <a:srgbClr val="494949"/>
                </a:solidFill>
              </a:rPr>
              <a:t>Amounts vary; </a:t>
            </a:r>
            <a:r>
              <a:rPr lang="en-US" sz="2200" dirty="0">
                <a:solidFill>
                  <a:srgbClr val="494949"/>
                </a:solidFill>
              </a:rPr>
              <a:t>recent awards </a:t>
            </a:r>
            <a:r>
              <a:rPr lang="en-US" sz="2200" dirty="0" err="1">
                <a:solidFill>
                  <a:srgbClr val="494949"/>
                </a:solidFill>
              </a:rPr>
              <a:t>totalled</a:t>
            </a:r>
            <a:r>
              <a:rPr lang="en-US" sz="2200" dirty="0">
                <a:solidFill>
                  <a:srgbClr val="494949"/>
                </a:solidFill>
              </a:rPr>
              <a:t> </a:t>
            </a:r>
            <a:r>
              <a:rPr lang="en-US" sz="2200" b="1" dirty="0">
                <a:solidFill>
                  <a:srgbClr val="494949"/>
                </a:solidFill>
              </a:rPr>
              <a:t>€2.9 million across </a:t>
            </a:r>
            <a:r>
              <a:rPr lang="en-US" sz="2200" dirty="0">
                <a:solidFill>
                  <a:srgbClr val="494949"/>
                </a:solidFill>
                <a:hlinkClick r:id="rId6">
                  <a:extLst>
                    <a:ext uri="{A12FA001-AC4F-418D-AE19-62706E023703}">
                      <ahyp:hlinkClr xmlns:ahyp="http://schemas.microsoft.com/office/drawing/2018/hyperlinkcolor" val="tx"/>
                    </a:ext>
                  </a:extLst>
                </a:hlinkClick>
              </a:rPr>
              <a:t>17 sustainable tourism projects</a:t>
            </a:r>
            <a:r>
              <a:rPr lang="en-US" sz="2200" dirty="0">
                <a:solidFill>
                  <a:srgbClr val="494949"/>
                </a:solidFill>
              </a:rPr>
              <a:t>. </a:t>
            </a:r>
          </a:p>
          <a:p>
            <a:pPr marL="0" indent="0">
              <a:spcAft>
                <a:spcPts val="1200"/>
              </a:spcAft>
            </a:pPr>
            <a:r>
              <a:rPr lang="en-US" sz="2200" dirty="0">
                <a:solidFill>
                  <a:srgbClr val="494949"/>
                </a:solidFill>
              </a:rPr>
              <a:t>Under the </a:t>
            </a:r>
            <a:r>
              <a:rPr lang="en-US" sz="2200" dirty="0">
                <a:solidFill>
                  <a:srgbClr val="494949"/>
                </a:solidFill>
                <a:hlinkClick r:id="rId7">
                  <a:extLst>
                    <a:ext uri="{A12FA001-AC4F-418D-AE19-62706E023703}">
                      <ahyp:hlinkClr xmlns:ahyp="http://schemas.microsoft.com/office/drawing/2018/hyperlinkcolor" val="tx"/>
                    </a:ext>
                  </a:extLst>
                </a:hlinkClick>
              </a:rPr>
              <a:t>Just Transition Fund</a:t>
            </a:r>
            <a:r>
              <a:rPr lang="en-US" sz="2200" dirty="0">
                <a:solidFill>
                  <a:srgbClr val="494949"/>
                </a:solidFill>
              </a:rPr>
              <a:t>, they are the intermediate body responsible to EMRA, tasked with administering up to €68 million for the</a:t>
            </a:r>
            <a:r>
              <a:rPr lang="en-US" sz="2200" b="1" dirty="0">
                <a:solidFill>
                  <a:srgbClr val="494949"/>
                </a:solidFill>
              </a:rPr>
              <a:t> Regenerative Tourism and Placemaking Scheme 2023-2026. </a:t>
            </a:r>
            <a:r>
              <a:rPr lang="en-US" sz="2200" dirty="0">
                <a:solidFill>
                  <a:srgbClr val="494949"/>
                </a:solidFill>
              </a:rPr>
              <a:t>Click </a:t>
            </a:r>
            <a:r>
              <a:rPr lang="en-US" sz="2200" dirty="0">
                <a:solidFill>
                  <a:srgbClr val="494949"/>
                </a:solidFill>
                <a:hlinkClick r:id="rId8">
                  <a:extLst>
                    <a:ext uri="{A12FA001-AC4F-418D-AE19-62706E023703}">
                      <ahyp:hlinkClr xmlns:ahyp="http://schemas.microsoft.com/office/drawing/2018/hyperlinkcolor" val="tx"/>
                    </a:ext>
                  </a:extLst>
                </a:hlinkClick>
              </a:rPr>
              <a:t>here</a:t>
            </a:r>
            <a:r>
              <a:rPr lang="en-US" sz="2200" dirty="0">
                <a:solidFill>
                  <a:srgbClr val="494949"/>
                </a:solidFill>
              </a:rPr>
              <a:t> for further information.</a:t>
            </a: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2AE9F422-BF3C-4A12-7033-D71FB51ED9C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097F2BF5-B07A-E25D-AEE8-37A6F88FD040}"/>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2448DE61-07C6-5185-83E1-B8B5297BCBC5}"/>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Failte Ireland </a:t>
            </a:r>
          </a:p>
          <a:p>
            <a:pPr>
              <a:spcBef>
                <a:spcPts val="0"/>
              </a:spcBef>
            </a:pPr>
            <a:r>
              <a:rPr lang="en-US" sz="3000" dirty="0"/>
              <a:t>National Tourism Authority</a:t>
            </a:r>
          </a:p>
        </p:txBody>
      </p:sp>
      <p:pic>
        <p:nvPicPr>
          <p:cNvPr id="32" name="Graphic 31" descr="Target with solid fill">
            <a:extLst>
              <a:ext uri="{FF2B5EF4-FFF2-40B4-BE49-F238E27FC236}">
                <a16:creationId xmlns:a16="http://schemas.microsoft.com/office/drawing/2014/main" id="{D4C11137-CBB7-30DF-4E72-C524404DC8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EF9DAF0E-CAE0-DFD9-C3DD-2231C288365C}"/>
              </a:ext>
            </a:extLst>
          </p:cNvPr>
          <p:cNvSpPr/>
          <p:nvPr/>
        </p:nvSpPr>
        <p:spPr>
          <a:xfrm>
            <a:off x="1806365" y="5110549"/>
            <a:ext cx="10029647" cy="14586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4D21E470-4CDA-93DB-A056-8FEFD64F3013}"/>
              </a:ext>
            </a:extLst>
          </p:cNvPr>
          <p:cNvSpPr txBox="1">
            <a:spLocks/>
          </p:cNvSpPr>
          <p:nvPr/>
        </p:nvSpPr>
        <p:spPr>
          <a:xfrm>
            <a:off x="2070124" y="5198123"/>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Tip: </a:t>
            </a:r>
            <a:r>
              <a:rPr lang="en-US" sz="2200" dirty="0">
                <a:solidFill>
                  <a:srgbClr val="494949"/>
                </a:solidFill>
              </a:rPr>
              <a:t>Keep an eye on Fáilte Ireland’s announcements – sometimes they partner on EU projects or have grant calls for specific niches (e.g. adapting to COVID safety, inclusive tourism, etc.). They also offer its “mentor/clinic” services to tourism startups, which can indirectly help you refine funding applications.</a:t>
            </a:r>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6DE9DCDF-DDAC-F0D5-AF27-FA713D04BB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95954" y="5314877"/>
            <a:ext cx="749373" cy="749373"/>
          </a:xfrm>
          <a:prstGeom prst="rect">
            <a:avLst/>
          </a:prstGeom>
        </p:spPr>
      </p:pic>
      <p:pic>
        <p:nvPicPr>
          <p:cNvPr id="12" name="Picture 11">
            <a:extLst>
              <a:ext uri="{FF2B5EF4-FFF2-40B4-BE49-F238E27FC236}">
                <a16:creationId xmlns:a16="http://schemas.microsoft.com/office/drawing/2014/main" id="{8E5DD207-E379-D414-AC32-70B566A8F937}"/>
              </a:ext>
            </a:extLst>
          </p:cNvPr>
          <p:cNvPicPr>
            <a:picLocks noChangeAspect="1"/>
          </p:cNvPicPr>
          <p:nvPr/>
        </p:nvPicPr>
        <p:blipFill>
          <a:blip r:embed="rId13"/>
          <a:stretch>
            <a:fillRect/>
          </a:stretch>
        </p:blipFill>
        <p:spPr>
          <a:xfrm>
            <a:off x="7829550" y="169968"/>
            <a:ext cx="2857500" cy="1066800"/>
          </a:xfrm>
          <a:prstGeom prst="rect">
            <a:avLst/>
          </a:prstGeom>
        </p:spPr>
      </p:pic>
      <p:grpSp>
        <p:nvGrpSpPr>
          <p:cNvPr id="2" name="Group 1">
            <a:extLst>
              <a:ext uri="{FF2B5EF4-FFF2-40B4-BE49-F238E27FC236}">
                <a16:creationId xmlns:a16="http://schemas.microsoft.com/office/drawing/2014/main" id="{8053D297-8FB7-69F7-AF97-BE1A97307B1E}"/>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B0EC0C69-1C88-696B-C369-7992263FC01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8CD33024-57CF-6270-8DC1-92F9A1B590A0}"/>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3258469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9B6F7-55D9-0BA9-0CB6-6C64E1D2A7F0}"/>
            </a:ext>
          </a:extLst>
        </p:cNvPr>
        <p:cNvGrpSpPr/>
        <p:nvPr/>
      </p:nvGrpSpPr>
      <p:grpSpPr>
        <a:xfrm>
          <a:off x="0" y="0"/>
          <a:ext cx="0" cy="0"/>
          <a:chOff x="0" y="0"/>
          <a:chExt cx="0" cy="0"/>
        </a:xfrm>
      </p:grpSpPr>
      <p:sp>
        <p:nvSpPr>
          <p:cNvPr id="8" name="Flowchart: Data 7">
            <a:extLst>
              <a:ext uri="{FF2B5EF4-FFF2-40B4-BE49-F238E27FC236}">
                <a16:creationId xmlns:a16="http://schemas.microsoft.com/office/drawing/2014/main" id="{E2772B36-3ABA-7201-8A15-21AC63CDD894}"/>
              </a:ext>
            </a:extLst>
          </p:cNvPr>
          <p:cNvSpPr/>
          <p:nvPr/>
        </p:nvSpPr>
        <p:spPr>
          <a:xfrm>
            <a:off x="564621" y="4891639"/>
            <a:ext cx="6455464" cy="447307"/>
          </a:xfrm>
          <a:prstGeom prst="flowChartInputOutpu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3C0BBA6-917C-D0FC-D682-72F6E0C52B68}"/>
              </a:ext>
            </a:extLst>
          </p:cNvPr>
          <p:cNvSpPr/>
          <p:nvPr/>
        </p:nvSpPr>
        <p:spPr>
          <a:xfrm>
            <a:off x="341529" y="2757882"/>
            <a:ext cx="6678556" cy="2123658"/>
          </a:xfrm>
          <a:prstGeom prst="rect">
            <a:avLst/>
          </a:prstGeom>
          <a:solidFill>
            <a:schemeClr val="bg1"/>
          </a:solidFill>
          <a:ln w="38100">
            <a:solidFill>
              <a:srgbClr val="0D9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14" name="Text Placeholder 4">
            <a:extLst>
              <a:ext uri="{FF2B5EF4-FFF2-40B4-BE49-F238E27FC236}">
                <a16:creationId xmlns:a16="http://schemas.microsoft.com/office/drawing/2014/main" id="{ABBD382D-E714-B8CD-A190-6DC12747FCC7}"/>
              </a:ext>
            </a:extLst>
          </p:cNvPr>
          <p:cNvSpPr txBox="1">
            <a:spLocks/>
          </p:cNvSpPr>
          <p:nvPr/>
        </p:nvSpPr>
        <p:spPr>
          <a:xfrm>
            <a:off x="417380" y="2909077"/>
            <a:ext cx="6392582" cy="15171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Failte Ireland Scheme: </a:t>
            </a:r>
            <a:r>
              <a:rPr lang="en-US" sz="2200" dirty="0">
                <a:solidFill>
                  <a:srgbClr val="494949"/>
                </a:solidFill>
              </a:rPr>
              <a:t>The </a:t>
            </a:r>
            <a:r>
              <a:rPr lang="en-US" sz="2200" i="1" u="sng" dirty="0">
                <a:solidFill>
                  <a:srgbClr val="494949"/>
                </a:solidFill>
                <a:hlinkClick r:id="rId2">
                  <a:extLst>
                    <a:ext uri="{A12FA001-AC4F-418D-AE19-62706E023703}">
                      <ahyp:hlinkClr xmlns:ahyp="http://schemas.microsoft.com/office/drawing/2018/hyperlinkcolor" val="tx"/>
                    </a:ext>
                  </a:extLst>
                </a:hlinkClick>
              </a:rPr>
              <a:t>Laois</a:t>
            </a:r>
            <a:r>
              <a:rPr lang="en-US" sz="2200" dirty="0">
                <a:solidFill>
                  <a:srgbClr val="494949"/>
                </a:solidFill>
              </a:rPr>
              <a:t> tourist destinations were among 17 tourist projects that were awarded a total of €2.9million investment under </a:t>
            </a:r>
            <a:r>
              <a:rPr lang="en-US" sz="2200" b="1" dirty="0">
                <a:solidFill>
                  <a:srgbClr val="494949"/>
                </a:solidFill>
              </a:rPr>
              <a:t>Fáilte Ireland’s Private and Community SME Scheme</a:t>
            </a:r>
            <a:r>
              <a:rPr lang="en-US" sz="2200" dirty="0">
                <a:solidFill>
                  <a:srgbClr val="494949"/>
                </a:solidFill>
              </a:rPr>
              <a:t>, which is part of the </a:t>
            </a:r>
            <a:r>
              <a:rPr lang="en-US" sz="2200" b="1" dirty="0">
                <a:solidFill>
                  <a:srgbClr val="494949"/>
                </a:solidFill>
              </a:rPr>
              <a:t>EU Just Transition Fund </a:t>
            </a:r>
            <a:r>
              <a:rPr lang="en-US" sz="2200" b="1" dirty="0" err="1">
                <a:solidFill>
                  <a:srgbClr val="494949"/>
                </a:solidFill>
              </a:rPr>
              <a:t>programme</a:t>
            </a:r>
            <a:r>
              <a:rPr lang="en-US" sz="2200" dirty="0">
                <a:solidFill>
                  <a:srgbClr val="494949"/>
                </a:solidFill>
              </a:rPr>
              <a:t>. . </a:t>
            </a:r>
          </a:p>
          <a:p>
            <a:pPr marL="0" indent="0">
              <a:spcAft>
                <a:spcPts val="600"/>
              </a:spcAft>
            </a:pPr>
            <a:endParaRPr lang="en-US" sz="2200" dirty="0">
              <a:solidFill>
                <a:srgbClr val="494949"/>
              </a:solidFill>
            </a:endParaRPr>
          </a:p>
        </p:txBody>
      </p:sp>
      <p:sp>
        <p:nvSpPr>
          <p:cNvPr id="18" name="TextBox 17">
            <a:extLst>
              <a:ext uri="{FF2B5EF4-FFF2-40B4-BE49-F238E27FC236}">
                <a16:creationId xmlns:a16="http://schemas.microsoft.com/office/drawing/2014/main" id="{52A25688-502B-3BD4-F469-49DD33A92F1B}"/>
              </a:ext>
            </a:extLst>
          </p:cNvPr>
          <p:cNvSpPr txBox="1"/>
          <p:nvPr/>
        </p:nvSpPr>
        <p:spPr>
          <a:xfrm>
            <a:off x="341529" y="1365973"/>
            <a:ext cx="6943725" cy="1200329"/>
          </a:xfrm>
          <a:prstGeom prst="rect">
            <a:avLst/>
          </a:prstGeom>
          <a:noFill/>
        </p:spPr>
        <p:txBody>
          <a:bodyPr wrap="square">
            <a:spAutoFit/>
          </a:bodyPr>
          <a:lstStyle/>
          <a:p>
            <a:pPr>
              <a:spcAft>
                <a:spcPts val="600"/>
              </a:spcAft>
            </a:pPr>
            <a:r>
              <a:rPr lang="en-US" sz="2400" dirty="0">
                <a:solidFill>
                  <a:srgbClr val="494949"/>
                </a:solidFill>
              </a:rPr>
              <a:t>A luxury glamping site </a:t>
            </a:r>
            <a:r>
              <a:rPr lang="en-US" sz="2400" dirty="0">
                <a:solidFill>
                  <a:srgbClr val="494949"/>
                </a:solidFill>
                <a:hlinkClick r:id="rId3">
                  <a:extLst>
                    <a:ext uri="{A12FA001-AC4F-418D-AE19-62706E023703}">
                      <ahyp:hlinkClr xmlns:ahyp="http://schemas.microsoft.com/office/drawing/2018/hyperlinkcolor" val="tx"/>
                    </a:ext>
                  </a:extLst>
                </a:hlinkClick>
              </a:rPr>
              <a:t>Emo Court Glamping </a:t>
            </a:r>
            <a:r>
              <a:rPr lang="en-US" sz="2400" dirty="0">
                <a:solidFill>
                  <a:srgbClr val="494949"/>
                </a:solidFill>
              </a:rPr>
              <a:t>, and a horse-drawn wagon, a glamorous camping destination in Laois have secured funding of €550,000. </a:t>
            </a:r>
            <a:r>
              <a:rPr lang="en-US" sz="2200" dirty="0">
                <a:solidFill>
                  <a:srgbClr val="494949"/>
                </a:solidFill>
              </a:rPr>
              <a:t>. </a:t>
            </a:r>
          </a:p>
        </p:txBody>
      </p:sp>
      <p:sp>
        <p:nvSpPr>
          <p:cNvPr id="25" name="Text Placeholder 11">
            <a:extLst>
              <a:ext uri="{FF2B5EF4-FFF2-40B4-BE49-F238E27FC236}">
                <a16:creationId xmlns:a16="http://schemas.microsoft.com/office/drawing/2014/main" id="{EB4AECB5-2182-2180-05FF-3B01A6E5A1F7}"/>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400" dirty="0">
                <a:solidFill>
                  <a:srgbClr val="459597"/>
                </a:solidFill>
              </a:rPr>
              <a:t>Case Study: </a:t>
            </a:r>
            <a:r>
              <a:rPr lang="en-IE" sz="3200" dirty="0"/>
              <a:t>Emo Court Glamping, </a:t>
            </a:r>
            <a:endParaRPr lang="en-US" sz="3200" dirty="0"/>
          </a:p>
        </p:txBody>
      </p:sp>
      <p:pic>
        <p:nvPicPr>
          <p:cNvPr id="3076" name="Picture 4">
            <a:extLst>
              <a:ext uri="{FF2B5EF4-FFF2-40B4-BE49-F238E27FC236}">
                <a16:creationId xmlns:a16="http://schemas.microsoft.com/office/drawing/2014/main" id="{FD3559F1-1676-1B01-27E6-42B60A6B13E4}"/>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2228" b="2228"/>
          <a:stretch>
            <a:fillRect/>
          </a:stretch>
        </p:blipFill>
        <p:spPr bwMode="auto">
          <a:xfrm>
            <a:off x="7470775" y="1917700"/>
            <a:ext cx="3709988" cy="249872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20D31596-EF1A-3D98-9F17-07E879094037}"/>
              </a:ext>
            </a:extLst>
          </p:cNvPr>
          <p:cNvSpPr/>
          <p:nvPr/>
        </p:nvSpPr>
        <p:spPr>
          <a:xfrm>
            <a:off x="7572170" y="5117874"/>
            <a:ext cx="3913478"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sz="1600" dirty="0">
              <a:solidFill>
                <a:schemeClr val="bg1"/>
              </a:solidFill>
            </a:endParaRPr>
          </a:p>
        </p:txBody>
      </p:sp>
      <p:sp>
        <p:nvSpPr>
          <p:cNvPr id="6" name="Text Placeholder 23">
            <a:extLst>
              <a:ext uri="{FF2B5EF4-FFF2-40B4-BE49-F238E27FC236}">
                <a16:creationId xmlns:a16="http://schemas.microsoft.com/office/drawing/2014/main" id="{7DDB4280-9A59-2355-D420-A644A11CCEE8}"/>
              </a:ext>
            </a:extLst>
          </p:cNvPr>
          <p:cNvSpPr txBox="1">
            <a:spLocks/>
          </p:cNvSpPr>
          <p:nvPr/>
        </p:nvSpPr>
        <p:spPr>
          <a:xfrm>
            <a:off x="7578179"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Website: </a:t>
            </a:r>
            <a:r>
              <a:rPr lang="en-US" sz="1600" dirty="0">
                <a:latin typeface="+mn-lt"/>
                <a:hlinkClick r:id="rId5">
                  <a:extLst>
                    <a:ext uri="{A12FA001-AC4F-418D-AE19-62706E023703}">
                      <ahyp:hlinkClr xmlns:ahyp="http://schemas.microsoft.com/office/drawing/2018/hyperlinkcolor" val="tx"/>
                    </a:ext>
                  </a:extLst>
                </a:hlinkClick>
              </a:rPr>
              <a:t>https://www.glampingunderthestars.ie/emo-court/ </a:t>
            </a:r>
            <a:r>
              <a:rPr lang="en-US" sz="1600" dirty="0">
                <a:latin typeface="+mn-lt"/>
              </a:rPr>
              <a:t> </a:t>
            </a:r>
          </a:p>
        </p:txBody>
      </p:sp>
      <p:sp>
        <p:nvSpPr>
          <p:cNvPr id="7" name="TextBox 6">
            <a:extLst>
              <a:ext uri="{FF2B5EF4-FFF2-40B4-BE49-F238E27FC236}">
                <a16:creationId xmlns:a16="http://schemas.microsoft.com/office/drawing/2014/main" id="{901F8983-80BA-287F-AF33-75462A85E24A}"/>
              </a:ext>
            </a:extLst>
          </p:cNvPr>
          <p:cNvSpPr txBox="1"/>
          <p:nvPr/>
        </p:nvSpPr>
        <p:spPr>
          <a:xfrm>
            <a:off x="95250" y="753113"/>
            <a:ext cx="8064578" cy="461665"/>
          </a:xfrm>
          <a:prstGeom prst="rect">
            <a:avLst/>
          </a:prstGeom>
          <a:noFill/>
        </p:spPr>
        <p:txBody>
          <a:bodyPr wrap="square">
            <a:spAutoFit/>
          </a:bodyPr>
          <a:lstStyle/>
          <a:p>
            <a:pPr algn="ctr"/>
            <a:r>
              <a:rPr lang="en-US" sz="2400" b="0" i="0" dirty="0">
                <a:solidFill>
                  <a:srgbClr val="E96751"/>
                </a:solidFill>
                <a:effectLst/>
              </a:rPr>
              <a:t>Bespoke Family Friendly Glamping on The Wild Atlantic Way</a:t>
            </a:r>
          </a:p>
        </p:txBody>
      </p:sp>
    </p:spTree>
    <p:extLst>
      <p:ext uri="{BB962C8B-B14F-4D97-AF65-F5344CB8AC3E}">
        <p14:creationId xmlns:p14="http://schemas.microsoft.com/office/powerpoint/2010/main" val="1366277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3DFC-6EB6-0BE9-58ED-CE7AE52748CD}"/>
            </a:ext>
          </a:extLst>
        </p:cNvPr>
        <p:cNvGrpSpPr/>
        <p:nvPr/>
      </p:nvGrpSpPr>
      <p:grpSpPr>
        <a:xfrm>
          <a:off x="0" y="0"/>
          <a:ext cx="0" cy="0"/>
          <a:chOff x="0" y="0"/>
          <a:chExt cx="0" cy="0"/>
        </a:xfrm>
      </p:grpSpPr>
      <p:sp>
        <p:nvSpPr>
          <p:cNvPr id="25" name="Text Placeholder 11">
            <a:extLst>
              <a:ext uri="{FF2B5EF4-FFF2-40B4-BE49-F238E27FC236}">
                <a16:creationId xmlns:a16="http://schemas.microsoft.com/office/drawing/2014/main" id="{8303B9ED-0AF0-D825-150E-F7D323DCF4EB}"/>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400" dirty="0">
                <a:solidFill>
                  <a:srgbClr val="459597"/>
                </a:solidFill>
              </a:rPr>
              <a:t>Case Study: </a:t>
            </a:r>
            <a:r>
              <a:rPr lang="en-IE" sz="3200" dirty="0"/>
              <a:t>Emo Court Glamping, </a:t>
            </a:r>
            <a:endParaRPr lang="en-US" sz="3200" dirty="0"/>
          </a:p>
        </p:txBody>
      </p:sp>
      <p:pic>
        <p:nvPicPr>
          <p:cNvPr id="3076" name="Picture 4">
            <a:extLst>
              <a:ext uri="{FF2B5EF4-FFF2-40B4-BE49-F238E27FC236}">
                <a16:creationId xmlns:a16="http://schemas.microsoft.com/office/drawing/2014/main" id="{EC9EB8FF-EE74-453C-E649-EDC4C1C746E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2228" b="2228"/>
          <a:stretch>
            <a:fillRect/>
          </a:stretch>
        </p:blipFill>
        <p:spPr bwMode="auto">
          <a:xfrm>
            <a:off x="7470775" y="1917700"/>
            <a:ext cx="3709988" cy="249872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19A652D7-D7BB-0E99-AFBE-16D64E3B773D}"/>
              </a:ext>
            </a:extLst>
          </p:cNvPr>
          <p:cNvSpPr/>
          <p:nvPr/>
        </p:nvSpPr>
        <p:spPr>
          <a:xfrm>
            <a:off x="7572170" y="5117874"/>
            <a:ext cx="3913478"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sz="1600" dirty="0">
              <a:solidFill>
                <a:schemeClr val="bg1"/>
              </a:solidFill>
            </a:endParaRPr>
          </a:p>
        </p:txBody>
      </p:sp>
      <p:sp>
        <p:nvSpPr>
          <p:cNvPr id="6" name="Text Placeholder 23">
            <a:extLst>
              <a:ext uri="{FF2B5EF4-FFF2-40B4-BE49-F238E27FC236}">
                <a16:creationId xmlns:a16="http://schemas.microsoft.com/office/drawing/2014/main" id="{592006A4-AAD1-A745-57D0-39587100E363}"/>
              </a:ext>
            </a:extLst>
          </p:cNvPr>
          <p:cNvSpPr txBox="1">
            <a:spLocks/>
          </p:cNvSpPr>
          <p:nvPr/>
        </p:nvSpPr>
        <p:spPr>
          <a:xfrm>
            <a:off x="7578179"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Website: </a:t>
            </a:r>
            <a:r>
              <a:rPr lang="en-US" sz="1600" dirty="0">
                <a:latin typeface="+mn-lt"/>
                <a:hlinkClick r:id="rId3">
                  <a:extLst>
                    <a:ext uri="{A12FA001-AC4F-418D-AE19-62706E023703}">
                      <ahyp:hlinkClr xmlns:ahyp="http://schemas.microsoft.com/office/drawing/2018/hyperlinkcolor" val="tx"/>
                    </a:ext>
                  </a:extLst>
                </a:hlinkClick>
              </a:rPr>
              <a:t>https://www.glampingunderthestars.ie/emo-court/ </a:t>
            </a:r>
            <a:r>
              <a:rPr lang="en-US" sz="1600" dirty="0">
                <a:latin typeface="+mn-lt"/>
              </a:rPr>
              <a:t> </a:t>
            </a:r>
          </a:p>
        </p:txBody>
      </p:sp>
      <p:sp>
        <p:nvSpPr>
          <p:cNvPr id="7" name="TextBox 6">
            <a:extLst>
              <a:ext uri="{FF2B5EF4-FFF2-40B4-BE49-F238E27FC236}">
                <a16:creationId xmlns:a16="http://schemas.microsoft.com/office/drawing/2014/main" id="{49D20080-79F6-925A-C544-FF5472973D0C}"/>
              </a:ext>
            </a:extLst>
          </p:cNvPr>
          <p:cNvSpPr txBox="1"/>
          <p:nvPr/>
        </p:nvSpPr>
        <p:spPr>
          <a:xfrm>
            <a:off x="95250" y="753113"/>
            <a:ext cx="8064578" cy="461665"/>
          </a:xfrm>
          <a:prstGeom prst="rect">
            <a:avLst/>
          </a:prstGeom>
          <a:noFill/>
        </p:spPr>
        <p:txBody>
          <a:bodyPr wrap="square">
            <a:spAutoFit/>
          </a:bodyPr>
          <a:lstStyle/>
          <a:p>
            <a:pPr algn="ctr"/>
            <a:r>
              <a:rPr lang="en-US" sz="2400" b="0" i="0" dirty="0">
                <a:solidFill>
                  <a:srgbClr val="E96751"/>
                </a:solidFill>
                <a:effectLst/>
              </a:rPr>
              <a:t>Bespoke Family Friendly Glamping on The Wild Atlantic Way</a:t>
            </a:r>
          </a:p>
        </p:txBody>
      </p:sp>
      <p:sp>
        <p:nvSpPr>
          <p:cNvPr id="2" name="Flowchart: Data 1">
            <a:extLst>
              <a:ext uri="{FF2B5EF4-FFF2-40B4-BE49-F238E27FC236}">
                <a16:creationId xmlns:a16="http://schemas.microsoft.com/office/drawing/2014/main" id="{0400AE7C-2F73-21E6-159F-821ACADD8E4C}"/>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6262F86-57A7-2E66-204C-4262090FA19A}"/>
              </a:ext>
            </a:extLst>
          </p:cNvPr>
          <p:cNvSpPr/>
          <p:nvPr/>
        </p:nvSpPr>
        <p:spPr>
          <a:xfrm>
            <a:off x="398734" y="1593430"/>
            <a:ext cx="6678556" cy="399847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0B1818E-486D-C422-1901-A48EF9F9C248}"/>
              </a:ext>
            </a:extLst>
          </p:cNvPr>
          <p:cNvSpPr txBox="1"/>
          <p:nvPr/>
        </p:nvSpPr>
        <p:spPr>
          <a:xfrm>
            <a:off x="623393" y="1895520"/>
            <a:ext cx="6096000" cy="3277820"/>
          </a:xfrm>
          <a:prstGeom prst="rect">
            <a:avLst/>
          </a:prstGeom>
          <a:noFill/>
        </p:spPr>
        <p:txBody>
          <a:bodyPr wrap="square">
            <a:spAutoFit/>
          </a:bodyPr>
          <a:lstStyle/>
          <a:p>
            <a:pPr>
              <a:spcAft>
                <a:spcPts val="600"/>
              </a:spcAft>
            </a:pPr>
            <a:r>
              <a:rPr lang="en-US" sz="2400" b="1" dirty="0">
                <a:solidFill>
                  <a:srgbClr val="494949"/>
                </a:solidFill>
              </a:rPr>
              <a:t>Outcome: </a:t>
            </a:r>
            <a:r>
              <a:rPr lang="en-US" sz="2200" dirty="0">
                <a:solidFill>
                  <a:srgbClr val="494949"/>
                </a:solidFill>
              </a:rPr>
              <a:t>Two Laois projects were selected in category two of the scheme which is aimed at the development of sustainable tourism.  The largest Laois beneficiary was Emo Court Glamping, which secured a total of €300,000 for the delivery of luxury eco glamping huts, including a wheelchair accessible hut. Planning permission was granted for three standalone pod units at the </a:t>
            </a:r>
            <a:r>
              <a:rPr lang="en-US" sz="2200" dirty="0">
                <a:solidFill>
                  <a:srgbClr val="494949"/>
                </a:solidFill>
                <a:hlinkClick r:id="rId4">
                  <a:extLst>
                    <a:ext uri="{A12FA001-AC4F-418D-AE19-62706E023703}">
                      <ahyp:hlinkClr xmlns:ahyp="http://schemas.microsoft.com/office/drawing/2018/hyperlinkcolor" val="tx"/>
                    </a:ext>
                  </a:extLst>
                </a:hlinkClick>
              </a:rPr>
              <a:t>Gate Lodge</a:t>
            </a:r>
            <a:r>
              <a:rPr lang="en-US" sz="2200" dirty="0">
                <a:solidFill>
                  <a:srgbClr val="494949"/>
                </a:solidFill>
              </a:rPr>
              <a:t>.</a:t>
            </a:r>
          </a:p>
          <a:p>
            <a:pPr>
              <a:spcAft>
                <a:spcPts val="600"/>
              </a:spcAft>
            </a:pPr>
            <a:endParaRPr lang="en-US" sz="2400" dirty="0">
              <a:solidFill>
                <a:schemeClr val="bg1"/>
              </a:solidFill>
            </a:endParaRPr>
          </a:p>
        </p:txBody>
      </p:sp>
      <p:sp>
        <p:nvSpPr>
          <p:cNvPr id="4" name="Flowchart: Data 3">
            <a:extLst>
              <a:ext uri="{FF2B5EF4-FFF2-40B4-BE49-F238E27FC236}">
                <a16:creationId xmlns:a16="http://schemas.microsoft.com/office/drawing/2014/main" id="{108027A3-0521-3DDD-FCF6-F4FEEBC2AA94}"/>
              </a:ext>
            </a:extLst>
          </p:cNvPr>
          <p:cNvSpPr/>
          <p:nvPr/>
        </p:nvSpPr>
        <p:spPr>
          <a:xfrm>
            <a:off x="621826" y="5591901"/>
            <a:ext cx="645546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2085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4B3A7462-6426-CA59-C1C3-82B4AFA96A7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90BBDD88-F51F-1D61-C851-ED297F23B47C}"/>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Green Funding for Rural Alternative Tourism Accommodation</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3184364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2B07E-4214-C796-2484-ADF7746AA48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8452FC8-F121-2317-6507-428BC5C904B1}"/>
              </a:ext>
            </a:extLst>
          </p:cNvPr>
          <p:cNvSpPr>
            <a:spLocks noGrp="1"/>
          </p:cNvSpPr>
          <p:nvPr>
            <p:ph type="body" sz="quarter" idx="18"/>
          </p:nvPr>
        </p:nvSpPr>
        <p:spPr>
          <a:xfrm>
            <a:off x="903156" y="988429"/>
            <a:ext cx="10784019" cy="3849918"/>
          </a:xfrm>
        </p:spPr>
        <p:txBody>
          <a:bodyPr/>
          <a:lstStyle/>
          <a:p>
            <a:r>
              <a:rPr lang="en-US" b="1" dirty="0"/>
              <a:t>Thinking of going green with your rural tourism business?</a:t>
            </a:r>
            <a:r>
              <a:rPr lang="en-US" dirty="0"/>
              <a:t> Whether you're running a glamping site, eco-lodge, or farm stay, countries like </a:t>
            </a:r>
            <a:r>
              <a:rPr lang="en-US" b="1" dirty="0"/>
              <a:t>Ireland, Slovenia, Iceland, the Netherlands, and Italy</a:t>
            </a:r>
            <a:r>
              <a:rPr lang="en-US" dirty="0"/>
              <a:t> all offer </a:t>
            </a:r>
            <a:r>
              <a:rPr lang="en-US" i="1" dirty="0"/>
              <a:t>green grants and loans</a:t>
            </a:r>
            <a:r>
              <a:rPr lang="en-US" dirty="0"/>
              <a:t> to help small tourism businesses become more sustainable.</a:t>
            </a:r>
          </a:p>
          <a:p>
            <a:r>
              <a:rPr lang="en-US" dirty="0"/>
              <a:t>You can get funding for upgrades like </a:t>
            </a:r>
            <a:r>
              <a:rPr lang="en-US" b="1" dirty="0"/>
              <a:t>solar panels, insulation, heat pumps, or even eco-certifications</a:t>
            </a:r>
            <a:r>
              <a:rPr lang="en-US" dirty="0"/>
              <a:t>. </a:t>
            </a:r>
          </a:p>
          <a:p>
            <a:r>
              <a:rPr lang="en-US" b="1" dirty="0">
                <a:solidFill>
                  <a:srgbClr val="E96751"/>
                </a:solidFill>
              </a:rPr>
              <a:t>For example, </a:t>
            </a:r>
            <a:r>
              <a:rPr lang="en-US" dirty="0"/>
              <a:t>Ireland’s SEAI offers grants for energy upgrades, Slovenia’s Eco Fund supports green renovations, and Italy has a €500 million fund to make tourism more sustainable. In Iceland, rural guesthouses can apply for regional development or innovation funds, while the Netherlands offers generous tax breaks and subsidies for energy-efficient improvements.</a:t>
            </a:r>
          </a:p>
          <a:p>
            <a:r>
              <a:rPr lang="en-US" dirty="0"/>
              <a:t>Going green isn’t just good for the planet — it also cuts your energy bills, boosts your reputation with eco-conscious guests, and future-proofs your business. And best of all? Many of these schemes are tailored for small, rural tourism accommodations just like yours.</a:t>
            </a:r>
          </a:p>
          <a:p>
            <a:r>
              <a:rPr lang="en-US" dirty="0"/>
              <a:t>Let’s explore what’s out there and how you can tap into these great opportunities!</a:t>
            </a:r>
          </a:p>
          <a:p>
            <a:endParaRPr lang="en-IE" dirty="0"/>
          </a:p>
        </p:txBody>
      </p:sp>
      <p:sp>
        <p:nvSpPr>
          <p:cNvPr id="3" name="Text Placeholder 2">
            <a:extLst>
              <a:ext uri="{FF2B5EF4-FFF2-40B4-BE49-F238E27FC236}">
                <a16:creationId xmlns:a16="http://schemas.microsoft.com/office/drawing/2014/main" id="{F4ADCBB1-31ED-1CBA-1351-84C2075122DD}"/>
              </a:ext>
            </a:extLst>
          </p:cNvPr>
          <p:cNvSpPr>
            <a:spLocks noGrp="1"/>
          </p:cNvSpPr>
          <p:nvPr>
            <p:ph type="body" sz="quarter" idx="16"/>
          </p:nvPr>
        </p:nvSpPr>
        <p:spPr>
          <a:xfrm>
            <a:off x="798381" y="499100"/>
            <a:ext cx="10595237" cy="803654"/>
          </a:xfrm>
        </p:spPr>
        <p:txBody>
          <a:bodyPr/>
          <a:lstStyle/>
          <a:p>
            <a:r>
              <a:rPr lang="en-US" dirty="0"/>
              <a:t>Green Funding for Rural Alternative Tourism Accommodation</a:t>
            </a:r>
            <a:endParaRPr lang="en-IE" dirty="0"/>
          </a:p>
          <a:p>
            <a:endParaRPr lang="en-IE" dirty="0"/>
          </a:p>
        </p:txBody>
      </p:sp>
    </p:spTree>
    <p:extLst>
      <p:ext uri="{BB962C8B-B14F-4D97-AF65-F5344CB8AC3E}">
        <p14:creationId xmlns:p14="http://schemas.microsoft.com/office/powerpoint/2010/main" val="2230858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3154-227D-B1B8-F362-2327AB6707E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D269A57-FB12-920C-B4C8-44B8897AAA4B}"/>
              </a:ext>
            </a:extLst>
          </p:cNvPr>
          <p:cNvSpPr>
            <a:spLocks noGrp="1"/>
          </p:cNvSpPr>
          <p:nvPr>
            <p:ph type="body" sz="quarter" idx="18"/>
          </p:nvPr>
        </p:nvSpPr>
        <p:spPr>
          <a:xfrm>
            <a:off x="3314701" y="1770712"/>
            <a:ext cx="7543800" cy="3849918"/>
          </a:xfrm>
        </p:spPr>
        <p:txBody>
          <a:bodyPr/>
          <a:lstStyle/>
          <a:p>
            <a:r>
              <a:rPr lang="en-IE" sz="2800" b="1" dirty="0">
                <a:solidFill>
                  <a:srgbClr val="EC7C69"/>
                </a:solidFill>
              </a:rPr>
              <a:t>LEADER Green Economy Enterprise Fund: </a:t>
            </a:r>
          </a:p>
          <a:p>
            <a:r>
              <a:rPr lang="en-IE" dirty="0"/>
              <a:t>Ireland offers both grants and loans aimed at greening tourism. </a:t>
            </a:r>
          </a:p>
          <a:p>
            <a:r>
              <a:rPr lang="en-IE" dirty="0"/>
              <a:t>For example, under Ireland’s new </a:t>
            </a:r>
            <a:r>
              <a:rPr lang="en-IE" dirty="0">
                <a:solidFill>
                  <a:srgbClr val="E96751"/>
                </a:solidFill>
                <a:hlinkClick r:id="rId2">
                  <a:extLst>
                    <a:ext uri="{A12FA001-AC4F-418D-AE19-62706E023703}">
                      <ahyp:hlinkClr xmlns:ahyp="http://schemas.microsoft.com/office/drawing/2018/hyperlinkcolor" val="tx"/>
                    </a:ext>
                  </a:extLst>
                </a:hlinkClick>
              </a:rPr>
              <a:t>CAP-backed LEADER Programme </a:t>
            </a:r>
            <a:r>
              <a:rPr lang="en-IE" dirty="0"/>
              <a:t>(2023–2027), rural tourism is explicitly funded as a “Green Economy” enterprise. </a:t>
            </a:r>
          </a:p>
          <a:p>
            <a:r>
              <a:rPr lang="en-IE" dirty="0">
                <a:solidFill>
                  <a:srgbClr val="E96751"/>
                </a:solidFill>
                <a:hlinkClick r:id="rId2">
                  <a:extLst>
                    <a:ext uri="{A12FA001-AC4F-418D-AE19-62706E023703}">
                      <ahyp:hlinkClr xmlns:ahyp="http://schemas.microsoft.com/office/drawing/2018/hyperlinkcolor" val="tx"/>
                    </a:ext>
                  </a:extLst>
                </a:hlinkClick>
              </a:rPr>
              <a:t>LEADER (2023–27): </a:t>
            </a:r>
            <a:r>
              <a:rPr lang="en-IE" dirty="0"/>
              <a:t>Rural areas can get grants under LEADER for Green Economy and Rural Tourism projects.</a:t>
            </a:r>
          </a:p>
          <a:p>
            <a:r>
              <a:rPr lang="en-IE" sz="2400" b="1" dirty="0">
                <a:solidFill>
                  <a:srgbClr val="E96751"/>
                </a:solidFill>
              </a:rPr>
              <a:t>Example: </a:t>
            </a:r>
            <a:r>
              <a:rPr lang="en-IE" dirty="0"/>
              <a:t>County Clare’s </a:t>
            </a:r>
            <a:r>
              <a:rPr lang="en-IE" b="1" dirty="0"/>
              <a:t>Castle Darcy Glamping </a:t>
            </a:r>
            <a:r>
              <a:rPr lang="en-IE" dirty="0"/>
              <a:t>(eco-pods) received a </a:t>
            </a:r>
            <a:r>
              <a:rPr lang="en-IE" dirty="0">
                <a:solidFill>
                  <a:srgbClr val="E96751"/>
                </a:solidFill>
                <a:hlinkClick r:id="rId3">
                  <a:extLst>
                    <a:ext uri="{A12FA001-AC4F-418D-AE19-62706E023703}">
                      <ahyp:hlinkClr xmlns:ahyp="http://schemas.microsoft.com/office/drawing/2018/hyperlinkcolor" val="tx"/>
                    </a:ext>
                  </a:extLst>
                </a:hlinkClick>
              </a:rPr>
              <a:t>€200,000 LEADER grant</a:t>
            </a:r>
            <a:r>
              <a:rPr lang="en-IE" dirty="0"/>
              <a:t>. </a:t>
            </a:r>
          </a:p>
          <a:p>
            <a:r>
              <a:rPr lang="en-IE" sz="2400" b="1" dirty="0">
                <a:solidFill>
                  <a:srgbClr val="E96751"/>
                </a:solidFill>
              </a:rPr>
              <a:t>Example: </a:t>
            </a:r>
            <a:r>
              <a:rPr lang="en-IE" b="1" dirty="0"/>
              <a:t>Waterford’s Ardmore Open Farm </a:t>
            </a:r>
            <a:r>
              <a:rPr lang="en-IE" dirty="0"/>
              <a:t>got </a:t>
            </a:r>
            <a:r>
              <a:rPr lang="en-IE" dirty="0">
                <a:solidFill>
                  <a:srgbClr val="E96751"/>
                </a:solidFill>
                <a:hlinkClick r:id="rId4">
                  <a:extLst>
                    <a:ext uri="{A12FA001-AC4F-418D-AE19-62706E023703}">
                      <ahyp:hlinkClr xmlns:ahyp="http://schemas.microsoft.com/office/drawing/2018/hyperlinkcolor" val="tx"/>
                    </a:ext>
                  </a:extLst>
                </a:hlinkClick>
              </a:rPr>
              <a:t>€143,247</a:t>
            </a:r>
            <a:r>
              <a:rPr lang="en-IE" dirty="0"/>
              <a:t> to install glamping pods.</a:t>
            </a:r>
          </a:p>
          <a:p>
            <a:endParaRPr lang="en-IE" dirty="0"/>
          </a:p>
        </p:txBody>
      </p:sp>
      <p:sp>
        <p:nvSpPr>
          <p:cNvPr id="5" name="Text Placeholder 4">
            <a:extLst>
              <a:ext uri="{FF2B5EF4-FFF2-40B4-BE49-F238E27FC236}">
                <a16:creationId xmlns:a16="http://schemas.microsoft.com/office/drawing/2014/main" id="{C3833B63-E8E6-4B07-1F6A-05D33EB4F1FB}"/>
              </a:ext>
            </a:extLst>
          </p:cNvPr>
          <p:cNvSpPr>
            <a:spLocks noGrp="1"/>
          </p:cNvSpPr>
          <p:nvPr>
            <p:ph type="body" sz="quarter" idx="16"/>
          </p:nvPr>
        </p:nvSpPr>
        <p:spPr>
          <a:xfrm>
            <a:off x="3209925" y="742156"/>
            <a:ext cx="10595237" cy="803654"/>
          </a:xfrm>
        </p:spPr>
        <p:txBody>
          <a:bodyPr/>
          <a:lstStyle/>
          <a:p>
            <a:r>
              <a:rPr lang="en-IE" sz="4000" dirty="0">
                <a:solidFill>
                  <a:srgbClr val="00B050"/>
                </a:solidFill>
              </a:rPr>
              <a:t>Green Grants and Funding (Ireland)</a:t>
            </a:r>
          </a:p>
        </p:txBody>
      </p:sp>
      <p:pic>
        <p:nvPicPr>
          <p:cNvPr id="3" name="Picture 2">
            <a:extLst>
              <a:ext uri="{FF2B5EF4-FFF2-40B4-BE49-F238E27FC236}">
                <a16:creationId xmlns:a16="http://schemas.microsoft.com/office/drawing/2014/main" id="{59F1A676-080B-7342-DD7C-5C4031292D82}"/>
              </a:ext>
            </a:extLst>
          </p:cNvPr>
          <p:cNvPicPr>
            <a:picLocks noChangeAspect="1"/>
          </p:cNvPicPr>
          <p:nvPr/>
        </p:nvPicPr>
        <p:blipFill>
          <a:blip r:embed="rId5"/>
          <a:srcRect l="4099" b="3791"/>
          <a:stretch>
            <a:fillRect/>
          </a:stretch>
        </p:blipFill>
        <p:spPr>
          <a:xfrm>
            <a:off x="473708" y="2251400"/>
            <a:ext cx="1795149" cy="3040943"/>
          </a:xfrm>
          <a:prstGeom prst="rect">
            <a:avLst/>
          </a:prstGeom>
        </p:spPr>
      </p:pic>
      <p:pic>
        <p:nvPicPr>
          <p:cNvPr id="7" name="Picture 6" descr="A flag of ireland with green white and orange stripes&#10;&#10;AI-generated content may be incorrect.">
            <a:extLst>
              <a:ext uri="{FF2B5EF4-FFF2-40B4-BE49-F238E27FC236}">
                <a16:creationId xmlns:a16="http://schemas.microsoft.com/office/drawing/2014/main" id="{B560673E-B7FC-9966-6FE5-89FE49B91483}"/>
              </a:ext>
            </a:extLst>
          </p:cNvPr>
          <p:cNvPicPr>
            <a:picLocks noChangeAspect="1"/>
          </p:cNvPicPr>
          <p:nvPr/>
        </p:nvPicPr>
        <p:blipFill>
          <a:blip r:embed="rId6"/>
          <a:stretch>
            <a:fillRect/>
          </a:stretch>
        </p:blipFill>
        <p:spPr>
          <a:xfrm>
            <a:off x="464323" y="403175"/>
            <a:ext cx="2390775" cy="1195388"/>
          </a:xfrm>
          <a:prstGeom prst="rect">
            <a:avLst/>
          </a:prstGeom>
        </p:spPr>
      </p:pic>
      <p:grpSp>
        <p:nvGrpSpPr>
          <p:cNvPr id="9" name="Group 8">
            <a:extLst>
              <a:ext uri="{FF2B5EF4-FFF2-40B4-BE49-F238E27FC236}">
                <a16:creationId xmlns:a16="http://schemas.microsoft.com/office/drawing/2014/main" id="{6FB3D132-6382-7D6C-1E31-0135F5A908C3}"/>
              </a:ext>
            </a:extLst>
          </p:cNvPr>
          <p:cNvGrpSpPr/>
          <p:nvPr/>
        </p:nvGrpSpPr>
        <p:grpSpPr>
          <a:xfrm>
            <a:off x="2515424" y="1665573"/>
            <a:ext cx="720674" cy="861774"/>
            <a:chOff x="1015048" y="996928"/>
            <a:chExt cx="1016952" cy="1216059"/>
          </a:xfrm>
        </p:grpSpPr>
        <p:sp>
          <p:nvSpPr>
            <p:cNvPr id="10" name="Oval 9">
              <a:extLst>
                <a:ext uri="{FF2B5EF4-FFF2-40B4-BE49-F238E27FC236}">
                  <a16:creationId xmlns:a16="http://schemas.microsoft.com/office/drawing/2014/main" id="{EF8C5AEB-F233-9094-81D8-78FED2C882A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AEB79F9-73B1-4BB0-B56F-BD2BF3E56C5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2551934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06A8C-33FE-FEC2-CBCA-77F12A411F5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F19300A-C851-FBCA-C481-667B40A7F053}"/>
              </a:ext>
            </a:extLst>
          </p:cNvPr>
          <p:cNvSpPr>
            <a:spLocks noGrp="1"/>
          </p:cNvSpPr>
          <p:nvPr>
            <p:ph type="body" sz="quarter" idx="18"/>
          </p:nvPr>
        </p:nvSpPr>
        <p:spPr>
          <a:xfrm>
            <a:off x="3391726" y="1606971"/>
            <a:ext cx="8047800" cy="3849918"/>
          </a:xfrm>
        </p:spPr>
        <p:txBody>
          <a:bodyPr/>
          <a:lstStyle/>
          <a:p>
            <a:r>
              <a:rPr lang="en-IE" sz="2800" b="1" dirty="0">
                <a:solidFill>
                  <a:srgbClr val="EC7C69"/>
                </a:solidFill>
                <a:hlinkClick r:id="rId2">
                  <a:extLst>
                    <a:ext uri="{A12FA001-AC4F-418D-AE19-62706E023703}">
                      <ahyp:hlinkClr xmlns:ahyp="http://schemas.microsoft.com/office/drawing/2018/hyperlinkcolor" val="tx"/>
                    </a:ext>
                  </a:extLst>
                </a:hlinkClick>
              </a:rPr>
              <a:t>Failte Ireland </a:t>
            </a:r>
            <a:r>
              <a:rPr lang="en-IE" dirty="0"/>
              <a:t>also manages major schemes: notably a </a:t>
            </a:r>
            <a:r>
              <a:rPr lang="en-IE" i="1" dirty="0"/>
              <a:t>Regenerative Tourism &amp; Placemaking Fund</a:t>
            </a:r>
            <a:r>
              <a:rPr lang="en-IE" dirty="0"/>
              <a:t> </a:t>
            </a:r>
            <a:r>
              <a:rPr lang="en-IE" b="1" dirty="0"/>
              <a:t>(€68 million, 2023–26) </a:t>
            </a:r>
            <a:r>
              <a:rPr lang="en-IE" dirty="0"/>
              <a:t>for sustainable development in the Midlands. </a:t>
            </a:r>
          </a:p>
          <a:p>
            <a:endParaRPr lang="en-IE" sz="1000" dirty="0"/>
          </a:p>
          <a:p>
            <a:r>
              <a:rPr lang="en-US" sz="2800" b="1" dirty="0" err="1">
                <a:solidFill>
                  <a:srgbClr val="EC7C69"/>
                </a:solidFill>
                <a:hlinkClick r:id="rId3">
                  <a:extLst>
                    <a:ext uri="{A12FA001-AC4F-418D-AE19-62706E023703}">
                      <ahyp:hlinkClr xmlns:ahyp="http://schemas.microsoft.com/office/drawing/2018/hyperlinkcolor" val="tx"/>
                    </a:ext>
                  </a:extLst>
                </a:hlinkClick>
              </a:rPr>
              <a:t>GreenPlus</a:t>
            </a:r>
            <a:r>
              <a:rPr lang="en-US" sz="2800" b="1" dirty="0">
                <a:solidFill>
                  <a:srgbClr val="EC7C69"/>
                </a:solidFill>
              </a:rPr>
              <a:t> </a:t>
            </a:r>
            <a:r>
              <a:rPr lang="en-US" dirty="0"/>
              <a:t>(Enterprise Ireland) can be used for training and external consultancy to implement environmental best practices within a company. </a:t>
            </a:r>
          </a:p>
          <a:p>
            <a:r>
              <a:rPr lang="en-US" b="1" dirty="0">
                <a:solidFill>
                  <a:srgbClr val="E96751"/>
                </a:solidFill>
              </a:rPr>
              <a:t>Eligible: </a:t>
            </a:r>
            <a:r>
              <a:rPr lang="en-US" dirty="0"/>
              <a:t>Hiring an external environmental service provider, creating a sustainability plan, eco-certification, training staff or installing digital monitoring. </a:t>
            </a:r>
          </a:p>
          <a:p>
            <a:r>
              <a:rPr lang="en-US" dirty="0"/>
              <a:t>It can cover part of the salary cost for up to 10 staff members working as part of the green team. With </a:t>
            </a:r>
            <a:r>
              <a:rPr lang="en-US" b="1" dirty="0"/>
              <a:t>50% of the eligible project costs </a:t>
            </a:r>
            <a:r>
              <a:rPr lang="en-US" dirty="0"/>
              <a:t>up to a maximum of </a:t>
            </a:r>
            <a:r>
              <a:rPr lang="en-US" b="1" dirty="0"/>
              <a:t>€50,000 </a:t>
            </a:r>
            <a:r>
              <a:rPr lang="en-IE" b="1" dirty="0"/>
              <a:t>(50% of €100,000 project)</a:t>
            </a:r>
            <a:r>
              <a:rPr lang="en-IE" dirty="0"/>
              <a:t>.</a:t>
            </a:r>
          </a:p>
        </p:txBody>
      </p:sp>
      <p:sp>
        <p:nvSpPr>
          <p:cNvPr id="5" name="Text Placeholder 4">
            <a:extLst>
              <a:ext uri="{FF2B5EF4-FFF2-40B4-BE49-F238E27FC236}">
                <a16:creationId xmlns:a16="http://schemas.microsoft.com/office/drawing/2014/main" id="{A15ABCF4-AD06-4147-3E80-0DA873B14FD4}"/>
              </a:ext>
            </a:extLst>
          </p:cNvPr>
          <p:cNvSpPr>
            <a:spLocks noGrp="1"/>
          </p:cNvSpPr>
          <p:nvPr>
            <p:ph type="body" sz="quarter" idx="16"/>
          </p:nvPr>
        </p:nvSpPr>
        <p:spPr>
          <a:xfrm>
            <a:off x="3238500" y="742156"/>
            <a:ext cx="10595237" cy="803654"/>
          </a:xfrm>
        </p:spPr>
        <p:txBody>
          <a:bodyPr/>
          <a:lstStyle/>
          <a:p>
            <a:r>
              <a:rPr lang="en-IE" sz="4000" dirty="0">
                <a:solidFill>
                  <a:srgbClr val="00B050"/>
                </a:solidFill>
              </a:rPr>
              <a:t>Green Grants and Funding (Ireland)</a:t>
            </a:r>
          </a:p>
        </p:txBody>
      </p:sp>
      <p:pic>
        <p:nvPicPr>
          <p:cNvPr id="3" name="Picture 2">
            <a:extLst>
              <a:ext uri="{FF2B5EF4-FFF2-40B4-BE49-F238E27FC236}">
                <a16:creationId xmlns:a16="http://schemas.microsoft.com/office/drawing/2014/main" id="{F3E02852-0481-0B74-8A9E-C90A1429A323}"/>
              </a:ext>
            </a:extLst>
          </p:cNvPr>
          <p:cNvPicPr>
            <a:picLocks noChangeAspect="1"/>
          </p:cNvPicPr>
          <p:nvPr/>
        </p:nvPicPr>
        <p:blipFill>
          <a:blip r:embed="rId4"/>
          <a:srcRect l="4099" b="3791"/>
          <a:stretch>
            <a:fillRect/>
          </a:stretch>
        </p:blipFill>
        <p:spPr>
          <a:xfrm>
            <a:off x="473708" y="2251400"/>
            <a:ext cx="1795149" cy="3040943"/>
          </a:xfrm>
          <a:prstGeom prst="rect">
            <a:avLst/>
          </a:prstGeom>
        </p:spPr>
      </p:pic>
      <p:pic>
        <p:nvPicPr>
          <p:cNvPr id="7" name="Picture 6" descr="A flag of ireland with green white and orange stripes&#10;&#10;AI-generated content may be incorrect.">
            <a:extLst>
              <a:ext uri="{FF2B5EF4-FFF2-40B4-BE49-F238E27FC236}">
                <a16:creationId xmlns:a16="http://schemas.microsoft.com/office/drawing/2014/main" id="{428EDA02-9D1C-41FE-9D35-A9DBC930823F}"/>
              </a:ext>
            </a:extLst>
          </p:cNvPr>
          <p:cNvPicPr>
            <a:picLocks noChangeAspect="1"/>
          </p:cNvPicPr>
          <p:nvPr/>
        </p:nvPicPr>
        <p:blipFill>
          <a:blip r:embed="rId5"/>
          <a:stretch>
            <a:fillRect/>
          </a:stretch>
        </p:blipFill>
        <p:spPr>
          <a:xfrm>
            <a:off x="464323" y="403175"/>
            <a:ext cx="2241247" cy="1120624"/>
          </a:xfrm>
          <a:prstGeom prst="rect">
            <a:avLst/>
          </a:prstGeom>
        </p:spPr>
      </p:pic>
      <p:grpSp>
        <p:nvGrpSpPr>
          <p:cNvPr id="9" name="Group 8">
            <a:extLst>
              <a:ext uri="{FF2B5EF4-FFF2-40B4-BE49-F238E27FC236}">
                <a16:creationId xmlns:a16="http://schemas.microsoft.com/office/drawing/2014/main" id="{47AF4E9B-46AD-CE07-4503-2345AAC489CF}"/>
              </a:ext>
            </a:extLst>
          </p:cNvPr>
          <p:cNvGrpSpPr/>
          <p:nvPr/>
        </p:nvGrpSpPr>
        <p:grpSpPr>
          <a:xfrm>
            <a:off x="2441450" y="1545810"/>
            <a:ext cx="720674" cy="861774"/>
            <a:chOff x="1015048" y="996928"/>
            <a:chExt cx="1016952" cy="1216059"/>
          </a:xfrm>
        </p:grpSpPr>
        <p:sp>
          <p:nvSpPr>
            <p:cNvPr id="10" name="Oval 9">
              <a:extLst>
                <a:ext uri="{FF2B5EF4-FFF2-40B4-BE49-F238E27FC236}">
                  <a16:creationId xmlns:a16="http://schemas.microsoft.com/office/drawing/2014/main" id="{B58F826E-7B52-7134-ECF3-9147A2D4379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9971372-A5D6-7493-8A7A-E3739965474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12" name="Group 11">
            <a:extLst>
              <a:ext uri="{FF2B5EF4-FFF2-40B4-BE49-F238E27FC236}">
                <a16:creationId xmlns:a16="http://schemas.microsoft.com/office/drawing/2014/main" id="{3B2C82AA-5389-0119-D8E1-2DCE9BFFD1E8}"/>
              </a:ext>
            </a:extLst>
          </p:cNvPr>
          <p:cNvGrpSpPr/>
          <p:nvPr/>
        </p:nvGrpSpPr>
        <p:grpSpPr>
          <a:xfrm>
            <a:off x="2425699" y="2998113"/>
            <a:ext cx="719999" cy="861774"/>
            <a:chOff x="1016000" y="1037891"/>
            <a:chExt cx="1016000" cy="1216059"/>
          </a:xfrm>
        </p:grpSpPr>
        <p:sp>
          <p:nvSpPr>
            <p:cNvPr id="13" name="Oval 12">
              <a:extLst>
                <a:ext uri="{FF2B5EF4-FFF2-40B4-BE49-F238E27FC236}">
                  <a16:creationId xmlns:a16="http://schemas.microsoft.com/office/drawing/2014/main" id="{30EF1A49-2A58-00E8-A4B7-99BD3C4F85A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257FA5F5-8306-796F-A7F9-FBDF2B9C3E52}"/>
                </a:ext>
              </a:extLst>
            </p:cNvPr>
            <p:cNvSpPr txBox="1"/>
            <p:nvPr/>
          </p:nvSpPr>
          <p:spPr>
            <a:xfrm>
              <a:off x="1038702" y="1037891"/>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1771528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FAD8-4B79-DBB0-E9C5-235F32E084B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4106C63-2DF8-521B-3417-55E04C67827C}"/>
              </a:ext>
            </a:extLst>
          </p:cNvPr>
          <p:cNvSpPr>
            <a:spLocks noGrp="1"/>
          </p:cNvSpPr>
          <p:nvPr>
            <p:ph type="body" sz="quarter" idx="18"/>
          </p:nvPr>
        </p:nvSpPr>
        <p:spPr>
          <a:xfrm>
            <a:off x="3305175" y="1089471"/>
            <a:ext cx="8248650" cy="3849918"/>
          </a:xfrm>
        </p:spPr>
        <p:txBody>
          <a:bodyPr/>
          <a:lstStyle/>
          <a:p>
            <a:r>
              <a:rPr lang="en-IE" sz="2800" b="1" dirty="0">
                <a:solidFill>
                  <a:srgbClr val="EC7C69"/>
                </a:solidFill>
                <a:hlinkClick r:id="rId2">
                  <a:extLst>
                    <a:ext uri="{A12FA001-AC4F-418D-AE19-62706E023703}">
                      <ahyp:hlinkClr xmlns:ahyp="http://schemas.microsoft.com/office/drawing/2018/hyperlinkcolor" val="tx"/>
                    </a:ext>
                  </a:extLst>
                </a:hlinkClick>
              </a:rPr>
              <a:t>SEAI &amp; Energy Financing</a:t>
            </a:r>
            <a:r>
              <a:rPr lang="en-IE" sz="2800" b="1" dirty="0">
                <a:solidFill>
                  <a:srgbClr val="EC7C69"/>
                </a:solidFill>
              </a:rPr>
              <a:t> </a:t>
            </a:r>
            <a:r>
              <a:rPr lang="en-IE" dirty="0"/>
              <a:t>supports accommodation providers by providing them with </a:t>
            </a:r>
            <a:r>
              <a:rPr lang="en-US" dirty="0"/>
              <a:t>grants and loans for energy upgrades and to become energy-efficient (e.g., solar panels, insulation, heating systems). Typically covers </a:t>
            </a:r>
            <a:r>
              <a:rPr lang="en-US" b="1" dirty="0"/>
              <a:t>30–50% of the total upgrade cost</a:t>
            </a:r>
            <a:r>
              <a:rPr lang="en-US" dirty="0"/>
              <a:t>. </a:t>
            </a:r>
            <a:r>
              <a:rPr lang="en-IE" dirty="0"/>
              <a:t>Access its low-cost “green” loans via the Strategic Banking Corporation of Ireland, </a:t>
            </a:r>
            <a:r>
              <a:rPr lang="en-IE" dirty="0">
                <a:solidFill>
                  <a:srgbClr val="E96751"/>
                </a:solidFill>
                <a:hlinkClick r:id="rId3">
                  <a:extLst>
                    <a:ext uri="{A12FA001-AC4F-418D-AE19-62706E023703}">
                      <ahyp:hlinkClr xmlns:ahyp="http://schemas.microsoft.com/office/drawing/2018/hyperlinkcolor" val="tx"/>
                    </a:ext>
                  </a:extLst>
                </a:hlinkClick>
              </a:rPr>
              <a:t>Growth &amp; Sustainability Loan Scheme</a:t>
            </a:r>
            <a:r>
              <a:rPr lang="en-IE" dirty="0">
                <a:solidFill>
                  <a:srgbClr val="E96751"/>
                </a:solidFill>
              </a:rPr>
              <a:t>. </a:t>
            </a:r>
            <a:r>
              <a:rPr lang="en-IE" dirty="0"/>
              <a:t>This provides long-term financing for SMEs investing in climate action or energy-saving measures. </a:t>
            </a:r>
          </a:p>
          <a:p>
            <a:pPr marL="457200" indent="-457200">
              <a:spcAft>
                <a:spcPts val="1200"/>
              </a:spcAft>
              <a:buFont typeface="+mj-lt"/>
              <a:buAutoNum type="arabicPeriod"/>
            </a:pPr>
            <a:r>
              <a:rPr lang="en-IE" b="1" dirty="0">
                <a:solidFill>
                  <a:srgbClr val="E96751"/>
                </a:solidFill>
              </a:rPr>
              <a:t>SBCI Energy Efficiency Loans: </a:t>
            </a:r>
            <a:r>
              <a:rPr lang="en-US" dirty="0"/>
              <a:t>Offers low-interest loans for SME energy improvements. So, if you plan to install solar panels, high-efficiency heating, etc., explore these options – you might finance it with a mix of grant and loan on very </a:t>
            </a:r>
            <a:r>
              <a:rPr lang="en-US" dirty="0" err="1"/>
              <a:t>favourable</a:t>
            </a:r>
            <a:r>
              <a:rPr lang="en-US" dirty="0"/>
              <a:t> terms.</a:t>
            </a:r>
          </a:p>
          <a:p>
            <a:pPr marL="457200" indent="-457200">
              <a:spcAft>
                <a:spcPts val="1200"/>
              </a:spcAft>
              <a:buFont typeface="+mj-lt"/>
              <a:buAutoNum type="arabicPeriod"/>
            </a:pPr>
            <a:r>
              <a:rPr lang="en-US" b="1" dirty="0">
                <a:solidFill>
                  <a:srgbClr val="E96751"/>
                </a:solidFill>
              </a:rPr>
              <a:t>SEAI Community Energy Grant </a:t>
            </a:r>
            <a:r>
              <a:rPr lang="en-US" dirty="0"/>
              <a:t>program might fund projects that have a community. </a:t>
            </a:r>
            <a:r>
              <a:rPr lang="en-US" b="1" dirty="0">
                <a:solidFill>
                  <a:srgbClr val="E96751"/>
                </a:solidFill>
              </a:rPr>
              <a:t>Example: </a:t>
            </a:r>
            <a:r>
              <a:rPr lang="en-US" dirty="0"/>
              <a:t>A glamping site partners with a local community </a:t>
            </a:r>
            <a:r>
              <a:rPr lang="en-US" dirty="0" err="1"/>
              <a:t>centre</a:t>
            </a:r>
            <a:r>
              <a:rPr lang="en-US" dirty="0"/>
              <a:t> to apply for a co-funded solar installation.</a:t>
            </a:r>
          </a:p>
          <a:p>
            <a:pPr marL="457200" indent="-457200">
              <a:spcAft>
                <a:spcPts val="1200"/>
              </a:spcAft>
              <a:buFont typeface="+mj-lt"/>
              <a:buAutoNum type="arabicPeriod"/>
            </a:pPr>
            <a:endParaRPr lang="en-US" dirty="0"/>
          </a:p>
          <a:p>
            <a:endParaRPr lang="en-IE" dirty="0"/>
          </a:p>
          <a:p>
            <a:endParaRPr lang="en-IE" dirty="0"/>
          </a:p>
          <a:p>
            <a:endParaRPr lang="en-IE" dirty="0"/>
          </a:p>
        </p:txBody>
      </p:sp>
      <p:sp>
        <p:nvSpPr>
          <p:cNvPr id="5" name="Text Placeholder 4">
            <a:extLst>
              <a:ext uri="{FF2B5EF4-FFF2-40B4-BE49-F238E27FC236}">
                <a16:creationId xmlns:a16="http://schemas.microsoft.com/office/drawing/2014/main" id="{904945BB-6ACF-12B5-0843-E051D891CE4F}"/>
              </a:ext>
            </a:extLst>
          </p:cNvPr>
          <p:cNvSpPr>
            <a:spLocks noGrp="1"/>
          </p:cNvSpPr>
          <p:nvPr>
            <p:ph type="body" sz="quarter" idx="16"/>
          </p:nvPr>
        </p:nvSpPr>
        <p:spPr>
          <a:xfrm>
            <a:off x="3305175" y="371811"/>
            <a:ext cx="10595237" cy="803654"/>
          </a:xfrm>
        </p:spPr>
        <p:txBody>
          <a:bodyPr/>
          <a:lstStyle/>
          <a:p>
            <a:r>
              <a:rPr lang="en-IE" sz="4000" dirty="0">
                <a:solidFill>
                  <a:srgbClr val="00B050"/>
                </a:solidFill>
              </a:rPr>
              <a:t>Green Grants and Funding (Ireland)</a:t>
            </a:r>
          </a:p>
        </p:txBody>
      </p:sp>
      <p:grpSp>
        <p:nvGrpSpPr>
          <p:cNvPr id="9" name="Group 8">
            <a:extLst>
              <a:ext uri="{FF2B5EF4-FFF2-40B4-BE49-F238E27FC236}">
                <a16:creationId xmlns:a16="http://schemas.microsoft.com/office/drawing/2014/main" id="{592C3CF8-CAC8-2F88-23D6-461A89A234CB}"/>
              </a:ext>
            </a:extLst>
          </p:cNvPr>
          <p:cNvGrpSpPr/>
          <p:nvPr/>
        </p:nvGrpSpPr>
        <p:grpSpPr>
          <a:xfrm>
            <a:off x="2552508" y="1063208"/>
            <a:ext cx="720674" cy="861774"/>
            <a:chOff x="1015048" y="996928"/>
            <a:chExt cx="1016952" cy="1216059"/>
          </a:xfrm>
        </p:grpSpPr>
        <p:sp>
          <p:nvSpPr>
            <p:cNvPr id="10" name="Oval 9">
              <a:extLst>
                <a:ext uri="{FF2B5EF4-FFF2-40B4-BE49-F238E27FC236}">
                  <a16:creationId xmlns:a16="http://schemas.microsoft.com/office/drawing/2014/main" id="{50174498-6C55-6FED-605B-8C5E4A92E72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B429875C-7CCD-B725-0D59-A8C205AE64F5}"/>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8196" name="Picture 4">
            <a:extLst>
              <a:ext uri="{FF2B5EF4-FFF2-40B4-BE49-F238E27FC236}">
                <a16:creationId xmlns:a16="http://schemas.microsoft.com/office/drawing/2014/main" id="{845BB79D-FCD5-87F1-4942-995E6333F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13" y="3558343"/>
            <a:ext cx="2440253" cy="137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389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Country-Specific Funding Opportunities</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Find the Funds That Fit – Funding &amp; Finance Options. </a:t>
            </a:r>
            <a:r>
              <a:rPr lang="en-US" sz="2300" b="0" dirty="0"/>
              <a:t>Part 2 of module explores tailored funding opportunities for alternative tourism accommodation across Ireland, Slovenia, Iceland, Italy, and the Netherlands. This section focuses on  Ireland. Learn how to identify, compare, and assess funding streams that best fit your business model and goals. The focus is on aligning with key priorities such as regeneration, low-carbon growth, and community value. By the end, you’ll be able to evaluate eligibility, navigate national and EU schemes, and choose the right funding pathways for sustainable tourism success.</a:t>
            </a:r>
          </a:p>
          <a:p>
            <a:pPr marL="0" indent="0">
              <a:lnSpc>
                <a:spcPts val="2180"/>
              </a:lnSpc>
            </a:pPr>
            <a:endParaRPr lang="en-US" sz="23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13159" cy="570200"/>
          </a:xfrm>
        </p:spPr>
        <p:txBody>
          <a:bodyPr anchor="t"/>
          <a:lstStyle/>
          <a:p>
            <a:pPr marL="342900" indent="-342900">
              <a:buFont typeface="Arial" panose="020B0604020202020204" pitchFamily="34" charset="0"/>
              <a:buChar char="•"/>
            </a:pPr>
            <a:r>
              <a:rPr lang="en-US" sz="2000" dirty="0">
                <a:solidFill>
                  <a:srgbClr val="494949"/>
                </a:solidFill>
              </a:rPr>
              <a:t>Explore Ireland’s </a:t>
            </a:r>
            <a:r>
              <a:rPr lang="en-US" sz="2000" b="1" dirty="0">
                <a:solidFill>
                  <a:srgbClr val="494949"/>
                </a:solidFill>
              </a:rPr>
              <a:t>mix of national, EU, and community funding</a:t>
            </a:r>
            <a:r>
              <a:rPr lang="en-US" sz="2000" dirty="0">
                <a:solidFill>
                  <a:srgbClr val="494949"/>
                </a:solidFill>
              </a:rPr>
              <a:t>, combined with </a:t>
            </a:r>
            <a:r>
              <a:rPr lang="en-US" sz="2000" b="1" dirty="0">
                <a:solidFill>
                  <a:srgbClr val="494949"/>
                </a:solidFill>
              </a:rPr>
              <a:t>professional support</a:t>
            </a:r>
            <a:r>
              <a:rPr lang="en-US" sz="2000" dirty="0">
                <a:solidFill>
                  <a:srgbClr val="494949"/>
                </a:solidFill>
              </a:rPr>
              <a:t>, creates real opportunities for sustainable, small-scale tourism accommodation. </a:t>
            </a:r>
          </a:p>
          <a:p>
            <a:pPr marL="342900" indent="-342900">
              <a:buFont typeface="Arial" panose="020B0604020202020204" pitchFamily="34" charset="0"/>
              <a:buChar char="•"/>
            </a:pPr>
            <a:r>
              <a:rPr lang="en-US" sz="2000" dirty="0" err="1">
                <a:solidFill>
                  <a:srgbClr val="494949"/>
                </a:solidFill>
              </a:rPr>
              <a:t>Recognise</a:t>
            </a:r>
            <a:r>
              <a:rPr lang="en-US" sz="2000" dirty="0">
                <a:solidFill>
                  <a:srgbClr val="494949"/>
                </a:solidFill>
              </a:rPr>
              <a:t> the r</a:t>
            </a:r>
            <a:r>
              <a:rPr lang="en-US" sz="2000" b="1" dirty="0">
                <a:solidFill>
                  <a:srgbClr val="494949"/>
                </a:solidFill>
              </a:rPr>
              <a:t>ole of professional support </a:t>
            </a:r>
            <a:r>
              <a:rPr lang="en-US" sz="2000" dirty="0">
                <a:solidFill>
                  <a:srgbClr val="494949"/>
                </a:solidFill>
              </a:rPr>
              <a:t>in accessing and managing these funding opportunities.</a:t>
            </a:r>
          </a:p>
          <a:p>
            <a:pPr marL="342900" indent="-342900">
              <a:buFont typeface="Arial" panose="020B0604020202020204" pitchFamily="34" charset="0"/>
              <a:buChar char="•"/>
            </a:pPr>
            <a:r>
              <a:rPr lang="en-US" sz="2000" dirty="0">
                <a:solidFill>
                  <a:srgbClr val="494949"/>
                </a:solidFill>
              </a:rPr>
              <a:t>Assess how </a:t>
            </a:r>
            <a:r>
              <a:rPr lang="en-US" sz="2000" b="1" dirty="0">
                <a:solidFill>
                  <a:srgbClr val="494949"/>
                </a:solidFill>
              </a:rPr>
              <a:t>small-scale tourism projects</a:t>
            </a:r>
            <a:r>
              <a:rPr lang="en-US" sz="2000" dirty="0">
                <a:solidFill>
                  <a:srgbClr val="494949"/>
                </a:solidFill>
              </a:rPr>
              <a:t>—such as cabins or glamping pods—can successfully start and scale using available funding.</a:t>
            </a:r>
          </a:p>
          <a:p>
            <a:pPr marL="342900" indent="-342900">
              <a:buFont typeface="Arial" panose="020B0604020202020204" pitchFamily="34" charset="0"/>
              <a:buChar char="•"/>
            </a:pPr>
            <a:r>
              <a:rPr lang="en-US" sz="2000" dirty="0">
                <a:solidFill>
                  <a:srgbClr val="494949"/>
                </a:solidFill>
              </a:rPr>
              <a:t>Understand </a:t>
            </a:r>
            <a:r>
              <a:rPr lang="en-US" sz="2000" b="1" dirty="0">
                <a:solidFill>
                  <a:srgbClr val="494949"/>
                </a:solidFill>
              </a:rPr>
              <a:t>proven pathways </a:t>
            </a:r>
            <a:r>
              <a:rPr lang="en-US" sz="2000" dirty="0">
                <a:solidFill>
                  <a:srgbClr val="494949"/>
                </a:solidFill>
              </a:rPr>
              <a:t>for building sustainable, small-scale accommodation businesses in Ireland</a:t>
            </a:r>
          </a:p>
          <a:p>
            <a:pPr marL="342900" indent="-342900">
              <a:buFont typeface="Arial" panose="020B0604020202020204" pitchFamily="34" charset="0"/>
              <a:buChar char="•"/>
            </a:pP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7 (Part 2)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BD62-CAE0-3D56-18AD-D37212B9BA4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9EACE20-7A85-AB92-2136-A8B64ED2B8E4}"/>
              </a:ext>
            </a:extLst>
          </p:cNvPr>
          <p:cNvSpPr>
            <a:spLocks noGrp="1"/>
          </p:cNvSpPr>
          <p:nvPr>
            <p:ph type="body" sz="quarter" idx="16"/>
          </p:nvPr>
        </p:nvSpPr>
        <p:spPr>
          <a:xfrm>
            <a:off x="3360072" y="430956"/>
            <a:ext cx="10595237" cy="803654"/>
          </a:xfrm>
        </p:spPr>
        <p:txBody>
          <a:bodyPr/>
          <a:lstStyle/>
          <a:p>
            <a:r>
              <a:rPr lang="en-IE" sz="4000" dirty="0">
                <a:solidFill>
                  <a:srgbClr val="00B050"/>
                </a:solidFill>
              </a:rPr>
              <a:t>Green Grants and Funding (Ireland)</a:t>
            </a:r>
          </a:p>
        </p:txBody>
      </p:sp>
      <p:pic>
        <p:nvPicPr>
          <p:cNvPr id="3" name="Picture 2">
            <a:extLst>
              <a:ext uri="{FF2B5EF4-FFF2-40B4-BE49-F238E27FC236}">
                <a16:creationId xmlns:a16="http://schemas.microsoft.com/office/drawing/2014/main" id="{BFD8B79C-F057-9A5C-4731-096F6F49695B}"/>
              </a:ext>
            </a:extLst>
          </p:cNvPr>
          <p:cNvPicPr>
            <a:picLocks noChangeAspect="1"/>
          </p:cNvPicPr>
          <p:nvPr/>
        </p:nvPicPr>
        <p:blipFill>
          <a:blip r:embed="rId2"/>
          <a:srcRect l="4099" b="3791"/>
          <a:stretch>
            <a:fillRect/>
          </a:stretch>
        </p:blipFill>
        <p:spPr>
          <a:xfrm>
            <a:off x="473708" y="2251400"/>
            <a:ext cx="1795149" cy="3040943"/>
          </a:xfrm>
          <a:prstGeom prst="rect">
            <a:avLst/>
          </a:prstGeom>
        </p:spPr>
      </p:pic>
      <p:grpSp>
        <p:nvGrpSpPr>
          <p:cNvPr id="9" name="Group 8">
            <a:extLst>
              <a:ext uri="{FF2B5EF4-FFF2-40B4-BE49-F238E27FC236}">
                <a16:creationId xmlns:a16="http://schemas.microsoft.com/office/drawing/2014/main" id="{11216D5A-0108-81C0-A9DA-BB84110225BD}"/>
              </a:ext>
            </a:extLst>
          </p:cNvPr>
          <p:cNvGrpSpPr/>
          <p:nvPr/>
        </p:nvGrpSpPr>
        <p:grpSpPr>
          <a:xfrm>
            <a:off x="2715600" y="1125818"/>
            <a:ext cx="720674" cy="861774"/>
            <a:chOff x="1015048" y="996928"/>
            <a:chExt cx="1016952" cy="1216059"/>
          </a:xfrm>
        </p:grpSpPr>
        <p:sp>
          <p:nvSpPr>
            <p:cNvPr id="10" name="Oval 9">
              <a:extLst>
                <a:ext uri="{FF2B5EF4-FFF2-40B4-BE49-F238E27FC236}">
                  <a16:creationId xmlns:a16="http://schemas.microsoft.com/office/drawing/2014/main" id="{4A442A2B-6DCA-8AA6-30AB-029475503DC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5E03755A-4732-2317-E366-1FD001566715}"/>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
        <p:nvSpPr>
          <p:cNvPr id="8" name="Text Placeholder 5">
            <a:extLst>
              <a:ext uri="{FF2B5EF4-FFF2-40B4-BE49-F238E27FC236}">
                <a16:creationId xmlns:a16="http://schemas.microsoft.com/office/drawing/2014/main" id="{636BBC6E-BA93-9DE9-92C0-367FEE98DE83}"/>
              </a:ext>
            </a:extLst>
          </p:cNvPr>
          <p:cNvSpPr txBox="1">
            <a:spLocks/>
          </p:cNvSpPr>
          <p:nvPr/>
        </p:nvSpPr>
        <p:spPr>
          <a:xfrm>
            <a:off x="3543300" y="1234610"/>
            <a:ext cx="7400925"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EC7C69"/>
                </a:solidFill>
                <a:hlinkClick r:id="rId3">
                  <a:extLst>
                    <a:ext uri="{A12FA001-AC4F-418D-AE19-62706E023703}">
                      <ahyp:hlinkClr xmlns:ahyp="http://schemas.microsoft.com/office/drawing/2018/hyperlinkcolor" val="tx"/>
                    </a:ext>
                  </a:extLst>
                </a:hlinkClick>
              </a:rPr>
              <a:t>LeanPlus</a:t>
            </a:r>
            <a:r>
              <a:rPr lang="en-US" dirty="0"/>
              <a:t> </a:t>
            </a:r>
          </a:p>
          <a:p>
            <a:pPr marL="0" indent="0">
              <a:buNone/>
            </a:pPr>
            <a:r>
              <a:rPr lang="en-US" sz="2200" dirty="0">
                <a:solidFill>
                  <a:srgbClr val="494949"/>
                </a:solidFill>
              </a:rPr>
              <a:t>(Enterprise Ireland) supports you in implementing new process innovations that will increase your operational effectiveness to deliver higher quality, faster and with reduced waste. 50% of the eligible project costs up to a maximum of </a:t>
            </a:r>
            <a:r>
              <a:rPr lang="en-US" sz="2200" b="1" dirty="0">
                <a:solidFill>
                  <a:srgbClr val="494949"/>
                </a:solidFill>
              </a:rPr>
              <a:t>€100,000 (€50,000 grant). </a:t>
            </a:r>
          </a:p>
          <a:p>
            <a:pPr marL="0" indent="0">
              <a:buNone/>
            </a:pPr>
            <a:endParaRPr lang="en-US" sz="2200" b="1" dirty="0">
              <a:solidFill>
                <a:srgbClr val="494949"/>
              </a:solidFill>
            </a:endParaRPr>
          </a:p>
          <a:p>
            <a:pPr marL="0" indent="0">
              <a:buNone/>
            </a:pPr>
            <a:r>
              <a:rPr lang="en-IE" b="1" dirty="0">
                <a:solidFill>
                  <a:srgbClr val="EC7C69"/>
                </a:solidFill>
                <a:hlinkClick r:id="rId4">
                  <a:extLst>
                    <a:ext uri="{A12FA001-AC4F-418D-AE19-62706E023703}">
                      <ahyp:hlinkClr xmlns:ahyp="http://schemas.microsoft.com/office/drawing/2018/hyperlinkcolor" val="tx"/>
                    </a:ext>
                  </a:extLst>
                </a:hlinkClick>
              </a:rPr>
              <a:t>Accelerated Capital Allowance (ACA) </a:t>
            </a:r>
            <a:endParaRPr lang="en-IE" b="1" dirty="0">
              <a:solidFill>
                <a:srgbClr val="EC7C69"/>
              </a:solidFill>
            </a:endParaRPr>
          </a:p>
          <a:p>
            <a:pPr marL="0" indent="0">
              <a:buNone/>
            </a:pPr>
            <a:r>
              <a:rPr lang="en-US" sz="2200" dirty="0">
                <a:solidFill>
                  <a:srgbClr val="494949"/>
                </a:solidFill>
              </a:rPr>
              <a:t>A 100% year-one tax deduction for energy-efficient equipment.</a:t>
            </a:r>
          </a:p>
          <a:p>
            <a:pPr marL="0" indent="0">
              <a:buNone/>
            </a:pPr>
            <a:r>
              <a:rPr lang="en-US" sz="2200" b="1" dirty="0">
                <a:solidFill>
                  <a:srgbClr val="494949"/>
                </a:solidFill>
              </a:rPr>
              <a:t>Eligible: </a:t>
            </a:r>
            <a:r>
              <a:rPr lang="en-US" sz="2200" dirty="0">
                <a:solidFill>
                  <a:srgbClr val="494949"/>
                </a:solidFill>
              </a:rPr>
              <a:t>Equipment on SEAI's approved list – includes solar thermal, LED lighting, efficient boilers, heat pumps.</a:t>
            </a:r>
          </a:p>
          <a:p>
            <a:pPr marL="0" indent="0">
              <a:buNone/>
            </a:pPr>
            <a:r>
              <a:rPr lang="en-US" sz="2200" dirty="0">
                <a:solidFill>
                  <a:srgbClr val="494949"/>
                </a:solidFill>
              </a:rPr>
              <a:t>Reduces your </a:t>
            </a:r>
            <a:r>
              <a:rPr lang="en-US" sz="2200" b="1" dirty="0">
                <a:solidFill>
                  <a:srgbClr val="494949"/>
                </a:solidFill>
              </a:rPr>
              <a:t>taxable profits</a:t>
            </a:r>
            <a:r>
              <a:rPr lang="en-US" sz="2200" dirty="0">
                <a:solidFill>
                  <a:srgbClr val="494949"/>
                </a:solidFill>
              </a:rPr>
              <a:t>, improving cash flow for small tourism businesses.</a:t>
            </a:r>
          </a:p>
          <a:p>
            <a:pPr marL="342900" indent="-342900">
              <a:spcAft>
                <a:spcPts val="600"/>
              </a:spcAft>
              <a:buFont typeface="Wingdings" panose="05000000000000000000" pitchFamily="2" charset="2"/>
              <a:buChar char="v"/>
            </a:pPr>
            <a:endParaRPr lang="en-US" dirty="0"/>
          </a:p>
          <a:p>
            <a:pPr marL="342900" indent="-342900">
              <a:spcAft>
                <a:spcPts val="600"/>
              </a:spcAft>
              <a:buFont typeface="Wingdings" panose="05000000000000000000" pitchFamily="2" charset="2"/>
              <a:buChar char="v"/>
            </a:pPr>
            <a:endParaRPr lang="en-IE" dirty="0"/>
          </a:p>
        </p:txBody>
      </p:sp>
      <p:grpSp>
        <p:nvGrpSpPr>
          <p:cNvPr id="12" name="Group 11">
            <a:extLst>
              <a:ext uri="{FF2B5EF4-FFF2-40B4-BE49-F238E27FC236}">
                <a16:creationId xmlns:a16="http://schemas.microsoft.com/office/drawing/2014/main" id="{254DEC83-C293-064C-CDFD-668032D8FE49}"/>
              </a:ext>
            </a:extLst>
          </p:cNvPr>
          <p:cNvGrpSpPr/>
          <p:nvPr/>
        </p:nvGrpSpPr>
        <p:grpSpPr>
          <a:xfrm>
            <a:off x="2716275" y="3341751"/>
            <a:ext cx="720674" cy="861774"/>
            <a:chOff x="1015048" y="996928"/>
            <a:chExt cx="1016952" cy="1216059"/>
          </a:xfrm>
        </p:grpSpPr>
        <p:sp>
          <p:nvSpPr>
            <p:cNvPr id="13" name="Oval 12">
              <a:extLst>
                <a:ext uri="{FF2B5EF4-FFF2-40B4-BE49-F238E27FC236}">
                  <a16:creationId xmlns:a16="http://schemas.microsoft.com/office/drawing/2014/main" id="{5CBA9DD3-704C-9606-31B8-0D4C5E173FF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BD7D6603-788F-D31E-2405-3FBAE68594F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spTree>
    <p:extLst>
      <p:ext uri="{BB962C8B-B14F-4D97-AF65-F5344CB8AC3E}">
        <p14:creationId xmlns:p14="http://schemas.microsoft.com/office/powerpoint/2010/main" val="994570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5A88E-429B-BCE2-42C3-E1A3B965F1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613152-CFE4-D6D6-E497-DEB74B9F44CE}"/>
              </a:ext>
            </a:extLst>
          </p:cNvPr>
          <p:cNvSpPr>
            <a:spLocks noGrp="1"/>
          </p:cNvSpPr>
          <p:nvPr>
            <p:ph type="body" sz="quarter" idx="18"/>
          </p:nvPr>
        </p:nvSpPr>
        <p:spPr>
          <a:xfrm>
            <a:off x="5017257" y="584142"/>
            <a:ext cx="6771331" cy="2213420"/>
          </a:xfrm>
        </p:spPr>
        <p:txBody>
          <a:bodyPr/>
          <a:lstStyle/>
          <a:p>
            <a:pPr>
              <a:lnSpc>
                <a:spcPct val="100000"/>
              </a:lnSpc>
              <a:spcBef>
                <a:spcPts val="0"/>
              </a:spcBef>
            </a:pPr>
            <a:r>
              <a:rPr lang="en-US" b="1" dirty="0">
                <a:solidFill>
                  <a:srgbClr val="E96751"/>
                </a:solidFill>
                <a:hlinkClick r:id="rId2">
                  <a:extLst>
                    <a:ext uri="{A12FA001-AC4F-418D-AE19-62706E023703}">
                      <ahyp:hlinkClr xmlns:ahyp="http://schemas.microsoft.com/office/drawing/2018/hyperlinkcolor" val="tx"/>
                    </a:ext>
                  </a:extLst>
                </a:hlinkClick>
              </a:rPr>
              <a:t>Teagasc</a:t>
            </a:r>
            <a:r>
              <a:rPr lang="en-US" b="1" dirty="0"/>
              <a:t>: </a:t>
            </a:r>
            <a:r>
              <a:rPr lang="en-US" dirty="0"/>
              <a:t>If you are a farmer diversifying, Teagasc (the agriculture advisory service) has resources on agritourism and often runs webinars or courses. </a:t>
            </a:r>
          </a:p>
          <a:p>
            <a:pPr>
              <a:lnSpc>
                <a:spcPct val="100000"/>
              </a:lnSpc>
              <a:spcBef>
                <a:spcPts val="0"/>
              </a:spcBef>
            </a:pPr>
            <a:r>
              <a:rPr lang="en-US" b="1" dirty="0">
                <a:solidFill>
                  <a:srgbClr val="E96751"/>
                </a:solidFill>
                <a:hlinkClick r:id="rId3">
                  <a:extLst>
                    <a:ext uri="{A12FA001-AC4F-418D-AE19-62706E023703}">
                      <ahyp:hlinkClr xmlns:ahyp="http://schemas.microsoft.com/office/drawing/2018/hyperlinkcolor" val="tx"/>
                    </a:ext>
                  </a:extLst>
                </a:hlinkClick>
              </a:rPr>
              <a:t>The Irish Self-Catering Federation (ISCF) </a:t>
            </a:r>
            <a:r>
              <a:rPr lang="en-US" dirty="0"/>
              <a:t>is another body – they offer training and advice to people starting self-catering or glamping businesses. Their site (iscf.ie) can be useful for networking and best practices. </a:t>
            </a:r>
          </a:p>
          <a:p>
            <a:pPr>
              <a:lnSpc>
                <a:spcPct val="100000"/>
              </a:lnSpc>
              <a:spcBef>
                <a:spcPts val="0"/>
              </a:spcBef>
            </a:pPr>
            <a:r>
              <a:rPr lang="en-US" b="1" dirty="0"/>
              <a:t>More information here </a:t>
            </a:r>
            <a:r>
              <a:rPr lang="en-US" dirty="0">
                <a:solidFill>
                  <a:srgbClr val="00B0F0"/>
                </a:solidFill>
                <a:hlinkClick r:id="rId4">
                  <a:extLst>
                    <a:ext uri="{A12FA001-AC4F-418D-AE19-62706E023703}">
                      <ahyp:hlinkClr xmlns:ahyp="http://schemas.microsoft.com/office/drawing/2018/hyperlinkcolor" val="tx"/>
                    </a:ext>
                  </a:extLst>
                </a:hlinkClick>
              </a:rPr>
              <a:t>To Pod or Not To Pod, Farmers Journal</a:t>
            </a:r>
            <a:r>
              <a:rPr lang="en-US" dirty="0">
                <a:solidFill>
                  <a:srgbClr val="00B0F0"/>
                </a:solidFill>
              </a:rPr>
              <a:t>. </a:t>
            </a:r>
          </a:p>
          <a:p>
            <a:pPr>
              <a:lnSpc>
                <a:spcPct val="100000"/>
              </a:lnSpc>
              <a:spcBef>
                <a:spcPts val="0"/>
              </a:spcBef>
            </a:pPr>
            <a:endParaRPr lang="en-US" dirty="0"/>
          </a:p>
        </p:txBody>
      </p:sp>
      <p:sp>
        <p:nvSpPr>
          <p:cNvPr id="5" name="TextBox 4">
            <a:hlinkClick r:id="rId5"/>
            <a:extLst>
              <a:ext uri="{FF2B5EF4-FFF2-40B4-BE49-F238E27FC236}">
                <a16:creationId xmlns:a16="http://schemas.microsoft.com/office/drawing/2014/main" id="{361A1F49-978F-65DC-6B47-40A0CE205462}"/>
              </a:ext>
            </a:extLst>
          </p:cNvPr>
          <p:cNvSpPr txBox="1"/>
          <p:nvPr/>
        </p:nvSpPr>
        <p:spPr>
          <a:xfrm>
            <a:off x="793368" y="1156478"/>
            <a:ext cx="4697505" cy="584775"/>
          </a:xfrm>
          <a:prstGeom prst="rect">
            <a:avLst/>
          </a:prstGeom>
          <a:noFill/>
        </p:spPr>
        <p:txBody>
          <a:bodyPr wrap="square">
            <a:spAutoFit/>
          </a:bodyPr>
          <a:lstStyle/>
          <a:p>
            <a:pPr algn="ctr"/>
            <a:r>
              <a:rPr lang="en-US" sz="3200" b="1" dirty="0"/>
              <a:t>Teagasc &amp; ISCF</a:t>
            </a:r>
            <a:endParaRPr lang="en-US" sz="3200" b="1" i="0" dirty="0">
              <a:solidFill>
                <a:srgbClr val="414141"/>
              </a:solidFill>
              <a:effectLst/>
              <a:latin typeface="swear-display"/>
            </a:endParaRPr>
          </a:p>
        </p:txBody>
      </p:sp>
      <p:cxnSp>
        <p:nvCxnSpPr>
          <p:cNvPr id="7" name="Straight Connector 6">
            <a:extLst>
              <a:ext uri="{FF2B5EF4-FFF2-40B4-BE49-F238E27FC236}">
                <a16:creationId xmlns:a16="http://schemas.microsoft.com/office/drawing/2014/main" id="{85657CDD-57B1-906A-C5FF-898DA4D340E1}"/>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889C9F11-8E15-AFC4-C53F-FDAA27578D40}"/>
              </a:ext>
            </a:extLst>
          </p:cNvPr>
          <p:cNvSpPr txBox="1">
            <a:spLocks/>
          </p:cNvSpPr>
          <p:nvPr/>
        </p:nvSpPr>
        <p:spPr>
          <a:xfrm>
            <a:off x="5017257" y="3879750"/>
            <a:ext cx="6616513"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Grant Application Portals:</a:t>
            </a:r>
            <a:r>
              <a:rPr lang="en-US" sz="2200" dirty="0">
                <a:solidFill>
                  <a:srgbClr val="E96751"/>
                </a:solidFill>
              </a:rPr>
              <a:t> </a:t>
            </a:r>
            <a:r>
              <a:rPr lang="en-US" sz="2200" dirty="0">
                <a:solidFill>
                  <a:srgbClr val="494949"/>
                </a:solidFill>
              </a:rPr>
              <a:t>For many public grants (LEADER, etc.), the actual application might be through local offices. But also keep an eye on the </a:t>
            </a:r>
            <a:r>
              <a:rPr lang="en-US" sz="2200" b="1" dirty="0">
                <a:solidFill>
                  <a:srgbClr val="E96751"/>
                </a:solidFill>
                <a:hlinkClick r:id="rId6">
                  <a:extLst>
                    <a:ext uri="{A12FA001-AC4F-418D-AE19-62706E023703}">
                      <ahyp:hlinkClr xmlns:ahyp="http://schemas.microsoft.com/office/drawing/2018/hyperlinkcolor" val="tx"/>
                    </a:ext>
                  </a:extLst>
                </a:hlinkClick>
              </a:rPr>
              <a:t>EU-Funds Portal for Ireland</a:t>
            </a:r>
            <a:r>
              <a:rPr lang="en-US" sz="2200" dirty="0">
                <a:solidFill>
                  <a:srgbClr val="494949"/>
                </a:solidFill>
              </a:rPr>
              <a:t> or your local authority’s website for news on calls. For example, some County Councils offer Small Business or Community grants that you could apply for.</a:t>
            </a:r>
          </a:p>
        </p:txBody>
      </p:sp>
      <p:sp>
        <p:nvSpPr>
          <p:cNvPr id="13" name="Freeform 28">
            <a:extLst>
              <a:ext uri="{FF2B5EF4-FFF2-40B4-BE49-F238E27FC236}">
                <a16:creationId xmlns:a16="http://schemas.microsoft.com/office/drawing/2014/main" id="{BAB93972-8E6E-6241-C432-B2AF081E58A5}"/>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 name="Text Placeholder 23">
            <a:extLst>
              <a:ext uri="{FF2B5EF4-FFF2-40B4-BE49-F238E27FC236}">
                <a16:creationId xmlns:a16="http://schemas.microsoft.com/office/drawing/2014/main" id="{9F176907-93D9-8DBD-89B4-A9D612C57576}"/>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pic>
        <p:nvPicPr>
          <p:cNvPr id="13314" name="Picture 2" descr="Teagasc Food Research Centre - Ashtown &amp; Moorepark - Knowledge Transfer  Ireland">
            <a:extLst>
              <a:ext uri="{FF2B5EF4-FFF2-40B4-BE49-F238E27FC236}">
                <a16:creationId xmlns:a16="http://schemas.microsoft.com/office/drawing/2014/main" id="{4974ED9E-3C8A-76EC-4B3D-81429966F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0213" y="1661497"/>
            <a:ext cx="2957512" cy="1796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9CB572A-9519-4576-5D87-0A43BDFDB058}"/>
              </a:ext>
            </a:extLst>
          </p:cNvPr>
          <p:cNvPicPr>
            <a:picLocks noChangeAspect="1"/>
          </p:cNvPicPr>
          <p:nvPr/>
        </p:nvPicPr>
        <p:blipFill>
          <a:blip r:embed="rId8"/>
          <a:stretch>
            <a:fillRect/>
          </a:stretch>
        </p:blipFill>
        <p:spPr>
          <a:xfrm>
            <a:off x="1431334" y="3882975"/>
            <a:ext cx="3226391" cy="2213422"/>
          </a:xfrm>
          <a:prstGeom prst="rect">
            <a:avLst/>
          </a:prstGeom>
        </p:spPr>
      </p:pic>
    </p:spTree>
    <p:extLst>
      <p:ext uri="{BB962C8B-B14F-4D97-AF65-F5344CB8AC3E}">
        <p14:creationId xmlns:p14="http://schemas.microsoft.com/office/powerpoint/2010/main" val="2710386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8B033-57A0-855F-C0D5-98CA6D04A1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B52C30-B48C-3392-E040-F8FD61BDB4EE}"/>
              </a:ext>
            </a:extLst>
          </p:cNvPr>
          <p:cNvSpPr>
            <a:spLocks noGrp="1"/>
          </p:cNvSpPr>
          <p:nvPr>
            <p:ph type="body" sz="quarter" idx="18"/>
          </p:nvPr>
        </p:nvSpPr>
        <p:spPr>
          <a:xfrm>
            <a:off x="5490874" y="1021882"/>
            <a:ext cx="5857884" cy="2213420"/>
          </a:xfrm>
        </p:spPr>
        <p:txBody>
          <a:bodyPr/>
          <a:lstStyle/>
          <a:p>
            <a:pPr>
              <a:lnSpc>
                <a:spcPct val="100000"/>
              </a:lnSpc>
              <a:spcBef>
                <a:spcPts val="0"/>
              </a:spcBef>
            </a:pPr>
            <a:r>
              <a:rPr lang="en-US" b="1" dirty="0">
                <a:solidFill>
                  <a:srgbClr val="E96751"/>
                </a:solidFill>
                <a:hlinkClick r:id="rId2">
                  <a:extLst>
                    <a:ext uri="{A12FA001-AC4F-418D-AE19-62706E023703}">
                      <ahyp:hlinkClr xmlns:ahyp="http://schemas.microsoft.com/office/drawing/2018/hyperlinkcolor" val="tx"/>
                    </a:ext>
                  </a:extLst>
                </a:hlinkClick>
              </a:rPr>
              <a:t>Enterprise Ireland (EI) </a:t>
            </a:r>
            <a:r>
              <a:rPr lang="en-US" dirty="0"/>
              <a:t>typically doesn’t fund local services like a single glamping business </a:t>
            </a:r>
            <a:r>
              <a:rPr lang="en-US" i="1" dirty="0"/>
              <a:t>unless</a:t>
            </a:r>
            <a:r>
              <a:rPr lang="en-US" dirty="0"/>
              <a:t> you have a very export-oriented or innovative model (EI’s focus is larger scalable businesses). However, if you evolve into, say, a network of eco-accommodations or a tech platform for tourism, EI could become relevant. </a:t>
            </a:r>
          </a:p>
        </p:txBody>
      </p:sp>
      <p:cxnSp>
        <p:nvCxnSpPr>
          <p:cNvPr id="7" name="Straight Connector 6">
            <a:extLst>
              <a:ext uri="{FF2B5EF4-FFF2-40B4-BE49-F238E27FC236}">
                <a16:creationId xmlns:a16="http://schemas.microsoft.com/office/drawing/2014/main" id="{F8768E83-25D6-40AB-4C14-1242FD22BCCF}"/>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D7CDC39-314F-D2F8-2FF5-595F2ED2ED76}"/>
              </a:ext>
            </a:extLst>
          </p:cNvPr>
          <p:cNvSpPr txBox="1">
            <a:spLocks/>
          </p:cNvSpPr>
          <p:nvPr/>
        </p:nvSpPr>
        <p:spPr>
          <a:xfrm>
            <a:off x="1290919" y="3882975"/>
            <a:ext cx="10497670"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dirty="0">
                <a:solidFill>
                  <a:srgbClr val="494949"/>
                </a:solidFill>
              </a:rPr>
              <a:t>For community-owned projects, </a:t>
            </a:r>
            <a:r>
              <a:rPr lang="en-US" sz="2200" b="1" dirty="0">
                <a:solidFill>
                  <a:srgbClr val="E96751"/>
                </a:solidFill>
                <a:hlinkClick r:id="rId3">
                  <a:extLst>
                    <a:ext uri="{A12FA001-AC4F-418D-AE19-62706E023703}">
                      <ahyp:hlinkClr xmlns:ahyp="http://schemas.microsoft.com/office/drawing/2018/hyperlinkcolor" val="tx"/>
                    </a:ext>
                  </a:extLst>
                </a:hlinkClick>
              </a:rPr>
              <a:t>CLÁR</a:t>
            </a:r>
            <a:r>
              <a:rPr lang="en-US" sz="2200" dirty="0">
                <a:solidFill>
                  <a:srgbClr val="494949"/>
                </a:solidFill>
              </a:rPr>
              <a:t> and </a:t>
            </a:r>
            <a:r>
              <a:rPr lang="en-US" sz="2200" b="1" dirty="0">
                <a:solidFill>
                  <a:srgbClr val="E96751"/>
                </a:solidFill>
                <a:hlinkClick r:id="rId4">
                  <a:extLst>
                    <a:ext uri="{A12FA001-AC4F-418D-AE19-62706E023703}">
                      <ahyp:hlinkClr xmlns:ahyp="http://schemas.microsoft.com/office/drawing/2018/hyperlinkcolor" val="tx"/>
                    </a:ext>
                  </a:extLst>
                </a:hlinkClick>
              </a:rPr>
              <a:t>Town and Village Renewal schemes </a:t>
            </a:r>
            <a:r>
              <a:rPr lang="en-US" sz="2200" dirty="0">
                <a:solidFill>
                  <a:srgbClr val="494949"/>
                </a:solidFill>
              </a:rPr>
              <a:t>sometimes fund tourism infrastructure in disadvantaged areas (usually through local councils). While not directly for private businesses, they might improve local amenities that benefit your site (trails, signage, etc.). </a:t>
            </a:r>
            <a:r>
              <a:rPr lang="en-US" sz="2200" b="1" dirty="0">
                <a:solidFill>
                  <a:srgbClr val="E96751"/>
                </a:solidFill>
              </a:rPr>
              <a:t>Example: </a:t>
            </a:r>
            <a:r>
              <a:rPr lang="en-US" sz="2200" b="1" dirty="0">
                <a:solidFill>
                  <a:srgbClr val="494949"/>
                </a:solidFill>
              </a:rPr>
              <a:t>The Town and Village Renewal Scheme (TVRS) </a:t>
            </a:r>
            <a:r>
              <a:rPr lang="en-US" sz="2200" dirty="0">
                <a:solidFill>
                  <a:srgbClr val="494949"/>
                </a:solidFill>
              </a:rPr>
              <a:t>provides funding for projects that make our towns and villages more attractive and sustainable. Since the launch of the Town and Village Renewal Scheme, over €177 million has been allocated to almost 1,800 projects.</a:t>
            </a:r>
          </a:p>
        </p:txBody>
      </p:sp>
      <p:sp>
        <p:nvSpPr>
          <p:cNvPr id="13" name="Freeform 28">
            <a:extLst>
              <a:ext uri="{FF2B5EF4-FFF2-40B4-BE49-F238E27FC236}">
                <a16:creationId xmlns:a16="http://schemas.microsoft.com/office/drawing/2014/main" id="{D736F8CC-DEF9-4B82-0EF6-1DF748CE6975}"/>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98DAB2F-8AF6-DCB9-D981-909A57ECC0D0}"/>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pic>
        <p:nvPicPr>
          <p:cNvPr id="6" name="Picture 5">
            <a:extLst>
              <a:ext uri="{FF2B5EF4-FFF2-40B4-BE49-F238E27FC236}">
                <a16:creationId xmlns:a16="http://schemas.microsoft.com/office/drawing/2014/main" id="{34541188-4EEF-3A7D-8340-DE515461230E}"/>
              </a:ext>
            </a:extLst>
          </p:cNvPr>
          <p:cNvPicPr>
            <a:picLocks noChangeAspect="1"/>
          </p:cNvPicPr>
          <p:nvPr/>
        </p:nvPicPr>
        <p:blipFill>
          <a:blip r:embed="rId5"/>
          <a:stretch>
            <a:fillRect/>
          </a:stretch>
        </p:blipFill>
        <p:spPr>
          <a:xfrm>
            <a:off x="843243" y="1416592"/>
            <a:ext cx="3604565" cy="1380970"/>
          </a:xfrm>
          <a:prstGeom prst="rect">
            <a:avLst/>
          </a:prstGeom>
        </p:spPr>
      </p:pic>
    </p:spTree>
    <p:extLst>
      <p:ext uri="{BB962C8B-B14F-4D97-AF65-F5344CB8AC3E}">
        <p14:creationId xmlns:p14="http://schemas.microsoft.com/office/powerpoint/2010/main" val="3022934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7 (Part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Find the Funds That Fit</a:t>
            </a:r>
          </a:p>
          <a:p>
            <a:pPr algn="ctr">
              <a:lnSpc>
                <a:spcPts val="2520"/>
              </a:lnSpc>
            </a:pPr>
            <a:r>
              <a:rPr lang="en-IE" sz="2400" dirty="0">
                <a:solidFill>
                  <a:srgbClr val="414141"/>
                </a:solidFill>
              </a:rPr>
              <a:t>Ireland</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(Part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Investment, Grant Applications &amp; Pitching Your Idea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E74BDD7-C1FB-1C69-DA4F-EA43818D9640}"/>
              </a:ext>
            </a:extLst>
          </p:cNvPr>
          <p:cNvSpPr>
            <a:spLocks noGrp="1"/>
          </p:cNvSpPr>
          <p:nvPr>
            <p:ph type="body" sz="quarter" idx="17"/>
          </p:nvPr>
        </p:nvSpPr>
        <p:spPr/>
        <p:txBody>
          <a:bodyPr/>
          <a:lstStyle/>
          <a:p>
            <a:r>
              <a:rPr lang="en-IE" dirty="0"/>
              <a:t>03</a:t>
            </a:r>
          </a:p>
        </p:txBody>
      </p:sp>
      <p:pic>
        <p:nvPicPr>
          <p:cNvPr id="17" name="Picture Placeholder 16" descr="A flag of ireland with green white and orange stripes&#10;&#10;AI-generated content may be incorrect.">
            <a:extLst>
              <a:ext uri="{FF2B5EF4-FFF2-40B4-BE49-F238E27FC236}">
                <a16:creationId xmlns:a16="http://schemas.microsoft.com/office/drawing/2014/main" id="{49F14A62-B0A4-C511-950B-5BCF3B10D910}"/>
              </a:ext>
            </a:extLst>
          </p:cNvPr>
          <p:cNvPicPr>
            <a:picLocks noGrp="1" noChangeAspect="1"/>
          </p:cNvPicPr>
          <p:nvPr>
            <p:ph type="pic" sz="quarter" idx="19"/>
          </p:nvPr>
        </p:nvPicPr>
        <p:blipFill>
          <a:blip r:embed="rId2"/>
          <a:srcRect l="13998" r="13998"/>
          <a:stretch>
            <a:fillRect/>
          </a:stretch>
        </p:blipFill>
        <p:spPr/>
      </p:pic>
      <p:sp>
        <p:nvSpPr>
          <p:cNvPr id="15" name="TextBox 14">
            <a:extLst>
              <a:ext uri="{FF2B5EF4-FFF2-40B4-BE49-F238E27FC236}">
                <a16:creationId xmlns:a16="http://schemas.microsoft.com/office/drawing/2014/main" id="{E1867B63-7EF1-D410-A2E8-4B6415DC5A0F}"/>
              </a:ext>
            </a:extLst>
          </p:cNvPr>
          <p:cNvSpPr txBox="1"/>
          <p:nvPr/>
        </p:nvSpPr>
        <p:spPr>
          <a:xfrm>
            <a:off x="347915" y="5393035"/>
            <a:ext cx="10981819" cy="1446550"/>
          </a:xfrm>
          <a:prstGeom prst="rect">
            <a:avLst/>
          </a:prstGeom>
          <a:noFill/>
        </p:spPr>
        <p:txBody>
          <a:bodyPr wrap="square" rtlCol="0">
            <a:spAutoFit/>
          </a:bodyPr>
          <a:lstStyle/>
          <a:p>
            <a:r>
              <a:rPr lang="en-US" sz="2200" dirty="0">
                <a:solidFill>
                  <a:srgbClr val="494949"/>
                </a:solidFill>
              </a:rPr>
              <a:t>Ireland’s mix of national, EU, and community funding, combined with professional support, creates real opportunities for sustainable, small-scale tourism accommodation. Starting with a single cabin or glamping pod and scaling smartly is a proven path to success.</a:t>
            </a:r>
          </a:p>
          <a:p>
            <a:endParaRPr lang="en-IE" sz="2200" dirty="0">
              <a:solidFill>
                <a:srgbClr val="494949"/>
              </a:solidFill>
            </a:endParaRPr>
          </a:p>
        </p:txBody>
      </p:sp>
      <p:sp>
        <p:nvSpPr>
          <p:cNvPr id="14" name="Text Placeholder 8">
            <a:extLst>
              <a:ext uri="{FF2B5EF4-FFF2-40B4-BE49-F238E27FC236}">
                <a16:creationId xmlns:a16="http://schemas.microsoft.com/office/drawing/2014/main" id="{231E0537-E6FF-58A8-70CF-5ABEF69C4C73}"/>
              </a:ext>
            </a:extLst>
          </p:cNvPr>
          <p:cNvSpPr>
            <a:spLocks noGrp="1"/>
          </p:cNvSpPr>
          <p:nvPr>
            <p:ph type="body" sz="quarter" idx="16"/>
          </p:nvPr>
        </p:nvSpPr>
        <p:spPr>
          <a:xfrm>
            <a:off x="352931" y="2422559"/>
            <a:ext cx="5485894" cy="3066422"/>
          </a:xfrm>
        </p:spPr>
        <p:txBody>
          <a:bodyPr>
            <a:normAutofit/>
          </a:bodyPr>
          <a:lstStyle/>
          <a:p>
            <a:r>
              <a:rPr lang="en-IE" sz="4000" b="1" dirty="0"/>
              <a:t>Ireland’s Funding Options</a:t>
            </a:r>
          </a:p>
          <a:p>
            <a:r>
              <a:rPr lang="en-IE" sz="2800" i="1" dirty="0"/>
              <a:t>For Alternative Tourism Accommodation</a:t>
            </a:r>
            <a:r>
              <a:rPr lang="en-IE" sz="2800" dirty="0"/>
              <a:t> </a:t>
            </a:r>
          </a:p>
        </p:txBody>
      </p:sp>
    </p:spTree>
    <p:extLst>
      <p:ext uri="{BB962C8B-B14F-4D97-AF65-F5344CB8AC3E}">
        <p14:creationId xmlns:p14="http://schemas.microsoft.com/office/powerpoint/2010/main" val="57568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1CFAED3-DCDB-A598-4A9A-DC3E4ACF0553}"/>
              </a:ext>
            </a:extLst>
          </p:cNvPr>
          <p:cNvSpPr>
            <a:spLocks noGrp="1"/>
          </p:cNvSpPr>
          <p:nvPr>
            <p:ph type="body" sz="quarter" idx="18"/>
          </p:nvPr>
        </p:nvSpPr>
        <p:spPr>
          <a:xfrm>
            <a:off x="802510" y="1592785"/>
            <a:ext cx="10614687" cy="3499183"/>
          </a:xfrm>
        </p:spPr>
        <p:txBody>
          <a:bodyPr/>
          <a:lstStyle/>
          <a:p>
            <a:pPr>
              <a:spcAft>
                <a:spcPts val="600"/>
              </a:spcAft>
            </a:pPr>
            <a:r>
              <a:rPr lang="en-US" dirty="0"/>
              <a:t>Ireland’s funding approach </a:t>
            </a:r>
            <a:r>
              <a:rPr lang="en-US" dirty="0" err="1"/>
              <a:t>prioritises</a:t>
            </a:r>
            <a:r>
              <a:rPr lang="en-US" dirty="0"/>
              <a:t> </a:t>
            </a:r>
            <a:r>
              <a:rPr lang="en-US" b="1" dirty="0"/>
              <a:t>rural development, energy efficiency, and experience-driven tourism</a:t>
            </a:r>
            <a:r>
              <a:rPr lang="en-US" dirty="0"/>
              <a:t>. Through </a:t>
            </a:r>
            <a:r>
              <a:rPr lang="en-US" dirty="0" err="1"/>
              <a:t>programmes</a:t>
            </a:r>
            <a:r>
              <a:rPr lang="en-US" dirty="0"/>
              <a:t> such as LEADER, Local Enterprise Offices, Fáilte Ireland investment schemes, and SEAI energy grants, the government aims to stimulate local job creation, support heritage and culture, and move towards climate targets in the tourism sector.</a:t>
            </a:r>
          </a:p>
          <a:p>
            <a:pPr>
              <a:spcAft>
                <a:spcPts val="600"/>
              </a:spcAft>
            </a:pPr>
            <a:r>
              <a:rPr lang="en-US" b="1" dirty="0"/>
              <a:t>For alternative accommodation providers, aligning with these goals is key. </a:t>
            </a:r>
            <a:r>
              <a:rPr lang="en-US" dirty="0"/>
              <a:t>Projects should demonstrate how they will </a:t>
            </a:r>
            <a:r>
              <a:rPr lang="en-US" b="1" dirty="0"/>
              <a:t>contribute to rural vitality, </a:t>
            </a:r>
            <a:r>
              <a:rPr lang="en-US" dirty="0"/>
              <a:t>whether by creating jobs, repurposing heritage buildings, or enhancing the local experience economy. </a:t>
            </a:r>
          </a:p>
          <a:p>
            <a:pPr>
              <a:spcAft>
                <a:spcPts val="600"/>
              </a:spcAft>
            </a:pPr>
            <a:r>
              <a:rPr lang="en-US" dirty="0"/>
              <a:t>Sites that offer </a:t>
            </a:r>
            <a:r>
              <a:rPr lang="en-US" b="1" dirty="0"/>
              <a:t>immersive </a:t>
            </a:r>
            <a:r>
              <a:rPr lang="en-US" dirty="0"/>
              <a:t>cultural, nature-based, or wellness tourism are particularly well-supported. If your proposal includes </a:t>
            </a:r>
            <a:r>
              <a:rPr lang="en-US" b="1" dirty="0"/>
              <a:t>green sustainability, </a:t>
            </a:r>
            <a:r>
              <a:rPr lang="en-US" dirty="0"/>
              <a:t>such as renewable energy upgrades, building insulation, or biodiversity preservation, you’ll also be eligible for SEAI grants. To succeed in Ireland, applicants should prepare a </a:t>
            </a:r>
            <a:r>
              <a:rPr lang="en-US" b="1" dirty="0"/>
              <a:t>strong business plan</a:t>
            </a:r>
            <a:r>
              <a:rPr lang="en-US" dirty="0"/>
              <a:t>, connect with their Local Action Group early, and clearly show how their accommodation offering supports </a:t>
            </a:r>
            <a:r>
              <a:rPr lang="en-US" b="1" dirty="0"/>
              <a:t>community benefit and environmental sustainability</a:t>
            </a:r>
            <a:r>
              <a:rPr lang="en-US" dirty="0"/>
              <a:t>.</a:t>
            </a:r>
          </a:p>
          <a:p>
            <a:pPr>
              <a:spcAft>
                <a:spcPts val="600"/>
              </a:spcAft>
            </a:pPr>
            <a:endParaRPr lang="en-IE" dirty="0"/>
          </a:p>
        </p:txBody>
      </p:sp>
      <p:sp>
        <p:nvSpPr>
          <p:cNvPr id="6" name="Text Placeholder 5">
            <a:extLst>
              <a:ext uri="{FF2B5EF4-FFF2-40B4-BE49-F238E27FC236}">
                <a16:creationId xmlns:a16="http://schemas.microsoft.com/office/drawing/2014/main" id="{37AB9A8A-2C86-0B0B-DD05-F98E0E4BC074}"/>
              </a:ext>
            </a:extLst>
          </p:cNvPr>
          <p:cNvSpPr>
            <a:spLocks noGrp="1"/>
          </p:cNvSpPr>
          <p:nvPr>
            <p:ph type="body" sz="quarter" idx="16"/>
          </p:nvPr>
        </p:nvSpPr>
        <p:spPr>
          <a:xfrm>
            <a:off x="788656" y="158725"/>
            <a:ext cx="10614687" cy="803654"/>
          </a:xfrm>
        </p:spPr>
        <p:txBody>
          <a:bodyPr/>
          <a:lstStyle/>
          <a:p>
            <a:r>
              <a:rPr lang="en-IE" sz="3200" dirty="0"/>
              <a:t>Introduction: </a:t>
            </a:r>
            <a:r>
              <a:rPr lang="en-IE" sz="3200" b="0" dirty="0"/>
              <a:t>Ireland’s Funding Priorities</a:t>
            </a:r>
          </a:p>
          <a:p>
            <a:endParaRPr lang="en-IE" sz="3200" dirty="0"/>
          </a:p>
        </p:txBody>
      </p:sp>
      <p:sp>
        <p:nvSpPr>
          <p:cNvPr id="8" name="Text Placeholder 7">
            <a:extLst>
              <a:ext uri="{FF2B5EF4-FFF2-40B4-BE49-F238E27FC236}">
                <a16:creationId xmlns:a16="http://schemas.microsoft.com/office/drawing/2014/main" id="{A033FFEC-DDE4-6642-A999-102818C1F716}"/>
              </a:ext>
            </a:extLst>
          </p:cNvPr>
          <p:cNvSpPr>
            <a:spLocks noGrp="1"/>
          </p:cNvSpPr>
          <p:nvPr>
            <p:ph type="body" sz="quarter" idx="19"/>
          </p:nvPr>
        </p:nvSpPr>
        <p:spPr>
          <a:xfrm>
            <a:off x="802510" y="770435"/>
            <a:ext cx="10614687" cy="803654"/>
          </a:xfrm>
        </p:spPr>
        <p:txBody>
          <a:bodyPr/>
          <a:lstStyle/>
          <a:p>
            <a:r>
              <a:rPr lang="en-IE" dirty="0"/>
              <a:t>Rural development, community benefit, </a:t>
            </a:r>
            <a:r>
              <a:rPr lang="en-US" dirty="0"/>
              <a:t>energy efficiency, diversification, green sustainability, and immersive experience-driven tourism. </a:t>
            </a:r>
            <a:endParaRPr lang="en-IE" dirty="0"/>
          </a:p>
        </p:txBody>
      </p:sp>
    </p:spTree>
    <p:extLst>
      <p:ext uri="{BB962C8B-B14F-4D97-AF65-F5344CB8AC3E}">
        <p14:creationId xmlns:p14="http://schemas.microsoft.com/office/powerpoint/2010/main" val="64182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0D128-6713-0357-056D-03ED282418D4}"/>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55BBB1D-32E8-809E-DF90-37FA15BA8543}"/>
              </a:ext>
            </a:extLst>
          </p:cNvPr>
          <p:cNvSpPr/>
          <p:nvPr/>
        </p:nvSpPr>
        <p:spPr>
          <a:xfrm>
            <a:off x="1426256" y="1367812"/>
            <a:ext cx="9441212" cy="345543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1648DD22-D026-649D-27AA-A747A385D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37F34466-246E-27ED-9D54-2157394009B1}"/>
              </a:ext>
            </a:extLst>
          </p:cNvPr>
          <p:cNvSpPr txBox="1">
            <a:spLocks/>
          </p:cNvSpPr>
          <p:nvPr/>
        </p:nvSpPr>
        <p:spPr>
          <a:xfrm>
            <a:off x="1960933" y="1535262"/>
            <a:ext cx="816656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sz="2200" b="1" dirty="0">
                <a:solidFill>
                  <a:srgbClr val="459597"/>
                </a:solidFill>
                <a:hlinkClick r:id="rId5">
                  <a:extLst>
                    <a:ext uri="{A12FA001-AC4F-418D-AE19-62706E023703}">
                      <ahyp:hlinkClr xmlns:ahyp="http://schemas.microsoft.com/office/drawing/2018/hyperlinkcolor" val="tx"/>
                    </a:ext>
                  </a:extLst>
                </a:hlinkClick>
              </a:rPr>
              <a:t>Local Enterprise Office (LEO) Grants:</a:t>
            </a:r>
            <a:r>
              <a:rPr lang="en-US" sz="2200" dirty="0">
                <a:solidFill>
                  <a:srgbClr val="459597"/>
                </a:solidFill>
                <a:hlinkClick r:id="rId5">
                  <a:extLst>
                    <a:ext uri="{A12FA001-AC4F-418D-AE19-62706E023703}">
                      <ahyp:hlinkClr xmlns:ahyp="http://schemas.microsoft.com/office/drawing/2018/hyperlinkcolor" val="tx"/>
                    </a:ext>
                  </a:extLst>
                </a:hlinkClick>
              </a:rPr>
              <a:t> </a:t>
            </a:r>
            <a:r>
              <a:rPr lang="en-US" sz="2200" dirty="0">
                <a:solidFill>
                  <a:srgbClr val="494949"/>
                </a:solidFill>
              </a:rPr>
              <a:t>LEO in your county is the first stop</a:t>
            </a:r>
            <a:r>
              <a:rPr lang="en-US" sz="2200" dirty="0"/>
              <a:t> to help support local small businesses and start-ups. They provide funding and mentoring support.</a:t>
            </a:r>
          </a:p>
          <a:p>
            <a:pPr marL="0" indent="0">
              <a:spcAft>
                <a:spcPts val="600"/>
              </a:spcAft>
            </a:pPr>
            <a:r>
              <a:rPr lang="en-US" sz="2200" dirty="0">
                <a:solidFill>
                  <a:srgbClr val="494949"/>
                </a:solidFill>
              </a:rPr>
              <a:t>They offer </a:t>
            </a:r>
            <a:r>
              <a:rPr lang="en-US" sz="2200" b="1" dirty="0">
                <a:solidFill>
                  <a:srgbClr val="E96751"/>
                </a:solidFill>
              </a:rPr>
              <a:t>Feasibility Study Grants </a:t>
            </a:r>
            <a:r>
              <a:rPr lang="en-US" sz="2200" dirty="0"/>
              <a:t>to help early-stage alternative tourism providers (e.g. glamping sites, farm stays) with idea validation, feasibility research, and start-up capital. This funding can cover up to </a:t>
            </a:r>
            <a:r>
              <a:rPr lang="en-US" sz="2200" b="1" dirty="0">
                <a:solidFill>
                  <a:srgbClr val="494949"/>
                </a:solidFill>
              </a:rPr>
              <a:t>50% of costs (maximum €15,000) </a:t>
            </a:r>
            <a:r>
              <a:rPr lang="en-US" sz="2200" dirty="0">
                <a:solidFill>
                  <a:srgbClr val="494949"/>
                </a:solidFill>
              </a:rPr>
              <a:t>for market research, prototypes, and other related expenses. </a:t>
            </a:r>
            <a:r>
              <a:rPr lang="en-US" sz="2200" b="1" dirty="0">
                <a:solidFill>
                  <a:srgbClr val="E96751"/>
                </a:solidFill>
              </a:rPr>
              <a:t>Priming Grants </a:t>
            </a:r>
            <a:r>
              <a:rPr lang="en-US" sz="2200" dirty="0">
                <a:solidFill>
                  <a:srgbClr val="494949"/>
                </a:solidFill>
              </a:rPr>
              <a:t>for startups, often up to €30,000 for capital or employment costs, usually requiring matching funds. </a:t>
            </a:r>
          </a:p>
        </p:txBody>
      </p:sp>
      <p:cxnSp>
        <p:nvCxnSpPr>
          <p:cNvPr id="15" name="Connector: Elbow 14">
            <a:extLst>
              <a:ext uri="{FF2B5EF4-FFF2-40B4-BE49-F238E27FC236}">
                <a16:creationId xmlns:a16="http://schemas.microsoft.com/office/drawing/2014/main" id="{C554076F-72AC-E993-CED1-095D060070A0}"/>
              </a:ext>
            </a:extLst>
          </p:cNvPr>
          <p:cNvCxnSpPr>
            <a:cxnSpLocks/>
          </p:cNvCxnSpPr>
          <p:nvPr/>
        </p:nvCxnSpPr>
        <p:spPr>
          <a:xfrm rot="10800000" flipH="1">
            <a:off x="809910" y="2361747"/>
            <a:ext cx="670948" cy="3470640"/>
          </a:xfrm>
          <a:prstGeom prst="bentConnector3">
            <a:avLst>
              <a:gd name="adj1" fmla="val -34071"/>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82F6BB89-AA53-8A63-6E69-8E9A3A77A86A}"/>
              </a:ext>
            </a:extLst>
          </p:cNvPr>
          <p:cNvSpPr/>
          <p:nvPr/>
        </p:nvSpPr>
        <p:spPr>
          <a:xfrm>
            <a:off x="1452139" y="4917880"/>
            <a:ext cx="10029647" cy="15013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94949"/>
              </a:solidFill>
            </a:endParaRPr>
          </a:p>
        </p:txBody>
      </p:sp>
      <p:sp>
        <p:nvSpPr>
          <p:cNvPr id="19" name="Text Placeholder 5">
            <a:extLst>
              <a:ext uri="{FF2B5EF4-FFF2-40B4-BE49-F238E27FC236}">
                <a16:creationId xmlns:a16="http://schemas.microsoft.com/office/drawing/2014/main" id="{E6D9041F-4D84-793C-5540-77460F754AAA}"/>
              </a:ext>
            </a:extLst>
          </p:cNvPr>
          <p:cNvSpPr txBox="1">
            <a:spLocks/>
          </p:cNvSpPr>
          <p:nvPr/>
        </p:nvSpPr>
        <p:spPr>
          <a:xfrm>
            <a:off x="1960933" y="510756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200" b="1" dirty="0">
                <a:solidFill>
                  <a:srgbClr val="F2A158"/>
                </a:solidFill>
              </a:rPr>
              <a:t>Tip:</a:t>
            </a:r>
          </a:p>
          <a:p>
            <a:pPr marL="104775" indent="0"/>
            <a:r>
              <a:rPr lang="en-US" sz="2200" dirty="0">
                <a:solidFill>
                  <a:srgbClr val="494949"/>
                </a:solidFill>
              </a:rPr>
              <a:t>Always discuss with your LEO advisor – even if you don’t get a grant, LEO can provide training (e.g. Start Your Own Business courses) and mentor support.</a:t>
            </a:r>
          </a:p>
        </p:txBody>
      </p:sp>
      <p:sp>
        <p:nvSpPr>
          <p:cNvPr id="33" name="Freeform 28">
            <a:extLst>
              <a:ext uri="{FF2B5EF4-FFF2-40B4-BE49-F238E27FC236}">
                <a16:creationId xmlns:a16="http://schemas.microsoft.com/office/drawing/2014/main" id="{D33685FD-9058-9337-429A-A69045CC95F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B30423B0-9B31-4E33-E4AE-3BC0EC948F98}"/>
              </a:ext>
            </a:extLst>
          </p:cNvPr>
          <p:cNvSpPr txBox="1">
            <a:spLocks/>
          </p:cNvSpPr>
          <p:nvPr/>
        </p:nvSpPr>
        <p:spPr>
          <a:xfrm>
            <a:off x="150801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Local Enterprise Office (LEO) Grants</a:t>
            </a:r>
          </a:p>
        </p:txBody>
      </p:sp>
      <p:pic>
        <p:nvPicPr>
          <p:cNvPr id="32" name="Graphic 31" descr="Target with solid fill">
            <a:extLst>
              <a:ext uri="{FF2B5EF4-FFF2-40B4-BE49-F238E27FC236}">
                <a16:creationId xmlns:a16="http://schemas.microsoft.com/office/drawing/2014/main" id="{7D57882F-D7B6-F253-401D-1101A75C53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139" y="1444807"/>
            <a:ext cx="633914" cy="633914"/>
          </a:xfrm>
          <a:prstGeom prst="rect">
            <a:avLst/>
          </a:prstGeom>
        </p:spPr>
      </p:pic>
      <p:pic>
        <p:nvPicPr>
          <p:cNvPr id="43" name="Graphic 42" descr="Excellent with solid fill">
            <a:extLst>
              <a:ext uri="{FF2B5EF4-FFF2-40B4-BE49-F238E27FC236}">
                <a16:creationId xmlns:a16="http://schemas.microsoft.com/office/drawing/2014/main" id="{4CB0F0DE-A977-5D2D-D31C-B29D409D09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4968" y="4934365"/>
            <a:ext cx="749373" cy="749373"/>
          </a:xfrm>
          <a:prstGeom prst="rect">
            <a:avLst/>
          </a:prstGeom>
        </p:spPr>
      </p:pic>
      <p:pic>
        <p:nvPicPr>
          <p:cNvPr id="5125" name="Picture 5" descr="Local Enterprise Offices">
            <a:extLst>
              <a:ext uri="{FF2B5EF4-FFF2-40B4-BE49-F238E27FC236}">
                <a16:creationId xmlns:a16="http://schemas.microsoft.com/office/drawing/2014/main" id="{B40855F1-7B76-792B-DB70-2F9F58B289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1174"/>
          <a:stretch>
            <a:fillRect/>
          </a:stretch>
        </p:blipFill>
        <p:spPr bwMode="auto">
          <a:xfrm>
            <a:off x="10072891" y="520687"/>
            <a:ext cx="1589154" cy="14115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2A2B0-6302-54F8-C487-598F2AC64EBC}"/>
              </a:ext>
            </a:extLst>
          </p:cNvPr>
          <p:cNvGrpSpPr/>
          <p:nvPr/>
        </p:nvGrpSpPr>
        <p:grpSpPr>
          <a:xfrm>
            <a:off x="274432" y="85433"/>
            <a:ext cx="1047896" cy="1049846"/>
            <a:chOff x="1016000" y="1137920"/>
            <a:chExt cx="1016000" cy="1016000"/>
          </a:xfrm>
        </p:grpSpPr>
        <p:sp>
          <p:nvSpPr>
            <p:cNvPr id="6" name="Oval 5">
              <a:extLst>
                <a:ext uri="{FF2B5EF4-FFF2-40B4-BE49-F238E27FC236}">
                  <a16:creationId xmlns:a16="http://schemas.microsoft.com/office/drawing/2014/main" id="{2450890F-D3AE-86D5-40BA-2CCBC52610F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E7ED82F3-1F0D-22C3-89DA-41B3662A06C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cxnSp>
        <p:nvCxnSpPr>
          <p:cNvPr id="22" name="Straight Connector 21">
            <a:extLst>
              <a:ext uri="{FF2B5EF4-FFF2-40B4-BE49-F238E27FC236}">
                <a16:creationId xmlns:a16="http://schemas.microsoft.com/office/drawing/2014/main" id="{32874603-143A-C56B-4401-F35190DB9FD3}"/>
              </a:ext>
            </a:extLst>
          </p:cNvPr>
          <p:cNvCxnSpPr/>
          <p:nvPr/>
        </p:nvCxnSpPr>
        <p:spPr>
          <a:xfrm>
            <a:off x="685800" y="583238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059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4651C-0C7B-8390-AFFC-02807E244E78}"/>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4C783D5-B665-02D3-2B9E-35F101AF4D8D}"/>
              </a:ext>
            </a:extLst>
          </p:cNvPr>
          <p:cNvSpPr/>
          <p:nvPr/>
        </p:nvSpPr>
        <p:spPr>
          <a:xfrm>
            <a:off x="1426256" y="1367812"/>
            <a:ext cx="9441212" cy="345543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21358DBC-DB2E-BF68-87A8-0A5E386C0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199B73DD-64BB-8B97-FD5C-B3680E8CE66A}"/>
              </a:ext>
            </a:extLst>
          </p:cNvPr>
          <p:cNvSpPr txBox="1">
            <a:spLocks/>
          </p:cNvSpPr>
          <p:nvPr/>
        </p:nvSpPr>
        <p:spPr>
          <a:xfrm>
            <a:off x="2175629" y="1525346"/>
            <a:ext cx="831387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Example: </a:t>
            </a:r>
            <a:r>
              <a:rPr lang="en-US" sz="2200" dirty="0">
                <a:solidFill>
                  <a:srgbClr val="E96751"/>
                </a:solidFill>
                <a:hlinkClick r:id="rId5">
                  <a:extLst>
                    <a:ext uri="{A12FA001-AC4F-418D-AE19-62706E023703}">
                      <ahyp:hlinkClr xmlns:ahyp="http://schemas.microsoft.com/office/drawing/2018/hyperlinkcolor" val="tx"/>
                    </a:ext>
                  </a:extLst>
                </a:hlinkClick>
              </a:rPr>
              <a:t>Ivy Hill Glamping in Co. Clare </a:t>
            </a:r>
            <a:r>
              <a:rPr lang="en-US" sz="2200" dirty="0">
                <a:solidFill>
                  <a:srgbClr val="494949"/>
                </a:solidFill>
              </a:rPr>
              <a:t>began with one pod and scaled with </a:t>
            </a:r>
            <a:r>
              <a:rPr lang="en-US" sz="2200" b="1" dirty="0">
                <a:solidFill>
                  <a:srgbClr val="494949"/>
                </a:solidFill>
              </a:rPr>
              <a:t>LEO support. </a:t>
            </a:r>
            <a:r>
              <a:rPr lang="en-US" sz="2200" dirty="0">
                <a:solidFill>
                  <a:srgbClr val="494949"/>
                </a:solidFill>
              </a:rPr>
              <a:t>Alan Vaughan, a dry-stock farmer, successfully </a:t>
            </a:r>
            <a:r>
              <a:rPr lang="en-US" sz="2200" b="1" dirty="0">
                <a:solidFill>
                  <a:srgbClr val="494949"/>
                </a:solidFill>
              </a:rPr>
              <a:t>diversified his farm </a:t>
            </a:r>
            <a:r>
              <a:rPr lang="en-US" sz="2200" dirty="0">
                <a:solidFill>
                  <a:srgbClr val="494949"/>
                </a:solidFill>
              </a:rPr>
              <a:t>by introducing glamping accommodations. </a:t>
            </a:r>
          </a:p>
          <a:p>
            <a:pPr marL="0" indent="0">
              <a:spcAft>
                <a:spcPts val="600"/>
              </a:spcAft>
            </a:pPr>
            <a:r>
              <a:rPr lang="en-US" sz="2200" dirty="0">
                <a:solidFill>
                  <a:srgbClr val="494949"/>
                </a:solidFill>
              </a:rPr>
              <a:t>He established </a:t>
            </a:r>
            <a:r>
              <a:rPr lang="en-US" sz="2200" b="1" dirty="0">
                <a:solidFill>
                  <a:srgbClr val="494949"/>
                </a:solidFill>
              </a:rPr>
              <a:t>Ivy Hill Glamping</a:t>
            </a:r>
            <a:r>
              <a:rPr lang="en-US" sz="2200" dirty="0">
                <a:solidFill>
                  <a:srgbClr val="494949"/>
                </a:solidFill>
              </a:rPr>
              <a:t>, which has attracted both domestic and international visitors, with at least half of the bookings coming from foreign guests. </a:t>
            </a:r>
          </a:p>
          <a:p>
            <a:pPr marL="0" indent="0">
              <a:spcAft>
                <a:spcPts val="600"/>
              </a:spcAft>
            </a:pPr>
            <a:r>
              <a:rPr lang="en-US" sz="2200" dirty="0">
                <a:solidFill>
                  <a:srgbClr val="494949"/>
                </a:solidFill>
              </a:rPr>
              <a:t>This venture has provided an </a:t>
            </a:r>
            <a:r>
              <a:rPr lang="en-US" sz="2200" b="1" dirty="0">
                <a:solidFill>
                  <a:srgbClr val="494949"/>
                </a:solidFill>
              </a:rPr>
              <a:t>additional income stream </a:t>
            </a:r>
            <a:r>
              <a:rPr lang="en-US" sz="2200" dirty="0">
                <a:solidFill>
                  <a:srgbClr val="494949"/>
                </a:solidFill>
              </a:rPr>
              <a:t>and enhanced the value of his farm, demonstrating the potential benefits of agritourism for farmers in suitable locations.</a:t>
            </a:r>
          </a:p>
        </p:txBody>
      </p:sp>
      <p:cxnSp>
        <p:nvCxnSpPr>
          <p:cNvPr id="15" name="Connector: Elbow 14">
            <a:extLst>
              <a:ext uri="{FF2B5EF4-FFF2-40B4-BE49-F238E27FC236}">
                <a16:creationId xmlns:a16="http://schemas.microsoft.com/office/drawing/2014/main" id="{D0A906AF-6654-D891-19D8-3577D789CC92}"/>
              </a:ext>
            </a:extLst>
          </p:cNvPr>
          <p:cNvCxnSpPr>
            <a:cxnSpLocks/>
          </p:cNvCxnSpPr>
          <p:nvPr/>
        </p:nvCxnSpPr>
        <p:spPr>
          <a:xfrm rot="10800000" flipH="1">
            <a:off x="809910" y="2361747"/>
            <a:ext cx="670948" cy="3470640"/>
          </a:xfrm>
          <a:prstGeom prst="bentConnector3">
            <a:avLst>
              <a:gd name="adj1" fmla="val -34071"/>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FB2263D7-36C8-F6FE-5350-3B21AFC5D1A5}"/>
              </a:ext>
            </a:extLst>
          </p:cNvPr>
          <p:cNvSpPr/>
          <p:nvPr/>
        </p:nvSpPr>
        <p:spPr>
          <a:xfrm>
            <a:off x="1452139" y="4917880"/>
            <a:ext cx="10029647" cy="15013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1C928E9-DC7D-D416-46BB-8D5678C88CE5}"/>
              </a:ext>
            </a:extLst>
          </p:cNvPr>
          <p:cNvSpPr txBox="1">
            <a:spLocks/>
          </p:cNvSpPr>
          <p:nvPr/>
        </p:nvSpPr>
        <p:spPr>
          <a:xfrm>
            <a:off x="2247198" y="5075002"/>
            <a:ext cx="862027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r>
              <a:rPr lang="en-US" sz="2200" b="1" dirty="0">
                <a:solidFill>
                  <a:srgbClr val="F2A158"/>
                </a:solidFill>
              </a:rPr>
              <a:t>Note: </a:t>
            </a:r>
            <a:r>
              <a:rPr lang="en-US" sz="2200" dirty="0">
                <a:solidFill>
                  <a:srgbClr val="494949"/>
                </a:solidFill>
              </a:rPr>
              <a:t>LEO grants </a:t>
            </a:r>
            <a:r>
              <a:rPr lang="en-US" sz="2200" dirty="0" err="1">
                <a:solidFill>
                  <a:srgbClr val="494949"/>
                </a:solidFill>
              </a:rPr>
              <a:t>prioritise</a:t>
            </a:r>
            <a:r>
              <a:rPr lang="en-US" sz="2200" dirty="0">
                <a:solidFill>
                  <a:srgbClr val="494949"/>
                </a:solidFill>
              </a:rPr>
              <a:t> manufacturing or export-oriented businesses, but innovative tourism projects may qualify, especially if they show job creation and potential to attract overseas visitors (making it an “export” in a sense). </a:t>
            </a:r>
          </a:p>
        </p:txBody>
      </p:sp>
      <p:sp>
        <p:nvSpPr>
          <p:cNvPr id="33" name="Freeform 28">
            <a:extLst>
              <a:ext uri="{FF2B5EF4-FFF2-40B4-BE49-F238E27FC236}">
                <a16:creationId xmlns:a16="http://schemas.microsoft.com/office/drawing/2014/main" id="{67E1CDEB-B3D6-CEA1-01B2-58EEC6C862A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D8814C4-0C5D-CB7B-4431-4412F8561402}"/>
              </a:ext>
            </a:extLst>
          </p:cNvPr>
          <p:cNvSpPr txBox="1">
            <a:spLocks/>
          </p:cNvSpPr>
          <p:nvPr/>
        </p:nvSpPr>
        <p:spPr>
          <a:xfrm>
            <a:off x="303823" y="263037"/>
            <a:ext cx="64358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CASE STUDY </a:t>
            </a:r>
            <a:r>
              <a:rPr lang="en-US" sz="3000" b="1" dirty="0"/>
              <a:t>Ivy Hill Glamping</a:t>
            </a:r>
          </a:p>
        </p:txBody>
      </p:sp>
      <p:pic>
        <p:nvPicPr>
          <p:cNvPr id="43" name="Graphic 42" descr="Excellent with solid fill">
            <a:extLst>
              <a:ext uri="{FF2B5EF4-FFF2-40B4-BE49-F238E27FC236}">
                <a16:creationId xmlns:a16="http://schemas.microsoft.com/office/drawing/2014/main" id="{76FE7434-A5D0-EE96-1E92-0C9CE84DD6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6246" y="4934365"/>
            <a:ext cx="749373" cy="749373"/>
          </a:xfrm>
          <a:prstGeom prst="rect">
            <a:avLst/>
          </a:prstGeom>
        </p:spPr>
      </p:pic>
      <p:cxnSp>
        <p:nvCxnSpPr>
          <p:cNvPr id="22" name="Straight Connector 21">
            <a:extLst>
              <a:ext uri="{FF2B5EF4-FFF2-40B4-BE49-F238E27FC236}">
                <a16:creationId xmlns:a16="http://schemas.microsoft.com/office/drawing/2014/main" id="{EC758C01-C0EA-60C8-F3BC-EB896FA9ED89}"/>
              </a:ext>
            </a:extLst>
          </p:cNvPr>
          <p:cNvCxnSpPr/>
          <p:nvPr/>
        </p:nvCxnSpPr>
        <p:spPr>
          <a:xfrm>
            <a:off x="685800" y="583238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Picture 4" descr="Alan Vaughan at the Glamping Pod in Moy, Lahinch, Co Clare. Photograph by Eamon Ward">
            <a:extLst>
              <a:ext uri="{FF2B5EF4-FFF2-40B4-BE49-F238E27FC236}">
                <a16:creationId xmlns:a16="http://schemas.microsoft.com/office/drawing/2014/main" id="{CC85693E-5EAF-17AC-091F-1F02344568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9904" y="85433"/>
            <a:ext cx="2357876" cy="157191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Graphic 2" descr="Excellent with solid fill">
            <a:extLst>
              <a:ext uri="{FF2B5EF4-FFF2-40B4-BE49-F238E27FC236}">
                <a16:creationId xmlns:a16="http://schemas.microsoft.com/office/drawing/2014/main" id="{E6D1165C-A720-7EC4-D05E-A6B5A620B9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0859" y="1565059"/>
            <a:ext cx="749373" cy="749373"/>
          </a:xfrm>
          <a:prstGeom prst="rect">
            <a:avLst/>
          </a:prstGeom>
        </p:spPr>
      </p:pic>
    </p:spTree>
    <p:extLst>
      <p:ext uri="{BB962C8B-B14F-4D97-AF65-F5344CB8AC3E}">
        <p14:creationId xmlns:p14="http://schemas.microsoft.com/office/powerpoint/2010/main" val="1527115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6028-B123-FF8B-99C5-408C02BB8BD8}"/>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669B508A-5DB8-6A81-697F-A0020C177EB4}"/>
              </a:ext>
            </a:extLst>
          </p:cNvPr>
          <p:cNvSpPr/>
          <p:nvPr/>
        </p:nvSpPr>
        <p:spPr>
          <a:xfrm>
            <a:off x="5834920" y="1287329"/>
            <a:ext cx="5576030" cy="1780529"/>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5BA917DA-DBF6-68E3-FA16-9C7354A15F78}"/>
              </a:ext>
            </a:extLst>
          </p:cNvPr>
          <p:cNvSpPr/>
          <p:nvPr/>
        </p:nvSpPr>
        <p:spPr>
          <a:xfrm>
            <a:off x="5834920" y="3261228"/>
            <a:ext cx="5576030" cy="140346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7773D523-DA8A-234D-797B-BCF9D7B07CE6}"/>
              </a:ext>
            </a:extLst>
          </p:cNvPr>
          <p:cNvSpPr/>
          <p:nvPr/>
        </p:nvSpPr>
        <p:spPr>
          <a:xfrm>
            <a:off x="5834920" y="4858058"/>
            <a:ext cx="5576030" cy="186796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cxnSp>
        <p:nvCxnSpPr>
          <p:cNvPr id="2" name="Straight Connector 1">
            <a:extLst>
              <a:ext uri="{FF2B5EF4-FFF2-40B4-BE49-F238E27FC236}">
                <a16:creationId xmlns:a16="http://schemas.microsoft.com/office/drawing/2014/main" id="{319E5413-78FF-3413-EE0D-6085819806C6}"/>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AE92D06-2EBE-84CD-816C-6C9DC644B3E1}"/>
              </a:ext>
            </a:extLst>
          </p:cNvPr>
          <p:cNvGrpSpPr/>
          <p:nvPr/>
        </p:nvGrpSpPr>
        <p:grpSpPr>
          <a:xfrm>
            <a:off x="226082" y="1742676"/>
            <a:ext cx="5851394" cy="4877198"/>
            <a:chOff x="4269442" y="1279832"/>
            <a:chExt cx="6267510" cy="5412758"/>
          </a:xfrm>
        </p:grpSpPr>
        <p:sp>
          <p:nvSpPr>
            <p:cNvPr id="13" name="Rectangle: Rounded Corners 12">
              <a:extLst>
                <a:ext uri="{FF2B5EF4-FFF2-40B4-BE49-F238E27FC236}">
                  <a16:creationId xmlns:a16="http://schemas.microsoft.com/office/drawing/2014/main" id="{6093A496-C974-4208-8CD3-33B7BB3E7B0D}"/>
                </a:ext>
              </a:extLst>
            </p:cNvPr>
            <p:cNvSpPr/>
            <p:nvPr/>
          </p:nvSpPr>
          <p:spPr>
            <a:xfrm>
              <a:off x="4269442" y="1526110"/>
              <a:ext cx="5311248" cy="4925569"/>
            </a:xfrm>
            <a:prstGeom prst="roundRect">
              <a:avLst>
                <a:gd name="adj" fmla="val 13233"/>
              </a:avLst>
            </a:prstGeom>
            <a:solidFill>
              <a:srgbClr val="F2A158"/>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solidFill>
                  <a:schemeClr val="bg1"/>
                </a:solidFill>
              </a:endParaRPr>
            </a:p>
          </p:txBody>
        </p:sp>
        <p:sp>
          <p:nvSpPr>
            <p:cNvPr id="14" name="Freeform: Shape 13">
              <a:extLst>
                <a:ext uri="{FF2B5EF4-FFF2-40B4-BE49-F238E27FC236}">
                  <a16:creationId xmlns:a16="http://schemas.microsoft.com/office/drawing/2014/main" id="{6C7CE218-E244-D924-74B3-6BEE6E6EC968}"/>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2CB71A7E-381B-4339-B8CE-3A324F71CF8F}"/>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7D8B762B-0096-40D9-F6F4-F0946D56FA2C}"/>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DA2238D2-E8CD-C034-DD78-E16E11233E98}"/>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FF97D7EC-7F0E-B224-DD30-18780A879CE8}"/>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9498C169-EBD9-3AD6-FA8E-29727EC93FEE}"/>
              </a:ext>
            </a:extLst>
          </p:cNvPr>
          <p:cNvSpPr txBox="1"/>
          <p:nvPr/>
        </p:nvSpPr>
        <p:spPr>
          <a:xfrm>
            <a:off x="560502" y="2178858"/>
            <a:ext cx="4146909" cy="4062651"/>
          </a:xfrm>
          <a:prstGeom prst="rect">
            <a:avLst/>
          </a:prstGeom>
          <a:noFill/>
        </p:spPr>
        <p:txBody>
          <a:bodyPr wrap="square" rtlCol="0">
            <a:spAutoFit/>
          </a:bodyPr>
          <a:lstStyle/>
          <a:p>
            <a:pPr>
              <a:spcAft>
                <a:spcPts val="600"/>
              </a:spcAft>
            </a:pPr>
            <a:r>
              <a:rPr lang="en-US" sz="2600" b="1" i="1" dirty="0">
                <a:solidFill>
                  <a:schemeClr val="bg1"/>
                </a:solidFill>
              </a:rPr>
              <a:t>‘Why opening one glamping pod on his farm was the best thing this Clare farmer has ever done’ </a:t>
            </a:r>
            <a:r>
              <a:rPr lang="en-US" sz="2600" i="1" dirty="0">
                <a:solidFill>
                  <a:schemeClr val="bg1"/>
                </a:solidFill>
                <a:hlinkClick r:id="rId3">
                  <a:extLst>
                    <a:ext uri="{A12FA001-AC4F-418D-AE19-62706E023703}">
                      <ahyp:hlinkClr xmlns:ahyp="http://schemas.microsoft.com/office/drawing/2018/hyperlinkcolor" val="tx"/>
                    </a:ext>
                  </a:extLst>
                </a:hlinkClick>
              </a:rPr>
              <a:t>Irish Independent</a:t>
            </a:r>
            <a:endParaRPr lang="en-US" sz="2600" i="1" dirty="0">
              <a:solidFill>
                <a:schemeClr val="bg1"/>
              </a:solidFill>
            </a:endParaRPr>
          </a:p>
          <a:p>
            <a:pPr>
              <a:spcAft>
                <a:spcPts val="600"/>
              </a:spcAft>
            </a:pPr>
            <a:endParaRPr lang="en-US" sz="2400" i="1" dirty="0">
              <a:solidFill>
                <a:schemeClr val="bg1"/>
              </a:solidFill>
            </a:endParaRPr>
          </a:p>
          <a:p>
            <a:pPr>
              <a:spcAft>
                <a:spcPts val="600"/>
              </a:spcAft>
            </a:pPr>
            <a:r>
              <a:rPr lang="en-US" sz="2400" dirty="0">
                <a:solidFill>
                  <a:schemeClr val="bg1"/>
                </a:solidFill>
              </a:rPr>
              <a:t>For those considering a similar venture, starting with a single glamping pod can be a manageable way to test the market. </a:t>
            </a:r>
            <a:endParaRPr lang="en-US" sz="2400" i="1" dirty="0">
              <a:solidFill>
                <a:schemeClr val="bg1"/>
              </a:solidFill>
            </a:endParaRPr>
          </a:p>
        </p:txBody>
      </p:sp>
      <p:sp>
        <p:nvSpPr>
          <p:cNvPr id="27" name="TextBox 26">
            <a:extLst>
              <a:ext uri="{FF2B5EF4-FFF2-40B4-BE49-F238E27FC236}">
                <a16:creationId xmlns:a16="http://schemas.microsoft.com/office/drawing/2014/main" id="{84BB9E57-8E6F-0948-7543-D3322C0D5C43}"/>
              </a:ext>
            </a:extLst>
          </p:cNvPr>
          <p:cNvSpPr txBox="1"/>
          <p:nvPr/>
        </p:nvSpPr>
        <p:spPr>
          <a:xfrm>
            <a:off x="6462897" y="4940916"/>
            <a:ext cx="5019490" cy="1785104"/>
          </a:xfrm>
          <a:prstGeom prst="rect">
            <a:avLst/>
          </a:prstGeom>
          <a:noFill/>
        </p:spPr>
        <p:txBody>
          <a:bodyPr wrap="square" rtlCol="0">
            <a:spAutoFit/>
          </a:bodyPr>
          <a:lstStyle/>
          <a:p>
            <a:pPr>
              <a:spcAft>
                <a:spcPts val="600"/>
              </a:spcAft>
            </a:pPr>
            <a:r>
              <a:rPr lang="en-US" sz="2200" dirty="0">
                <a:solidFill>
                  <a:schemeClr val="bg1"/>
                </a:solidFill>
              </a:rPr>
              <a:t>Additionally, equipping the pod with amenities like the </a:t>
            </a:r>
            <a:r>
              <a:rPr lang="en-US" sz="2200" dirty="0">
                <a:solidFill>
                  <a:schemeClr val="bg1"/>
                </a:solidFill>
                <a:hlinkClick r:id="rId4">
                  <a:extLst>
                    <a:ext uri="{A12FA001-AC4F-418D-AE19-62706E023703}">
                      <ahyp:hlinkClr xmlns:ahyp="http://schemas.microsoft.com/office/drawing/2018/hyperlinkcolor" val="tx"/>
                    </a:ext>
                  </a:extLst>
                </a:hlinkClick>
              </a:rPr>
              <a:t>Rhino-Pods Cubit</a:t>
            </a:r>
            <a:r>
              <a:rPr lang="en-US" sz="2200" dirty="0">
                <a:solidFill>
                  <a:schemeClr val="bg1"/>
                </a:solidFill>
              </a:rPr>
              <a:t>—a compact, portable outdoor kitchen with a sink and self-powered tap—can enhance the guest experience.</a:t>
            </a:r>
          </a:p>
        </p:txBody>
      </p:sp>
      <p:sp>
        <p:nvSpPr>
          <p:cNvPr id="28" name="TextBox 27">
            <a:extLst>
              <a:ext uri="{FF2B5EF4-FFF2-40B4-BE49-F238E27FC236}">
                <a16:creationId xmlns:a16="http://schemas.microsoft.com/office/drawing/2014/main" id="{F52AF200-B089-B791-1124-FCB9F1F60E3C}"/>
              </a:ext>
            </a:extLst>
          </p:cNvPr>
          <p:cNvSpPr txBox="1"/>
          <p:nvPr/>
        </p:nvSpPr>
        <p:spPr>
          <a:xfrm>
            <a:off x="6391464" y="3344085"/>
            <a:ext cx="5019490" cy="1107996"/>
          </a:xfrm>
          <a:prstGeom prst="rect">
            <a:avLst/>
          </a:prstGeom>
          <a:noFill/>
        </p:spPr>
        <p:txBody>
          <a:bodyPr wrap="square" rtlCol="0">
            <a:spAutoFit/>
          </a:bodyPr>
          <a:lstStyle/>
          <a:p>
            <a:r>
              <a:rPr lang="en-US" sz="2200" dirty="0">
                <a:solidFill>
                  <a:schemeClr val="bg1"/>
                </a:solidFill>
              </a:rPr>
              <a:t>For those considering a similar venture, starting with a single glamping pod can be a manageable way to test the market.</a:t>
            </a:r>
            <a:endParaRPr lang="en-US" sz="2200" b="1" dirty="0">
              <a:solidFill>
                <a:schemeClr val="bg1"/>
              </a:solidFill>
            </a:endParaRPr>
          </a:p>
        </p:txBody>
      </p:sp>
      <p:sp>
        <p:nvSpPr>
          <p:cNvPr id="30" name="TextBox 29">
            <a:extLst>
              <a:ext uri="{FF2B5EF4-FFF2-40B4-BE49-F238E27FC236}">
                <a16:creationId xmlns:a16="http://schemas.microsoft.com/office/drawing/2014/main" id="{BCAEF82C-097F-4E55-B224-AEDAA55D5BBE}"/>
              </a:ext>
            </a:extLst>
          </p:cNvPr>
          <p:cNvSpPr txBox="1"/>
          <p:nvPr/>
        </p:nvSpPr>
        <p:spPr>
          <a:xfrm>
            <a:off x="6462897" y="1334553"/>
            <a:ext cx="5019490" cy="1446550"/>
          </a:xfrm>
          <a:prstGeom prst="rect">
            <a:avLst/>
          </a:prstGeom>
          <a:noFill/>
        </p:spPr>
        <p:txBody>
          <a:bodyPr wrap="square" rtlCol="0">
            <a:spAutoFit/>
          </a:bodyPr>
          <a:lstStyle/>
          <a:p>
            <a:r>
              <a:rPr lang="en-US" sz="2200" dirty="0">
                <a:solidFill>
                  <a:schemeClr val="bg1"/>
                </a:solidFill>
              </a:rPr>
              <a:t>For instance, the </a:t>
            </a:r>
            <a:r>
              <a:rPr lang="en-US" sz="2200" dirty="0">
                <a:solidFill>
                  <a:schemeClr val="bg1"/>
                </a:solidFill>
                <a:hlinkClick r:id="rId5">
                  <a:extLst>
                    <a:ext uri="{A12FA001-AC4F-418D-AE19-62706E023703}">
                      <ahyp:hlinkClr xmlns:ahyp="http://schemas.microsoft.com/office/drawing/2018/hyperlinkcolor" val="tx"/>
                    </a:ext>
                  </a:extLst>
                </a:hlinkClick>
              </a:rPr>
              <a:t>Glamping Pod One Bed </a:t>
            </a:r>
            <a:r>
              <a:rPr lang="en-US" sz="2200" dirty="0">
                <a:solidFill>
                  <a:schemeClr val="bg1"/>
                </a:solidFill>
              </a:rPr>
              <a:t>4m X 8m from </a:t>
            </a:r>
            <a:r>
              <a:rPr lang="en-US" sz="2200" dirty="0" err="1">
                <a:solidFill>
                  <a:schemeClr val="bg1"/>
                </a:solidFill>
              </a:rPr>
              <a:t>Loghouse</a:t>
            </a:r>
            <a:r>
              <a:rPr lang="en-US" sz="2200" dirty="0">
                <a:solidFill>
                  <a:schemeClr val="bg1"/>
                </a:solidFill>
              </a:rPr>
              <a:t>, priced at €13,630.00, offers a ready-made solution for accommodating guests. </a:t>
            </a:r>
            <a:endParaRPr lang="en-US" sz="2200" b="1" dirty="0">
              <a:solidFill>
                <a:schemeClr val="bg1"/>
              </a:solidFill>
            </a:endParaRPr>
          </a:p>
        </p:txBody>
      </p:sp>
      <p:pic>
        <p:nvPicPr>
          <p:cNvPr id="6" name="Graphic 5" descr="Signature with solid fill">
            <a:extLst>
              <a:ext uri="{FF2B5EF4-FFF2-40B4-BE49-F238E27FC236}">
                <a16:creationId xmlns:a16="http://schemas.microsoft.com/office/drawing/2014/main" id="{58B1CEEA-9446-664A-4430-850D3DBA43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36167"/>
            <a:ext cx="914400" cy="914400"/>
          </a:xfrm>
          <a:prstGeom prst="rect">
            <a:avLst/>
          </a:prstGeom>
        </p:spPr>
      </p:pic>
      <p:sp>
        <p:nvSpPr>
          <p:cNvPr id="7" name="Freeform 28">
            <a:extLst>
              <a:ext uri="{FF2B5EF4-FFF2-40B4-BE49-F238E27FC236}">
                <a16:creationId xmlns:a16="http://schemas.microsoft.com/office/drawing/2014/main" id="{DB6E67EF-291E-C19D-B365-65206B54074D}"/>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5">
            <a:extLst>
              <a:ext uri="{FF2B5EF4-FFF2-40B4-BE49-F238E27FC236}">
                <a16:creationId xmlns:a16="http://schemas.microsoft.com/office/drawing/2014/main" id="{8767CB3B-2551-7105-4742-388D05576A84}"/>
              </a:ext>
            </a:extLst>
          </p:cNvPr>
          <p:cNvSpPr txBox="1">
            <a:spLocks/>
          </p:cNvSpPr>
          <p:nvPr/>
        </p:nvSpPr>
        <p:spPr>
          <a:xfrm>
            <a:off x="303823" y="263037"/>
            <a:ext cx="64358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CASE STUDY </a:t>
            </a:r>
            <a:r>
              <a:rPr lang="en-US" sz="3000" b="1" dirty="0"/>
              <a:t>Ivy Hill Glamping</a:t>
            </a:r>
          </a:p>
        </p:txBody>
      </p:sp>
      <p:pic>
        <p:nvPicPr>
          <p:cNvPr id="1026" name="Picture 2" descr="Ivy Hill Glamping &amp;#8211; Ivy Hill Glamping Pod &amp;#8211; Open Plan Living Space">
            <a:extLst>
              <a:ext uri="{FF2B5EF4-FFF2-40B4-BE49-F238E27FC236}">
                <a16:creationId xmlns:a16="http://schemas.microsoft.com/office/drawing/2014/main" id="{47311FB3-8BB1-AD17-5031-6C939CAC37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7411" y="1537458"/>
            <a:ext cx="1794382" cy="128276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43E5FF8-DCD8-3C89-3001-2565630D91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7616" y="3282130"/>
            <a:ext cx="1683260" cy="120212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2BCCB78-0901-3FB0-DB34-CB2B27E6A3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3341" y="5159269"/>
            <a:ext cx="1911564" cy="136562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664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A479E-EC82-AC20-CFCB-F624CC82DCB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1BDED3D-9869-E561-82AE-CCEFF492542F}"/>
              </a:ext>
            </a:extLst>
          </p:cNvPr>
          <p:cNvSpPr/>
          <p:nvPr/>
        </p:nvSpPr>
        <p:spPr>
          <a:xfrm>
            <a:off x="1479262" y="1505279"/>
            <a:ext cx="10029648" cy="311474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54C485A-3677-0124-E103-D03CFCFC66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E4DD9D75-16C1-D5D9-604A-C9E08C839A5F}"/>
              </a:ext>
            </a:extLst>
          </p:cNvPr>
          <p:cNvSpPr/>
          <p:nvPr/>
        </p:nvSpPr>
        <p:spPr>
          <a:xfrm>
            <a:off x="895853" y="4883050"/>
            <a:ext cx="10270293"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379DB7FF-9125-D045-5EF8-79F04B9D47ED}"/>
              </a:ext>
            </a:extLst>
          </p:cNvPr>
          <p:cNvSpPr txBox="1">
            <a:spLocks/>
          </p:cNvSpPr>
          <p:nvPr/>
        </p:nvSpPr>
        <p:spPr>
          <a:xfrm>
            <a:off x="1160476" y="4896242"/>
            <a:ext cx="9717074"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rPr>
              <a:t>Example: </a:t>
            </a:r>
            <a:r>
              <a:rPr lang="en-US" sz="2400" dirty="0">
                <a:solidFill>
                  <a:schemeClr val="bg1"/>
                </a:solidFill>
              </a:rPr>
              <a:t>Many rural tourism start-ups, especially B&amp;Bs and glamping sites, use MFI loans when banks say no.</a:t>
            </a:r>
          </a:p>
        </p:txBody>
      </p:sp>
      <p:sp>
        <p:nvSpPr>
          <p:cNvPr id="9" name="Text Placeholder 5">
            <a:extLst>
              <a:ext uri="{FF2B5EF4-FFF2-40B4-BE49-F238E27FC236}">
                <a16:creationId xmlns:a16="http://schemas.microsoft.com/office/drawing/2014/main" id="{4336F687-B875-9982-B1C6-D1C62F50BC66}"/>
              </a:ext>
            </a:extLst>
          </p:cNvPr>
          <p:cNvSpPr txBox="1">
            <a:spLocks/>
          </p:cNvSpPr>
          <p:nvPr/>
        </p:nvSpPr>
        <p:spPr>
          <a:xfrm>
            <a:off x="2080466" y="1889874"/>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sz="2200" b="1" dirty="0">
                <a:solidFill>
                  <a:srgbClr val="494949"/>
                </a:solidFill>
              </a:rPr>
              <a:t>Microfinance Ireland (MFI) Loans: </a:t>
            </a:r>
            <a:r>
              <a:rPr lang="en-US" sz="2200" dirty="0">
                <a:solidFill>
                  <a:srgbClr val="494949"/>
                </a:solidFill>
              </a:rPr>
              <a:t>Government-backed loans for small businesses and start-ups who may not qualify for bank loans. </a:t>
            </a:r>
          </a:p>
          <a:p>
            <a:pPr marL="0" indent="0">
              <a:spcAft>
                <a:spcPts val="600"/>
              </a:spcAft>
            </a:pPr>
            <a:r>
              <a:rPr lang="en-US" sz="2200" dirty="0">
                <a:solidFill>
                  <a:srgbClr val="494949"/>
                </a:solidFill>
              </a:rPr>
              <a:t>If the bank says no, MFI can step in with a small business loan. They lend </a:t>
            </a:r>
            <a:r>
              <a:rPr lang="en-US" sz="2200" dirty="0">
                <a:solidFill>
                  <a:srgbClr val="494949"/>
                </a:solidFill>
                <a:hlinkClick r:id="rId5">
                  <a:extLst>
                    <a:ext uri="{A12FA001-AC4F-418D-AE19-62706E023703}">
                      <ahyp:hlinkClr xmlns:ahyp="http://schemas.microsoft.com/office/drawing/2018/hyperlinkcolor" val="tx"/>
                    </a:ext>
                  </a:extLst>
                </a:hlinkClick>
              </a:rPr>
              <a:t>loans</a:t>
            </a:r>
            <a:r>
              <a:rPr lang="en-US" sz="2200" dirty="0">
                <a:solidFill>
                  <a:srgbClr val="494949"/>
                </a:solidFill>
              </a:rPr>
              <a:t> of </a:t>
            </a:r>
            <a:r>
              <a:rPr lang="en-US" sz="2200" b="1" dirty="0">
                <a:solidFill>
                  <a:srgbClr val="494949"/>
                </a:solidFill>
              </a:rPr>
              <a:t>€5k–€50k, </a:t>
            </a:r>
            <a:r>
              <a:rPr lang="en-US" sz="2200" dirty="0" err="1">
                <a:solidFill>
                  <a:srgbClr val="494949"/>
                </a:solidFill>
              </a:rPr>
              <a:t>i</a:t>
            </a:r>
            <a:r>
              <a:rPr lang="en-IE" sz="2200" dirty="0" err="1">
                <a:solidFill>
                  <a:srgbClr val="494949"/>
                </a:solidFill>
              </a:rPr>
              <a:t>nterest</a:t>
            </a:r>
            <a:r>
              <a:rPr lang="en-IE" sz="2200" dirty="0">
                <a:solidFill>
                  <a:srgbClr val="494949"/>
                </a:solidFill>
              </a:rPr>
              <a:t> is 6–7% </a:t>
            </a:r>
            <a:r>
              <a:rPr lang="en-US" sz="2200" b="1" dirty="0">
                <a:solidFill>
                  <a:srgbClr val="494949"/>
                </a:solidFill>
              </a:rPr>
              <a:t> </a:t>
            </a:r>
            <a:r>
              <a:rPr lang="en-US" sz="2200" dirty="0">
                <a:solidFill>
                  <a:srgbClr val="494949"/>
                </a:solidFill>
              </a:rPr>
              <a:t>to startups and micros (under 10 employees). </a:t>
            </a:r>
          </a:p>
          <a:p>
            <a:pPr marL="0" indent="0">
              <a:spcAft>
                <a:spcPts val="600"/>
              </a:spcAft>
            </a:pPr>
            <a:r>
              <a:rPr lang="en-US" sz="2200" dirty="0">
                <a:solidFill>
                  <a:srgbClr val="494949"/>
                </a:solidFill>
              </a:rPr>
              <a:t>They enable alternative accommodation providers to finance cabins, pods, or renovations when traditional credit is unavailable. Often supported by mentoring and LEO referral</a:t>
            </a:r>
          </a:p>
        </p:txBody>
      </p:sp>
      <p:cxnSp>
        <p:nvCxnSpPr>
          <p:cNvPr id="15" name="Connector: Elbow 14">
            <a:extLst>
              <a:ext uri="{FF2B5EF4-FFF2-40B4-BE49-F238E27FC236}">
                <a16:creationId xmlns:a16="http://schemas.microsoft.com/office/drawing/2014/main" id="{E25FB5FD-69CF-8BA5-17C5-CC32E8AFCAFC}"/>
              </a:ext>
            </a:extLst>
          </p:cNvPr>
          <p:cNvCxnSpPr>
            <a:cxnSpLocks/>
            <a:stCxn id="7" idx="1"/>
            <a:endCxn id="11" idx="1"/>
          </p:cNvCxnSpPr>
          <p:nvPr/>
        </p:nvCxnSpPr>
        <p:spPr>
          <a:xfrm rot="10800000" flipH="1">
            <a:off x="895852" y="3062651"/>
            <a:ext cx="583409" cy="2222226"/>
          </a:xfrm>
          <a:prstGeom prst="bentConnector3">
            <a:avLst>
              <a:gd name="adj1" fmla="val -39183"/>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2ED5CF3-5385-E8B4-0E7C-1BCD8747962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D2166E1-1BDC-F938-48A2-ADC25B0EC6BF}"/>
              </a:ext>
            </a:extLst>
          </p:cNvPr>
          <p:cNvSpPr txBox="1">
            <a:spLocks/>
          </p:cNvSpPr>
          <p:nvPr/>
        </p:nvSpPr>
        <p:spPr>
          <a:xfrm>
            <a:off x="1289583" y="263037"/>
            <a:ext cx="603862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dirty="0"/>
              <a:t>Microfinance Ireland (MFI) Loans</a:t>
            </a:r>
          </a:p>
        </p:txBody>
      </p:sp>
      <p:pic>
        <p:nvPicPr>
          <p:cNvPr id="32" name="Graphic 31" descr="Target with solid fill">
            <a:extLst>
              <a:ext uri="{FF2B5EF4-FFF2-40B4-BE49-F238E27FC236}">
                <a16:creationId xmlns:a16="http://schemas.microsoft.com/office/drawing/2014/main" id="{FE04278E-AF68-FBC5-D1E0-6629DE533C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9922" y="1852744"/>
            <a:ext cx="633914" cy="633914"/>
          </a:xfrm>
          <a:prstGeom prst="rect">
            <a:avLst/>
          </a:prstGeom>
        </p:spPr>
      </p:pic>
      <p:grpSp>
        <p:nvGrpSpPr>
          <p:cNvPr id="2" name="Group 1">
            <a:extLst>
              <a:ext uri="{FF2B5EF4-FFF2-40B4-BE49-F238E27FC236}">
                <a16:creationId xmlns:a16="http://schemas.microsoft.com/office/drawing/2014/main" id="{B92989F5-11F8-6277-926F-DDED0A397771}"/>
              </a:ext>
            </a:extLst>
          </p:cNvPr>
          <p:cNvGrpSpPr/>
          <p:nvPr/>
        </p:nvGrpSpPr>
        <p:grpSpPr>
          <a:xfrm>
            <a:off x="274432" y="85433"/>
            <a:ext cx="1047896" cy="1049846"/>
            <a:chOff x="1016000" y="1137920"/>
            <a:chExt cx="1016000" cy="1016000"/>
          </a:xfrm>
        </p:grpSpPr>
        <p:sp>
          <p:nvSpPr>
            <p:cNvPr id="4" name="Oval 3">
              <a:extLst>
                <a:ext uri="{FF2B5EF4-FFF2-40B4-BE49-F238E27FC236}">
                  <a16:creationId xmlns:a16="http://schemas.microsoft.com/office/drawing/2014/main" id="{1A43E97A-AACD-F48A-A90A-304D630EF142}"/>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560F6076-DE9F-3DFD-6D5A-97FCEAF6675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7170" name="Picture 2" descr="Small Business Loans - Microfinance Ireland">
            <a:extLst>
              <a:ext uri="{FF2B5EF4-FFF2-40B4-BE49-F238E27FC236}">
                <a16:creationId xmlns:a16="http://schemas.microsoft.com/office/drawing/2014/main" id="{C2CA8F3E-0DB9-CB63-4781-7C1860CDF4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0733" y="544644"/>
            <a:ext cx="2998360" cy="66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2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2250-9A66-4F4C-94C2-9DD91DC3453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F566E57-8FF7-DEA3-416A-8917DD404A4A}"/>
              </a:ext>
            </a:extLst>
          </p:cNvPr>
          <p:cNvSpPr/>
          <p:nvPr/>
        </p:nvSpPr>
        <p:spPr>
          <a:xfrm>
            <a:off x="1571802" y="1505280"/>
            <a:ext cx="10029648"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8C0E831-4541-7A0B-BF29-7E1232634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C5E339AF-AA64-6BF2-251A-F06849CA435A}"/>
              </a:ext>
            </a:extLst>
          </p:cNvPr>
          <p:cNvSpPr txBox="1">
            <a:spLocks/>
          </p:cNvSpPr>
          <p:nvPr/>
        </p:nvSpPr>
        <p:spPr>
          <a:xfrm>
            <a:off x="2080466" y="1889874"/>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Benefit: </a:t>
            </a:r>
            <a:r>
              <a:rPr lang="en-US" sz="2200" dirty="0">
                <a:solidFill>
                  <a:srgbClr val="494949"/>
                </a:solidFill>
              </a:rPr>
              <a:t>The process is slightly easier than with banks and some mentoring, albeit with slightly higher interest rates. </a:t>
            </a:r>
          </a:p>
          <a:p>
            <a:pPr marL="0" indent="0">
              <a:spcAft>
                <a:spcPts val="600"/>
              </a:spcAft>
            </a:pPr>
            <a:r>
              <a:rPr lang="en-US" sz="2200" dirty="0">
                <a:solidFill>
                  <a:srgbClr val="494949"/>
                </a:solidFill>
              </a:rPr>
              <a:t>LEO can assist with your application. Interest rates are around 6-7%. They also have business plan and cash flow templates on their site.</a:t>
            </a:r>
          </a:p>
        </p:txBody>
      </p:sp>
      <p:sp>
        <p:nvSpPr>
          <p:cNvPr id="33" name="Freeform 28">
            <a:extLst>
              <a:ext uri="{FF2B5EF4-FFF2-40B4-BE49-F238E27FC236}">
                <a16:creationId xmlns:a16="http://schemas.microsoft.com/office/drawing/2014/main" id="{EF36B1E2-A172-DBDA-7DCB-F23D9659A787}"/>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7170" name="Picture 2" descr="Small Business Loans - Microfinance Ireland">
            <a:extLst>
              <a:ext uri="{FF2B5EF4-FFF2-40B4-BE49-F238E27FC236}">
                <a16:creationId xmlns:a16="http://schemas.microsoft.com/office/drawing/2014/main" id="{1FF8EE2C-5D8B-B3F9-89D0-348B2DF678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733" y="544644"/>
            <a:ext cx="2998360" cy="66721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Lights On with solid fill">
            <a:extLst>
              <a:ext uri="{FF2B5EF4-FFF2-40B4-BE49-F238E27FC236}">
                <a16:creationId xmlns:a16="http://schemas.microsoft.com/office/drawing/2014/main" id="{3B71EC2F-401D-DA4A-940B-A6A041DA16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8368" y="1849314"/>
            <a:ext cx="608690" cy="608690"/>
          </a:xfrm>
          <a:prstGeom prst="rect">
            <a:avLst/>
          </a:prstGeom>
        </p:spPr>
      </p:pic>
      <p:pic>
        <p:nvPicPr>
          <p:cNvPr id="18" name="Picture 17">
            <a:extLst>
              <a:ext uri="{FF2B5EF4-FFF2-40B4-BE49-F238E27FC236}">
                <a16:creationId xmlns:a16="http://schemas.microsoft.com/office/drawing/2014/main" id="{9E6DE6BD-E012-D739-B7C3-13D82EC22894}"/>
              </a:ext>
            </a:extLst>
          </p:cNvPr>
          <p:cNvPicPr>
            <a:picLocks noChangeAspect="1"/>
          </p:cNvPicPr>
          <p:nvPr/>
        </p:nvPicPr>
        <p:blipFill>
          <a:blip r:embed="rId8"/>
          <a:stretch>
            <a:fillRect/>
          </a:stretch>
        </p:blipFill>
        <p:spPr>
          <a:xfrm>
            <a:off x="1558368" y="4210473"/>
            <a:ext cx="850589" cy="846711"/>
          </a:xfrm>
          <a:prstGeom prst="rect">
            <a:avLst/>
          </a:prstGeom>
        </p:spPr>
      </p:pic>
      <p:sp>
        <p:nvSpPr>
          <p:cNvPr id="19" name="TextBox 18">
            <a:extLst>
              <a:ext uri="{FF2B5EF4-FFF2-40B4-BE49-F238E27FC236}">
                <a16:creationId xmlns:a16="http://schemas.microsoft.com/office/drawing/2014/main" id="{9AAD4F30-6E7C-BED9-9DF3-037F376B9D16}"/>
              </a:ext>
            </a:extLst>
          </p:cNvPr>
          <p:cNvSpPr txBox="1"/>
          <p:nvPr/>
        </p:nvSpPr>
        <p:spPr>
          <a:xfrm>
            <a:off x="2490322" y="3999059"/>
            <a:ext cx="7040646" cy="1754326"/>
          </a:xfrm>
          <a:prstGeom prst="rect">
            <a:avLst/>
          </a:prstGeom>
          <a:noFill/>
        </p:spPr>
        <p:txBody>
          <a:bodyPr wrap="square" rtlCol="0">
            <a:spAutoFit/>
          </a:bodyPr>
          <a:lstStyle/>
          <a:p>
            <a:r>
              <a:rPr lang="en-US" b="1" i="1" dirty="0">
                <a:solidFill>
                  <a:srgbClr val="494949"/>
                </a:solidFill>
                <a:latin typeface="Google Sans"/>
              </a:rPr>
              <a:t>Recommended Reading</a:t>
            </a:r>
            <a:endParaRPr lang="en-US" b="1" i="1" dirty="0">
              <a:solidFill>
                <a:srgbClr val="494949"/>
              </a:solidFill>
              <a:latin typeface="Google Sans"/>
              <a:hlinkClick r:id="rId9">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Microfinance Ireland Loans</a:t>
            </a:r>
            <a:endParaRPr lang="en-US" dirty="0">
              <a:solidFill>
                <a:srgbClr val="00B0F0"/>
              </a:solidFill>
              <a:hlinkClick r:id="rId11">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1">
                  <a:extLst>
                    <a:ext uri="{A12FA001-AC4F-418D-AE19-62706E023703}">
                      <ahyp:hlinkClr xmlns:ahyp="http://schemas.microsoft.com/office/drawing/2018/hyperlinkcolor" val="tx"/>
                    </a:ext>
                  </a:extLst>
                </a:hlinkClick>
              </a:rPr>
              <a:t>Failte Ireland Funding, Ireland</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12">
                  <a:extLst>
                    <a:ext uri="{A12FA001-AC4F-418D-AE19-62706E023703}">
                      <ahyp:hlinkClr xmlns:ahyp="http://schemas.microsoft.com/office/drawing/2018/hyperlinkcolor" val="tx"/>
                    </a:ext>
                  </a:extLst>
                </a:hlinkClick>
              </a:rPr>
              <a:t>LEADER </a:t>
            </a:r>
            <a:r>
              <a:rPr lang="en-US" dirty="0" err="1">
                <a:solidFill>
                  <a:srgbClr val="00B0F0"/>
                </a:solidFill>
                <a:hlinkClick r:id="rId12">
                  <a:extLst>
                    <a:ext uri="{A12FA001-AC4F-418D-AE19-62706E023703}">
                      <ahyp:hlinkClr xmlns:ahyp="http://schemas.microsoft.com/office/drawing/2018/hyperlinkcolor" val="tx"/>
                    </a:ext>
                  </a:extLst>
                </a:hlinkClick>
              </a:rPr>
              <a:t>Programme</a:t>
            </a:r>
            <a:r>
              <a:rPr lang="en-US" dirty="0">
                <a:solidFill>
                  <a:srgbClr val="00B0F0"/>
                </a:solidFill>
                <a:hlinkClick r:id="rId12">
                  <a:extLst>
                    <a:ext uri="{A12FA001-AC4F-418D-AE19-62706E023703}">
                      <ahyp:hlinkClr xmlns:ahyp="http://schemas.microsoft.com/office/drawing/2018/hyperlinkcolor" val="tx"/>
                    </a:ext>
                  </a:extLst>
                </a:hlinkClick>
              </a:rPr>
              <a:t> for Rural Development</a:t>
            </a:r>
            <a:endParaRPr lang="en-US" dirty="0">
              <a:solidFill>
                <a:srgbClr val="00B0F0"/>
              </a:solidFill>
            </a:endParaRPr>
          </a:p>
          <a:p>
            <a:endParaRPr lang="en-US" dirty="0">
              <a:solidFill>
                <a:srgbClr val="00B0F0"/>
              </a:solidFill>
            </a:endParaRPr>
          </a:p>
          <a:p>
            <a:endParaRPr lang="en-IE" dirty="0">
              <a:solidFill>
                <a:srgbClr val="459597"/>
              </a:solidFill>
            </a:endParaRPr>
          </a:p>
        </p:txBody>
      </p:sp>
      <p:sp>
        <p:nvSpPr>
          <p:cNvPr id="20" name="Text Placeholder 5">
            <a:extLst>
              <a:ext uri="{FF2B5EF4-FFF2-40B4-BE49-F238E27FC236}">
                <a16:creationId xmlns:a16="http://schemas.microsoft.com/office/drawing/2014/main" id="{A5B5F16C-10F2-0718-A770-3FE8C3773AFF}"/>
              </a:ext>
            </a:extLst>
          </p:cNvPr>
          <p:cNvSpPr txBox="1">
            <a:spLocks/>
          </p:cNvSpPr>
          <p:nvPr/>
        </p:nvSpPr>
        <p:spPr>
          <a:xfrm>
            <a:off x="370944" y="303746"/>
            <a:ext cx="603862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dirty="0"/>
              <a:t>Microfinance Ireland (MFI) Loans</a:t>
            </a:r>
          </a:p>
        </p:txBody>
      </p:sp>
    </p:spTree>
    <p:extLst>
      <p:ext uri="{BB962C8B-B14F-4D97-AF65-F5344CB8AC3E}">
        <p14:creationId xmlns:p14="http://schemas.microsoft.com/office/powerpoint/2010/main" val="373334137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29</TotalTime>
  <Words>2708</Words>
  <Application>Microsoft Office PowerPoint</Application>
  <PresentationFormat>Widescreen</PresentationFormat>
  <Paragraphs>144</Paragraphs>
  <Slides>23</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Aptos</vt:lpstr>
      <vt:lpstr>Arial</vt:lpstr>
      <vt:lpstr>Calibri</vt:lpstr>
      <vt:lpstr>Google Sans</vt:lpstr>
      <vt:lpstr>Krub</vt:lpstr>
      <vt:lpstr>Montserrat</vt:lpstr>
      <vt:lpstr>Montserrat Light</vt:lpstr>
      <vt:lpstr>swear-display</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572</cp:revision>
  <dcterms:created xsi:type="dcterms:W3CDTF">2020-10-14T13:32:04Z</dcterms:created>
  <dcterms:modified xsi:type="dcterms:W3CDTF">2025-08-21T14:40:40Z</dcterms:modified>
</cp:coreProperties>
</file>