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8"/>
  </p:notesMasterIdLst>
  <p:handoutMasterIdLst>
    <p:handoutMasterId r:id="rId39"/>
  </p:handoutMasterIdLst>
  <p:sldIdLst>
    <p:sldId id="7830" r:id="rId2"/>
    <p:sldId id="7696" r:id="rId3"/>
    <p:sldId id="6822" r:id="rId4"/>
    <p:sldId id="7151" r:id="rId5"/>
    <p:sldId id="7750" r:id="rId6"/>
    <p:sldId id="7709" r:id="rId7"/>
    <p:sldId id="7751" r:id="rId8"/>
    <p:sldId id="7752" r:id="rId9"/>
    <p:sldId id="7710" r:id="rId10"/>
    <p:sldId id="7753" r:id="rId11"/>
    <p:sldId id="7754" r:id="rId12"/>
    <p:sldId id="7756" r:id="rId13"/>
    <p:sldId id="7757" r:id="rId14"/>
    <p:sldId id="7758" r:id="rId15"/>
    <p:sldId id="7683" r:id="rId16"/>
    <p:sldId id="7686" r:id="rId17"/>
    <p:sldId id="7784" r:id="rId18"/>
    <p:sldId id="7785" r:id="rId19"/>
    <p:sldId id="7786" r:id="rId20"/>
    <p:sldId id="7787" r:id="rId21"/>
    <p:sldId id="7788" r:id="rId22"/>
    <p:sldId id="7789" r:id="rId23"/>
    <p:sldId id="7790" r:id="rId24"/>
    <p:sldId id="7791" r:id="rId25"/>
    <p:sldId id="7793" r:id="rId26"/>
    <p:sldId id="7794" r:id="rId27"/>
    <p:sldId id="7795" r:id="rId28"/>
    <p:sldId id="6839" r:id="rId29"/>
    <p:sldId id="7651" r:id="rId30"/>
    <p:sldId id="6946" r:id="rId31"/>
    <p:sldId id="6913" r:id="rId32"/>
    <p:sldId id="6937" r:id="rId33"/>
    <p:sldId id="6926" r:id="rId34"/>
    <p:sldId id="6807" r:id="rId35"/>
    <p:sldId id="6853" r:id="rId36"/>
    <p:sldId id="77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2D0F0"/>
    <a:srgbClr val="0D9390"/>
    <a:srgbClr val="E96751"/>
    <a:srgbClr val="494949"/>
    <a:srgbClr val="F2A158"/>
    <a:srgbClr val="DCC5ED"/>
    <a:srgbClr val="3FB5A1"/>
    <a:srgbClr val="E1FFE1"/>
    <a:srgbClr val="CE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60" d="100"/>
          <a:sy n="60" d="100"/>
        </p:scale>
        <p:origin x="2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A4C5-E14C-0B79-0F84-B5A35C01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0D8C-946B-7BF1-A9A5-68DD0E91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41C-4D87-853C-75F3-57A30676EE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9321E-CD5D-BEE8-4CFE-A35DD3AB981A}"/>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67842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5D9-4FB3-FDE2-6CCB-504A95CA2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2FA7-8ABF-4C3D-13DA-AE1DDF9E1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B4D03-3BFF-AF9C-29A8-38D769EFF9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BD9C7-126A-C2D6-81F5-D6E03386ADD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8774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925-5EF0-A6C5-1252-88396E06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A792-247B-877C-C13E-4E4569711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65C99-C468-DA8C-B610-6E473D809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1C495-8C02-1D0C-25F8-A69CBCDD2D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232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A53A-D925-9992-CC32-AC864383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A218-C6BD-1CE3-92CF-9DF04EF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CA0F5-FDC5-B84C-C75B-19008F3074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BE4F8-036E-AED5-986C-3B6233F8977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41263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A565-BAFA-F4EC-62C7-6A3CDD41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4EC-E43D-1833-772F-0F4C0367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70ED6-E29B-D5D1-E298-0D406C033C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0268C4-3E7A-B012-706C-30150686F010}"/>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7015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E93-7F89-6392-D946-CB55B98A5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18BB6-7FB6-9D3A-13F6-918812E10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0A514-CB8E-2C0D-D8EE-A4840D5ACC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84E998-DC37-2113-700B-E2A860A21322}"/>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0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EEF-2AA6-DECA-78B9-96ED6B138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38B3-67D9-0FF0-0E33-6880E7C7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0655-9C24-D3B9-0CB5-E0AA53B25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7E297-511D-AEAE-0BDE-38A7EAA6651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7652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1628-4900-3423-DE1B-530177F27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E97A-31A3-5633-3502-D941275B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62B6-840D-A052-9892-9C521414E1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3C6F9D-B541-919D-0B05-454CF492ACDD}"/>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88667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3A06-E66C-8D23-6E0C-1A50F28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F422-BE58-8742-E0B9-90548AD0C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91DD-F089-EC23-E173-B05955695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CC68F-B055-BEDF-F44D-F7C192E37F52}"/>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992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80E3-2B0A-FB64-911A-011E773E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4AC4-9B13-7104-9BC8-793CEC39F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6CD8-BD23-AA81-D92E-7E8589E14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C7786-BBC9-DE81-2D39-BEDEA4AF0DD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51806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81B1-8984-FE80-4A56-036ABD8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4E66-6E82-D5BB-7D2F-8A8CD755C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28E7-6678-4C8D-D518-58A327FC04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AE5C9-320D-D1BA-CD58-3C44A32EBA7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6247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BFB9-28A6-89A1-42BC-4D9CB4F8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6CD6A-AB41-CDE6-BD9C-93C6324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50CAC-93BE-BE8E-C4ED-F1DC6C228C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7BE95-BA91-632A-5CBA-BFCD1ECCEA25}"/>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624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0DCE-8BA1-7F83-BB7C-C653C8E3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1D4B-9A21-D186-6A2B-CE2C66C9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4178-BA5F-C730-E504-81CE554376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890EA1-92F3-7D91-95A0-69155C28EC2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2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EE51-A17D-B8BB-F44F-8D62CAA5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2E5-25CC-1ADC-E2A0-BF732E95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9019-9863-10F1-79F4-9595CF504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8D93BF-9514-C63B-444E-932F2390789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96805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D634-B4BC-AC8C-69BC-1E3146519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3AE4-94E4-E5DB-87F1-F46E084C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EDFCF-6141-3B54-0E0A-B21FED907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D7422-EE5C-FDA0-C228-0C659FC3EB72}"/>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7418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5DF-E724-240F-25D5-E8AAE41DC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3219-7AE1-9B10-895C-D109117C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7C734-0364-9E95-E411-78D566C084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978961-8338-B81A-6ACE-731255361784}"/>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948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39605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 id="2147483930" r:id="rId45"/>
    <p:sldLayoutId id="214748393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hyperlink" Target="https://www.agriturismi.it/it/calabria/cropani/agriturismo_acqua_di_friso.html"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www.acquadifriso.it/en/" TargetMode="External"/><Relationship Id="rId5" Type="http://schemas.openxmlformats.org/officeDocument/2006/relationships/hyperlink" Target="https://www.invitalia.it/"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ministeroturismo.gov.it/fondo-rotativo-imprese/" TargetMode="Externa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hyperlink" Target="https://www.cdp.it/" TargetMode="External"/><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8.svg"/><Relationship Id="rId9" Type="http://schemas.openxmlformats.org/officeDocument/2006/relationships/hyperlink" Target="https://www.ministeroturismo.gov.it/fondo-rotativo-impre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nisteroturismo.gov.it/fondo-rotativo-imprese/"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reterurale.it/flex/cm/pages/ServeBLOB.php/L/IT/IDPagina/1" TargetMode="Externa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hyperlink" Target="https://www.discoverterradeimessapi.it/en/informazioni" TargetMode="External"/><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reterurale.it/flex/cm/pages/ServeBLOB.php/L/IT/IDPagina/1"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hyperlink" Target="https://www.lcinternational.it/en/news/what-gals-are-and-how-they-works/" TargetMode="External"/><Relationship Id="rId10" Type="http://schemas.openxmlformats.org/officeDocument/2006/relationships/image" Target="../media/image32.svg"/><Relationship Id="rId4" Type="http://schemas.openxmlformats.org/officeDocument/2006/relationships/hyperlink" Target="https://www.meridaunia.it/"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psr.regione.puglia.it/en/il-programma"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hyperlink" Target="https://www.promozionesviluppo.com/bandi-e-opportunita/bando-fsc-sicilia-2021-2027-contributi-fino-all80-a-fondo-perduto-per-il-turismo-in-sicilia/" TargetMode="External"/><Relationship Id="rId10" Type="http://schemas.openxmlformats.org/officeDocument/2006/relationships/image" Target="../media/image30.svg"/><Relationship Id="rId4" Type="http://schemas.openxmlformats.org/officeDocument/2006/relationships/image" Target="../media/image18.sv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hyperlink" Target="https://psr.regione.puglia.it/" TargetMode="External"/><Relationship Id="rId10"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hyperlink" Target="https://psr.regione.puglia.it/en/-/csr-2023-2027-in-tervento-srd01.01a.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sr.regione.puglia.it/" TargetMode="External"/><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hyperlink" Target="https://www.meridaunia.it/" TargetMode="External"/><Relationship Id="rId4" Type="http://schemas.openxmlformats.org/officeDocument/2006/relationships/image" Target="../media/image18.svg"/><Relationship Id="rId9" Type="http://schemas.openxmlformats.org/officeDocument/2006/relationships/hyperlink" Target="https://www.regione.toscana.it/sviluppo-rurale-2023-20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credito.gov.it/"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entrate.gov.it/portale/aree-tematiche/casa/agevolazioni/agevolazioni-per-le-ristrutturazioni-edilizie"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 Id="rId6" Type="http://schemas.openxmlformats.org/officeDocument/2006/relationships/hyperlink" Target="https://www.theflorentine.net/2020/11/10/superbonus-110-non-italian-citizens.com" TargetMode="External"/><Relationship Id="rId5" Type="http://schemas.openxmlformats.org/officeDocument/2006/relationships/hyperlink" Target="https://www.agenziaentrate.gov.it/portale/schede/agevolazioni/detrazione-riqualificazione-energetica-55-2016/cosa-riqualificazione-55-2016.com" TargetMode="External"/><Relationship Id="rId4" Type="http://schemas.openxmlformats.org/officeDocument/2006/relationships/hyperlink" Target="https://www.agenziaentrate.gov.it/portale/aree-tematiche/casa/agevolazioni/agevolazioni-risparmio-energeti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lberghidiffusi.it/the-albergo-diffuso-model/?lang=en" TargetMode="External"/><Relationship Id="rId1" Type="http://schemas.openxmlformats.org/officeDocument/2006/relationships/slideLayout" Target="../slideLayouts/slideLayout45.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hyperlink" Target="https://www.vivicalascio.it/" TargetMode="Externa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ie/en/department-of-public-expenditure-infrastructure-public-service-reform-and-digitalisation/publications/european-agricultural-fund-for-rural-development/#:~:text=Programme%20Focus,economic%20development%20in%20rural%20areas" TargetMode="External"/><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hyperlink" Target="https://commission.europa.eu/funding-tenders/find-funding/eu-funding-programmes/european-agricultural-fund-rural-development-eafrd_en#:~:text=The%20European%20agricultural%20fund%20for,improving%20the%20competitiveness%20of%20agricultu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inisteroturismo.gov.it/concessione-voucher-avviso-pubblico-n-2-di-cui-al-fondo-per-il-turismo-sostenibile-3.com" TargetMode="External"/><Relationship Id="rId2" Type="http://schemas.openxmlformats.org/officeDocument/2006/relationships/hyperlink" Target="https://www.ministeroturismo.gov.it/wp-content/uploads/2023/05/Mitur_Avviso_2_certificazioni-sostenibilita_v0.6_signed.pdf.com" TargetMode="External"/><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hyperlink" Target="https://ec.europa.eu/environment/emas/index_en.htm" TargetMode="External"/><Relationship Id="rId4" Type="http://schemas.openxmlformats.org/officeDocument/2006/relationships/hyperlink" Target="https://documenti.camera.it/leg18/dossier/testi/D21152.htm?_1636979632296.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cumenti.camera.it/leg18/dossier/testi/D21152.htm?_1636979632296.com" TargetMode="External"/><Relationship Id="rId2" Type="http://schemas.openxmlformats.org/officeDocument/2006/relationships/hyperlink" Target="https://calabriaeuropa.regione.calabria.it/wp-content/uploads/2023/02/PRSTS.2019-2021.pdf.com" TargetMode="External"/><Relationship Id="rId1"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hyperlink" Target="https://bandi.contributiregione.it/settore-attivita/agricoltura?archived=true.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forniturealberghiereonline.it/blog-hotel/111-contributi-a-fondo-perduto-per-il-turismo-tutti-i-bandi-aperti-di-invitalia#:~:text=Promosso%20e%20gestito%20da%C2%A0Invitalia%2C%20questo,i%2035%20anni%20e%20l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invitalia.it/en/incentives-and-tools/development-contract#:~:text=THE%20FINANCIAL%20BENEFITS,interest%20subsidy"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vitalia.it/en"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4" Type="http://schemas.openxmlformats.org/officeDocument/2006/relationships/hyperlink" Target="http://www.invitalia.it/"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invitalia.it/incentivi-e-strumenti/resto-al-sud"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557127"/>
            <a:ext cx="5582642" cy="697353"/>
          </a:xfrm>
        </p:spPr>
        <p:txBody>
          <a:bodyPr/>
          <a:lstStyle/>
          <a:p>
            <a:r>
              <a:rPr lang="en-GB" dirty="0"/>
              <a:t>Module 7 </a:t>
            </a:r>
            <a:r>
              <a:rPr lang="en-GB" sz="4000" b="0" dirty="0"/>
              <a:t>(Part 2)</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3251774"/>
            <a:ext cx="5464465" cy="697353"/>
          </a:xfrm>
        </p:spPr>
        <p:txBody>
          <a:bodyPr>
            <a:noAutofit/>
          </a:bodyPr>
          <a:lstStyle/>
          <a:p>
            <a:pPr defTabSz="777514">
              <a:lnSpc>
                <a:spcPct val="100000"/>
              </a:lnSpc>
              <a:spcBef>
                <a:spcPts val="0"/>
              </a:spcBef>
              <a:spcAft>
                <a:spcPts val="600"/>
              </a:spcAft>
              <a:defRPr/>
            </a:pPr>
            <a:r>
              <a:rPr lang="en-US" b="1" dirty="0">
                <a:ln w="6600">
                  <a:solidFill>
                    <a:schemeClr val="accent2"/>
                  </a:solidFill>
                  <a:prstDash val="solid"/>
                </a:ln>
                <a:solidFill>
                  <a:srgbClr val="FFFFFF"/>
                </a:solidFill>
                <a:effectLst>
                  <a:outerShdw dist="38100" dir="2700000" algn="tl" rotWithShape="0">
                    <a:schemeClr val="accent2"/>
                  </a:outerShdw>
                </a:effectLst>
              </a:rPr>
              <a:t>Find the Funds That Fit – Funding &amp; Finance Options</a:t>
            </a:r>
          </a:p>
          <a:p>
            <a:pPr defTabSz="777514">
              <a:lnSpc>
                <a:spcPct val="100000"/>
              </a:lnSpc>
              <a:spcBef>
                <a:spcPts val="0"/>
              </a:spcBef>
              <a:spcAft>
                <a:spcPts val="600"/>
              </a:spcAft>
              <a:defRPr/>
            </a:pPr>
            <a:r>
              <a:rPr lang="en-GB" sz="2800" i="1" dirty="0"/>
              <a:t>Financial Planning &amp; Funding </a:t>
            </a:r>
          </a:p>
          <a:p>
            <a:pPr defTabSz="777514">
              <a:lnSpc>
                <a:spcPct val="100000"/>
              </a:lnSpc>
              <a:spcBef>
                <a:spcPts val="0"/>
              </a:spcBef>
              <a:spcAft>
                <a:spcPts val="600"/>
              </a:spcAft>
              <a:defRPr/>
            </a:pPr>
            <a:r>
              <a:rPr lang="en-US" sz="2800" i="1" dirty="0"/>
              <a:t>Italy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a:t>
            </a:r>
            <a:r>
              <a:rPr lang="en-GB" b="1"/>
              <a:t>epicstays</a:t>
            </a:r>
            <a:r>
              <a:rPr lang="en-GB"/>
              <a:t>.eu</a:t>
            </a:r>
          </a:p>
        </p:txBody>
      </p:sp>
      <p:pic>
        <p:nvPicPr>
          <p:cNvPr id="9" name="Picture Placeholder 8" descr="A flag of italy with red white and green stripes&#10;&#10;AI-generated content may be incorrect.">
            <a:extLst>
              <a:ext uri="{FF2B5EF4-FFF2-40B4-BE49-F238E27FC236}">
                <a16:creationId xmlns:a16="http://schemas.microsoft.com/office/drawing/2014/main" id="{1FB81EC6-A39E-077A-F934-55D4787D2E9B}"/>
              </a:ext>
            </a:extLst>
          </p:cNvPr>
          <p:cNvPicPr>
            <a:picLocks noGrp="1" noChangeAspect="1"/>
          </p:cNvPicPr>
          <p:nvPr>
            <p:ph type="pic" sz="quarter" idx="19"/>
          </p:nvPr>
        </p:nvPicPr>
        <p:blipFill>
          <a:blip r:embed="rId2"/>
          <a:srcRect l="488" r="488"/>
          <a:stretch>
            <a:fillRect/>
          </a:stretch>
        </p:blipFill>
        <p:spPr/>
      </p:pic>
    </p:spTree>
    <p:extLst>
      <p:ext uri="{BB962C8B-B14F-4D97-AF65-F5344CB8AC3E}">
        <p14:creationId xmlns:p14="http://schemas.microsoft.com/office/powerpoint/2010/main" val="29997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9173-0FE6-68D6-7A5A-CABA6F4E8E89}"/>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1EEFC16-B95C-A322-F268-90A377170ABF}"/>
              </a:ext>
            </a:extLst>
          </p:cNvPr>
          <p:cNvSpPr/>
          <p:nvPr/>
        </p:nvSpPr>
        <p:spPr>
          <a:xfrm>
            <a:off x="1188304" y="1423756"/>
            <a:ext cx="10136921" cy="320168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51176CC-3CB0-3C18-485A-C16E47119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52E637FB-7C6C-AE7C-913D-78AF48205F08}"/>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Objective: </a:t>
            </a:r>
            <a:r>
              <a:rPr lang="en-US" sz="2200" dirty="0">
                <a:solidFill>
                  <a:srgbClr val="494949"/>
                </a:solidFill>
              </a:rPr>
              <a:t>The program offers a mix of grants and zero-interest loans for new businesses in the Southern Italy Regions (Abruzzo, Basilicata, Calabria, Campania, Molise, Puglia, Sardinia, and Sicily). For entrepreneurs residing in (or willing to relocate to) the South and looking to start a business in sectors such as tourism.</a:t>
            </a:r>
          </a:p>
          <a:p>
            <a:pPr marL="0" indent="0">
              <a:spcAft>
                <a:spcPts val="1200"/>
              </a:spcAft>
            </a:pPr>
            <a:r>
              <a:rPr lang="en-US" sz="2200" dirty="0">
                <a:solidFill>
                  <a:srgbClr val="494949"/>
                </a:solidFill>
              </a:rPr>
              <a:t>It targets young entrepreneurs  18 - 55 years old (recently expanded).</a:t>
            </a:r>
          </a:p>
          <a:p>
            <a:pPr marL="0" indent="0">
              <a:spcAft>
                <a:spcPts val="1200"/>
              </a:spcAft>
            </a:pPr>
            <a:r>
              <a:rPr lang="en-US" sz="2200" dirty="0">
                <a:solidFill>
                  <a:srgbClr val="494949"/>
                </a:solidFill>
              </a:rPr>
              <a:t>They provide </a:t>
            </a:r>
            <a:r>
              <a:rPr lang="en-US" sz="2200" b="1" dirty="0">
                <a:solidFill>
                  <a:srgbClr val="494949"/>
                </a:solidFill>
              </a:rPr>
              <a:t>non-repayable grants of around 50% funding, with the remaining 50% to be repaid over 8 years, similar to</a:t>
            </a:r>
            <a:r>
              <a:rPr lang="en-US" sz="2200" dirty="0">
                <a:solidFill>
                  <a:srgbClr val="494949"/>
                </a:solidFill>
              </a:rPr>
              <a:t> a loan (with a grace period). Many have already used it to open Bed and Breakfasts or small accommodations.</a:t>
            </a:r>
          </a:p>
          <a:p>
            <a:pPr marL="0" indent="0">
              <a:spcAft>
                <a:spcPts val="1200"/>
              </a:spcAft>
            </a:pPr>
            <a:endParaRPr lang="en-US" sz="2200" dirty="0">
              <a:solidFill>
                <a:srgbClr val="494949"/>
              </a:solidFill>
            </a:endParaRPr>
          </a:p>
        </p:txBody>
      </p:sp>
      <p:cxnSp>
        <p:nvCxnSpPr>
          <p:cNvPr id="15" name="Connector: Elbow 14">
            <a:extLst>
              <a:ext uri="{FF2B5EF4-FFF2-40B4-BE49-F238E27FC236}">
                <a16:creationId xmlns:a16="http://schemas.microsoft.com/office/drawing/2014/main" id="{973E0EDE-7317-72CC-D37B-C554F22A9D00}"/>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173BCBC-8E70-1EA0-152A-B2BD4E5D8E93}"/>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675508-F548-3D34-4705-C0652FD14B6F}"/>
              </a:ext>
            </a:extLst>
          </p:cNvPr>
          <p:cNvSpPr txBox="1">
            <a:spLocks/>
          </p:cNvSpPr>
          <p:nvPr/>
        </p:nvSpPr>
        <p:spPr>
          <a:xfrm>
            <a:off x="380792"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pic>
        <p:nvPicPr>
          <p:cNvPr id="32" name="Graphic 31" descr="Target with solid fill">
            <a:extLst>
              <a:ext uri="{FF2B5EF4-FFF2-40B4-BE49-F238E27FC236}">
                <a16:creationId xmlns:a16="http://schemas.microsoft.com/office/drawing/2014/main" id="{2CCB4A6A-8CD2-0411-5E43-FDBA173E5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CCC78AAE-1829-CDDE-72E8-5BA791CCC176}"/>
              </a:ext>
            </a:extLst>
          </p:cNvPr>
          <p:cNvSpPr/>
          <p:nvPr/>
        </p:nvSpPr>
        <p:spPr>
          <a:xfrm>
            <a:off x="1826168" y="4820050"/>
            <a:ext cx="10029647" cy="190792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21F6BFB9-913A-C614-D061-B4B66FE9D07D}"/>
              </a:ext>
            </a:extLst>
          </p:cNvPr>
          <p:cNvSpPr txBox="1">
            <a:spLocks/>
          </p:cNvSpPr>
          <p:nvPr/>
        </p:nvSpPr>
        <p:spPr>
          <a:xfrm>
            <a:off x="2483933" y="4944185"/>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How They Can Help</a:t>
            </a:r>
          </a:p>
          <a:p>
            <a:pPr marL="342900" indent="-342900">
              <a:buFont typeface="Arial" panose="020B0604020202020204" pitchFamily="34" charset="0"/>
              <a:buChar char="•"/>
            </a:pPr>
            <a:r>
              <a:rPr lang="en-US" sz="2200" b="1" dirty="0">
                <a:solidFill>
                  <a:srgbClr val="494949"/>
                </a:solidFill>
              </a:rPr>
              <a:t>Renovation and setup of alternative stays </a:t>
            </a:r>
            <a:r>
              <a:rPr lang="en-US" sz="2200" dirty="0">
                <a:solidFill>
                  <a:srgbClr val="494949"/>
                </a:solidFill>
              </a:rPr>
              <a:t>(glamping, B&amp;Bs, farm stays)</a:t>
            </a:r>
          </a:p>
          <a:p>
            <a:pPr marL="342900" indent="-342900">
              <a:buFont typeface="Arial" panose="020B0604020202020204" pitchFamily="34" charset="0"/>
              <a:buChar char="•"/>
            </a:pPr>
            <a:r>
              <a:rPr lang="en-US" sz="2200" b="1" dirty="0">
                <a:solidFill>
                  <a:srgbClr val="494949"/>
                </a:solidFill>
              </a:rPr>
              <a:t>Purchase of real estate </a:t>
            </a:r>
            <a:r>
              <a:rPr lang="en-US" sz="2200" dirty="0">
                <a:solidFill>
                  <a:srgbClr val="494949"/>
                </a:solidFill>
              </a:rPr>
              <a:t>(up to 40% of total budget)</a:t>
            </a:r>
          </a:p>
          <a:p>
            <a:pPr marL="342900" indent="-342900">
              <a:buFont typeface="Arial" panose="020B0604020202020204" pitchFamily="34" charset="0"/>
              <a:buChar char="•"/>
            </a:pPr>
            <a:r>
              <a:rPr lang="en-US" sz="2200" dirty="0">
                <a:solidFill>
                  <a:srgbClr val="494949"/>
                </a:solidFill>
              </a:rPr>
              <a:t>Equipment, landscaping, marketing, digital tools, furnishings </a:t>
            </a:r>
            <a:r>
              <a:rPr lang="en-US" sz="2200" dirty="0" err="1">
                <a:solidFill>
                  <a:srgbClr val="494949"/>
                </a:solidFill>
              </a:rPr>
              <a:t>etc</a:t>
            </a:r>
            <a:endParaRPr lang="en-US" sz="2200" dirty="0">
              <a:solidFill>
                <a:srgbClr val="494949"/>
              </a:solidFill>
            </a:endParaRPr>
          </a:p>
          <a:p>
            <a:pPr marL="342900" indent="-342900">
              <a:buFont typeface="Wingdings" panose="05000000000000000000" pitchFamily="2" charset="2"/>
              <a:buChar char="v"/>
            </a:pPr>
            <a:endParaRPr lang="en-US" sz="20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5B656343-9146-F25E-9384-D073D7A96F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6168" y="4919138"/>
            <a:ext cx="749373" cy="749373"/>
          </a:xfrm>
          <a:prstGeom prst="rect">
            <a:avLst/>
          </a:prstGeom>
        </p:spPr>
      </p:pic>
      <p:pic>
        <p:nvPicPr>
          <p:cNvPr id="30722" name="Picture 2" descr="Resto al sud">
            <a:extLst>
              <a:ext uri="{FF2B5EF4-FFF2-40B4-BE49-F238E27FC236}">
                <a16:creationId xmlns:a16="http://schemas.microsoft.com/office/drawing/2014/main" id="{98A2F81C-16D8-6CAA-46A6-CE6470D82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2481-E07D-9D2B-6445-4BCE36C6313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0C2C116-196E-E1E0-1987-8315B66F0852}"/>
              </a:ext>
            </a:extLst>
          </p:cNvPr>
          <p:cNvSpPr/>
          <p:nvPr/>
        </p:nvSpPr>
        <p:spPr>
          <a:xfrm>
            <a:off x="1188304" y="1423756"/>
            <a:ext cx="10136921" cy="178616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8F35CD98-42C5-F1E9-67F5-6F25A6117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A9D33063-EE1A-E005-AAB6-C857988C2F15}"/>
              </a:ext>
            </a:extLst>
          </p:cNvPr>
          <p:cNvSpPr txBox="1">
            <a:spLocks/>
          </p:cNvSpPr>
          <p:nvPr/>
        </p:nvSpPr>
        <p:spPr>
          <a:xfrm>
            <a:off x="1945920" y="1623250"/>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Examples: </a:t>
            </a:r>
            <a:r>
              <a:rPr lang="en-US" sz="2200" dirty="0">
                <a:solidFill>
                  <a:srgbClr val="494949"/>
                </a:solidFill>
              </a:rPr>
              <a:t>Can fund </a:t>
            </a:r>
            <a:r>
              <a:rPr lang="en-US" sz="2200" b="1" dirty="0">
                <a:solidFill>
                  <a:srgbClr val="494949"/>
                </a:solidFill>
              </a:rPr>
              <a:t>land acquisition </a:t>
            </a:r>
            <a:r>
              <a:rPr lang="en-US" sz="2200" dirty="0">
                <a:solidFill>
                  <a:srgbClr val="494949"/>
                </a:solidFill>
              </a:rPr>
              <a:t>costs related to purchasing land, </a:t>
            </a:r>
            <a:r>
              <a:rPr lang="en-US" sz="2200" b="1" dirty="0">
                <a:solidFill>
                  <a:srgbClr val="494949"/>
                </a:solidFill>
              </a:rPr>
              <a:t>up to 10%</a:t>
            </a:r>
            <a:r>
              <a:rPr lang="en-US" sz="2200" dirty="0">
                <a:solidFill>
                  <a:srgbClr val="494949"/>
                </a:solidFill>
              </a:rPr>
              <a:t> of the total investment. </a:t>
            </a:r>
            <a:r>
              <a:rPr lang="en-US" sz="2200" b="1" dirty="0">
                <a:solidFill>
                  <a:srgbClr val="494949"/>
                </a:solidFill>
              </a:rPr>
              <a:t>Buying real estate, construction and facility installations</a:t>
            </a:r>
            <a:r>
              <a:rPr lang="en-US" sz="2200" dirty="0">
                <a:solidFill>
                  <a:srgbClr val="494949"/>
                </a:solidFill>
              </a:rPr>
              <a:t>: includes acquiring properties, building new structures, and installing essential systems, </a:t>
            </a:r>
            <a:r>
              <a:rPr lang="en-US" sz="2200" b="1" dirty="0">
                <a:solidFill>
                  <a:srgbClr val="494949"/>
                </a:solidFill>
              </a:rPr>
              <a:t>up to 70</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691F9A72-BE9C-4ACD-0A16-3ED4E7FC435E}"/>
              </a:ext>
            </a:extLst>
          </p:cNvPr>
          <p:cNvCxnSpPr>
            <a:cxnSpLocks/>
          </p:cNvCxnSpPr>
          <p:nvPr/>
        </p:nvCxnSpPr>
        <p:spPr>
          <a:xfrm rot="10800000" flipH="1" flipV="1">
            <a:off x="1204076" y="295491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E9341B53-4CAE-5A52-7BD4-819838D7623D}"/>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FFB7A384-D39A-9644-0BF0-481C09D68CB4}"/>
              </a:ext>
            </a:extLst>
          </p:cNvPr>
          <p:cNvSpPr txBox="1">
            <a:spLocks/>
          </p:cNvSpPr>
          <p:nvPr/>
        </p:nvSpPr>
        <p:spPr>
          <a:xfrm>
            <a:off x="457200" y="235153"/>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sp>
        <p:nvSpPr>
          <p:cNvPr id="18" name="Flowchart: Alternate Process 17">
            <a:extLst>
              <a:ext uri="{FF2B5EF4-FFF2-40B4-BE49-F238E27FC236}">
                <a16:creationId xmlns:a16="http://schemas.microsoft.com/office/drawing/2014/main" id="{CD0EA24F-FEA4-D890-5827-095E249C7CF5}"/>
              </a:ext>
            </a:extLst>
          </p:cNvPr>
          <p:cNvSpPr/>
          <p:nvPr/>
        </p:nvSpPr>
        <p:spPr>
          <a:xfrm>
            <a:off x="1945921" y="3380318"/>
            <a:ext cx="7045680" cy="275401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74AFFF90-9827-CF17-2520-3FC66A2E8E7C}"/>
              </a:ext>
            </a:extLst>
          </p:cNvPr>
          <p:cNvSpPr txBox="1">
            <a:spLocks/>
          </p:cNvSpPr>
          <p:nvPr/>
        </p:nvSpPr>
        <p:spPr>
          <a:xfrm>
            <a:off x="2729503" y="3635616"/>
            <a:ext cx="569059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Tip: </a:t>
            </a:r>
            <a:r>
              <a:rPr lang="en-US" sz="2200" dirty="0"/>
              <a:t>Apply via </a:t>
            </a:r>
            <a:r>
              <a:rPr lang="en-US" sz="2200" dirty="0">
                <a:solidFill>
                  <a:srgbClr val="E96751"/>
                </a:solidFill>
                <a:hlinkClick r:id="rId5">
                  <a:extLst>
                    <a:ext uri="{A12FA001-AC4F-418D-AE19-62706E023703}">
                      <ahyp:hlinkClr xmlns:ahyp="http://schemas.microsoft.com/office/drawing/2018/hyperlinkcolor" val="tx"/>
                    </a:ext>
                  </a:extLst>
                </a:hlinkClick>
              </a:rPr>
              <a:t>www.invitalia.it</a:t>
            </a:r>
            <a:r>
              <a:rPr lang="en-US" sz="2200" dirty="0">
                <a:solidFill>
                  <a:srgbClr val="E96751"/>
                </a:solidFill>
              </a:rPr>
              <a:t> </a:t>
            </a:r>
            <a:r>
              <a:rPr lang="en-US" sz="2200" dirty="0"/>
              <a:t>with a business plan, location in the southern region, and sustainability focus e.g., eco-campsites, rural guesthouses or eco-friendly retreats</a:t>
            </a:r>
          </a:p>
          <a:p>
            <a:pPr marL="0" indent="0"/>
            <a:r>
              <a:rPr lang="it-IT" sz="2200" dirty="0">
                <a:hlinkClick r:id="rId6">
                  <a:extLst>
                    <a:ext uri="{A12FA001-AC4F-418D-AE19-62706E023703}">
                      <ahyp:hlinkClr xmlns:ahyp="http://schemas.microsoft.com/office/drawing/2018/hyperlinkcolor" val="tx"/>
                    </a:ext>
                  </a:extLst>
                </a:hlinkClick>
              </a:rPr>
              <a:t>See Agricampeggio Acqua di Friso </a:t>
            </a:r>
            <a:r>
              <a:rPr lang="it-IT" sz="2200" dirty="0"/>
              <a:t>– Eco-Glamping </a:t>
            </a:r>
            <a:r>
              <a:rPr lang="it-IT" sz="2200" dirty="0">
                <a:hlinkClick r:id="rId7">
                  <a:extLst>
                    <a:ext uri="{A12FA001-AC4F-418D-AE19-62706E023703}">
                      <ahyp:hlinkClr xmlns:ahyp="http://schemas.microsoft.com/office/drawing/2018/hyperlinkcolor" val="tx"/>
                    </a:ext>
                  </a:extLst>
                </a:hlinkClick>
              </a:rPr>
              <a:t>agri camping </a:t>
            </a:r>
            <a:r>
              <a:rPr lang="it-IT" sz="2200" dirty="0"/>
              <a:t>and glamping in Calabria in the next section as an example.</a:t>
            </a:r>
          </a:p>
          <a:p>
            <a:pPr marL="342900" indent="-342900">
              <a:buFont typeface="Wingdings" panose="05000000000000000000" pitchFamily="2" charset="2"/>
              <a:buChar char="v"/>
            </a:pPr>
            <a:endParaRPr lang="en-US" sz="22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24866F41-B276-5B2A-ABAB-C284CCCFC3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9853" y="3649892"/>
            <a:ext cx="749373" cy="749373"/>
          </a:xfrm>
          <a:prstGeom prst="rect">
            <a:avLst/>
          </a:prstGeom>
        </p:spPr>
      </p:pic>
      <p:pic>
        <p:nvPicPr>
          <p:cNvPr id="30722" name="Picture 2" descr="Resto al sud">
            <a:extLst>
              <a:ext uri="{FF2B5EF4-FFF2-40B4-BE49-F238E27FC236}">
                <a16:creationId xmlns:a16="http://schemas.microsoft.com/office/drawing/2014/main" id="{20C09F6A-4482-75B9-1AE5-1F7C77472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Graphic 4" descr="Excellent with solid fill">
            <a:extLst>
              <a:ext uri="{FF2B5EF4-FFF2-40B4-BE49-F238E27FC236}">
                <a16:creationId xmlns:a16="http://schemas.microsoft.com/office/drawing/2014/main" id="{D8FEA311-FBCB-899B-E274-86031D9283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826" y="1570594"/>
            <a:ext cx="749373" cy="749373"/>
          </a:xfrm>
          <a:prstGeom prst="rect">
            <a:avLst/>
          </a:prstGeom>
        </p:spPr>
      </p:pic>
    </p:spTree>
    <p:extLst>
      <p:ext uri="{BB962C8B-B14F-4D97-AF65-F5344CB8AC3E}">
        <p14:creationId xmlns:p14="http://schemas.microsoft.com/office/powerpoint/2010/main" val="33327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7B2D-5DA7-3D41-E497-35171C491ED1}"/>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A32F1CF1-38A9-C35E-BA9B-9B149751E2AD}"/>
              </a:ext>
            </a:extLst>
          </p:cNvPr>
          <p:cNvSpPr/>
          <p:nvPr/>
        </p:nvSpPr>
        <p:spPr>
          <a:xfrm>
            <a:off x="1846674" y="3207840"/>
            <a:ext cx="9573801" cy="31453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2DDDBE3-E58F-C82E-CE85-6527DBA0A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61F4AA31-45B6-9036-934C-546658CB14BB}"/>
              </a:ext>
            </a:extLst>
          </p:cNvPr>
          <p:cNvSpPr txBox="1">
            <a:spLocks/>
          </p:cNvSpPr>
          <p:nvPr/>
        </p:nvSpPr>
        <p:spPr>
          <a:xfrm>
            <a:off x="2402937" y="3555569"/>
            <a:ext cx="9108026"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Objective</a:t>
            </a:r>
            <a:r>
              <a:rPr lang="en-US" sz="2200" b="1" dirty="0">
                <a:solidFill>
                  <a:srgbClr val="494949"/>
                </a:solidFill>
              </a:rPr>
              <a:t>: </a:t>
            </a:r>
            <a:r>
              <a:rPr lang="en-US" sz="2200" b="1" dirty="0">
                <a:solidFill>
                  <a:srgbClr val="494949"/>
                </a:solidFill>
                <a:hlinkClick r:id="rId5">
                  <a:extLst>
                    <a:ext uri="{A12FA001-AC4F-418D-AE19-62706E023703}">
                      <ahyp:hlinkClr xmlns:ahyp="http://schemas.microsoft.com/office/drawing/2018/hyperlinkcolor" val="tx"/>
                    </a:ext>
                  </a:extLst>
                </a:hlinkClick>
              </a:rPr>
              <a:t>Fondo </a:t>
            </a:r>
            <a:r>
              <a:rPr lang="en-US" sz="2200" b="1" dirty="0" err="1">
                <a:solidFill>
                  <a:srgbClr val="494949"/>
                </a:solidFill>
                <a:hlinkClick r:id="rId5">
                  <a:extLst>
                    <a:ext uri="{A12FA001-AC4F-418D-AE19-62706E023703}">
                      <ahyp:hlinkClr xmlns:ahyp="http://schemas.microsoft.com/office/drawing/2018/hyperlinkcolor" val="tx"/>
                    </a:ext>
                  </a:extLst>
                </a:hlinkClick>
              </a:rPr>
              <a:t>Rotativo</a:t>
            </a:r>
            <a:r>
              <a:rPr lang="en-US" sz="2200" b="1" dirty="0">
                <a:solidFill>
                  <a:srgbClr val="494949"/>
                </a:solidFill>
                <a:hlinkClick r:id="rId5">
                  <a:extLst>
                    <a:ext uri="{A12FA001-AC4F-418D-AE19-62706E023703}">
                      <ahyp:hlinkClr xmlns:ahyp="http://schemas.microsoft.com/office/drawing/2018/hyperlinkcolor" val="tx"/>
                    </a:ext>
                  </a:extLst>
                </a:hlinkClick>
              </a:rPr>
              <a:t> Turismo </a:t>
            </a:r>
            <a:r>
              <a:rPr lang="en-US" sz="2200" b="1" dirty="0">
                <a:solidFill>
                  <a:srgbClr val="494949"/>
                </a:solidFill>
              </a:rPr>
              <a:t>(FRI-TUR)</a:t>
            </a:r>
            <a:r>
              <a:rPr lang="en-US" sz="2200" dirty="0">
                <a:solidFill>
                  <a:srgbClr val="494949"/>
                </a:solidFill>
              </a:rPr>
              <a:t> is an Italian national fund managed and administered by the Ministry of Tourism (</a:t>
            </a:r>
            <a:r>
              <a:rPr lang="en-US" sz="2200" i="1" dirty="0" err="1">
                <a:solidFill>
                  <a:srgbClr val="494949"/>
                </a:solidFill>
              </a:rPr>
              <a:t>Ministero</a:t>
            </a:r>
            <a:r>
              <a:rPr lang="en-US" sz="2200" i="1" dirty="0">
                <a:solidFill>
                  <a:srgbClr val="494949"/>
                </a:solidFill>
              </a:rPr>
              <a:t> del Turismo</a:t>
            </a:r>
            <a:r>
              <a:rPr lang="en-US" sz="2200" dirty="0">
                <a:solidFill>
                  <a:srgbClr val="494949"/>
                </a:solidFill>
              </a:rPr>
              <a:t>) and Cassa </a:t>
            </a:r>
            <a:r>
              <a:rPr lang="en-US" sz="2200" dirty="0" err="1">
                <a:solidFill>
                  <a:srgbClr val="494949"/>
                </a:solidFill>
              </a:rPr>
              <a:t>Depositi</a:t>
            </a:r>
            <a:r>
              <a:rPr lang="en-US" sz="2200" dirty="0">
                <a:solidFill>
                  <a:srgbClr val="494949"/>
                </a:solidFill>
              </a:rPr>
              <a:t> e </a:t>
            </a:r>
            <a:r>
              <a:rPr lang="en-US" sz="2200" dirty="0" err="1">
                <a:solidFill>
                  <a:srgbClr val="494949"/>
                </a:solidFill>
              </a:rPr>
              <a:t>Prestiti</a:t>
            </a:r>
            <a:r>
              <a:rPr lang="en-US" sz="2200" dirty="0">
                <a:solidFill>
                  <a:srgbClr val="494949"/>
                </a:solidFill>
              </a:rPr>
              <a:t> (CDP). Fund significant investments (</a:t>
            </a:r>
            <a:r>
              <a:rPr lang="en-IE" sz="2200" dirty="0">
                <a:solidFill>
                  <a:srgbClr val="494949"/>
                </a:solidFill>
              </a:rPr>
              <a:t>€500,000 to €10 million with a </a:t>
            </a:r>
            <a:r>
              <a:rPr lang="en-US" sz="2200" dirty="0">
                <a:solidFill>
                  <a:srgbClr val="494949"/>
                </a:solidFill>
              </a:rPr>
              <a:t>mix of </a:t>
            </a:r>
            <a:r>
              <a:rPr lang="en-US" sz="2200" b="1" dirty="0">
                <a:solidFill>
                  <a:srgbClr val="494949"/>
                </a:solidFill>
              </a:rPr>
              <a:t>low-interest loans and up to 35% grant. </a:t>
            </a:r>
          </a:p>
          <a:p>
            <a:pPr marL="0" indent="0">
              <a:spcAft>
                <a:spcPts val="600"/>
              </a:spcAft>
            </a:pPr>
            <a:r>
              <a:rPr lang="en-US" sz="2200" dirty="0">
                <a:solidFill>
                  <a:srgbClr val="494949"/>
                </a:solidFill>
              </a:rPr>
              <a:t>Supports</a:t>
            </a:r>
            <a:r>
              <a:rPr lang="en-US" sz="2200" b="1" dirty="0">
                <a:solidFill>
                  <a:srgbClr val="494949"/>
                </a:solidFill>
              </a:rPr>
              <a:t> </a:t>
            </a:r>
            <a:r>
              <a:rPr lang="en-US" sz="2200" dirty="0">
                <a:solidFill>
                  <a:srgbClr val="494949"/>
                </a:solidFill>
              </a:rPr>
              <a:t>sustainable tourism and is dedicated to investing in the tourism sector, particularly in </a:t>
            </a:r>
            <a:r>
              <a:rPr lang="en-US" sz="2200" b="1" dirty="0" err="1">
                <a:solidFill>
                  <a:srgbClr val="494949"/>
                </a:solidFill>
              </a:rPr>
              <a:t>modernisation</a:t>
            </a:r>
            <a:r>
              <a:rPr lang="en-US" sz="2200" b="1" dirty="0">
                <a:solidFill>
                  <a:srgbClr val="494949"/>
                </a:solidFill>
              </a:rPr>
              <a:t>, energy efficiency, accessibility, and sustainability</a:t>
            </a:r>
            <a:r>
              <a:rPr lang="en-US" sz="2200" dirty="0">
                <a:solidFill>
                  <a:srgbClr val="494949"/>
                </a:solidFill>
              </a:rPr>
              <a:t>. </a:t>
            </a:r>
          </a:p>
        </p:txBody>
      </p:sp>
      <p:sp>
        <p:nvSpPr>
          <p:cNvPr id="33" name="Freeform 28">
            <a:extLst>
              <a:ext uri="{FF2B5EF4-FFF2-40B4-BE49-F238E27FC236}">
                <a16:creationId xmlns:a16="http://schemas.microsoft.com/office/drawing/2014/main" id="{64C8ECD6-C602-EB32-01D5-25C6E5314019}"/>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654FB82-4A2F-B032-92F4-EF23EE3C24C7}"/>
              </a:ext>
            </a:extLst>
          </p:cNvPr>
          <p:cNvSpPr txBox="1">
            <a:spLocks/>
          </p:cNvSpPr>
          <p:nvPr/>
        </p:nvSpPr>
        <p:spPr>
          <a:xfrm>
            <a:off x="1508015" y="26303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pic>
        <p:nvPicPr>
          <p:cNvPr id="32" name="Graphic 31" descr="Target with solid fill">
            <a:extLst>
              <a:ext uri="{FF2B5EF4-FFF2-40B4-BE49-F238E27FC236}">
                <a16:creationId xmlns:a16="http://schemas.microsoft.com/office/drawing/2014/main" id="{B95D1B40-0A7D-DD9B-F9FA-C867A78B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328" y="1596308"/>
            <a:ext cx="633914" cy="633914"/>
          </a:xfrm>
          <a:prstGeom prst="rect">
            <a:avLst/>
          </a:prstGeom>
        </p:spPr>
      </p:pic>
      <p:grpSp>
        <p:nvGrpSpPr>
          <p:cNvPr id="5" name="Group 4">
            <a:extLst>
              <a:ext uri="{FF2B5EF4-FFF2-40B4-BE49-F238E27FC236}">
                <a16:creationId xmlns:a16="http://schemas.microsoft.com/office/drawing/2014/main" id="{81EA4D11-0140-EBE0-2F54-183195F6328E}"/>
              </a:ext>
            </a:extLst>
          </p:cNvPr>
          <p:cNvGrpSpPr/>
          <p:nvPr/>
        </p:nvGrpSpPr>
        <p:grpSpPr>
          <a:xfrm>
            <a:off x="274432" y="85433"/>
            <a:ext cx="1047896" cy="1049846"/>
            <a:chOff x="1016000" y="1137920"/>
            <a:chExt cx="1016000" cy="1016000"/>
          </a:xfrm>
        </p:grpSpPr>
        <p:sp>
          <p:nvSpPr>
            <p:cNvPr id="6" name="Oval 5">
              <a:extLst>
                <a:ext uri="{FF2B5EF4-FFF2-40B4-BE49-F238E27FC236}">
                  <a16:creationId xmlns:a16="http://schemas.microsoft.com/office/drawing/2014/main" id="{539F22DC-2E40-C73C-7C83-A11079BF637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D3AD9C-629B-A357-3EA9-D4E3FB91536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sp>
        <p:nvSpPr>
          <p:cNvPr id="2" name="Flowchart: Alternate Process 1">
            <a:extLst>
              <a:ext uri="{FF2B5EF4-FFF2-40B4-BE49-F238E27FC236}">
                <a16:creationId xmlns:a16="http://schemas.microsoft.com/office/drawing/2014/main" id="{3C6FC388-F714-6AEB-91B3-E3DEC0359CC8}"/>
              </a:ext>
            </a:extLst>
          </p:cNvPr>
          <p:cNvSpPr/>
          <p:nvPr/>
        </p:nvSpPr>
        <p:spPr>
          <a:xfrm>
            <a:off x="1005292" y="1366722"/>
            <a:ext cx="10131080" cy="1617635"/>
          </a:xfrm>
          <a:prstGeom prst="flowChartAlternateProcess">
            <a:avLst/>
          </a:prstGeom>
          <a:solidFill>
            <a:srgbClr val="0D9390"/>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5">
            <a:extLst>
              <a:ext uri="{FF2B5EF4-FFF2-40B4-BE49-F238E27FC236}">
                <a16:creationId xmlns:a16="http://schemas.microsoft.com/office/drawing/2014/main" id="{893A137F-236C-6E02-1CE7-CF2F1C11EB0B}"/>
              </a:ext>
            </a:extLst>
          </p:cNvPr>
          <p:cNvSpPr txBox="1">
            <a:spLocks/>
          </p:cNvSpPr>
          <p:nvPr/>
        </p:nvSpPr>
        <p:spPr>
          <a:xfrm>
            <a:off x="1481530" y="1490573"/>
            <a:ext cx="9388142" cy="1306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Tourism Recovery &amp; Sustainability Incentives (PNRR/Ministry of Tourism and others) </a:t>
            </a:r>
            <a:r>
              <a:rPr lang="en-US" sz="2400" dirty="0">
                <a:solidFill>
                  <a:schemeClr val="bg1"/>
                </a:solidFill>
              </a:rPr>
              <a:t>Part of Italy’s EU Recovery Fund plan (PNRR). It uses these EU Recovery funds for tourism, such as tourism upgrading and green innovation, especially in rural areas.</a:t>
            </a:r>
          </a:p>
        </p:txBody>
      </p:sp>
      <p:pic>
        <p:nvPicPr>
          <p:cNvPr id="13" name="Graphic 12" descr="Target with solid fill">
            <a:extLst>
              <a:ext uri="{FF2B5EF4-FFF2-40B4-BE49-F238E27FC236}">
                <a16:creationId xmlns:a16="http://schemas.microsoft.com/office/drawing/2014/main" id="{94576A22-BAA9-E9D6-947B-9DC7B571E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8928" y="3446531"/>
            <a:ext cx="633914" cy="633914"/>
          </a:xfrm>
          <a:prstGeom prst="rect">
            <a:avLst/>
          </a:prstGeom>
        </p:spPr>
      </p:pic>
      <p:cxnSp>
        <p:nvCxnSpPr>
          <p:cNvPr id="17" name="Connector: Elbow 16">
            <a:extLst>
              <a:ext uri="{FF2B5EF4-FFF2-40B4-BE49-F238E27FC236}">
                <a16:creationId xmlns:a16="http://schemas.microsoft.com/office/drawing/2014/main" id="{382A65EA-85BC-4719-DD16-A1D99F443158}"/>
              </a:ext>
            </a:extLst>
          </p:cNvPr>
          <p:cNvCxnSpPr>
            <a:cxnSpLocks/>
          </p:cNvCxnSpPr>
          <p:nvPr/>
        </p:nvCxnSpPr>
        <p:spPr>
          <a:xfrm rot="10800000" flipH="1" flipV="1">
            <a:off x="1016452" y="2382780"/>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EAF-7B1A-3EC0-4540-468CABAF386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8CB6EB9-444F-8331-2679-F2818ACE9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2EA71E6F-4FA3-BC4F-BC1F-7D46B75AE42A}"/>
              </a:ext>
            </a:extLst>
          </p:cNvPr>
          <p:cNvSpPr txBox="1">
            <a:spLocks/>
          </p:cNvSpPr>
          <p:nvPr/>
        </p:nvSpPr>
        <p:spPr>
          <a:xfrm>
            <a:off x="1741690" y="1603139"/>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33" name="Freeform 28">
            <a:extLst>
              <a:ext uri="{FF2B5EF4-FFF2-40B4-BE49-F238E27FC236}">
                <a16:creationId xmlns:a16="http://schemas.microsoft.com/office/drawing/2014/main" id="{ACD2A3FA-A0F4-51EB-2A59-993669C62EED}"/>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685F88-0978-AAA8-1716-F18C273DFA50}"/>
              </a:ext>
            </a:extLst>
          </p:cNvPr>
          <p:cNvSpPr txBox="1">
            <a:spLocks/>
          </p:cNvSpPr>
          <p:nvPr/>
        </p:nvSpPr>
        <p:spPr>
          <a:xfrm>
            <a:off x="412257" y="277161"/>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sp>
        <p:nvSpPr>
          <p:cNvPr id="4" name="Flowchart: Alternate Process 3">
            <a:extLst>
              <a:ext uri="{FF2B5EF4-FFF2-40B4-BE49-F238E27FC236}">
                <a16:creationId xmlns:a16="http://schemas.microsoft.com/office/drawing/2014/main" id="{E4C21E07-D60B-B90C-E935-34C7294EACDC}"/>
              </a:ext>
            </a:extLst>
          </p:cNvPr>
          <p:cNvSpPr/>
          <p:nvPr/>
        </p:nvSpPr>
        <p:spPr>
          <a:xfrm>
            <a:off x="1357195" y="1593244"/>
            <a:ext cx="9027456" cy="374852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72A06C83-2F83-6336-9F5A-00F28E4DE55C}"/>
              </a:ext>
            </a:extLst>
          </p:cNvPr>
          <p:cNvSpPr txBox="1">
            <a:spLocks/>
          </p:cNvSpPr>
          <p:nvPr/>
        </p:nvSpPr>
        <p:spPr>
          <a:xfrm>
            <a:off x="2015217" y="1752200"/>
            <a:ext cx="805346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Objective</a:t>
            </a:r>
            <a:r>
              <a:rPr lang="en-US" sz="2200" b="1" dirty="0">
                <a:solidFill>
                  <a:srgbClr val="494949"/>
                </a:solidFill>
              </a:rPr>
              <a:t>: </a:t>
            </a:r>
            <a:r>
              <a:rPr lang="en-US" sz="2200" dirty="0">
                <a:solidFill>
                  <a:srgbClr val="494949"/>
                </a:solidFill>
              </a:rPr>
              <a:t>It provides loans and grants to facilitate access to credit for tourism SMEs with a </a:t>
            </a:r>
            <a:r>
              <a:rPr lang="en-US" sz="2200" b="1" dirty="0">
                <a:solidFill>
                  <a:srgbClr val="494949"/>
                </a:solidFill>
              </a:rPr>
              <a:t>50% reserve for green investments</a:t>
            </a:r>
            <a:r>
              <a:rPr lang="en-US" sz="2200" dirty="0">
                <a:solidFill>
                  <a:srgbClr val="494949"/>
                </a:solidFill>
              </a:rPr>
              <a:t>. </a:t>
            </a:r>
            <a:r>
              <a:rPr lang="en-US" sz="2200" b="1" dirty="0">
                <a:solidFill>
                  <a:srgbClr val="494949"/>
                </a:solidFill>
              </a:rPr>
              <a:t>Ideal for: </a:t>
            </a:r>
          </a:p>
          <a:p>
            <a:pPr marL="342900" indent="-342900">
              <a:spcBef>
                <a:spcPts val="0"/>
              </a:spcBef>
              <a:spcAft>
                <a:spcPts val="600"/>
              </a:spcAft>
              <a:buFont typeface="Wingdings" panose="05000000000000000000" pitchFamily="2" charset="2"/>
              <a:buChar char="Ø"/>
            </a:pPr>
            <a:r>
              <a:rPr lang="en-US" sz="2200" b="1" dirty="0">
                <a:solidFill>
                  <a:srgbClr val="494949"/>
                </a:solidFill>
              </a:rPr>
              <a:t>Eco-retreats and off-grid glamping </a:t>
            </a:r>
            <a:r>
              <a:rPr lang="en-US" sz="2200" dirty="0">
                <a:solidFill>
                  <a:srgbClr val="494949"/>
                </a:solidFill>
              </a:rPr>
              <a:t>upgrading to renewable energy</a:t>
            </a:r>
          </a:p>
          <a:p>
            <a:pPr marL="342900" indent="-342900">
              <a:spcBef>
                <a:spcPts val="0"/>
              </a:spcBef>
              <a:spcAft>
                <a:spcPts val="600"/>
              </a:spcAft>
              <a:buFont typeface="Wingdings" panose="05000000000000000000" pitchFamily="2" charset="2"/>
              <a:buChar char="Ø"/>
            </a:pPr>
            <a:r>
              <a:rPr lang="en-US" sz="2200" b="1" dirty="0">
                <a:solidFill>
                  <a:srgbClr val="494949"/>
                </a:solidFill>
              </a:rPr>
              <a:t>Heritage buildings turned boutique stays</a:t>
            </a:r>
            <a:r>
              <a:rPr lang="en-US" sz="2200" dirty="0">
                <a:solidFill>
                  <a:srgbClr val="494949"/>
                </a:solidFill>
              </a:rPr>
              <a:t>, improving energy performance, and restoration of heritage properties </a:t>
            </a:r>
          </a:p>
          <a:p>
            <a:pPr marL="342900" indent="-342900">
              <a:spcBef>
                <a:spcPts val="0"/>
              </a:spcBef>
              <a:spcAft>
                <a:spcPts val="600"/>
              </a:spcAft>
              <a:buFont typeface="Wingdings" panose="05000000000000000000" pitchFamily="2" charset="2"/>
              <a:buChar char="Ø"/>
            </a:pPr>
            <a:r>
              <a:rPr lang="en-US" sz="2200" b="1" dirty="0">
                <a:solidFill>
                  <a:srgbClr val="494949"/>
                </a:solidFill>
              </a:rPr>
              <a:t>Nature-based accommodations </a:t>
            </a:r>
            <a:r>
              <a:rPr lang="en-US" sz="2200" dirty="0">
                <a:solidFill>
                  <a:srgbClr val="494949"/>
                </a:solidFill>
              </a:rPr>
              <a:t>expanding to meet accessibility and green building standards</a:t>
            </a:r>
          </a:p>
          <a:p>
            <a:pPr marL="342900" indent="-342900">
              <a:spcBef>
                <a:spcPts val="0"/>
              </a:spcBef>
              <a:spcAft>
                <a:spcPts val="600"/>
              </a:spcAft>
              <a:buFont typeface="Wingdings" panose="05000000000000000000" pitchFamily="2" charset="2"/>
              <a:buChar char="Ø"/>
            </a:pPr>
            <a:r>
              <a:rPr lang="en-US" sz="2200" dirty="0">
                <a:solidFill>
                  <a:srgbClr val="494949"/>
                </a:solidFill>
              </a:rPr>
              <a:t>Projects involving adaptive reuse of abandoned rural sites</a:t>
            </a:r>
          </a:p>
        </p:txBody>
      </p:sp>
      <p:pic>
        <p:nvPicPr>
          <p:cNvPr id="8" name="Graphic 7" descr="Target with solid fill">
            <a:extLst>
              <a:ext uri="{FF2B5EF4-FFF2-40B4-BE49-F238E27FC236}">
                <a16:creationId xmlns:a16="http://schemas.microsoft.com/office/drawing/2014/main" id="{602DE1D7-F2AA-CEEF-2571-82D122B0C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733" y="1796073"/>
            <a:ext cx="633914" cy="633914"/>
          </a:xfrm>
          <a:prstGeom prst="rect">
            <a:avLst/>
          </a:prstGeom>
        </p:spPr>
      </p:pic>
      <p:pic>
        <p:nvPicPr>
          <p:cNvPr id="13" name="Picture 12">
            <a:extLst>
              <a:ext uri="{FF2B5EF4-FFF2-40B4-BE49-F238E27FC236}">
                <a16:creationId xmlns:a16="http://schemas.microsoft.com/office/drawing/2014/main" id="{3A208561-4948-E6E6-A64E-7E7392C9EA5C}"/>
              </a:ext>
            </a:extLst>
          </p:cNvPr>
          <p:cNvPicPr>
            <a:picLocks noChangeAspect="1"/>
          </p:cNvPicPr>
          <p:nvPr/>
        </p:nvPicPr>
        <p:blipFill>
          <a:blip r:embed="rId7"/>
          <a:stretch>
            <a:fillRect/>
          </a:stretch>
        </p:blipFill>
        <p:spPr>
          <a:xfrm>
            <a:off x="1508015" y="5621665"/>
            <a:ext cx="850589" cy="846711"/>
          </a:xfrm>
          <a:prstGeom prst="rect">
            <a:avLst/>
          </a:prstGeom>
        </p:spPr>
      </p:pic>
      <p:sp>
        <p:nvSpPr>
          <p:cNvPr id="14" name="TextBox 13">
            <a:extLst>
              <a:ext uri="{FF2B5EF4-FFF2-40B4-BE49-F238E27FC236}">
                <a16:creationId xmlns:a16="http://schemas.microsoft.com/office/drawing/2014/main" id="{3D6D2380-F376-9F62-15C5-52DED7BE362B}"/>
              </a:ext>
            </a:extLst>
          </p:cNvPr>
          <p:cNvSpPr txBox="1"/>
          <p:nvPr/>
        </p:nvSpPr>
        <p:spPr>
          <a:xfrm>
            <a:off x="2415048" y="5387552"/>
            <a:ext cx="8017863" cy="1631216"/>
          </a:xfrm>
          <a:prstGeom prst="rect">
            <a:avLst/>
          </a:prstGeom>
          <a:noFill/>
        </p:spPr>
        <p:txBody>
          <a:bodyPr wrap="square">
            <a:spAutoFit/>
          </a:bodyPr>
          <a:lstStyle/>
          <a:p>
            <a:r>
              <a:rPr lang="en-US" b="1" i="1" dirty="0">
                <a:solidFill>
                  <a:srgbClr val="494949"/>
                </a:solidFill>
              </a:rPr>
              <a:t>Recommended Reading</a:t>
            </a:r>
          </a:p>
          <a:p>
            <a:pPr>
              <a:spcAft>
                <a:spcPts val="600"/>
              </a:spcAft>
            </a:pPr>
            <a:r>
              <a:rPr lang="en-US" dirty="0">
                <a:solidFill>
                  <a:srgbClr val="494949"/>
                </a:solidFill>
              </a:rPr>
              <a:t>Applications are made through the </a:t>
            </a:r>
            <a:r>
              <a:rPr lang="en-US" b="1" dirty="0">
                <a:solidFill>
                  <a:srgbClr val="494949"/>
                </a:solidFill>
              </a:rPr>
              <a:t>CDP platform</a:t>
            </a:r>
            <a:r>
              <a:rPr lang="en-US" dirty="0">
                <a:solidFill>
                  <a:srgbClr val="494949"/>
                </a:solidFill>
              </a:rPr>
              <a:t>: </a:t>
            </a:r>
            <a:r>
              <a:rPr lang="en-US" dirty="0">
                <a:solidFill>
                  <a:srgbClr val="494949"/>
                </a:solidFill>
                <a:hlinkClick r:id="rId8">
                  <a:extLst>
                    <a:ext uri="{A12FA001-AC4F-418D-AE19-62706E023703}">
                      <ahyp:hlinkClr xmlns:ahyp="http://schemas.microsoft.com/office/drawing/2018/hyperlinkcolor" val="tx"/>
                    </a:ext>
                  </a:extLst>
                </a:hlinkClick>
              </a:rPr>
              <a:t>https://www.cdp.it</a:t>
            </a:r>
            <a:endParaRPr lang="en-US" dirty="0">
              <a:solidFill>
                <a:srgbClr val="494949"/>
              </a:solidFill>
            </a:endParaRPr>
          </a:p>
          <a:p>
            <a:pPr>
              <a:spcAft>
                <a:spcPts val="600"/>
              </a:spcAft>
            </a:pPr>
            <a:r>
              <a:rPr lang="en-US" dirty="0">
                <a:solidFill>
                  <a:srgbClr val="00B0F0"/>
                </a:solidFill>
                <a:hlinkClick r:id="rId9">
                  <a:extLst>
                    <a:ext uri="{A12FA001-AC4F-418D-AE19-62706E023703}">
                      <ahyp:hlinkClr xmlns:ahyp="http://schemas.microsoft.com/office/drawing/2018/hyperlinkcolor" val="tx"/>
                    </a:ext>
                  </a:extLst>
                </a:hlinkClick>
              </a:rPr>
              <a:t>M1C3 Investment 4.2.5: Revolving Fund for Enterprises (FRI) to support businesses and development investments</a:t>
            </a:r>
            <a:endParaRPr lang="en-US" dirty="0">
              <a:solidFill>
                <a:srgbClr val="00B0F0"/>
              </a:solidFill>
            </a:endParaRPr>
          </a:p>
          <a:p>
            <a:pPr>
              <a:spcAft>
                <a:spcPts val="600"/>
              </a:spcAft>
            </a:pPr>
            <a:endParaRPr lang="en-US" i="0" dirty="0">
              <a:solidFill>
                <a:srgbClr val="494949"/>
              </a:solidFill>
              <a:effectLst/>
            </a:endParaRPr>
          </a:p>
        </p:txBody>
      </p:sp>
      <p:pic>
        <p:nvPicPr>
          <p:cNvPr id="15" name="Picture 2" descr="a woman standing in front of a tent at Nordisk Village Puglia in Manduria">
            <a:extLst>
              <a:ext uri="{FF2B5EF4-FFF2-40B4-BE49-F238E27FC236}">
                <a16:creationId xmlns:a16="http://schemas.microsoft.com/office/drawing/2014/main" id="{A3AF0852-2E80-7F43-3E81-512474C18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8975" y="109727"/>
            <a:ext cx="3207872" cy="18044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4C5C-AD8E-BC1B-C503-389631BD8BF7}"/>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ADC623C5-90F9-4356-3ADA-52E1E765ECDF}"/>
              </a:ext>
            </a:extLst>
          </p:cNvPr>
          <p:cNvSpPr txBox="1">
            <a:spLocks/>
          </p:cNvSpPr>
          <p:nvPr/>
        </p:nvSpPr>
        <p:spPr>
          <a:xfrm>
            <a:off x="2226711" y="521148"/>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4" name="Flowchart: Alternate Process 3">
            <a:extLst>
              <a:ext uri="{FF2B5EF4-FFF2-40B4-BE49-F238E27FC236}">
                <a16:creationId xmlns:a16="http://schemas.microsoft.com/office/drawing/2014/main" id="{4918E0D6-CF65-370C-E552-9F19DF6C22B8}"/>
              </a:ext>
            </a:extLst>
          </p:cNvPr>
          <p:cNvSpPr/>
          <p:nvPr/>
        </p:nvSpPr>
        <p:spPr>
          <a:xfrm>
            <a:off x="733426" y="109726"/>
            <a:ext cx="11049000" cy="656729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FBA212C5-FE4A-BCF9-F9CC-648430B51769}"/>
              </a:ext>
            </a:extLst>
          </p:cNvPr>
          <p:cNvSpPr txBox="1">
            <a:spLocks/>
          </p:cNvSpPr>
          <p:nvPr/>
        </p:nvSpPr>
        <p:spPr>
          <a:xfrm>
            <a:off x="2009775" y="303506"/>
            <a:ext cx="957397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Funding For</a:t>
            </a:r>
            <a:r>
              <a:rPr lang="en-US" sz="2200" b="1" dirty="0">
                <a:solidFill>
                  <a:srgbClr val="494949"/>
                </a:solidFill>
              </a:rPr>
              <a:t>: </a:t>
            </a:r>
          </a:p>
          <a:p>
            <a:pPr marL="342900" indent="-342900">
              <a:spcBef>
                <a:spcPts val="0"/>
              </a:spcBef>
              <a:spcAft>
                <a:spcPts val="600"/>
              </a:spcAft>
              <a:buFont typeface="Wingdings" panose="05000000000000000000" pitchFamily="2" charset="2"/>
              <a:buChar char="v"/>
            </a:pPr>
            <a:r>
              <a:rPr lang="en-US" sz="2200" b="1" dirty="0">
                <a:solidFill>
                  <a:srgbClr val="494949"/>
                </a:solidFill>
              </a:rPr>
              <a:t>Green upgrades to tourist facilities </a:t>
            </a:r>
            <a:r>
              <a:rPr lang="en-US" sz="2200" dirty="0">
                <a:solidFill>
                  <a:srgbClr val="494949"/>
                </a:solidFill>
              </a:rPr>
              <a:t>(e.g., Solar panels, heat pumps, insulation)</a:t>
            </a:r>
          </a:p>
          <a:p>
            <a:pPr marL="342900" indent="-342900">
              <a:spcBef>
                <a:spcPts val="0"/>
              </a:spcBef>
              <a:spcAft>
                <a:spcPts val="600"/>
              </a:spcAft>
              <a:buFont typeface="Wingdings" panose="05000000000000000000" pitchFamily="2" charset="2"/>
              <a:buChar char="v"/>
            </a:pPr>
            <a:r>
              <a:rPr lang="en-US" sz="2200" b="1" dirty="0">
                <a:solidFill>
                  <a:srgbClr val="494949"/>
                </a:solidFill>
              </a:rPr>
              <a:t>Digital innovation </a:t>
            </a:r>
            <a:r>
              <a:rPr lang="en-US" sz="2200" dirty="0">
                <a:solidFill>
                  <a:srgbClr val="494949"/>
                </a:solidFill>
              </a:rPr>
              <a:t>(e.g., </a:t>
            </a:r>
            <a:r>
              <a:rPr lang="en-IE" sz="2200" dirty="0">
                <a:solidFill>
                  <a:srgbClr val="494949"/>
                </a:solidFill>
              </a:rPr>
              <a:t>Smart access, e-booking systems)</a:t>
            </a:r>
            <a:endParaRPr lang="en-US" sz="2200" b="1" dirty="0">
              <a:solidFill>
                <a:srgbClr val="494949"/>
              </a:solidFill>
            </a:endParaRPr>
          </a:p>
          <a:p>
            <a:pPr marL="342900" indent="-342900">
              <a:spcBef>
                <a:spcPts val="0"/>
              </a:spcBef>
              <a:spcAft>
                <a:spcPts val="600"/>
              </a:spcAft>
              <a:buFont typeface="Wingdings" panose="05000000000000000000" pitchFamily="2" charset="2"/>
              <a:buChar char="v"/>
            </a:pPr>
            <a:r>
              <a:rPr lang="en-IE" sz="2200" b="1" dirty="0">
                <a:solidFill>
                  <a:srgbClr val="494949"/>
                </a:solidFill>
              </a:rPr>
              <a:t>Green transition </a:t>
            </a:r>
            <a:r>
              <a:rPr lang="en-IE" sz="2200" dirty="0">
                <a:solidFill>
                  <a:srgbClr val="494949"/>
                </a:solidFill>
              </a:rPr>
              <a:t>(e.g., Sustainable materials, water recycling)</a:t>
            </a:r>
          </a:p>
          <a:p>
            <a:pPr marL="342900" indent="-342900">
              <a:spcBef>
                <a:spcPts val="0"/>
              </a:spcBef>
              <a:spcAft>
                <a:spcPts val="600"/>
              </a:spcAft>
              <a:buFont typeface="Wingdings" panose="05000000000000000000" pitchFamily="2" charset="2"/>
              <a:buChar char="v"/>
            </a:pPr>
            <a:r>
              <a:rPr lang="en-IE" sz="2200" b="1" dirty="0">
                <a:solidFill>
                  <a:srgbClr val="494949"/>
                </a:solidFill>
              </a:rPr>
              <a:t>Structural work </a:t>
            </a:r>
            <a:r>
              <a:rPr lang="en-IE" sz="2200" dirty="0">
                <a:solidFill>
                  <a:srgbClr val="494949"/>
                </a:solidFill>
              </a:rPr>
              <a:t>(e.g., Renovation, restoration, seismic upgrades)</a:t>
            </a:r>
          </a:p>
          <a:p>
            <a:pPr marL="342900" indent="-342900">
              <a:spcBef>
                <a:spcPts val="0"/>
              </a:spcBef>
              <a:spcAft>
                <a:spcPts val="600"/>
              </a:spcAft>
              <a:buFont typeface="Wingdings" panose="05000000000000000000" pitchFamily="2" charset="2"/>
              <a:buChar char="v"/>
            </a:pPr>
            <a:r>
              <a:rPr lang="en-IE" sz="2200" b="1" dirty="0">
                <a:solidFill>
                  <a:srgbClr val="494949"/>
                </a:solidFill>
              </a:rPr>
              <a:t>Accessibility </a:t>
            </a:r>
            <a:r>
              <a:rPr lang="en-IE" sz="2200" dirty="0">
                <a:solidFill>
                  <a:srgbClr val="494949"/>
                </a:solidFill>
              </a:rPr>
              <a:t> (e.g., Barrier-free upgrades, sensory tools)</a:t>
            </a:r>
          </a:p>
          <a:p>
            <a:pPr marL="342900" indent="-342900">
              <a:spcBef>
                <a:spcPts val="0"/>
              </a:spcBef>
              <a:spcAft>
                <a:spcPts val="600"/>
              </a:spcAft>
              <a:buFont typeface="Wingdings" panose="05000000000000000000" pitchFamily="2" charset="2"/>
              <a:buChar char="v"/>
            </a:pPr>
            <a:r>
              <a:rPr lang="en-IE" sz="2200" b="1" dirty="0">
                <a:solidFill>
                  <a:srgbClr val="494949"/>
                </a:solidFill>
              </a:rPr>
              <a:t>Circular design </a:t>
            </a:r>
            <a:r>
              <a:rPr lang="en-IE" sz="2200" dirty="0">
                <a:solidFill>
                  <a:srgbClr val="494949"/>
                </a:solidFill>
              </a:rPr>
              <a:t>(e.g., </a:t>
            </a:r>
            <a:r>
              <a:rPr lang="en-US" sz="2200" dirty="0">
                <a:solidFill>
                  <a:srgbClr val="494949"/>
                </a:solidFill>
              </a:rPr>
              <a:t>Compost systems, green roofs, reused materials)</a:t>
            </a:r>
          </a:p>
          <a:p>
            <a:pPr marL="342900" indent="-342900">
              <a:spcBef>
                <a:spcPts val="0"/>
              </a:spcBef>
              <a:spcAft>
                <a:spcPts val="600"/>
              </a:spcAft>
              <a:buFont typeface="Wingdings" panose="05000000000000000000" pitchFamily="2" charset="2"/>
              <a:buChar char="v"/>
            </a:pPr>
            <a:r>
              <a:rPr lang="en-US" sz="2200" b="1" dirty="0">
                <a:solidFill>
                  <a:srgbClr val="494949"/>
                </a:solidFill>
              </a:rPr>
              <a:t>Wellness </a:t>
            </a:r>
            <a:r>
              <a:rPr lang="en-US" sz="2200" dirty="0">
                <a:solidFill>
                  <a:srgbClr val="494949"/>
                </a:solidFill>
              </a:rPr>
              <a:t>(e.g., construction of thermal pools)</a:t>
            </a:r>
          </a:p>
          <a:p>
            <a:pPr marL="342900" indent="-342900">
              <a:spcBef>
                <a:spcPts val="0"/>
              </a:spcBef>
              <a:spcAft>
                <a:spcPts val="600"/>
              </a:spcAft>
              <a:buFont typeface="Wingdings" panose="05000000000000000000" pitchFamily="2" charset="2"/>
              <a:buChar char="v"/>
            </a:pPr>
            <a:r>
              <a:rPr lang="en-US" sz="2200" b="1" dirty="0">
                <a:solidFill>
                  <a:srgbClr val="494949"/>
                </a:solidFill>
              </a:rPr>
              <a:t>Furnishings</a:t>
            </a:r>
            <a:r>
              <a:rPr lang="en-US" sz="2200" dirty="0">
                <a:solidFill>
                  <a:srgbClr val="494949"/>
                </a:solidFill>
              </a:rPr>
              <a:t> (e.g., purchase and renewal of furnishings)</a:t>
            </a:r>
          </a:p>
          <a:p>
            <a:pPr marL="342900" indent="-342900">
              <a:spcBef>
                <a:spcPts val="0"/>
              </a:spcBef>
              <a:spcAft>
                <a:spcPts val="600"/>
              </a:spcAft>
              <a:buFont typeface="Wingdings" panose="05000000000000000000" pitchFamily="2" charset="2"/>
              <a:buChar char="v"/>
            </a:pPr>
            <a:r>
              <a:rPr lang="en-US" sz="2200" b="1" dirty="0">
                <a:solidFill>
                  <a:srgbClr val="494949"/>
                </a:solidFill>
              </a:rPr>
              <a:t>Design services </a:t>
            </a:r>
            <a:r>
              <a:rPr lang="en-US" sz="2200" dirty="0">
                <a:solidFill>
                  <a:srgbClr val="494949"/>
                </a:solidFill>
              </a:rPr>
              <a:t>(e.g., purchase and renewal of furnishings)</a:t>
            </a:r>
          </a:p>
          <a:p>
            <a:pPr marL="342900" indent="-342900">
              <a:spcBef>
                <a:spcPts val="0"/>
              </a:spcBef>
              <a:spcAft>
                <a:spcPts val="600"/>
              </a:spcAft>
              <a:buFont typeface="Wingdings" panose="05000000000000000000" pitchFamily="2" charset="2"/>
              <a:buChar char="v"/>
            </a:pPr>
            <a:r>
              <a:rPr lang="en-US" sz="2200" b="1" dirty="0">
                <a:solidFill>
                  <a:srgbClr val="494949"/>
                </a:solidFill>
              </a:rPr>
              <a:t>Acquiring land </a:t>
            </a:r>
            <a:r>
              <a:rPr lang="en-US" sz="2200" dirty="0">
                <a:solidFill>
                  <a:srgbClr val="494949"/>
                </a:solidFill>
              </a:rPr>
              <a:t>and </a:t>
            </a:r>
            <a:r>
              <a:rPr lang="en-US" sz="2200" dirty="0">
                <a:solidFill>
                  <a:srgbClr val="494949"/>
                </a:solidFill>
                <a:hlinkClick r:id="rId3">
                  <a:extLst>
                    <a:ext uri="{A12FA001-AC4F-418D-AE19-62706E023703}">
                      <ahyp:hlinkClr xmlns:ahyp="http://schemas.microsoft.com/office/drawing/2018/hyperlinkcolor" val="tx"/>
                    </a:ext>
                  </a:extLst>
                </a:hlinkClick>
              </a:rPr>
              <a:t>more</a:t>
            </a:r>
            <a:r>
              <a:rPr lang="en-US" sz="2200" dirty="0">
                <a:solidFill>
                  <a:srgbClr val="494949"/>
                </a:solidFill>
              </a:rPr>
              <a:t>. </a:t>
            </a:r>
          </a:p>
          <a:p>
            <a:pPr marL="0" indent="0"/>
            <a:r>
              <a:rPr lang="en-US" sz="2200" dirty="0">
                <a:solidFill>
                  <a:srgbClr val="494949"/>
                </a:solidFill>
              </a:rPr>
              <a:t>This is for existing businesses and those looking to upgrade. Non-repayable contributions can cover </a:t>
            </a:r>
            <a:r>
              <a:rPr lang="en-US" sz="2200" b="1" dirty="0">
                <a:solidFill>
                  <a:srgbClr val="494949"/>
                </a:solidFill>
              </a:rPr>
              <a:t>up to 35% of total project costs</a:t>
            </a:r>
            <a:r>
              <a:rPr lang="en-US" sz="2200" dirty="0">
                <a:solidFill>
                  <a:srgbClr val="494949"/>
                </a:solidFill>
              </a:rPr>
              <a:t>, with </a:t>
            </a:r>
            <a:r>
              <a:rPr lang="en-US" sz="2200" b="1" dirty="0">
                <a:solidFill>
                  <a:srgbClr val="494949"/>
                </a:solidFill>
              </a:rPr>
              <a:t>co-financing required</a:t>
            </a:r>
            <a:r>
              <a:rPr lang="en-US" sz="2200" dirty="0">
                <a:solidFill>
                  <a:srgbClr val="494949"/>
                </a:solidFill>
              </a:rPr>
              <a:t> through CDP loans and private capital.</a:t>
            </a:r>
          </a:p>
          <a:p>
            <a:pPr marL="0" indent="0"/>
            <a:r>
              <a:rPr lang="en-US" sz="2100" b="1" dirty="0">
                <a:solidFill>
                  <a:srgbClr val="E96751"/>
                </a:solidFill>
              </a:rPr>
              <a:t>Note: </a:t>
            </a:r>
            <a:r>
              <a:rPr lang="en-US" sz="2100" dirty="0">
                <a:solidFill>
                  <a:srgbClr val="494949"/>
                </a:solidFill>
              </a:rPr>
              <a:t>These are more for existing businesses upgrading hotels, etc., but keep an eye on Ministry of Tourism announcements, especially if you plan eco-sustainability features</a:t>
            </a:r>
          </a:p>
          <a:p>
            <a:pPr marL="0" indent="0"/>
            <a:endParaRPr lang="en-US" sz="2200" dirty="0">
              <a:solidFill>
                <a:srgbClr val="494949"/>
              </a:solidFill>
            </a:endParaRPr>
          </a:p>
        </p:txBody>
      </p:sp>
      <p:pic>
        <p:nvPicPr>
          <p:cNvPr id="3" name="Graphic 2" descr="Piggy Bank with solid fill">
            <a:extLst>
              <a:ext uri="{FF2B5EF4-FFF2-40B4-BE49-F238E27FC236}">
                <a16:creationId xmlns:a16="http://schemas.microsoft.com/office/drawing/2014/main" id="{AC8517BD-1976-2D80-9754-41C5214CE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42" y="303506"/>
            <a:ext cx="758931" cy="758931"/>
          </a:xfrm>
          <a:prstGeom prst="rect">
            <a:avLst/>
          </a:prstGeom>
        </p:spPr>
      </p:pic>
    </p:spTree>
    <p:extLst>
      <p:ext uri="{BB962C8B-B14F-4D97-AF65-F5344CB8AC3E}">
        <p14:creationId xmlns:p14="http://schemas.microsoft.com/office/powerpoint/2010/main" val="9671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2C37-9519-259A-84E9-2CC681BCA06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1E0DC082-FD6B-779C-46A5-79028537ECC0}"/>
              </a:ext>
            </a:extLst>
          </p:cNvPr>
          <p:cNvSpPr/>
          <p:nvPr/>
        </p:nvSpPr>
        <p:spPr>
          <a:xfrm>
            <a:off x="1419695" y="1245372"/>
            <a:ext cx="10029648" cy="161243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C7D6D6D-EDE1-2246-E052-1CB3B3EF7BA2}"/>
              </a:ext>
            </a:extLst>
          </p:cNvPr>
          <p:cNvSpPr txBox="1">
            <a:spLocks/>
          </p:cNvSpPr>
          <p:nvPr/>
        </p:nvSpPr>
        <p:spPr>
          <a:xfrm>
            <a:off x="2219643" y="1472360"/>
            <a:ext cx="880205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200" b="1" dirty="0">
                <a:solidFill>
                  <a:srgbClr val="E96751"/>
                </a:solidFill>
              </a:rPr>
              <a:t>Beneficiaries: </a:t>
            </a:r>
            <a:r>
              <a:rPr lang="en-US" sz="2200" dirty="0">
                <a:solidFill>
                  <a:srgbClr val="494949"/>
                </a:solidFill>
              </a:rPr>
              <a:t>are existing hotel businesses, structures that carry out agritourism activities, open-air accommodation facilities, as well as businesses in the tourism, recreational, beach resorts, spa complexes and more.</a:t>
            </a:r>
          </a:p>
          <a:p>
            <a:pPr marL="104775" indent="0">
              <a:spcBef>
                <a:spcPts val="600"/>
              </a:spcBef>
            </a:pPr>
            <a:endParaRPr lang="en-US" sz="2200" dirty="0">
              <a:solidFill>
                <a:srgbClr val="494949"/>
              </a:solidFill>
            </a:endParaRPr>
          </a:p>
        </p:txBody>
      </p:sp>
      <p:sp>
        <p:nvSpPr>
          <p:cNvPr id="18" name="Flowchart: Alternate Process 17">
            <a:extLst>
              <a:ext uri="{FF2B5EF4-FFF2-40B4-BE49-F238E27FC236}">
                <a16:creationId xmlns:a16="http://schemas.microsoft.com/office/drawing/2014/main" id="{DCBB1151-8666-73B8-D359-FD25146E257E}"/>
              </a:ext>
            </a:extLst>
          </p:cNvPr>
          <p:cNvSpPr/>
          <p:nvPr/>
        </p:nvSpPr>
        <p:spPr>
          <a:xfrm>
            <a:off x="1450681" y="3084794"/>
            <a:ext cx="10029647" cy="140620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538C4659-2B37-86C2-FB57-AF9C7E2944B4}"/>
              </a:ext>
            </a:extLst>
          </p:cNvPr>
          <p:cNvSpPr txBox="1">
            <a:spLocks/>
          </p:cNvSpPr>
          <p:nvPr/>
        </p:nvSpPr>
        <p:spPr>
          <a:xfrm>
            <a:off x="1824095" y="316454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Example: </a:t>
            </a:r>
            <a:r>
              <a:rPr lang="en-IE" sz="2200" b="1" dirty="0">
                <a:solidFill>
                  <a:srgbClr val="494949"/>
                </a:solidFill>
              </a:rPr>
              <a:t>Direct contributions to expenditure (35%) </a:t>
            </a:r>
            <a:r>
              <a:rPr lang="en-IE" sz="2200" dirty="0">
                <a:solidFill>
                  <a:srgbClr val="494949"/>
                </a:solidFill>
              </a:rPr>
              <a:t>for interventions (min </a:t>
            </a:r>
            <a:r>
              <a:rPr lang="en-US" sz="2200" b="1" dirty="0">
                <a:solidFill>
                  <a:srgbClr val="494949"/>
                </a:solidFill>
              </a:rPr>
              <a:t>€500,000 </a:t>
            </a:r>
            <a:r>
              <a:rPr lang="en-IE" sz="2200" dirty="0">
                <a:solidFill>
                  <a:srgbClr val="494949"/>
                </a:solidFill>
              </a:rPr>
              <a:t>– </a:t>
            </a:r>
            <a:r>
              <a:rPr lang="en-IE" sz="2200" b="1" dirty="0">
                <a:solidFill>
                  <a:srgbClr val="494949"/>
                </a:solidFill>
              </a:rPr>
              <a:t>max </a:t>
            </a:r>
            <a:r>
              <a:rPr lang="en-US" sz="2200" b="1" dirty="0">
                <a:solidFill>
                  <a:srgbClr val="494949"/>
                </a:solidFill>
              </a:rPr>
              <a:t>€1</a:t>
            </a:r>
            <a:r>
              <a:rPr lang="en-IE" sz="2200" b="1" dirty="0">
                <a:solidFill>
                  <a:srgbClr val="494949"/>
                </a:solidFill>
              </a:rPr>
              <a:t>0,000,000</a:t>
            </a:r>
            <a:r>
              <a:rPr lang="en-IE" sz="2200" dirty="0">
                <a:solidFill>
                  <a:srgbClr val="494949"/>
                </a:solidFill>
              </a:rPr>
              <a:t>) of environmental requalification, environmental sustainability and digital innovation. Subsidised financing repayable in 15 years.</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F87FA537-7DB8-E323-D7FA-FC343C633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519" y="3211547"/>
            <a:ext cx="658720" cy="658720"/>
          </a:xfrm>
          <a:prstGeom prst="rect">
            <a:avLst/>
          </a:prstGeom>
        </p:spPr>
      </p:pic>
      <p:cxnSp>
        <p:nvCxnSpPr>
          <p:cNvPr id="6" name="Connector: Elbow 5">
            <a:extLst>
              <a:ext uri="{FF2B5EF4-FFF2-40B4-BE49-F238E27FC236}">
                <a16:creationId xmlns:a16="http://schemas.microsoft.com/office/drawing/2014/main" id="{1816F32F-19E9-2796-6079-ACCFBEE6A93F}"/>
              </a:ext>
            </a:extLst>
          </p:cNvPr>
          <p:cNvCxnSpPr>
            <a:cxnSpLocks/>
          </p:cNvCxnSpPr>
          <p:nvPr/>
        </p:nvCxnSpPr>
        <p:spPr>
          <a:xfrm rot="16200000" flipH="1">
            <a:off x="87851" y="2442810"/>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BFDAF9F-CE3A-AA20-8C24-DD882A3876CF}"/>
              </a:ext>
            </a:extLst>
          </p:cNvPr>
          <p:cNvCxnSpPr>
            <a:cxnSpLocks/>
          </p:cNvCxnSpPr>
          <p:nvPr/>
        </p:nvCxnSpPr>
        <p:spPr>
          <a:xfrm rot="16200000" flipH="1">
            <a:off x="482160" y="1439551"/>
            <a:ext cx="1265687" cy="633253"/>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FAEBC2F-A821-8E05-ACB2-4B426F6505D8}"/>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EC0406A7-6E19-0732-07AE-D3D1B3CE83BB}"/>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4AD19483-F395-9018-C301-7DDEBE7164F6}"/>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Tip: </a:t>
            </a:r>
            <a:r>
              <a:rPr lang="en-US" sz="2200" dirty="0">
                <a:solidFill>
                  <a:srgbClr val="494949"/>
                </a:solidFill>
              </a:rPr>
              <a:t>Outdoor accommodation facilities configured as campsites and tourist villages may adopt alternative commercial names, such as 'camping village' and 'glamping', if they meet the technical requirements defined in Regulation No. 11/22 (Annex A) in relation to campsites; furthermore, they may be given the name 'camping' or 'camping and lodge’.</a:t>
            </a:r>
          </a:p>
          <a:p>
            <a:pPr marL="447675" indent="0"/>
            <a:endParaRPr lang="en-US" sz="2200" i="1" dirty="0"/>
          </a:p>
        </p:txBody>
      </p:sp>
      <p:pic>
        <p:nvPicPr>
          <p:cNvPr id="28" name="Graphic 27" descr="Excellent with solid fill">
            <a:extLst>
              <a:ext uri="{FF2B5EF4-FFF2-40B4-BE49-F238E27FC236}">
                <a16:creationId xmlns:a16="http://schemas.microsoft.com/office/drawing/2014/main" id="{F6C4FB48-06EF-BFB2-2B6E-5FC76931A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35" y="4738575"/>
            <a:ext cx="658720" cy="658720"/>
          </a:xfrm>
          <a:prstGeom prst="rect">
            <a:avLst/>
          </a:prstGeom>
        </p:spPr>
      </p:pic>
      <p:pic>
        <p:nvPicPr>
          <p:cNvPr id="3" name="Graphic 2" descr="Group of women with solid fill">
            <a:extLst>
              <a:ext uri="{FF2B5EF4-FFF2-40B4-BE49-F238E27FC236}">
                <a16:creationId xmlns:a16="http://schemas.microsoft.com/office/drawing/2014/main" id="{CCD98EC1-0F8E-C04F-1952-968938867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000" y="1579762"/>
            <a:ext cx="804290" cy="804290"/>
          </a:xfrm>
          <a:prstGeom prst="rect">
            <a:avLst/>
          </a:prstGeom>
        </p:spPr>
      </p:pic>
      <p:pic>
        <p:nvPicPr>
          <p:cNvPr id="5" name="Graphic 4" descr="Signature with solid fill">
            <a:extLst>
              <a:ext uri="{FF2B5EF4-FFF2-40B4-BE49-F238E27FC236}">
                <a16:creationId xmlns:a16="http://schemas.microsoft.com/office/drawing/2014/main" id="{9AE43994-B6E7-0175-3122-5A12E062E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CF150FFB-C2A1-1A0F-B054-3DBA9239852A}"/>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Text Placeholder 5">
            <a:extLst>
              <a:ext uri="{FF2B5EF4-FFF2-40B4-BE49-F238E27FC236}">
                <a16:creationId xmlns:a16="http://schemas.microsoft.com/office/drawing/2014/main" id="{4E5D7CB2-4B3C-8F13-0167-80C7A32A553C}"/>
              </a:ext>
            </a:extLst>
          </p:cNvPr>
          <p:cNvSpPr txBox="1">
            <a:spLocks/>
          </p:cNvSpPr>
          <p:nvPr/>
        </p:nvSpPr>
        <p:spPr>
          <a:xfrm>
            <a:off x="725446" y="27390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Tourism Recovery &amp; Sustainability Incentives </a:t>
            </a:r>
          </a:p>
          <a:p>
            <a:pPr>
              <a:spcBef>
                <a:spcPts val="0"/>
              </a:spcBef>
            </a:pPr>
            <a:r>
              <a:rPr lang="en-US" sz="2800" dirty="0"/>
              <a:t>(PNRR/Ministry of Tourism)</a:t>
            </a:r>
            <a:endParaRPr lang="en-IE" sz="2800" dirty="0"/>
          </a:p>
        </p:txBody>
      </p:sp>
      <p:pic>
        <p:nvPicPr>
          <p:cNvPr id="4" name="Picture 2" descr="a group of vases and tables with a field in the background at Nordisk Village Puglia in Manduria">
            <a:extLst>
              <a:ext uri="{FF2B5EF4-FFF2-40B4-BE49-F238E27FC236}">
                <a16:creationId xmlns:a16="http://schemas.microsoft.com/office/drawing/2014/main" id="{E19E53EC-0B09-7736-8AF4-D854210D06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74"/>
          <a:stretch>
            <a:fillRect/>
          </a:stretch>
        </p:blipFill>
        <p:spPr bwMode="auto">
          <a:xfrm>
            <a:off x="9402263" y="110407"/>
            <a:ext cx="2431108" cy="15679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9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99B7-DE0C-266A-837E-5D03D9C9016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973C2AC-6E5E-9DA8-E483-8FEC406B8253}"/>
              </a:ext>
            </a:extLst>
          </p:cNvPr>
          <p:cNvSpPr/>
          <p:nvPr/>
        </p:nvSpPr>
        <p:spPr>
          <a:xfrm>
            <a:off x="1247775" y="1150567"/>
            <a:ext cx="10145845" cy="468825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8F7A509-F866-61EA-6F10-95483C506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A8ED736-2144-A4DF-7685-BA891F46F913}"/>
              </a:ext>
            </a:extLst>
          </p:cNvPr>
          <p:cNvSpPr txBox="1">
            <a:spLocks/>
          </p:cNvSpPr>
          <p:nvPr/>
        </p:nvSpPr>
        <p:spPr>
          <a:xfrm>
            <a:off x="2002564" y="1439680"/>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Objective: </a:t>
            </a:r>
            <a:r>
              <a:rPr lang="en-US" sz="2200" b="1" dirty="0">
                <a:solidFill>
                  <a:srgbClr val="494949"/>
                </a:solidFill>
              </a:rPr>
              <a:t>GALS </a:t>
            </a:r>
            <a:r>
              <a:rPr lang="it-IT" sz="2200" b="1" dirty="0">
                <a:solidFill>
                  <a:srgbClr val="494949"/>
                </a:solidFill>
              </a:rPr>
              <a:t>Gruppi di Azione Locale </a:t>
            </a:r>
            <a:r>
              <a:rPr lang="it-IT" sz="2200" dirty="0">
                <a:solidFill>
                  <a:srgbClr val="494949"/>
                </a:solidFill>
              </a:rPr>
              <a:t>(Local Action Groups)</a:t>
            </a:r>
            <a:r>
              <a:rPr lang="en-US" sz="2200" b="1" dirty="0">
                <a:solidFill>
                  <a:srgbClr val="494949"/>
                </a:solidFill>
              </a:rPr>
              <a:t> </a:t>
            </a:r>
            <a:r>
              <a:rPr lang="en-US" sz="2200" dirty="0">
                <a:solidFill>
                  <a:srgbClr val="494949"/>
                </a:solidFill>
              </a:rPr>
              <a:t>play a key role in rural development across Italy (and Europe), especially under the EU's LEADER approach. A </a:t>
            </a:r>
            <a:r>
              <a:rPr lang="en-US" sz="2200" b="1" dirty="0">
                <a:solidFill>
                  <a:srgbClr val="494949"/>
                </a:solidFill>
              </a:rPr>
              <a:t>GAL</a:t>
            </a:r>
            <a:r>
              <a:rPr lang="en-US" sz="2200" dirty="0">
                <a:solidFill>
                  <a:srgbClr val="494949"/>
                </a:solidFill>
              </a:rPr>
              <a:t> is a </a:t>
            </a:r>
            <a:r>
              <a:rPr lang="en-US" sz="2200" b="1" dirty="0">
                <a:solidFill>
                  <a:srgbClr val="494949"/>
                </a:solidFill>
              </a:rPr>
              <a:t>local public-private partnership</a:t>
            </a:r>
            <a:r>
              <a:rPr lang="en-US" sz="2200" dirty="0">
                <a:solidFill>
                  <a:srgbClr val="494949"/>
                </a:solidFill>
              </a:rPr>
              <a:t> that brings together municipalities, businesses, NGOs, and citizens to support sustainable development in rural areas.</a:t>
            </a:r>
          </a:p>
          <a:p>
            <a:pPr marL="342900" indent="-342900">
              <a:spcBef>
                <a:spcPts val="600"/>
              </a:spcBef>
              <a:buFont typeface="Wingdings" panose="05000000000000000000" pitchFamily="2" charset="2"/>
              <a:buChar char="v"/>
            </a:pPr>
            <a:r>
              <a:rPr lang="en-US" sz="2200" dirty="0">
                <a:solidFill>
                  <a:srgbClr val="494949"/>
                </a:solidFill>
              </a:rPr>
              <a:t>Funded mainly by the </a:t>
            </a:r>
            <a:r>
              <a:rPr lang="en-US" sz="2200" b="1" dirty="0">
                <a:solidFill>
                  <a:srgbClr val="494949"/>
                </a:solidFill>
              </a:rPr>
              <a:t>European Agricultural Fund for Rural Development (EAFRD) </a:t>
            </a:r>
            <a:r>
              <a:rPr lang="en-US" sz="2200" dirty="0">
                <a:solidFill>
                  <a:srgbClr val="494949"/>
                </a:solidFill>
              </a:rPr>
              <a:t>(e.g., rural innovation, tourism, agri-food)</a:t>
            </a:r>
          </a:p>
          <a:p>
            <a:pPr marL="342900" indent="-342900">
              <a:spcBef>
                <a:spcPts val="600"/>
              </a:spcBef>
              <a:buFont typeface="Wingdings" panose="05000000000000000000" pitchFamily="2" charset="2"/>
              <a:buChar char="v"/>
            </a:pPr>
            <a:r>
              <a:rPr lang="en-US" sz="2200" dirty="0">
                <a:solidFill>
                  <a:srgbClr val="494949"/>
                </a:solidFill>
              </a:rPr>
              <a:t>Sometimes co-funded by regional governments with c</a:t>
            </a:r>
            <a:r>
              <a:rPr lang="en-IE" sz="2200" dirty="0" err="1">
                <a:solidFill>
                  <a:srgbClr val="494949"/>
                </a:solidFill>
              </a:rPr>
              <a:t>omplementary</a:t>
            </a:r>
            <a:r>
              <a:rPr lang="en-IE" sz="2200" dirty="0">
                <a:solidFill>
                  <a:srgbClr val="494949"/>
                </a:solidFill>
              </a:rPr>
              <a:t> national/regional funds </a:t>
            </a:r>
            <a:r>
              <a:rPr lang="en-US" sz="2200" dirty="0">
                <a:solidFill>
                  <a:srgbClr val="494949"/>
                </a:solidFill>
              </a:rPr>
              <a:t>(e.g., </a:t>
            </a:r>
            <a:r>
              <a:rPr lang="en-IE" sz="2200" dirty="0">
                <a:solidFill>
                  <a:srgbClr val="494949"/>
                </a:solidFill>
              </a:rPr>
              <a:t>infrastructure, digitalisation, green transition)</a:t>
            </a:r>
            <a:endParaRPr lang="en-US" sz="2200" dirty="0">
              <a:solidFill>
                <a:srgbClr val="494949"/>
              </a:solidFill>
            </a:endParaRPr>
          </a:p>
          <a:p>
            <a:pPr marL="342900" indent="-342900">
              <a:spcBef>
                <a:spcPts val="600"/>
              </a:spcBef>
              <a:buFont typeface="Wingdings" panose="05000000000000000000" pitchFamily="2" charset="2"/>
              <a:buChar char="v"/>
            </a:pPr>
            <a:r>
              <a:rPr lang="en-US" sz="2200" dirty="0">
                <a:solidFill>
                  <a:srgbClr val="494949"/>
                </a:solidFill>
              </a:rPr>
              <a:t>Operates within a </a:t>
            </a:r>
            <a:r>
              <a:rPr lang="en-US" sz="2200" b="1" dirty="0">
                <a:solidFill>
                  <a:srgbClr val="494949"/>
                </a:solidFill>
              </a:rPr>
              <a:t>Local Development Strategy (LDS)</a:t>
            </a:r>
            <a:r>
              <a:rPr lang="en-US" sz="2200" dirty="0">
                <a:solidFill>
                  <a:srgbClr val="494949"/>
                </a:solidFill>
              </a:rPr>
              <a:t> tailored to the needs of their specific area (e.g., </a:t>
            </a:r>
          </a:p>
          <a:p>
            <a:pPr marL="342900" indent="-342900">
              <a:spcBef>
                <a:spcPts val="600"/>
              </a:spcBef>
              <a:buFont typeface="Wingdings" panose="05000000000000000000" pitchFamily="2" charset="2"/>
              <a:buChar char="v"/>
            </a:pPr>
            <a:r>
              <a:rPr lang="en-US" sz="2200" dirty="0">
                <a:solidFill>
                  <a:srgbClr val="494949"/>
                </a:solidFill>
              </a:rPr>
              <a:t>Each GAL is unique, with its own </a:t>
            </a:r>
            <a:r>
              <a:rPr lang="en-US" sz="2200" b="1" dirty="0">
                <a:solidFill>
                  <a:srgbClr val="494949"/>
                </a:solidFill>
              </a:rPr>
              <a:t>geographic focus</a:t>
            </a:r>
            <a:r>
              <a:rPr lang="en-US" sz="2200" dirty="0">
                <a:solidFill>
                  <a:srgbClr val="494949"/>
                </a:solidFill>
              </a:rPr>
              <a:t>, </a:t>
            </a:r>
            <a:r>
              <a:rPr lang="en-US" sz="2200" b="1" dirty="0">
                <a:solidFill>
                  <a:srgbClr val="494949"/>
                </a:solidFill>
              </a:rPr>
              <a:t>priority sectors</a:t>
            </a:r>
            <a:r>
              <a:rPr lang="en-US" sz="2200" dirty="0">
                <a:solidFill>
                  <a:srgbClr val="494949"/>
                </a:solidFill>
              </a:rPr>
              <a:t>, and </a:t>
            </a:r>
            <a:r>
              <a:rPr lang="en-US" sz="2200" b="1" dirty="0">
                <a:solidFill>
                  <a:srgbClr val="494949"/>
                </a:solidFill>
              </a:rPr>
              <a:t>project calls</a:t>
            </a:r>
            <a:r>
              <a:rPr lang="en-US" sz="2200" dirty="0">
                <a:solidFill>
                  <a:srgbClr val="494949"/>
                </a:solidFill>
              </a:rPr>
              <a:t>.</a:t>
            </a:r>
          </a:p>
        </p:txBody>
      </p:sp>
      <p:sp>
        <p:nvSpPr>
          <p:cNvPr id="33" name="Freeform 28">
            <a:extLst>
              <a:ext uri="{FF2B5EF4-FFF2-40B4-BE49-F238E27FC236}">
                <a16:creationId xmlns:a16="http://schemas.microsoft.com/office/drawing/2014/main" id="{3CFF6796-08BD-1006-E666-0202C0BA0CA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2A7EDA5A-8C8D-121F-96B8-0BC809F62918}"/>
              </a:ext>
            </a:extLst>
          </p:cNvPr>
          <p:cNvSpPr txBox="1">
            <a:spLocks/>
          </p:cNvSpPr>
          <p:nvPr/>
        </p:nvSpPr>
        <p:spPr>
          <a:xfrm>
            <a:off x="1512183" y="23616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(Local Action Groups)</a:t>
            </a:r>
            <a:endParaRPr lang="en-US" sz="2800" dirty="0"/>
          </a:p>
        </p:txBody>
      </p:sp>
      <p:pic>
        <p:nvPicPr>
          <p:cNvPr id="32" name="Graphic 31" descr="Target with solid fill">
            <a:extLst>
              <a:ext uri="{FF2B5EF4-FFF2-40B4-BE49-F238E27FC236}">
                <a16:creationId xmlns:a16="http://schemas.microsoft.com/office/drawing/2014/main" id="{0EEA341E-E586-8F9C-3862-ED04A323F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914" y="1447527"/>
            <a:ext cx="633914" cy="633914"/>
          </a:xfrm>
          <a:prstGeom prst="rect">
            <a:avLst/>
          </a:prstGeom>
        </p:spPr>
      </p:pic>
      <p:pic>
        <p:nvPicPr>
          <p:cNvPr id="4098" name="Picture 2" descr="GAL MERIDAUNIA | Bovino">
            <a:extLst>
              <a:ext uri="{FF2B5EF4-FFF2-40B4-BE49-F238E27FC236}">
                <a16:creationId xmlns:a16="http://schemas.microsoft.com/office/drawing/2014/main" id="{F59F023D-8026-6609-7C44-FF37A826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1C4E91-258E-54B9-1503-875F94740B53}"/>
              </a:ext>
            </a:extLst>
          </p:cNvPr>
          <p:cNvSpPr txBox="1"/>
          <p:nvPr/>
        </p:nvSpPr>
        <p:spPr>
          <a:xfrm>
            <a:off x="1383582" y="5986961"/>
            <a:ext cx="2911252" cy="646331"/>
          </a:xfrm>
          <a:prstGeom prst="rect">
            <a:avLst/>
          </a:prstGeom>
          <a:noFill/>
        </p:spPr>
        <p:txBody>
          <a:bodyPr wrap="square" rtlCol="0">
            <a:spAutoFit/>
          </a:bodyPr>
          <a:lstStyle/>
          <a:p>
            <a:r>
              <a:rPr lang="en-US" b="1" i="1" dirty="0">
                <a:solidFill>
                  <a:srgbClr val="494949"/>
                </a:solidFill>
              </a:rPr>
              <a:t>Recommended Reading</a:t>
            </a:r>
          </a:p>
          <a:p>
            <a:r>
              <a:rPr lang="en-IE" dirty="0">
                <a:solidFill>
                  <a:srgbClr val="00B0F0"/>
                </a:solidFill>
                <a:hlinkClick r:id="rId8">
                  <a:extLst>
                    <a:ext uri="{A12FA001-AC4F-418D-AE19-62706E023703}">
                      <ahyp:hlinkClr xmlns:ahyp="http://schemas.microsoft.com/office/drawing/2018/hyperlinkcolor" val="tx"/>
                    </a:ext>
                  </a:extLst>
                </a:hlinkClick>
              </a:rPr>
              <a:t>Rete Rural Nazionale </a:t>
            </a:r>
            <a:endParaRPr lang="en-IE" dirty="0">
              <a:solidFill>
                <a:srgbClr val="00B0F0"/>
              </a:solidFill>
            </a:endParaRPr>
          </a:p>
        </p:txBody>
      </p:sp>
      <p:pic>
        <p:nvPicPr>
          <p:cNvPr id="6" name="Picture 5">
            <a:extLst>
              <a:ext uri="{FF2B5EF4-FFF2-40B4-BE49-F238E27FC236}">
                <a16:creationId xmlns:a16="http://schemas.microsoft.com/office/drawing/2014/main" id="{1F5699B2-00DB-7DC9-2F0F-EB0A151FB0C2}"/>
              </a:ext>
            </a:extLst>
          </p:cNvPr>
          <p:cNvPicPr>
            <a:picLocks noChangeAspect="1"/>
          </p:cNvPicPr>
          <p:nvPr/>
        </p:nvPicPr>
        <p:blipFill>
          <a:blip r:embed="rId9"/>
          <a:stretch>
            <a:fillRect/>
          </a:stretch>
        </p:blipFill>
        <p:spPr>
          <a:xfrm>
            <a:off x="477386" y="5840535"/>
            <a:ext cx="850589" cy="846711"/>
          </a:xfrm>
          <a:prstGeom prst="rect">
            <a:avLst/>
          </a:prstGeom>
        </p:spPr>
      </p:pic>
      <p:grpSp>
        <p:nvGrpSpPr>
          <p:cNvPr id="16" name="Group 15">
            <a:extLst>
              <a:ext uri="{FF2B5EF4-FFF2-40B4-BE49-F238E27FC236}">
                <a16:creationId xmlns:a16="http://schemas.microsoft.com/office/drawing/2014/main" id="{95BC7587-9B68-379E-C2C3-A4AF6FBAE67B}"/>
              </a:ext>
            </a:extLst>
          </p:cNvPr>
          <p:cNvGrpSpPr/>
          <p:nvPr/>
        </p:nvGrpSpPr>
        <p:grpSpPr>
          <a:xfrm>
            <a:off x="274432" y="85433"/>
            <a:ext cx="1047896" cy="1049846"/>
            <a:chOff x="1016000" y="1137920"/>
            <a:chExt cx="1016000" cy="1016000"/>
          </a:xfrm>
        </p:grpSpPr>
        <p:sp>
          <p:nvSpPr>
            <p:cNvPr id="18" name="Oval 17">
              <a:extLst>
                <a:ext uri="{FF2B5EF4-FFF2-40B4-BE49-F238E27FC236}">
                  <a16:creationId xmlns:a16="http://schemas.microsoft.com/office/drawing/2014/main" id="{5ED79C6E-9BC6-4DD1-7B53-50F884750AF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A5604EBC-7AB0-201A-349D-D16BB959488C}"/>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53781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6842-33A1-5BE5-F08E-C1E90A34A93C}"/>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2E5998BA-D742-0532-7B1D-A21777D9B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06A9EFE4-AE52-ACC4-DA93-0092BAC2CD9E}"/>
              </a:ext>
            </a:extLst>
          </p:cNvPr>
          <p:cNvSpPr/>
          <p:nvPr/>
        </p:nvSpPr>
        <p:spPr>
          <a:xfrm>
            <a:off x="1179886" y="1383215"/>
            <a:ext cx="10131080" cy="3217549"/>
          </a:xfrm>
          <a:prstGeom prst="flowChartAlternateProcess">
            <a:avLst/>
          </a:prstGeom>
          <a:solidFill>
            <a:srgbClr val="459597"/>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5384B86F-8681-B69D-FC6D-C04C6C2D831A}"/>
              </a:ext>
            </a:extLst>
          </p:cNvPr>
          <p:cNvSpPr txBox="1">
            <a:spLocks/>
          </p:cNvSpPr>
          <p:nvPr/>
        </p:nvSpPr>
        <p:spPr>
          <a:xfrm>
            <a:off x="2147256" y="2679099"/>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How They Help You: </a:t>
            </a:r>
            <a:r>
              <a:rPr lang="en-US" sz="2400" dirty="0">
                <a:solidFill>
                  <a:schemeClr val="bg1"/>
                </a:solidFill>
              </a:rPr>
              <a:t>GALs are best suited for small-scale, locally rooted projects in rural areas — ideal for alternative tourism accommodations, such as farm stays, nature lodges, or community-run guesthouses.</a:t>
            </a:r>
          </a:p>
          <a:p>
            <a:pPr marL="0" indent="0">
              <a:spcAft>
                <a:spcPts val="600"/>
              </a:spcAft>
              <a:buNone/>
            </a:pPr>
            <a:r>
              <a:rPr lang="en-US" sz="2400" b="1" dirty="0">
                <a:solidFill>
                  <a:schemeClr val="bg1"/>
                </a:solidFill>
              </a:rPr>
              <a:t>How can they help you?</a:t>
            </a:r>
          </a:p>
          <a:p>
            <a:pPr marL="342900" indent="-342900">
              <a:spcBef>
                <a:spcPts val="0"/>
              </a:spcBef>
            </a:pPr>
            <a:r>
              <a:rPr lang="en-US" sz="2400" dirty="0">
                <a:solidFill>
                  <a:schemeClr val="bg1"/>
                </a:solidFill>
              </a:rPr>
              <a:t>Renovating rural buildings into eco-guesthouses</a:t>
            </a:r>
          </a:p>
          <a:p>
            <a:pPr marL="342900" indent="-342900">
              <a:spcBef>
                <a:spcPts val="0"/>
              </a:spcBef>
            </a:pPr>
            <a:r>
              <a:rPr lang="en-US" sz="2400" dirty="0">
                <a:solidFill>
                  <a:schemeClr val="bg1"/>
                </a:solidFill>
              </a:rPr>
              <a:t>Creating glamping/</a:t>
            </a:r>
            <a:r>
              <a:rPr lang="en-US" sz="2400" dirty="0" err="1">
                <a:solidFill>
                  <a:schemeClr val="bg1"/>
                </a:solidFill>
              </a:rPr>
              <a:t>agricamping</a:t>
            </a:r>
            <a:r>
              <a:rPr lang="en-US" sz="2400" dirty="0">
                <a:solidFill>
                  <a:schemeClr val="bg1"/>
                </a:solidFill>
              </a:rPr>
              <a:t> units</a:t>
            </a:r>
          </a:p>
          <a:p>
            <a:pPr marL="342900" indent="-342900">
              <a:spcBef>
                <a:spcPts val="0"/>
              </a:spcBef>
            </a:pPr>
            <a:r>
              <a:rPr lang="en-US" sz="2400" dirty="0">
                <a:solidFill>
                  <a:schemeClr val="bg1"/>
                </a:solidFill>
              </a:rPr>
              <a:t>Cultural or wellness tourism trails</a:t>
            </a:r>
          </a:p>
          <a:p>
            <a:pPr marL="342900" indent="-342900">
              <a:spcBef>
                <a:spcPts val="0"/>
              </a:spcBef>
            </a:pPr>
            <a:r>
              <a:rPr lang="en-US" sz="2400" dirty="0">
                <a:solidFill>
                  <a:schemeClr val="bg1"/>
                </a:solidFill>
              </a:rPr>
              <a:t>Community-led tourism development</a:t>
            </a:r>
          </a:p>
        </p:txBody>
      </p:sp>
      <p:cxnSp>
        <p:nvCxnSpPr>
          <p:cNvPr id="15" name="Connector: Elbow 14">
            <a:extLst>
              <a:ext uri="{FF2B5EF4-FFF2-40B4-BE49-F238E27FC236}">
                <a16:creationId xmlns:a16="http://schemas.microsoft.com/office/drawing/2014/main" id="{DCC2F0F2-51C6-409C-8E3B-363DEA9451C9}"/>
              </a:ext>
            </a:extLst>
          </p:cNvPr>
          <p:cNvCxnSpPr>
            <a:cxnSpLocks/>
            <a:stCxn id="7" idx="1"/>
          </p:cNvCxnSpPr>
          <p:nvPr/>
        </p:nvCxnSpPr>
        <p:spPr>
          <a:xfrm rot="10800000" flipH="1">
            <a:off x="1179885" y="109726"/>
            <a:ext cx="254233" cy="2882264"/>
          </a:xfrm>
          <a:prstGeom prst="bentConnector4">
            <a:avLst>
              <a:gd name="adj1" fmla="val -89918"/>
              <a:gd name="adj2" fmla="val 7790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B78B5D1B-B02F-0C6D-8CB7-D27594C28138}"/>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A01BD8A-F8B7-166B-DE58-67D0B14FF604}"/>
              </a:ext>
            </a:extLst>
          </p:cNvPr>
          <p:cNvSpPr txBox="1">
            <a:spLocks/>
          </p:cNvSpPr>
          <p:nvPr/>
        </p:nvSpPr>
        <p:spPr>
          <a:xfrm>
            <a:off x="115290" y="247276"/>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Gruppi di Azione Locale </a:t>
            </a:r>
          </a:p>
          <a:p>
            <a:pPr>
              <a:spcBef>
                <a:spcPts val="0"/>
              </a:spcBef>
            </a:pPr>
            <a:r>
              <a:rPr lang="it-IT" sz="2800" dirty="0"/>
              <a:t>(Local Action Groups)</a:t>
            </a:r>
            <a:endParaRPr lang="en-US" sz="2800" dirty="0"/>
          </a:p>
        </p:txBody>
      </p:sp>
      <p:sp>
        <p:nvSpPr>
          <p:cNvPr id="12" name="Flowchart: Alternate Process 11">
            <a:extLst>
              <a:ext uri="{FF2B5EF4-FFF2-40B4-BE49-F238E27FC236}">
                <a16:creationId xmlns:a16="http://schemas.microsoft.com/office/drawing/2014/main" id="{06210F7D-0698-9A85-DE51-CD53B4BECEFD}"/>
              </a:ext>
            </a:extLst>
          </p:cNvPr>
          <p:cNvSpPr/>
          <p:nvPr/>
        </p:nvSpPr>
        <p:spPr>
          <a:xfrm>
            <a:off x="1363972" y="4724884"/>
            <a:ext cx="10029647" cy="200309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6CD57B1B-FADC-0FA1-2948-AFB8EB93E32C}"/>
              </a:ext>
            </a:extLst>
          </p:cNvPr>
          <p:cNvSpPr txBox="1">
            <a:spLocks/>
          </p:cNvSpPr>
          <p:nvPr/>
        </p:nvSpPr>
        <p:spPr>
          <a:xfrm>
            <a:off x="2241419" y="4838280"/>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Example: </a:t>
            </a:r>
            <a:r>
              <a:rPr lang="en-IE" sz="2200" b="1" dirty="0">
                <a:solidFill>
                  <a:srgbClr val="494949"/>
                </a:solidFill>
              </a:rPr>
              <a:t>GAL-Funded Alternative Tourism Project </a:t>
            </a:r>
            <a:r>
              <a:rPr lang="en-IE" sz="2200" dirty="0">
                <a:solidFill>
                  <a:srgbClr val="494949"/>
                </a:solidFill>
              </a:rPr>
              <a:t>- </a:t>
            </a:r>
            <a:r>
              <a:rPr lang="it-IT" sz="2200" dirty="0">
                <a:solidFill>
                  <a:srgbClr val="E96751"/>
                </a:solidFill>
                <a:hlinkClick r:id="rId5">
                  <a:extLst>
                    <a:ext uri="{A12FA001-AC4F-418D-AE19-62706E023703}">
                      <ahyp:hlinkClr xmlns:ahyp="http://schemas.microsoft.com/office/drawing/2018/hyperlinkcolor" val="tx"/>
                    </a:ext>
                  </a:extLst>
                </a:hlinkClick>
              </a:rPr>
              <a:t>GAL Terra dei Messapi (Puglia) </a:t>
            </a:r>
            <a:r>
              <a:rPr lang="en-US" sz="2200" dirty="0">
                <a:solidFill>
                  <a:srgbClr val="494949"/>
                </a:solidFill>
              </a:rPr>
              <a:t>issued calls for Eco-tourism and agritourism startups to convert rural buildings into guesthouses, create bicycle paths, and design signage for cultural tourism. The grants covered up to </a:t>
            </a:r>
            <a:r>
              <a:rPr lang="en-US" sz="2200" b="1" dirty="0">
                <a:solidFill>
                  <a:srgbClr val="494949"/>
                </a:solidFill>
              </a:rPr>
              <a:t>70% of eligible costs </a:t>
            </a:r>
            <a:r>
              <a:rPr lang="en-US" sz="2200" dirty="0">
                <a:solidFill>
                  <a:srgbClr val="494949"/>
                </a:solidFill>
              </a:rPr>
              <a:t>for projects aligned with their local strategy, </a:t>
            </a:r>
            <a:r>
              <a:rPr lang="en-IE" sz="2200" dirty="0">
                <a:solidFill>
                  <a:srgbClr val="494949"/>
                </a:solidFill>
              </a:rPr>
              <a:t>ranging from </a:t>
            </a:r>
            <a:r>
              <a:rPr lang="en-IE" sz="2200" b="1" dirty="0">
                <a:solidFill>
                  <a:srgbClr val="494949"/>
                </a:solidFill>
              </a:rPr>
              <a:t>€5,000 to €200,000</a:t>
            </a:r>
            <a:r>
              <a:rPr lang="en-IE" sz="2200" dirty="0">
                <a:solidFill>
                  <a:srgbClr val="494949"/>
                </a:solidFill>
              </a:rPr>
              <a:t>.</a:t>
            </a:r>
            <a:endParaRPr lang="en-US" sz="2200" dirty="0">
              <a:solidFill>
                <a:srgbClr val="494949"/>
              </a:solidFill>
            </a:endParaRPr>
          </a:p>
        </p:txBody>
      </p:sp>
      <p:pic>
        <p:nvPicPr>
          <p:cNvPr id="2" name="Picture 2" descr="GAL MERIDAUNIA | Bovino">
            <a:extLst>
              <a:ext uri="{FF2B5EF4-FFF2-40B4-BE49-F238E27FC236}">
                <a16:creationId xmlns:a16="http://schemas.microsoft.com/office/drawing/2014/main" id="{F6D51A7E-9B1A-A8DF-5B65-08C26FAF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usiness Growth with solid fill">
            <a:extLst>
              <a:ext uri="{FF2B5EF4-FFF2-40B4-BE49-F238E27FC236}">
                <a16:creationId xmlns:a16="http://schemas.microsoft.com/office/drawing/2014/main" id="{D537C896-5B61-F939-1752-7D903CCE9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7985" y="1640579"/>
            <a:ext cx="914400" cy="914400"/>
          </a:xfrm>
          <a:prstGeom prst="rect">
            <a:avLst/>
          </a:prstGeom>
        </p:spPr>
      </p:pic>
      <p:pic>
        <p:nvPicPr>
          <p:cNvPr id="13" name="Graphic 12" descr="Excellent with solid fill">
            <a:extLst>
              <a:ext uri="{FF2B5EF4-FFF2-40B4-BE49-F238E27FC236}">
                <a16:creationId xmlns:a16="http://schemas.microsoft.com/office/drawing/2014/main" id="{100D7A09-4299-1109-F5EC-E94269C75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35" y="4860646"/>
            <a:ext cx="846388" cy="892767"/>
          </a:xfrm>
          <a:prstGeom prst="rect">
            <a:avLst/>
          </a:prstGeom>
        </p:spPr>
      </p:pic>
      <p:cxnSp>
        <p:nvCxnSpPr>
          <p:cNvPr id="16" name="Connector: Elbow 15">
            <a:extLst>
              <a:ext uri="{FF2B5EF4-FFF2-40B4-BE49-F238E27FC236}">
                <a16:creationId xmlns:a16="http://schemas.microsoft.com/office/drawing/2014/main" id="{BF4F8C96-64DE-CE07-9F1E-CC8100461713}"/>
              </a:ext>
            </a:extLst>
          </p:cNvPr>
          <p:cNvCxnSpPr>
            <a:cxnSpLocks/>
          </p:cNvCxnSpPr>
          <p:nvPr/>
        </p:nvCxnSpPr>
        <p:spPr>
          <a:xfrm rot="16200000" flipH="1">
            <a:off x="-466282"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9AD1-E215-E1CA-5070-28A8C87BCA32}"/>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82436CD7-A053-1A79-C73E-6C58A33ED4FA}"/>
              </a:ext>
            </a:extLst>
          </p:cNvPr>
          <p:cNvSpPr/>
          <p:nvPr/>
        </p:nvSpPr>
        <p:spPr>
          <a:xfrm>
            <a:off x="1075970" y="314325"/>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E3ED0788-2D3B-354F-56E3-A07786449052}"/>
              </a:ext>
            </a:extLst>
          </p:cNvPr>
          <p:cNvSpPr txBox="1">
            <a:spLocks/>
          </p:cNvSpPr>
          <p:nvPr/>
        </p:nvSpPr>
        <p:spPr>
          <a:xfrm>
            <a:off x="2109392" y="2399676"/>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rgbClr val="494949"/>
                </a:solidFill>
              </a:rPr>
              <a:t>How They Work:</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Identify your local GAL</a:t>
            </a:r>
            <a:r>
              <a:rPr lang="en-US" sz="2200" dirty="0">
                <a:solidFill>
                  <a:srgbClr val="494949"/>
                </a:solidFill>
              </a:rPr>
              <a:t>: Use this </a:t>
            </a:r>
            <a:r>
              <a:rPr lang="en-US" sz="2200" dirty="0">
                <a:solidFill>
                  <a:srgbClr val="494949"/>
                </a:solidFill>
                <a:hlinkClick r:id="rId3">
                  <a:extLst>
                    <a:ext uri="{A12FA001-AC4F-418D-AE19-62706E023703}">
                      <ahyp:hlinkClr xmlns:ahyp="http://schemas.microsoft.com/office/drawing/2018/hyperlinkcolor" val="tx"/>
                    </a:ext>
                  </a:extLst>
                </a:hlinkClick>
              </a:rPr>
              <a:t>interactive map (Italy) </a:t>
            </a:r>
            <a:r>
              <a:rPr lang="en-US" sz="2200" dirty="0">
                <a:solidFill>
                  <a:srgbClr val="494949"/>
                </a:solidFill>
              </a:rPr>
              <a:t>to find the GAL operating in your area.</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Check their Local Development Strategy</a:t>
            </a:r>
            <a:r>
              <a:rPr lang="en-US" sz="2200" dirty="0">
                <a:solidFill>
                  <a:srgbClr val="494949"/>
                </a:solidFill>
              </a:rPr>
              <a:t>: Each GAL has its priorities—some focus on tourism, others on food chains, crafts, or biodiversity.</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Respond to a call</a:t>
            </a:r>
            <a:r>
              <a:rPr lang="en-US" sz="2200" dirty="0">
                <a:solidFill>
                  <a:srgbClr val="494949"/>
                </a:solidFill>
              </a:rPr>
              <a:t>: They open periodic calls where you can apply for funding with a simplified application process.</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Get local support</a:t>
            </a:r>
            <a:r>
              <a:rPr lang="en-US" sz="2200" dirty="0">
                <a:solidFill>
                  <a:srgbClr val="494949"/>
                </a:solidFill>
              </a:rPr>
              <a:t>: GALs often offer help with writing applications, connecting with local partners, and navigating permits.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49B4AE00-C8F0-35DD-19DC-2F949B792725}"/>
              </a:ext>
            </a:extLst>
          </p:cNvPr>
          <p:cNvCxnSpPr>
            <a:cxnSpLocks/>
          </p:cNvCxnSpPr>
          <p:nvPr/>
        </p:nvCxnSpPr>
        <p:spPr>
          <a:xfrm rot="10800000">
            <a:off x="777118" y="0"/>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0DB9C7E2-D547-0460-AE13-2251CB543713}"/>
              </a:ext>
            </a:extLst>
          </p:cNvPr>
          <p:cNvSpPr/>
          <p:nvPr/>
        </p:nvSpPr>
        <p:spPr>
          <a:xfrm>
            <a:off x="1275563" y="4336798"/>
            <a:ext cx="10029647" cy="128352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5802994C-871E-953F-948C-E78837E82DF9}"/>
              </a:ext>
            </a:extLst>
          </p:cNvPr>
          <p:cNvSpPr txBox="1">
            <a:spLocks/>
          </p:cNvSpPr>
          <p:nvPr/>
        </p:nvSpPr>
        <p:spPr>
          <a:xfrm>
            <a:off x="2153010" y="4043552"/>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p>
          <a:p>
            <a:pPr marL="0" indent="0">
              <a:spcAft>
                <a:spcPts val="600"/>
              </a:spcAft>
            </a:pPr>
            <a:r>
              <a:rPr lang="en-US" sz="2200" b="1" dirty="0">
                <a:solidFill>
                  <a:srgbClr val="E96751"/>
                </a:solidFill>
              </a:rPr>
              <a:t>Tip: </a:t>
            </a:r>
            <a:r>
              <a:rPr lang="en-US" sz="2200" dirty="0">
                <a:solidFill>
                  <a:srgbClr val="494949"/>
                </a:solidFill>
              </a:rPr>
              <a:t>if you are not sure where to start, go to your </a:t>
            </a:r>
            <a:r>
              <a:rPr lang="en-IE" sz="2200" dirty="0">
                <a:solidFill>
                  <a:srgbClr val="494949"/>
                </a:solidFill>
              </a:rPr>
              <a:t>GAL or local </a:t>
            </a:r>
            <a:r>
              <a:rPr lang="en-IE" sz="2200" dirty="0" err="1">
                <a:solidFill>
                  <a:srgbClr val="494949"/>
                </a:solidFill>
              </a:rPr>
              <a:t>Confcommercio</a:t>
            </a:r>
            <a:r>
              <a:rPr lang="en-IE" sz="2200" dirty="0">
                <a:solidFill>
                  <a:srgbClr val="494949"/>
                </a:solidFill>
              </a:rPr>
              <a:t>/</a:t>
            </a:r>
            <a:r>
              <a:rPr lang="en-IE" sz="2200" dirty="0" err="1">
                <a:solidFill>
                  <a:srgbClr val="494949"/>
                </a:solidFill>
              </a:rPr>
              <a:t>Confartigianato</a:t>
            </a:r>
            <a:r>
              <a:rPr lang="en-IE" sz="2200" dirty="0">
                <a:solidFill>
                  <a:srgbClr val="494949"/>
                </a:solidFill>
              </a:rPr>
              <a:t> office, and </a:t>
            </a:r>
            <a:r>
              <a:rPr lang="en-US" sz="2200" dirty="0">
                <a:solidFill>
                  <a:srgbClr val="494949"/>
                </a:solidFill>
              </a:rPr>
              <a:t>they’ll orient you and help with next steps</a:t>
            </a:r>
          </a:p>
        </p:txBody>
      </p:sp>
      <p:sp>
        <p:nvSpPr>
          <p:cNvPr id="6" name="TextBox 5">
            <a:extLst>
              <a:ext uri="{FF2B5EF4-FFF2-40B4-BE49-F238E27FC236}">
                <a16:creationId xmlns:a16="http://schemas.microsoft.com/office/drawing/2014/main" id="{2C869AC3-702E-0D1E-D858-7DC0F9A09FF4}"/>
              </a:ext>
            </a:extLst>
          </p:cNvPr>
          <p:cNvSpPr txBox="1"/>
          <p:nvPr/>
        </p:nvSpPr>
        <p:spPr>
          <a:xfrm>
            <a:off x="1142461" y="5792670"/>
            <a:ext cx="6858000" cy="923330"/>
          </a:xfrm>
          <a:prstGeom prst="rect">
            <a:avLst/>
          </a:prstGeom>
          <a:noFill/>
        </p:spPr>
        <p:txBody>
          <a:bodyPr wrap="square">
            <a:spAutoFit/>
          </a:bodyPr>
          <a:lstStyle/>
          <a:p>
            <a:r>
              <a:rPr lang="en-US" b="1" i="1" dirty="0">
                <a:solidFill>
                  <a:srgbClr val="494949"/>
                </a:solidFill>
              </a:rPr>
              <a:t>Recommended Reading</a:t>
            </a:r>
          </a:p>
          <a:p>
            <a:r>
              <a:rPr lang="en-US" dirty="0">
                <a:solidFill>
                  <a:srgbClr val="00B0F0"/>
                </a:solidFill>
                <a:hlinkClick r:id="rId4">
                  <a:extLst>
                    <a:ext uri="{A12FA001-AC4F-418D-AE19-62706E023703}">
                      <ahyp:hlinkClr xmlns:ahyp="http://schemas.microsoft.com/office/drawing/2018/hyperlinkcolor" val="tx"/>
                    </a:ext>
                  </a:extLst>
                </a:hlinkClick>
              </a:rPr>
              <a:t>GAL </a:t>
            </a:r>
            <a:r>
              <a:rPr lang="en-US" dirty="0" err="1">
                <a:solidFill>
                  <a:srgbClr val="00B0F0"/>
                </a:solidFill>
                <a:hlinkClick r:id="rId4">
                  <a:extLst>
                    <a:ext uri="{A12FA001-AC4F-418D-AE19-62706E023703}">
                      <ahyp:hlinkClr xmlns:ahyp="http://schemas.microsoft.com/office/drawing/2018/hyperlinkcolor" val="tx"/>
                    </a:ext>
                  </a:extLst>
                </a:hlinkClick>
              </a:rPr>
              <a:t>Meridaunia</a:t>
            </a:r>
            <a:endParaRPr lang="en-US" dirty="0">
              <a:solidFill>
                <a:srgbClr val="00B0F0"/>
              </a:solidFill>
            </a:endParaRPr>
          </a:p>
          <a:p>
            <a:pPr algn="l"/>
            <a:r>
              <a:rPr lang="en-US" i="0" dirty="0">
                <a:solidFill>
                  <a:srgbClr val="00B0F0"/>
                </a:solidFill>
                <a:effectLst/>
                <a:latin typeface="var(--h2_typography-font-family)"/>
                <a:hlinkClick r:id="rId5">
                  <a:extLst>
                    <a:ext uri="{A12FA001-AC4F-418D-AE19-62706E023703}">
                      <ahyp:hlinkClr xmlns:ahyp="http://schemas.microsoft.com/office/drawing/2018/hyperlinkcolor" val="tx"/>
                    </a:ext>
                  </a:extLst>
                </a:hlinkClick>
              </a:rPr>
              <a:t>Gal Calls; A Great Opportunity For Rural Areas – How they Work!</a:t>
            </a:r>
            <a:endParaRPr lang="en-US" i="0" dirty="0">
              <a:solidFill>
                <a:srgbClr val="00B0F0"/>
              </a:solidFill>
              <a:effectLst/>
              <a:latin typeface="var(--h2_typography-font-family)"/>
            </a:endParaRPr>
          </a:p>
        </p:txBody>
      </p:sp>
      <p:pic>
        <p:nvPicPr>
          <p:cNvPr id="9" name="Picture 8">
            <a:extLst>
              <a:ext uri="{FF2B5EF4-FFF2-40B4-BE49-F238E27FC236}">
                <a16:creationId xmlns:a16="http://schemas.microsoft.com/office/drawing/2014/main" id="{B2DB516F-6DAD-BD42-7607-546671AFA9AB}"/>
              </a:ext>
            </a:extLst>
          </p:cNvPr>
          <p:cNvPicPr>
            <a:picLocks noChangeAspect="1"/>
          </p:cNvPicPr>
          <p:nvPr/>
        </p:nvPicPr>
        <p:blipFill>
          <a:blip r:embed="rId6"/>
          <a:stretch>
            <a:fillRect/>
          </a:stretch>
        </p:blipFill>
        <p:spPr>
          <a:xfrm>
            <a:off x="210520" y="5869289"/>
            <a:ext cx="850589" cy="846711"/>
          </a:xfrm>
          <a:prstGeom prst="rect">
            <a:avLst/>
          </a:prstGeom>
        </p:spPr>
      </p:pic>
      <p:cxnSp>
        <p:nvCxnSpPr>
          <p:cNvPr id="11" name="Connector: Elbow 10">
            <a:extLst>
              <a:ext uri="{FF2B5EF4-FFF2-40B4-BE49-F238E27FC236}">
                <a16:creationId xmlns:a16="http://schemas.microsoft.com/office/drawing/2014/main" id="{3BCD8BE2-4CED-F0D8-2861-A77E4CE310F4}"/>
              </a:ext>
            </a:extLst>
          </p:cNvPr>
          <p:cNvCxnSpPr>
            <a:cxnSpLocks/>
          </p:cNvCxnSpPr>
          <p:nvPr/>
        </p:nvCxnSpPr>
        <p:spPr>
          <a:xfrm rot="16200000" flipH="1">
            <a:off x="-628599"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Information with solid fill">
            <a:extLst>
              <a:ext uri="{FF2B5EF4-FFF2-40B4-BE49-F238E27FC236}">
                <a16:creationId xmlns:a16="http://schemas.microsoft.com/office/drawing/2014/main" id="{AAE55E80-7D23-2606-825D-2550C403F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756" y="432958"/>
            <a:ext cx="752475" cy="752475"/>
          </a:xfrm>
          <a:prstGeom prst="rect">
            <a:avLst/>
          </a:prstGeom>
        </p:spPr>
      </p:pic>
      <p:pic>
        <p:nvPicPr>
          <p:cNvPr id="18" name="Graphic 17" descr="Lights On with solid fill">
            <a:extLst>
              <a:ext uri="{FF2B5EF4-FFF2-40B4-BE49-F238E27FC236}">
                <a16:creationId xmlns:a16="http://schemas.microsoft.com/office/drawing/2014/main" id="{54F8D721-68C6-73E3-D81B-C6A02705D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1793" y="4432971"/>
            <a:ext cx="914400" cy="914400"/>
          </a:xfrm>
          <a:prstGeom prst="rect">
            <a:avLst/>
          </a:prstGeom>
        </p:spPr>
      </p:pic>
    </p:spTree>
    <p:extLst>
      <p:ext uri="{BB962C8B-B14F-4D97-AF65-F5344CB8AC3E}">
        <p14:creationId xmlns:p14="http://schemas.microsoft.com/office/powerpoint/2010/main" val="21392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85C8-15F9-F39B-A3C3-9460C22B071D}"/>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DAA2D6C0-B65B-008F-B5A0-E5CC60671B04}"/>
              </a:ext>
            </a:extLst>
          </p:cNvPr>
          <p:cNvSpPr/>
          <p:nvPr/>
        </p:nvSpPr>
        <p:spPr>
          <a:xfrm>
            <a:off x="1049982" y="109139"/>
            <a:ext cx="10131080" cy="218018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F41C8FEC-9DB1-50BE-9EBA-65FCB0EAB489}"/>
              </a:ext>
            </a:extLst>
          </p:cNvPr>
          <p:cNvSpPr txBox="1">
            <a:spLocks/>
          </p:cNvSpPr>
          <p:nvPr/>
        </p:nvSpPr>
        <p:spPr>
          <a:xfrm>
            <a:off x="1792920" y="1263434"/>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b="1" dirty="0">
                <a:solidFill>
                  <a:srgbClr val="494949"/>
                </a:solidFill>
              </a:rPr>
              <a:t>To Clarify GALS Administer: </a:t>
            </a:r>
          </a:p>
          <a:p>
            <a:pPr marL="342900" indent="-342900">
              <a:spcAft>
                <a:spcPts val="600"/>
              </a:spcAft>
            </a:pPr>
            <a:r>
              <a:rPr lang="en-US" sz="2200" b="1" dirty="0">
                <a:solidFill>
                  <a:srgbClr val="494949"/>
                </a:solidFill>
              </a:rPr>
              <a:t>LEADER </a:t>
            </a:r>
            <a:r>
              <a:rPr lang="en-US" sz="2200" dirty="0">
                <a:solidFill>
                  <a:srgbClr val="494949"/>
                </a:solidFill>
              </a:rPr>
              <a:t>– Rural Development Fund (EAFRD) - Grants for small-scale rural tourism, agritourism, and cultural heritage</a:t>
            </a:r>
          </a:p>
          <a:p>
            <a:pPr marL="342900" indent="-342900">
              <a:spcAft>
                <a:spcPts val="600"/>
              </a:spcAft>
            </a:pPr>
            <a:r>
              <a:rPr lang="en-IE" sz="2200" b="1" dirty="0">
                <a:solidFill>
                  <a:srgbClr val="494949"/>
                </a:solidFill>
              </a:rPr>
              <a:t>Local Development Strategy (PSL) </a:t>
            </a:r>
            <a:r>
              <a:rPr lang="en-IE" sz="2200" dirty="0">
                <a:solidFill>
                  <a:srgbClr val="494949"/>
                </a:solidFill>
              </a:rPr>
              <a:t>- </a:t>
            </a:r>
            <a:r>
              <a:rPr lang="en-US" sz="2200" dirty="0">
                <a:solidFill>
                  <a:srgbClr val="494949"/>
                </a:solidFill>
              </a:rPr>
              <a:t>Area-specific calls (e.g., farm stays, glamping, trails, crafts)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7A78AD72-E6EF-E6CB-865C-98926C8BE14F}"/>
              </a:ext>
            </a:extLst>
          </p:cNvPr>
          <p:cNvCxnSpPr>
            <a:cxnSpLocks/>
          </p:cNvCxnSpPr>
          <p:nvPr/>
        </p:nvCxnSpPr>
        <p:spPr>
          <a:xfrm rot="10800000">
            <a:off x="751130" y="-1372888"/>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865193C3-F652-3352-EC53-C964FBB44927}"/>
              </a:ext>
            </a:extLst>
          </p:cNvPr>
          <p:cNvSpPr/>
          <p:nvPr/>
        </p:nvSpPr>
        <p:spPr>
          <a:xfrm>
            <a:off x="1249575" y="2428875"/>
            <a:ext cx="10029647" cy="423862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91074C2F-7505-AF76-3E3D-A98991901317}"/>
              </a:ext>
            </a:extLst>
          </p:cNvPr>
          <p:cNvSpPr txBox="1">
            <a:spLocks/>
          </p:cNvSpPr>
          <p:nvPr/>
        </p:nvSpPr>
        <p:spPr>
          <a:xfrm>
            <a:off x="2126698" y="251253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b="1" dirty="0">
                <a:solidFill>
                  <a:srgbClr val="E96751"/>
                </a:solidFill>
              </a:rPr>
              <a:t>Note: </a:t>
            </a:r>
            <a:r>
              <a:rPr lang="en-IE" sz="2200" b="1" dirty="0">
                <a:solidFill>
                  <a:srgbClr val="494949"/>
                </a:solidFill>
              </a:rPr>
              <a:t>GALs do </a:t>
            </a:r>
            <a:r>
              <a:rPr lang="en-IE" sz="2200" b="1" i="1" dirty="0">
                <a:solidFill>
                  <a:srgbClr val="494949"/>
                </a:solidFill>
              </a:rPr>
              <a:t>not</a:t>
            </a:r>
            <a:r>
              <a:rPr lang="en-IE" sz="2200" b="1" dirty="0">
                <a:solidFill>
                  <a:srgbClr val="494949"/>
                </a:solidFill>
              </a:rPr>
              <a:t> administer </a:t>
            </a:r>
          </a:p>
          <a:p>
            <a:pPr marL="342900" indent="-342900">
              <a:spcBef>
                <a:spcPts val="600"/>
              </a:spcBef>
              <a:spcAft>
                <a:spcPts val="600"/>
              </a:spcAft>
              <a:buFont typeface="Arial" panose="020B0604020202020204" pitchFamily="34" charset="0"/>
              <a:buChar char="•"/>
            </a:pPr>
            <a:r>
              <a:rPr lang="en-IE" sz="2200" dirty="0">
                <a:solidFill>
                  <a:srgbClr val="494949"/>
                </a:solidFill>
              </a:rPr>
              <a:t>Invitalia programs like </a:t>
            </a:r>
            <a:r>
              <a:rPr lang="en-IE" sz="2200" b="1" dirty="0">
                <a:solidFill>
                  <a:srgbClr val="494949"/>
                </a:solidFill>
              </a:rPr>
              <a:t>Resto al Sud</a:t>
            </a:r>
            <a:r>
              <a:rPr lang="en-IE" sz="2200" dirty="0">
                <a:solidFill>
                  <a:srgbClr val="494949"/>
                </a:solidFill>
              </a:rPr>
              <a:t> or </a:t>
            </a:r>
            <a:r>
              <a:rPr lang="en-IE" sz="2200" b="1" dirty="0">
                <a:solidFill>
                  <a:srgbClr val="494949"/>
                </a:solidFill>
              </a:rPr>
              <a:t>ON - </a:t>
            </a:r>
            <a:r>
              <a:rPr lang="en-IE" sz="2200" b="1" dirty="0" err="1">
                <a:solidFill>
                  <a:srgbClr val="494949"/>
                </a:solidFill>
              </a:rPr>
              <a:t>Oltre</a:t>
            </a:r>
            <a:r>
              <a:rPr lang="en-IE" sz="2200" b="1" dirty="0">
                <a:solidFill>
                  <a:srgbClr val="494949"/>
                </a:solidFill>
              </a:rPr>
              <a:t> </a:t>
            </a:r>
            <a:r>
              <a:rPr lang="en-IE" sz="2200" b="1" dirty="0" err="1">
                <a:solidFill>
                  <a:srgbClr val="494949"/>
                </a:solidFill>
              </a:rPr>
              <a:t>Nuove</a:t>
            </a:r>
            <a:r>
              <a:rPr lang="en-IE" sz="2200" b="1" dirty="0">
                <a:solidFill>
                  <a:srgbClr val="494949"/>
                </a:solidFill>
              </a:rPr>
              <a:t> </a:t>
            </a:r>
            <a:r>
              <a:rPr lang="en-IE" sz="2200" b="1" dirty="0" err="1">
                <a:solidFill>
                  <a:srgbClr val="494949"/>
                </a:solidFill>
              </a:rPr>
              <a:t>Imprese</a:t>
            </a:r>
            <a:r>
              <a:rPr lang="en-IE" sz="2200" b="1" dirty="0">
                <a:solidFill>
                  <a:srgbClr val="494949"/>
                </a:solidFill>
              </a:rPr>
              <a:t> a Tasso Zero</a:t>
            </a:r>
            <a:r>
              <a:rPr lang="en-IE" sz="2200" dirty="0">
                <a:solidFill>
                  <a:srgbClr val="494949"/>
                </a:solidFill>
              </a:rPr>
              <a:t>. (</a:t>
            </a:r>
            <a:r>
              <a:rPr lang="en-US" sz="2200" dirty="0">
                <a:solidFill>
                  <a:srgbClr val="494949"/>
                </a:solidFill>
              </a:rPr>
              <a:t>Supports youth/women entrepreneurs in Southern Italy)</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Ministry of Tourism &amp; CDP - </a:t>
            </a:r>
            <a:r>
              <a:rPr lang="en-IE" sz="2200" b="1" dirty="0">
                <a:solidFill>
                  <a:srgbClr val="494949"/>
                </a:solidFill>
              </a:rPr>
              <a:t>Fondo </a:t>
            </a:r>
            <a:r>
              <a:rPr lang="en-IE" sz="2200" b="1" dirty="0" err="1">
                <a:solidFill>
                  <a:srgbClr val="494949"/>
                </a:solidFill>
              </a:rPr>
              <a:t>Rotativo</a:t>
            </a:r>
            <a:r>
              <a:rPr lang="en-IE" sz="2200" b="1" dirty="0">
                <a:solidFill>
                  <a:srgbClr val="494949"/>
                </a:solidFill>
              </a:rPr>
              <a:t> Turismo (FRI-Tur) </a:t>
            </a:r>
            <a:r>
              <a:rPr lang="en-IE" sz="2200" dirty="0">
                <a:solidFill>
                  <a:srgbClr val="494949"/>
                </a:solidFill>
              </a:rPr>
              <a:t>(</a:t>
            </a:r>
            <a:r>
              <a:rPr lang="en-US" sz="2200" dirty="0">
                <a:solidFill>
                  <a:srgbClr val="494949"/>
                </a:solidFill>
              </a:rPr>
              <a:t>Large investments in sustainable tourism)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Various ministries - </a:t>
            </a:r>
            <a:r>
              <a:rPr lang="en-IE" sz="2200" b="1" dirty="0">
                <a:solidFill>
                  <a:srgbClr val="494949"/>
                </a:solidFill>
              </a:rPr>
              <a:t>PNRR grants </a:t>
            </a:r>
            <a:r>
              <a:rPr lang="en-IE" sz="2200" dirty="0">
                <a:solidFill>
                  <a:srgbClr val="494949"/>
                </a:solidFill>
              </a:rPr>
              <a:t>(NextGen EU) (</a:t>
            </a:r>
            <a:r>
              <a:rPr lang="en-US" sz="2200" dirty="0">
                <a:solidFill>
                  <a:srgbClr val="494949"/>
                </a:solidFill>
              </a:rPr>
              <a:t>Green &amp; digital transformation, including tourism)</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CDP - </a:t>
            </a:r>
            <a:r>
              <a:rPr lang="it-IT" sz="2200" b="1" dirty="0">
                <a:solidFill>
                  <a:srgbClr val="494949"/>
                </a:solidFill>
              </a:rPr>
              <a:t>Fondo Turismo 1 (CDP Immobiliare SGR) </a:t>
            </a:r>
            <a:r>
              <a:rPr lang="it-IT" sz="2200" dirty="0">
                <a:solidFill>
                  <a:srgbClr val="494949"/>
                </a:solidFill>
              </a:rPr>
              <a:t>(</a:t>
            </a:r>
            <a:r>
              <a:rPr lang="en-US" sz="2200" dirty="0">
                <a:solidFill>
                  <a:srgbClr val="494949"/>
                </a:solidFill>
              </a:rPr>
              <a:t>Real estate investment in tourism properties)</a:t>
            </a:r>
          </a:p>
          <a:p>
            <a:pPr marL="0" indent="0">
              <a:spcBef>
                <a:spcPts val="600"/>
              </a:spcBef>
              <a:spcAft>
                <a:spcPts val="600"/>
              </a:spcAft>
            </a:pPr>
            <a:r>
              <a:rPr lang="en-IE" sz="2200" dirty="0">
                <a:solidFill>
                  <a:srgbClr val="494949"/>
                </a:solidFill>
              </a:rPr>
              <a:t>These are national-level funding schemes managed directly by </a:t>
            </a:r>
            <a:r>
              <a:rPr lang="en-IE" sz="2200" b="1" dirty="0">
                <a:solidFill>
                  <a:srgbClr val="494949"/>
                </a:solidFill>
              </a:rPr>
              <a:t>Invitalia</a:t>
            </a:r>
            <a:r>
              <a:rPr lang="en-IE" sz="2200" dirty="0">
                <a:solidFill>
                  <a:srgbClr val="494949"/>
                </a:solidFill>
              </a:rPr>
              <a:t>, Italy’s national agency for inward investment and economic development.</a:t>
            </a:r>
          </a:p>
          <a:p>
            <a:pPr marL="342900" indent="-342900">
              <a:spcBef>
                <a:spcPts val="600"/>
              </a:spcBef>
              <a:spcAft>
                <a:spcPts val="600"/>
              </a:spcAft>
              <a:buFont typeface="Arial" panose="020B0604020202020204" pitchFamily="34" charset="0"/>
              <a:buChar char="•"/>
            </a:pPr>
            <a:endParaRPr lang="en-IE" sz="2200" dirty="0">
              <a:solidFill>
                <a:srgbClr val="494949"/>
              </a:solidFill>
            </a:endParaRPr>
          </a:p>
          <a:p>
            <a:pPr marL="0" indent="0">
              <a:spcAft>
                <a:spcPts val="600"/>
              </a:spcAft>
            </a:pPr>
            <a:endParaRPr lang="en-US" sz="2200" dirty="0">
              <a:solidFill>
                <a:srgbClr val="494949"/>
              </a:solidFill>
            </a:endParaRPr>
          </a:p>
        </p:txBody>
      </p:sp>
      <p:pic>
        <p:nvPicPr>
          <p:cNvPr id="4" name="Graphic 3" descr="Postit Notes with solid fill">
            <a:extLst>
              <a:ext uri="{FF2B5EF4-FFF2-40B4-BE49-F238E27FC236}">
                <a16:creationId xmlns:a16="http://schemas.microsoft.com/office/drawing/2014/main" id="{AE757197-C0FB-3450-EC75-3C3C1F42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20" y="2786393"/>
            <a:ext cx="914400" cy="914400"/>
          </a:xfrm>
          <a:prstGeom prst="rect">
            <a:avLst/>
          </a:prstGeom>
        </p:spPr>
      </p:pic>
      <p:cxnSp>
        <p:nvCxnSpPr>
          <p:cNvPr id="5" name="Connector: Elbow 4">
            <a:extLst>
              <a:ext uri="{FF2B5EF4-FFF2-40B4-BE49-F238E27FC236}">
                <a16:creationId xmlns:a16="http://schemas.microsoft.com/office/drawing/2014/main" id="{D922F417-1459-2BC7-F5E4-ABFF53CCE68F}"/>
              </a:ext>
            </a:extLst>
          </p:cNvPr>
          <p:cNvCxnSpPr>
            <a:cxnSpLocks/>
          </p:cNvCxnSpPr>
          <p:nvPr/>
        </p:nvCxnSpPr>
        <p:spPr>
          <a:xfrm rot="16200000" flipH="1">
            <a:off x="-977961" y="3600316"/>
            <a:ext cx="3917477" cy="45929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Information with solid fill">
            <a:extLst>
              <a:ext uri="{FF2B5EF4-FFF2-40B4-BE49-F238E27FC236}">
                <a16:creationId xmlns:a16="http://schemas.microsoft.com/office/drawing/2014/main" id="{4680DE90-4D97-0517-BB9D-126C626EE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464" y="234967"/>
            <a:ext cx="752475" cy="752475"/>
          </a:xfrm>
          <a:prstGeom prst="rect">
            <a:avLst/>
          </a:prstGeom>
        </p:spPr>
      </p:pic>
    </p:spTree>
    <p:extLst>
      <p:ext uri="{BB962C8B-B14F-4D97-AF65-F5344CB8AC3E}">
        <p14:creationId xmlns:p14="http://schemas.microsoft.com/office/powerpoint/2010/main" val="112073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000649" y="1028466"/>
            <a:ext cx="4561589" cy="689519"/>
          </a:xfrm>
        </p:spPr>
        <p:txBody>
          <a:bodyPr anchor="t"/>
          <a:lstStyle/>
          <a:p>
            <a:pPr>
              <a:lnSpc>
                <a:spcPts val="2240"/>
              </a:lnSpc>
            </a:pPr>
            <a:r>
              <a:rPr lang="en-US" sz="2800" b="1" kern="1200" dirty="0">
                <a:solidFill>
                  <a:srgbClr val="EC7C69"/>
                </a:solidFill>
                <a:latin typeface="+mn-lt"/>
                <a:ea typeface="+mn-ea"/>
                <a:cs typeface="+mn-cs"/>
              </a:rPr>
              <a:t>Country-Specific Funding Opportunities</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210368"/>
            <a:ext cx="5636567" cy="4246763"/>
          </a:xfrm>
        </p:spPr>
        <p:txBody>
          <a:bodyPr/>
          <a:lstStyle/>
          <a:p>
            <a:pPr marL="0" indent="0"/>
            <a:r>
              <a:rPr lang="en-US" sz="2300" dirty="0"/>
              <a:t>Find the Funds That Fit – Funding &amp; Finance Options. </a:t>
            </a:r>
            <a:r>
              <a:rPr lang="en-US" sz="2300" b="0" dirty="0"/>
              <a:t>Part 2 of module explores tailored funding opportunities for alternative tourism accommodation across Ireland, Slovenia, Iceland, Italy, and the Netherlands. This section focuses on Italy. Learn how to identify, compare, and assess funding streams that best fit your business model and goals. The focus is on aligning with key priorities such as regeneration, low-carbon growth, and community value. By the end, you’ll be able to evaluate eligibility, navigate national and EU schemes, and choose the right funding pathways for sustainable tourism success.</a:t>
            </a:r>
          </a:p>
          <a:p>
            <a:pPr marL="0" indent="0">
              <a:lnSpc>
                <a:spcPts val="2180"/>
              </a:lnSpc>
            </a:pPr>
            <a:endParaRPr lang="en-US" sz="23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924675" y="1815730"/>
            <a:ext cx="5082159" cy="570200"/>
          </a:xfrm>
        </p:spPr>
        <p:txBody>
          <a:bodyPr anchor="t"/>
          <a:lstStyle/>
          <a:p>
            <a:pPr marL="342900" indent="-342900">
              <a:buFont typeface="Arial" panose="020B0604020202020204" pitchFamily="34" charset="0"/>
              <a:buChar char="•"/>
            </a:pPr>
            <a:r>
              <a:rPr lang="en-US" sz="2000" dirty="0">
                <a:solidFill>
                  <a:srgbClr val="494949"/>
                </a:solidFill>
              </a:rPr>
              <a:t>Identify Italy’s </a:t>
            </a:r>
            <a:r>
              <a:rPr lang="en-US" sz="2000" b="1" dirty="0">
                <a:solidFill>
                  <a:srgbClr val="494949"/>
                </a:solidFill>
              </a:rPr>
              <a:t>main funding streams </a:t>
            </a:r>
            <a:r>
              <a:rPr lang="en-US" sz="2000" dirty="0">
                <a:solidFill>
                  <a:srgbClr val="494949"/>
                </a:solidFill>
              </a:rPr>
              <a:t>for alternative accommodation, including agritourism development, diversification schemes, and sustainability certification.</a:t>
            </a:r>
          </a:p>
          <a:p>
            <a:pPr marL="342900" indent="-342900">
              <a:buFont typeface="Arial" panose="020B0604020202020204" pitchFamily="34" charset="0"/>
              <a:buChar char="•"/>
            </a:pPr>
            <a:r>
              <a:rPr lang="en-US" sz="2000" dirty="0">
                <a:solidFill>
                  <a:srgbClr val="494949"/>
                </a:solidFill>
              </a:rPr>
              <a:t>Recognise </a:t>
            </a:r>
            <a:r>
              <a:rPr lang="en-US" sz="2000" b="1" dirty="0">
                <a:solidFill>
                  <a:srgbClr val="494949"/>
                </a:solidFill>
              </a:rPr>
              <a:t>national and regional </a:t>
            </a:r>
            <a:r>
              <a:rPr lang="en-US" sz="2000" b="1" dirty="0" err="1">
                <a:solidFill>
                  <a:srgbClr val="494949"/>
                </a:solidFill>
              </a:rPr>
              <a:t>programmes</a:t>
            </a:r>
            <a:r>
              <a:rPr lang="en-US" sz="2000" b="1" dirty="0">
                <a:solidFill>
                  <a:srgbClr val="494949"/>
                </a:solidFill>
              </a:rPr>
              <a:t> </a:t>
            </a:r>
            <a:r>
              <a:rPr lang="en-US" sz="2000" dirty="0">
                <a:solidFill>
                  <a:srgbClr val="494949"/>
                </a:solidFill>
              </a:rPr>
              <a:t>such as RDP/EAFRD funds, Conto </a:t>
            </a:r>
            <a:r>
              <a:rPr lang="en-US" sz="2000" dirty="0" err="1">
                <a:solidFill>
                  <a:srgbClr val="494949"/>
                </a:solidFill>
              </a:rPr>
              <a:t>Termico</a:t>
            </a:r>
            <a:r>
              <a:rPr lang="en-US" sz="2000" dirty="0">
                <a:solidFill>
                  <a:srgbClr val="494949"/>
                </a:solidFill>
              </a:rPr>
              <a:t>, </a:t>
            </a:r>
            <a:r>
              <a:rPr lang="en-US" sz="2000" dirty="0" err="1">
                <a:solidFill>
                  <a:srgbClr val="494949"/>
                </a:solidFill>
              </a:rPr>
              <a:t>Ecobonus</a:t>
            </a:r>
            <a:r>
              <a:rPr lang="en-US" sz="2000" dirty="0">
                <a:solidFill>
                  <a:srgbClr val="494949"/>
                </a:solidFill>
              </a:rPr>
              <a:t>/Bonus Hotel, and eco-cert voucher initiatives.</a:t>
            </a:r>
          </a:p>
          <a:p>
            <a:pPr marL="342900" indent="-342900">
              <a:buFont typeface="Arial" panose="020B0604020202020204" pitchFamily="34" charset="0"/>
              <a:buChar char="•"/>
            </a:pPr>
            <a:r>
              <a:rPr lang="en-US" sz="2000" dirty="0">
                <a:solidFill>
                  <a:srgbClr val="494949"/>
                </a:solidFill>
              </a:rPr>
              <a:t>Understand how to </a:t>
            </a:r>
            <a:r>
              <a:rPr lang="en-US" sz="2000" b="1" dirty="0">
                <a:solidFill>
                  <a:srgbClr val="494949"/>
                </a:solidFill>
              </a:rPr>
              <a:t>leverage certification </a:t>
            </a:r>
            <a:r>
              <a:rPr lang="en-US" sz="2000" dirty="0">
                <a:solidFill>
                  <a:srgbClr val="494949"/>
                </a:solidFill>
              </a:rPr>
              <a:t>(EMAS, EU Ecolabel, ISO) to unlock grants.</a:t>
            </a:r>
          </a:p>
          <a:p>
            <a:pPr marL="342900" indent="-342900">
              <a:buFont typeface="Arial" panose="020B0604020202020204" pitchFamily="34" charset="0"/>
              <a:buChar char="•"/>
            </a:pPr>
            <a:r>
              <a:rPr lang="en-US" sz="2000" dirty="0">
                <a:solidFill>
                  <a:srgbClr val="494949"/>
                </a:solidFill>
              </a:rPr>
              <a:t>Assess how proposals can demonstrate climate impact mitigation and strong environmental stewardship.</a:t>
            </a:r>
          </a:p>
          <a:p>
            <a:pPr marL="342900" indent="-342900">
              <a:buFont typeface="Arial" panose="020B0604020202020204" pitchFamily="34" charset="0"/>
              <a:buChar char="•"/>
            </a:pPr>
            <a:r>
              <a:rPr lang="en-US" sz="2000" dirty="0">
                <a:solidFill>
                  <a:srgbClr val="494949"/>
                </a:solidFill>
              </a:rPr>
              <a:t>Align projects with Italy’s strengths—agritourism, food and cultural heritage—to appeal to funders and policy priorities.</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Module 7 (Part 2) Overview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pPr/>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000649" y="363844"/>
            <a:ext cx="4335238" cy="646331"/>
          </a:xfrm>
          <a:prstGeom prst="rect">
            <a:avLst/>
          </a:prstGeom>
          <a:noFill/>
        </p:spPr>
        <p:txBody>
          <a:bodyPr wrap="square" rtlCol="0">
            <a:spAutoFit/>
          </a:bodyPr>
          <a:lstStyle/>
          <a:p>
            <a:r>
              <a:rPr lang="en-IE" sz="3600" b="1" dirty="0">
                <a:solidFill>
                  <a:srgbClr val="459597"/>
                </a:solidFill>
              </a:rPr>
              <a:t>Learning Outcomes</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7"/>
            <a:ext cx="10136921" cy="517120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Objective: </a:t>
            </a:r>
            <a:r>
              <a:rPr lang="en-US" sz="2200" b="1" dirty="0">
                <a:solidFill>
                  <a:srgbClr val="494949"/>
                </a:solidFill>
              </a:rPr>
              <a:t>Regional Rural Development (PSR) Grants: </a:t>
            </a:r>
            <a:r>
              <a:rPr lang="en-US" sz="2200" dirty="0">
                <a:solidFill>
                  <a:srgbClr val="494949"/>
                </a:solidFill>
              </a:rPr>
              <a:t>A significant portion of funding for rural projects is allocated through the PSR (Piano di </a:t>
            </a:r>
            <a:r>
              <a:rPr lang="en-US" sz="2200" dirty="0" err="1">
                <a:solidFill>
                  <a:srgbClr val="494949"/>
                </a:solidFill>
              </a:rPr>
              <a:t>Sviluppo</a:t>
            </a:r>
            <a:r>
              <a:rPr lang="en-US" sz="2200" dirty="0">
                <a:solidFill>
                  <a:srgbClr val="494949"/>
                </a:solidFill>
              </a:rPr>
              <a:t> </a:t>
            </a:r>
            <a:r>
              <a:rPr lang="en-US" sz="2200" dirty="0" err="1">
                <a:solidFill>
                  <a:srgbClr val="494949"/>
                </a:solidFill>
              </a:rPr>
              <a:t>Rurale</a:t>
            </a:r>
            <a:r>
              <a:rPr lang="en-US" sz="2200" dirty="0">
                <a:solidFill>
                  <a:srgbClr val="494949"/>
                </a:solidFill>
              </a:rPr>
              <a:t>) of each region, which the EAFRD finances. </a:t>
            </a:r>
          </a:p>
          <a:p>
            <a:pPr marL="0" indent="0">
              <a:spcAft>
                <a:spcPts val="600"/>
              </a:spcAft>
            </a:pPr>
            <a:r>
              <a:rPr lang="en-US" sz="2200" dirty="0">
                <a:solidFill>
                  <a:srgbClr val="494949"/>
                </a:solidFill>
              </a:rPr>
              <a:t>They are funded through the </a:t>
            </a:r>
            <a:r>
              <a:rPr lang="en-US" sz="2200" b="1" dirty="0">
                <a:solidFill>
                  <a:srgbClr val="494949"/>
                </a:solidFill>
              </a:rPr>
              <a:t>EU’s Common Agricultural Policy (CAP)</a:t>
            </a:r>
            <a:r>
              <a:rPr lang="en-US" sz="2200" dirty="0">
                <a:solidFill>
                  <a:srgbClr val="494949"/>
                </a:solidFill>
              </a:rPr>
              <a:t> via the </a:t>
            </a:r>
            <a:r>
              <a:rPr lang="en-US" sz="2200" b="1" dirty="0">
                <a:solidFill>
                  <a:srgbClr val="494949"/>
                </a:solidFill>
              </a:rPr>
              <a:t>European Agricultural Fund for Rural Development (EAFRD). </a:t>
            </a:r>
            <a:r>
              <a:rPr lang="en-IE" sz="2200" dirty="0">
                <a:solidFill>
                  <a:srgbClr val="494949"/>
                </a:solidFill>
              </a:rPr>
              <a:t>Managed by each </a:t>
            </a:r>
            <a:r>
              <a:rPr lang="en-IE" sz="2200" b="1" dirty="0">
                <a:solidFill>
                  <a:srgbClr val="494949"/>
                </a:solidFill>
              </a:rPr>
              <a:t>Italian region</a:t>
            </a:r>
            <a:r>
              <a:rPr lang="en-IE" sz="2200" dirty="0">
                <a:solidFill>
                  <a:srgbClr val="494949"/>
                </a:solidFill>
              </a:rPr>
              <a:t> (e.g., </a:t>
            </a:r>
            <a:r>
              <a:rPr lang="en-IE" sz="2200" dirty="0">
                <a:solidFill>
                  <a:srgbClr val="494949"/>
                </a:solidFill>
                <a:hlinkClick r:id="rId5">
                  <a:extLst>
                    <a:ext uri="{A12FA001-AC4F-418D-AE19-62706E023703}">
                      <ahyp:hlinkClr xmlns:ahyp="http://schemas.microsoft.com/office/drawing/2018/hyperlinkcolor" val="tx"/>
                    </a:ext>
                  </a:extLst>
                </a:hlinkClick>
              </a:rPr>
              <a:t>PSR Puglia</a:t>
            </a:r>
            <a:r>
              <a:rPr lang="en-IE" sz="2200" dirty="0">
                <a:solidFill>
                  <a:srgbClr val="494949"/>
                </a:solidFill>
              </a:rPr>
              <a:t>, PSR Sicilia). </a:t>
            </a:r>
            <a:r>
              <a:rPr lang="en-US" sz="2200" dirty="0">
                <a:solidFill>
                  <a:srgbClr val="494949"/>
                </a:solidFill>
              </a:rPr>
              <a:t>Aimed at improving the </a:t>
            </a:r>
            <a:r>
              <a:rPr lang="en-US" sz="2200" b="1" dirty="0">
                <a:solidFill>
                  <a:srgbClr val="494949"/>
                </a:solidFill>
              </a:rPr>
              <a:t>economic, environmental, and social sustainability of rural areas.</a:t>
            </a:r>
          </a:p>
          <a:p>
            <a:pPr marL="0" indent="0">
              <a:spcAft>
                <a:spcPts val="600"/>
              </a:spcAft>
            </a:pPr>
            <a:r>
              <a:rPr lang="en-US" sz="2200" b="1" dirty="0">
                <a:solidFill>
                  <a:srgbClr val="494949"/>
                </a:solidFill>
              </a:rPr>
              <a:t>PSR Funding</a:t>
            </a:r>
            <a:r>
              <a:rPr lang="en-US" sz="2200" dirty="0">
                <a:solidFill>
                  <a:srgbClr val="494949"/>
                </a:solidFill>
              </a:rPr>
              <a:t> is a key funding stream for rural innovation and tourism, and it complements GAL grants, typically being </a:t>
            </a:r>
            <a:r>
              <a:rPr lang="en-US" sz="2200" b="1" dirty="0">
                <a:solidFill>
                  <a:srgbClr val="494949"/>
                </a:solidFill>
              </a:rPr>
              <a:t>larger, regionally managed</a:t>
            </a:r>
            <a:r>
              <a:rPr lang="en-US" sz="2200" dirty="0">
                <a:solidFill>
                  <a:srgbClr val="494949"/>
                </a:solidFill>
              </a:rPr>
              <a:t>, and </a:t>
            </a:r>
            <a:r>
              <a:rPr lang="en-US" sz="2200" b="1" dirty="0">
                <a:solidFill>
                  <a:srgbClr val="494949"/>
                </a:solidFill>
              </a:rPr>
              <a:t>sector-specific</a:t>
            </a:r>
            <a:r>
              <a:rPr lang="en-US" sz="2200" dirty="0">
                <a:solidFill>
                  <a:srgbClr val="494949"/>
                </a:solidFill>
              </a:rPr>
              <a:t>. For </a:t>
            </a:r>
            <a:r>
              <a:rPr lang="en-US" sz="2200" b="1" dirty="0">
                <a:solidFill>
                  <a:srgbClr val="494949"/>
                </a:solidFill>
              </a:rPr>
              <a:t>PSR Grants</a:t>
            </a:r>
            <a:r>
              <a:rPr lang="en-US" sz="2200" dirty="0">
                <a:solidFill>
                  <a:srgbClr val="494949"/>
                </a:solidFill>
              </a:rPr>
              <a:t>, Italian regions occasionally release their own </a:t>
            </a:r>
            <a:r>
              <a:rPr lang="en-US" sz="2200" i="1" dirty="0">
                <a:solidFill>
                  <a:srgbClr val="494949"/>
                </a:solidFill>
              </a:rPr>
              <a:t>bando</a:t>
            </a:r>
            <a:r>
              <a:rPr lang="en-US" sz="2200" dirty="0">
                <a:solidFill>
                  <a:srgbClr val="494949"/>
                </a:solidFill>
              </a:rPr>
              <a:t> (calls) for tourism and agritourism, or rural bed and breakfasts (B&amp;Bs). </a:t>
            </a:r>
          </a:p>
          <a:p>
            <a:pPr marL="0" indent="0">
              <a:spcAft>
                <a:spcPts val="600"/>
              </a:spcAft>
            </a:pPr>
            <a:r>
              <a:rPr lang="en-US" sz="2200" dirty="0">
                <a:solidFill>
                  <a:srgbClr val="494949"/>
                </a:solidFill>
              </a:rPr>
              <a:t>Can cover </a:t>
            </a:r>
            <a:r>
              <a:rPr lang="en-IE" sz="2200" b="1" dirty="0">
                <a:solidFill>
                  <a:srgbClr val="494949"/>
                </a:solidFill>
              </a:rPr>
              <a:t>40–70% of eligible costs</a:t>
            </a:r>
            <a:r>
              <a:rPr lang="en-IE" sz="2200" dirty="0">
                <a:solidFill>
                  <a:srgbClr val="494949"/>
                </a:solidFill>
              </a:rPr>
              <a:t>, </a:t>
            </a:r>
            <a:r>
              <a:rPr lang="en-US" sz="2200" dirty="0">
                <a:solidFill>
                  <a:srgbClr val="494949"/>
                </a:solidFill>
              </a:rPr>
              <a:t>with amounts varying from €10,000 </a:t>
            </a:r>
            <a:r>
              <a:rPr lang="en-US" sz="2200" b="1" dirty="0">
                <a:solidFill>
                  <a:srgbClr val="494949"/>
                </a:solidFill>
              </a:rPr>
              <a:t>to €500,000+. </a:t>
            </a:r>
            <a:r>
              <a:rPr lang="en-US" sz="2200" dirty="0">
                <a:solidFill>
                  <a:srgbClr val="494949"/>
                </a:solidFill>
              </a:rPr>
              <a:t>Must follow </a:t>
            </a:r>
            <a:r>
              <a:rPr lang="en-US" sz="2200" b="1" dirty="0">
                <a:solidFill>
                  <a:srgbClr val="494949"/>
                </a:solidFill>
              </a:rPr>
              <a:t>regional priorities</a:t>
            </a:r>
            <a:r>
              <a:rPr lang="en-US" sz="2200" dirty="0">
                <a:solidFill>
                  <a:srgbClr val="494949"/>
                </a:solidFill>
              </a:rPr>
              <a:t> (often includes eco-tourism, </a:t>
            </a:r>
            <a:r>
              <a:rPr lang="en-US" sz="2200" dirty="0" err="1">
                <a:solidFill>
                  <a:srgbClr val="494949"/>
                </a:solidFill>
              </a:rPr>
              <a:t>digitalisation</a:t>
            </a:r>
            <a:r>
              <a:rPr lang="en-US" sz="2200" dirty="0">
                <a:solidFill>
                  <a:srgbClr val="494949"/>
                </a:solidFill>
              </a:rPr>
              <a:t>, green energy)</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55C18809-0C1A-2FB5-38F5-1F8AC9F38D3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63587"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pic>
        <p:nvPicPr>
          <p:cNvPr id="5" name="Picture 4">
            <a:extLst>
              <a:ext uri="{FF2B5EF4-FFF2-40B4-BE49-F238E27FC236}">
                <a16:creationId xmlns:a16="http://schemas.microsoft.com/office/drawing/2014/main" id="{A153110D-2088-B2BF-D6CD-1D12B1D1225A}"/>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Tree>
    <p:extLst>
      <p:ext uri="{BB962C8B-B14F-4D97-AF65-F5344CB8AC3E}">
        <p14:creationId xmlns:p14="http://schemas.microsoft.com/office/powerpoint/2010/main" val="14283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EE3C-6B1F-FF18-B9A0-4FD194480E6D}"/>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02D2C16C-4FEB-E0AB-960B-3AFC31153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cxnSp>
        <p:nvCxnSpPr>
          <p:cNvPr id="15" name="Connector: Elbow 14">
            <a:extLst>
              <a:ext uri="{FF2B5EF4-FFF2-40B4-BE49-F238E27FC236}">
                <a16:creationId xmlns:a16="http://schemas.microsoft.com/office/drawing/2014/main" id="{D277D2CD-F161-0058-67BD-CD33664CB0CD}"/>
              </a:ext>
            </a:extLst>
          </p:cNvPr>
          <p:cNvCxnSpPr>
            <a:cxnSpLocks/>
          </p:cNvCxnSpPr>
          <p:nvPr/>
        </p:nvCxnSpPr>
        <p:spPr>
          <a:xfrm rot="10800000" flipH="1" flipV="1">
            <a:off x="1405360" y="196820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CD1663E4-21E3-8C8B-BF71-7241B28BC32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10F8F2-FA8A-C321-D9B4-88F1178E4727}"/>
              </a:ext>
            </a:extLst>
          </p:cNvPr>
          <p:cNvSpPr txBox="1">
            <a:spLocks/>
          </p:cNvSpPr>
          <p:nvPr/>
        </p:nvSpPr>
        <p:spPr>
          <a:xfrm>
            <a:off x="498208" y="281865"/>
            <a:ext cx="6721742"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sp>
        <p:nvSpPr>
          <p:cNvPr id="18" name="Flowchart: Alternate Process 17">
            <a:extLst>
              <a:ext uri="{FF2B5EF4-FFF2-40B4-BE49-F238E27FC236}">
                <a16:creationId xmlns:a16="http://schemas.microsoft.com/office/drawing/2014/main" id="{B75A1817-7FD9-0A56-C471-D49EE26FBACE}"/>
              </a:ext>
            </a:extLst>
          </p:cNvPr>
          <p:cNvSpPr/>
          <p:nvPr/>
        </p:nvSpPr>
        <p:spPr>
          <a:xfrm>
            <a:off x="1405360" y="1556368"/>
            <a:ext cx="10029647" cy="113351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1B52EE9F-580C-9E35-D0F0-81B8BDA6A897}"/>
              </a:ext>
            </a:extLst>
          </p:cNvPr>
          <p:cNvSpPr txBox="1">
            <a:spLocks/>
          </p:cNvSpPr>
          <p:nvPr/>
        </p:nvSpPr>
        <p:spPr>
          <a:xfrm>
            <a:off x="1785161"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Example: </a:t>
            </a:r>
            <a:r>
              <a:rPr lang="en-US" sz="2200" b="1" dirty="0">
                <a:solidFill>
                  <a:srgbClr val="494949"/>
                </a:solidFill>
              </a:rPr>
              <a:t>Sicily</a:t>
            </a:r>
            <a:r>
              <a:rPr lang="en-US" sz="2200" dirty="0">
                <a:solidFill>
                  <a:srgbClr val="494949"/>
                </a:solidFill>
              </a:rPr>
              <a:t> announced its </a:t>
            </a:r>
            <a:r>
              <a:rPr lang="en-US" sz="2200" dirty="0">
                <a:solidFill>
                  <a:srgbClr val="494949"/>
                </a:solidFill>
                <a:hlinkClick r:id="rId5">
                  <a:extLst>
                    <a:ext uri="{A12FA001-AC4F-418D-AE19-62706E023703}">
                      <ahyp:hlinkClr xmlns:ahyp="http://schemas.microsoft.com/office/drawing/2018/hyperlinkcolor" val="tx"/>
                    </a:ext>
                  </a:extLst>
                </a:hlinkClick>
              </a:rPr>
              <a:t>2025</a:t>
            </a:r>
            <a:r>
              <a:rPr lang="en-US" sz="2200" dirty="0">
                <a:solidFill>
                  <a:srgbClr val="494949"/>
                </a:solidFill>
              </a:rPr>
              <a:t>–27 Call with contributions of up to an 80% grant for eco-tourism projects of up to € 200,000, which includes campsites and facilities.</a:t>
            </a:r>
          </a:p>
        </p:txBody>
      </p:sp>
      <p:pic>
        <p:nvPicPr>
          <p:cNvPr id="43" name="Graphic 42" descr="Excellent with solid fill">
            <a:extLst>
              <a:ext uri="{FF2B5EF4-FFF2-40B4-BE49-F238E27FC236}">
                <a16:creationId xmlns:a16="http://schemas.microsoft.com/office/drawing/2014/main" id="{BC379352-8BF0-05A0-08C6-5ADE23DC68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8852" y="1760696"/>
            <a:ext cx="749373" cy="749373"/>
          </a:xfrm>
          <a:prstGeom prst="rect">
            <a:avLst/>
          </a:prstGeom>
        </p:spPr>
      </p:pic>
      <p:pic>
        <p:nvPicPr>
          <p:cNvPr id="5" name="Picture 4">
            <a:extLst>
              <a:ext uri="{FF2B5EF4-FFF2-40B4-BE49-F238E27FC236}">
                <a16:creationId xmlns:a16="http://schemas.microsoft.com/office/drawing/2014/main" id="{2D2C4CFA-59F2-5282-8FEA-7C9B94DB0817}"/>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
        <p:nvSpPr>
          <p:cNvPr id="6" name="Flowchart: Alternate Process 5">
            <a:extLst>
              <a:ext uri="{FF2B5EF4-FFF2-40B4-BE49-F238E27FC236}">
                <a16:creationId xmlns:a16="http://schemas.microsoft.com/office/drawing/2014/main" id="{F9B44BAC-ADA8-C097-9DF0-8498E3A3E8AD}"/>
              </a:ext>
            </a:extLst>
          </p:cNvPr>
          <p:cNvSpPr/>
          <p:nvPr/>
        </p:nvSpPr>
        <p:spPr>
          <a:xfrm>
            <a:off x="1479263" y="2861438"/>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 Placeholder 5">
            <a:extLst>
              <a:ext uri="{FF2B5EF4-FFF2-40B4-BE49-F238E27FC236}">
                <a16:creationId xmlns:a16="http://schemas.microsoft.com/office/drawing/2014/main" id="{6230650C-7260-A1DB-01B3-38F4E36FAB9F}"/>
              </a:ext>
            </a:extLst>
          </p:cNvPr>
          <p:cNvSpPr txBox="1">
            <a:spLocks/>
          </p:cNvSpPr>
          <p:nvPr/>
        </p:nvSpPr>
        <p:spPr>
          <a:xfrm>
            <a:off x="2512685" y="4804031"/>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94949"/>
                </a:solidFill>
              </a:rPr>
              <a:t>PSR Grants Frequently Funded:</a:t>
            </a:r>
          </a:p>
          <a:p>
            <a:pPr marL="342900" indent="-342900"/>
            <a:r>
              <a:rPr lang="en-IE" sz="2200" b="1" dirty="0">
                <a:solidFill>
                  <a:srgbClr val="494949"/>
                </a:solidFill>
              </a:rPr>
              <a:t>Agritourism Development </a:t>
            </a:r>
            <a:r>
              <a:rPr lang="en-IE" sz="2200" dirty="0">
                <a:solidFill>
                  <a:srgbClr val="494949"/>
                </a:solidFill>
              </a:rPr>
              <a:t>(e.g., </a:t>
            </a:r>
            <a:r>
              <a:rPr lang="en-US" sz="2200" dirty="0">
                <a:solidFill>
                  <a:srgbClr val="494949"/>
                </a:solidFill>
              </a:rPr>
              <a:t>renovating farmhouses into guest lodges or glamping)</a:t>
            </a:r>
          </a:p>
          <a:p>
            <a:pPr marL="342900" indent="-342900"/>
            <a:r>
              <a:rPr lang="en-IE" sz="2200" b="1" dirty="0">
                <a:solidFill>
                  <a:srgbClr val="494949"/>
                </a:solidFill>
              </a:rPr>
              <a:t>Farm Diversification </a:t>
            </a:r>
            <a:r>
              <a:rPr lang="en-IE" sz="2200" dirty="0">
                <a:solidFill>
                  <a:srgbClr val="494949"/>
                </a:solidFill>
              </a:rPr>
              <a:t>(e.g., </a:t>
            </a:r>
            <a:r>
              <a:rPr lang="en-US" sz="2200" dirty="0">
                <a:solidFill>
                  <a:srgbClr val="494949"/>
                </a:solidFill>
              </a:rPr>
              <a:t>starting nature stays, workshops, rural cafés)</a:t>
            </a:r>
          </a:p>
          <a:p>
            <a:pPr marL="342900" indent="-342900"/>
            <a:r>
              <a:rPr lang="en-IE" sz="2200" b="1" dirty="0">
                <a:solidFill>
                  <a:srgbClr val="494949"/>
                </a:solidFill>
              </a:rPr>
              <a:t>Sustainable Infrastructure </a:t>
            </a:r>
            <a:r>
              <a:rPr lang="en-IE" sz="2200" dirty="0">
                <a:solidFill>
                  <a:srgbClr val="494949"/>
                </a:solidFill>
              </a:rPr>
              <a:t>(e.g., installing solar panels, compost toilets)</a:t>
            </a:r>
          </a:p>
          <a:p>
            <a:pPr marL="342900" indent="-342900"/>
            <a:r>
              <a:rPr lang="en-IE" sz="2200" b="1" dirty="0">
                <a:solidFill>
                  <a:srgbClr val="494949"/>
                </a:solidFill>
              </a:rPr>
              <a:t>Cultural/Educational Tourism </a:t>
            </a:r>
            <a:r>
              <a:rPr lang="en-IE" sz="2200" dirty="0">
                <a:solidFill>
                  <a:srgbClr val="494949"/>
                </a:solidFill>
              </a:rPr>
              <a:t>(e.g., t</a:t>
            </a:r>
            <a:r>
              <a:rPr lang="en-US" sz="2200" dirty="0">
                <a:solidFill>
                  <a:srgbClr val="494949"/>
                </a:solidFill>
              </a:rPr>
              <a:t>rails, small museums, and eco-learning </a:t>
            </a:r>
            <a:r>
              <a:rPr lang="en-US" sz="2200" dirty="0" err="1">
                <a:solidFill>
                  <a:srgbClr val="494949"/>
                </a:solidFill>
              </a:rPr>
              <a:t>centres</a:t>
            </a:r>
            <a:r>
              <a:rPr lang="en-US" sz="2200" dirty="0">
                <a:solidFill>
                  <a:srgbClr val="494949"/>
                </a:solidFill>
              </a:rPr>
              <a:t>)</a:t>
            </a:r>
          </a:p>
          <a:p>
            <a:pPr marL="342900" indent="-342900"/>
            <a:r>
              <a:rPr lang="en-IE" sz="2200" b="1" dirty="0">
                <a:solidFill>
                  <a:srgbClr val="494949"/>
                </a:solidFill>
              </a:rPr>
              <a:t>Small-scale Construction </a:t>
            </a:r>
            <a:r>
              <a:rPr lang="en-IE" sz="2200" dirty="0">
                <a:solidFill>
                  <a:srgbClr val="494949"/>
                </a:solidFill>
              </a:rPr>
              <a:t>(e.g., </a:t>
            </a:r>
            <a:r>
              <a:rPr lang="en-US" sz="2200" dirty="0">
                <a:solidFill>
                  <a:srgbClr val="494949"/>
                </a:solidFill>
              </a:rPr>
              <a:t>New farm accommodation and wellness cabins)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8" name="Connector: Elbow 7">
            <a:extLst>
              <a:ext uri="{FF2B5EF4-FFF2-40B4-BE49-F238E27FC236}">
                <a16:creationId xmlns:a16="http://schemas.microsoft.com/office/drawing/2014/main" id="{275C2B8D-4CA3-C8BC-70D3-119EA9C2A33A}"/>
              </a:ext>
            </a:extLst>
          </p:cNvPr>
          <p:cNvCxnSpPr>
            <a:cxnSpLocks/>
          </p:cNvCxnSpPr>
          <p:nvPr/>
        </p:nvCxnSpPr>
        <p:spPr>
          <a:xfrm rot="10800000">
            <a:off x="1180411" y="2547113"/>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A6C5F7B2-4911-411B-320C-E26E23020D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76049" y="2980071"/>
            <a:ext cx="752475" cy="752475"/>
          </a:xfrm>
          <a:prstGeom prst="rect">
            <a:avLst/>
          </a:prstGeom>
        </p:spPr>
      </p:pic>
    </p:spTree>
    <p:extLst>
      <p:ext uri="{BB962C8B-B14F-4D97-AF65-F5344CB8AC3E}">
        <p14:creationId xmlns:p14="http://schemas.microsoft.com/office/powerpoint/2010/main" val="21707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01CE-3044-6AB2-E29F-AEDBF962ADE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B5840049-DA67-B51B-A096-D835ACCB9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7F67D1EF-278F-0759-4D0D-537B466A0EA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8BB1839-7740-F76D-FAC8-0072BF65E4A8}"/>
              </a:ext>
            </a:extLst>
          </p:cNvPr>
          <p:cNvSpPr txBox="1">
            <a:spLocks/>
          </p:cNvSpPr>
          <p:nvPr/>
        </p:nvSpPr>
        <p:spPr>
          <a:xfrm>
            <a:off x="391138" y="290101"/>
            <a:ext cx="680023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sp>
        <p:nvSpPr>
          <p:cNvPr id="18" name="Flowchart: Alternate Process 17">
            <a:extLst>
              <a:ext uri="{FF2B5EF4-FFF2-40B4-BE49-F238E27FC236}">
                <a16:creationId xmlns:a16="http://schemas.microsoft.com/office/drawing/2014/main" id="{1EC94589-6B82-7EF9-225F-A2CFE5E1A31B}"/>
              </a:ext>
            </a:extLst>
          </p:cNvPr>
          <p:cNvSpPr/>
          <p:nvPr/>
        </p:nvSpPr>
        <p:spPr>
          <a:xfrm>
            <a:off x="1329837" y="1556368"/>
            <a:ext cx="10029647" cy="347283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00A9B71-0414-B173-207B-9E267EB78C7C}"/>
              </a:ext>
            </a:extLst>
          </p:cNvPr>
          <p:cNvSpPr txBox="1">
            <a:spLocks/>
          </p:cNvSpPr>
          <p:nvPr/>
        </p:nvSpPr>
        <p:spPr>
          <a:xfrm>
            <a:off x="2166783"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Note: </a:t>
            </a:r>
            <a:r>
              <a:rPr lang="en-US" dirty="0">
                <a:solidFill>
                  <a:srgbClr val="494949"/>
                </a:solidFill>
              </a:rPr>
              <a:t>The </a:t>
            </a:r>
            <a:r>
              <a:rPr lang="en-US" b="1" dirty="0">
                <a:solidFill>
                  <a:srgbClr val="494949"/>
                </a:solidFill>
              </a:rPr>
              <a:t>CSR Puglia 2023–2027</a:t>
            </a:r>
            <a:r>
              <a:rPr lang="en-US" dirty="0">
                <a:solidFill>
                  <a:srgbClr val="494949"/>
                </a:solidFill>
              </a:rPr>
              <a:t> was officially adopted by the Regional Council, which includes </a:t>
            </a:r>
            <a:r>
              <a:rPr lang="en-US" b="1" dirty="0">
                <a:solidFill>
                  <a:srgbClr val="494949"/>
                </a:solidFill>
              </a:rPr>
              <a:t>interventions for</a:t>
            </a:r>
          </a:p>
          <a:p>
            <a:pPr marL="0" indent="0"/>
            <a:r>
              <a:rPr lang="en-US" dirty="0">
                <a:solidFill>
                  <a:srgbClr val="494949"/>
                </a:solidFill>
              </a:rPr>
              <a:t>Renovating rural buildings into guest accommodations.</a:t>
            </a:r>
          </a:p>
          <a:p>
            <a:pPr marL="0" indent="0"/>
            <a:r>
              <a:rPr lang="en-US" dirty="0">
                <a:solidFill>
                  <a:srgbClr val="494949"/>
                </a:solidFill>
              </a:rPr>
              <a:t>Implementing sustainable practices in tourism operations.</a:t>
            </a:r>
          </a:p>
          <a:p>
            <a:pPr marL="0" indent="0"/>
            <a:r>
              <a:rPr lang="en-US" dirty="0">
                <a:solidFill>
                  <a:srgbClr val="494949"/>
                </a:solidFill>
              </a:rPr>
              <a:t>Enhancing the competitiveness of agritourism businesses.</a:t>
            </a:r>
          </a:p>
          <a:p>
            <a:pPr marL="0" indent="0"/>
            <a:endParaRPr lang="en-US" sz="1050" dirty="0">
              <a:solidFill>
                <a:srgbClr val="494949"/>
              </a:solidFill>
            </a:endParaRPr>
          </a:p>
          <a:p>
            <a:pPr marL="0" indent="0">
              <a:spcAft>
                <a:spcPts val="600"/>
              </a:spcAft>
            </a:pPr>
            <a:r>
              <a:rPr lang="en-US" b="1" dirty="0">
                <a:solidFill>
                  <a:srgbClr val="494949"/>
                </a:solidFill>
              </a:rPr>
              <a:t>Visit the Official Portal</a:t>
            </a:r>
            <a:r>
              <a:rPr lang="en-US" dirty="0">
                <a:solidFill>
                  <a:srgbClr val="494949"/>
                </a:solidFill>
              </a:rPr>
              <a:t>: Access detailed information, including open calls and application procedures, at </a:t>
            </a:r>
            <a:r>
              <a:rPr lang="en-US" dirty="0">
                <a:solidFill>
                  <a:srgbClr val="494949"/>
                </a:solidFill>
                <a:hlinkClick r:id="rId5">
                  <a:extLst>
                    <a:ext uri="{A12FA001-AC4F-418D-AE19-62706E023703}">
                      <ahyp:hlinkClr xmlns:ahyp="http://schemas.microsoft.com/office/drawing/2018/hyperlinkcolor" val="tx"/>
                    </a:ext>
                  </a:extLst>
                </a:hlinkClick>
              </a:rPr>
              <a:t>psr.regione.puglia.it</a:t>
            </a:r>
            <a:r>
              <a:rPr lang="en-US" dirty="0">
                <a:solidFill>
                  <a:srgbClr val="494949"/>
                </a:solidFill>
              </a:rPr>
              <a:t>.</a:t>
            </a:r>
            <a:endParaRPr lang="en-IE" dirty="0">
              <a:solidFill>
                <a:srgbClr val="494949"/>
              </a:solidFill>
            </a:endParaRPr>
          </a:p>
        </p:txBody>
      </p:sp>
      <p:pic>
        <p:nvPicPr>
          <p:cNvPr id="5" name="Picture 4">
            <a:extLst>
              <a:ext uri="{FF2B5EF4-FFF2-40B4-BE49-F238E27FC236}">
                <a16:creationId xmlns:a16="http://schemas.microsoft.com/office/drawing/2014/main" id="{19C67627-205B-8B89-5CFE-F997D5E37376}"/>
              </a:ext>
            </a:extLst>
          </p:cNvPr>
          <p:cNvPicPr>
            <a:picLocks noChangeAspect="1"/>
          </p:cNvPicPr>
          <p:nvPr/>
        </p:nvPicPr>
        <p:blipFill>
          <a:blip r:embed="rId6"/>
          <a:srcRect t="6812" r="71241" b="12013"/>
          <a:stretch>
            <a:fillRect/>
          </a:stretch>
        </p:blipFill>
        <p:spPr>
          <a:xfrm>
            <a:off x="8544066" y="-121206"/>
            <a:ext cx="1991541" cy="1730335"/>
          </a:xfrm>
          <a:prstGeom prst="rect">
            <a:avLst/>
          </a:prstGeom>
        </p:spPr>
      </p:pic>
      <p:cxnSp>
        <p:nvCxnSpPr>
          <p:cNvPr id="8" name="Connector: Elbow 7">
            <a:extLst>
              <a:ext uri="{FF2B5EF4-FFF2-40B4-BE49-F238E27FC236}">
                <a16:creationId xmlns:a16="http://schemas.microsoft.com/office/drawing/2014/main" id="{9172CAF1-3CE0-677C-2EC4-813F3248EBC2}"/>
              </a:ext>
            </a:extLst>
          </p:cNvPr>
          <p:cNvCxnSpPr>
            <a:cxnSpLocks/>
          </p:cNvCxnSpPr>
          <p:nvPr/>
        </p:nvCxnSpPr>
        <p:spPr>
          <a:xfrm rot="10800000">
            <a:off x="1056061" y="1100856"/>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13718949-1B2D-1C72-A66A-02A781C5D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9" y="1678000"/>
            <a:ext cx="914400" cy="914400"/>
          </a:xfrm>
          <a:prstGeom prst="rect">
            <a:avLst/>
          </a:prstGeom>
        </p:spPr>
      </p:pic>
      <p:sp>
        <p:nvSpPr>
          <p:cNvPr id="4" name="TextBox 3">
            <a:extLst>
              <a:ext uri="{FF2B5EF4-FFF2-40B4-BE49-F238E27FC236}">
                <a16:creationId xmlns:a16="http://schemas.microsoft.com/office/drawing/2014/main" id="{9EE18205-B28F-0E8E-6D75-053B8DBDFB85}"/>
              </a:ext>
            </a:extLst>
          </p:cNvPr>
          <p:cNvSpPr txBox="1"/>
          <p:nvPr/>
        </p:nvSpPr>
        <p:spPr>
          <a:xfrm>
            <a:off x="1725734" y="5150832"/>
            <a:ext cx="9065509" cy="923330"/>
          </a:xfrm>
          <a:prstGeom prst="rect">
            <a:avLst/>
          </a:prstGeom>
          <a:noFill/>
        </p:spPr>
        <p:txBody>
          <a:bodyPr wrap="square" rtlCol="0">
            <a:spAutoFit/>
          </a:bodyPr>
          <a:lstStyle/>
          <a:p>
            <a:r>
              <a:rPr lang="en-US" b="1" i="1" dirty="0">
                <a:solidFill>
                  <a:srgbClr val="494949"/>
                </a:solidFill>
              </a:rPr>
              <a:t>Recommended Reading</a:t>
            </a:r>
          </a:p>
          <a:p>
            <a:r>
              <a:rPr lang="en-US" dirty="0">
                <a:solidFill>
                  <a:srgbClr val="00B0F0"/>
                </a:solidFill>
                <a:hlinkClick r:id="rId9">
                  <a:extLst>
                    <a:ext uri="{A12FA001-AC4F-418D-AE19-62706E023703}">
                      <ahyp:hlinkClr xmlns:ahyp="http://schemas.microsoft.com/office/drawing/2018/hyperlinkcolor" val="tx"/>
                    </a:ext>
                  </a:extLst>
                </a:hlinkClick>
              </a:rPr>
              <a:t>CSR 2023-2027 - Puglia Intervention SRD01.01A: Public Notice for the Submission of Support Applications</a:t>
            </a:r>
            <a:endParaRPr lang="en-US" dirty="0">
              <a:solidFill>
                <a:srgbClr val="00B0F0"/>
              </a:solidFill>
            </a:endParaRPr>
          </a:p>
        </p:txBody>
      </p:sp>
      <p:pic>
        <p:nvPicPr>
          <p:cNvPr id="9" name="Picture 8">
            <a:extLst>
              <a:ext uri="{FF2B5EF4-FFF2-40B4-BE49-F238E27FC236}">
                <a16:creationId xmlns:a16="http://schemas.microsoft.com/office/drawing/2014/main" id="{2096D2A5-AB46-C749-83BB-4D4FD4F4E589}"/>
              </a:ext>
            </a:extLst>
          </p:cNvPr>
          <p:cNvPicPr>
            <a:picLocks noChangeAspect="1"/>
          </p:cNvPicPr>
          <p:nvPr/>
        </p:nvPicPr>
        <p:blipFill>
          <a:blip r:embed="rId10"/>
          <a:stretch>
            <a:fillRect/>
          </a:stretch>
        </p:blipFill>
        <p:spPr>
          <a:xfrm>
            <a:off x="864734" y="5219782"/>
            <a:ext cx="850589" cy="846711"/>
          </a:xfrm>
          <a:prstGeom prst="rect">
            <a:avLst/>
          </a:prstGeom>
        </p:spPr>
      </p:pic>
    </p:spTree>
    <p:extLst>
      <p:ext uri="{BB962C8B-B14F-4D97-AF65-F5344CB8AC3E}">
        <p14:creationId xmlns:p14="http://schemas.microsoft.com/office/powerpoint/2010/main" val="167770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C4BC-58BB-B539-37D2-33AB4C17D2C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F90036A-3CC2-70BC-E076-98D5AF250515}"/>
              </a:ext>
            </a:extLst>
          </p:cNvPr>
          <p:cNvSpPr/>
          <p:nvPr/>
        </p:nvSpPr>
        <p:spPr>
          <a:xfrm>
            <a:off x="1188304" y="1423757"/>
            <a:ext cx="10136921" cy="34149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68617D3F-6736-1591-3092-2679C797A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779EF68C-455D-7869-3A85-8137EE002327}"/>
              </a:ext>
            </a:extLst>
          </p:cNvPr>
          <p:cNvSpPr txBox="1">
            <a:spLocks/>
          </p:cNvSpPr>
          <p:nvPr/>
        </p:nvSpPr>
        <p:spPr>
          <a:xfrm>
            <a:off x="2072177" y="1535965"/>
            <a:ext cx="918629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Example: </a:t>
            </a:r>
            <a:r>
              <a:rPr lang="en-US" sz="2200" b="1" dirty="0">
                <a:solidFill>
                  <a:srgbClr val="494949"/>
                </a:solidFill>
              </a:rPr>
              <a:t>Farm-Based Tourism Using PSR &amp; GAL Funding (Measure 6.4 &amp; LEADER) </a:t>
            </a:r>
          </a:p>
          <a:p>
            <a:pPr marL="0" indent="0">
              <a:spcAft>
                <a:spcPts val="600"/>
              </a:spcAft>
            </a:pPr>
            <a:r>
              <a:rPr lang="en-US" sz="2200" dirty="0">
                <a:solidFill>
                  <a:srgbClr val="494949"/>
                </a:solidFill>
              </a:rPr>
              <a:t>Agritourism, where rural entrepreneurs convert agricultural buildings into lodging or rural B&amp;Bs, can receive grants of </a:t>
            </a:r>
            <a:r>
              <a:rPr lang="en-US" sz="2200" b="1" dirty="0">
                <a:solidFill>
                  <a:srgbClr val="494949"/>
                </a:solidFill>
              </a:rPr>
              <a:t>40-50% for setting up </a:t>
            </a:r>
            <a:r>
              <a:rPr lang="en-US" sz="2200" dirty="0">
                <a:solidFill>
                  <a:srgbClr val="494949"/>
                </a:solidFill>
              </a:rPr>
              <a:t>lodging or other farm-based tourism initiatives under measures for farm diversification. </a:t>
            </a:r>
          </a:p>
          <a:p>
            <a:pPr marL="0" indent="0">
              <a:spcAft>
                <a:spcPts val="600"/>
              </a:spcAft>
            </a:pPr>
            <a:r>
              <a:rPr lang="en-US" sz="2200" b="1" dirty="0">
                <a:solidFill>
                  <a:srgbClr val="494949"/>
                </a:solidFill>
              </a:rPr>
              <a:t>Funding can cover </a:t>
            </a:r>
            <a:r>
              <a:rPr lang="en-US" sz="2200" dirty="0">
                <a:solidFill>
                  <a:srgbClr val="494949"/>
                </a:solidFill>
              </a:rPr>
              <a:t>the</a:t>
            </a:r>
            <a:r>
              <a:rPr lang="en-US" sz="2200" b="1" dirty="0">
                <a:solidFill>
                  <a:srgbClr val="494949"/>
                </a:solidFill>
              </a:rPr>
              <a:t> </a:t>
            </a:r>
            <a:r>
              <a:rPr lang="en-US" sz="2200" dirty="0">
                <a:solidFill>
                  <a:srgbClr val="494949"/>
                </a:solidFill>
              </a:rPr>
              <a:t>renovation of rural buildings for use as guest lodgings, the installation of bathrooms/kitchens/heating systems, the creation of common areas (e.g., small cafes, shared gardens), and the development of tourist trails, educational farms, or wellness areas. </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7F7BB8B5-CB92-1EA5-5E1A-4FFA70F275C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9B2737-DC1D-20D6-8A46-C692A07F2C9F}"/>
              </a:ext>
            </a:extLst>
          </p:cNvPr>
          <p:cNvSpPr txBox="1">
            <a:spLocks/>
          </p:cNvSpPr>
          <p:nvPr/>
        </p:nvSpPr>
        <p:spPr>
          <a:xfrm>
            <a:off x="421060" y="291321"/>
            <a:ext cx="673221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Regional Rural Development (PSR) Grants</a:t>
            </a:r>
          </a:p>
        </p:txBody>
      </p:sp>
      <p:pic>
        <p:nvPicPr>
          <p:cNvPr id="5" name="Picture 4">
            <a:extLst>
              <a:ext uri="{FF2B5EF4-FFF2-40B4-BE49-F238E27FC236}">
                <a16:creationId xmlns:a16="http://schemas.microsoft.com/office/drawing/2014/main" id="{85A278D5-0335-C916-045E-ECBFB2BF8F40}"/>
              </a:ext>
            </a:extLst>
          </p:cNvPr>
          <p:cNvPicPr>
            <a:picLocks noChangeAspect="1"/>
          </p:cNvPicPr>
          <p:nvPr/>
        </p:nvPicPr>
        <p:blipFill>
          <a:blip r:embed="rId5"/>
          <a:srcRect t="12498" r="71241" b="15447"/>
          <a:stretch>
            <a:fillRect/>
          </a:stretch>
        </p:blipFill>
        <p:spPr>
          <a:xfrm>
            <a:off x="8544066" y="0"/>
            <a:ext cx="1991541" cy="1535965"/>
          </a:xfrm>
          <a:prstGeom prst="rect">
            <a:avLst/>
          </a:prstGeom>
        </p:spPr>
      </p:pic>
      <p:pic>
        <p:nvPicPr>
          <p:cNvPr id="6" name="Graphic 5" descr="Excellent with solid fill">
            <a:extLst>
              <a:ext uri="{FF2B5EF4-FFF2-40B4-BE49-F238E27FC236}">
                <a16:creationId xmlns:a16="http://schemas.microsoft.com/office/drawing/2014/main" id="{B20FA9F2-011B-F9A8-8ECC-705394C5CC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804" y="1626866"/>
            <a:ext cx="749373" cy="749373"/>
          </a:xfrm>
          <a:prstGeom prst="rect">
            <a:avLst/>
          </a:prstGeom>
        </p:spPr>
      </p:pic>
      <p:sp>
        <p:nvSpPr>
          <p:cNvPr id="7" name="Flowchart: Alternate Process 6">
            <a:extLst>
              <a:ext uri="{FF2B5EF4-FFF2-40B4-BE49-F238E27FC236}">
                <a16:creationId xmlns:a16="http://schemas.microsoft.com/office/drawing/2014/main" id="{1A9E2A85-724B-7F1E-D64D-1BB6854251D2}"/>
              </a:ext>
            </a:extLst>
          </p:cNvPr>
          <p:cNvSpPr/>
          <p:nvPr/>
        </p:nvSpPr>
        <p:spPr>
          <a:xfrm>
            <a:off x="1058181" y="4986499"/>
            <a:ext cx="10270293" cy="1741478"/>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5CE0AD-9202-2BE4-C255-8E35146F95DF}"/>
              </a:ext>
            </a:extLst>
          </p:cNvPr>
          <p:cNvSpPr txBox="1">
            <a:spLocks/>
          </p:cNvSpPr>
          <p:nvPr/>
        </p:nvSpPr>
        <p:spPr>
          <a:xfrm>
            <a:off x="1423201" y="5845047"/>
            <a:ext cx="9717074"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Tip: </a:t>
            </a:r>
            <a:r>
              <a:rPr lang="en-US" sz="2200" dirty="0">
                <a:solidFill>
                  <a:schemeClr val="bg1"/>
                </a:solidFill>
              </a:rPr>
              <a:t>If you are or partner with a farm, look at your region’s PSR Measure 6.4 or similar. Remember, GAL (Local Action Groups) in Italy manage LEADER funds locally – go to them first if you have a small tourism initiative that will benefit rural areas. Check with your local GAL by going to your regional PSR portal </a:t>
            </a:r>
            <a:r>
              <a:rPr lang="en-IE" sz="2200" dirty="0">
                <a:solidFill>
                  <a:schemeClr val="bg1"/>
                </a:solidFill>
              </a:rPr>
              <a:t>(e.g., </a:t>
            </a:r>
            <a:r>
              <a:rPr lang="en-IE" sz="2200" dirty="0">
                <a:solidFill>
                  <a:schemeClr val="bg1"/>
                </a:solidFill>
                <a:hlinkClick r:id="rId8">
                  <a:extLst>
                    <a:ext uri="{A12FA001-AC4F-418D-AE19-62706E023703}">
                      <ahyp:hlinkClr xmlns:ahyp="http://schemas.microsoft.com/office/drawing/2018/hyperlinkcolor" val="tx"/>
                    </a:ext>
                  </a:extLst>
                </a:hlinkClick>
              </a:rPr>
              <a:t>PSR Puglia</a:t>
            </a:r>
            <a:r>
              <a:rPr lang="en-IE" sz="2200" dirty="0">
                <a:solidFill>
                  <a:schemeClr val="bg1"/>
                </a:solidFill>
              </a:rPr>
              <a:t>, </a:t>
            </a:r>
            <a:r>
              <a:rPr lang="en-IE" sz="2200" dirty="0">
                <a:solidFill>
                  <a:schemeClr val="bg1"/>
                </a:solidFill>
                <a:hlinkClick r:id="rId9">
                  <a:extLst>
                    <a:ext uri="{A12FA001-AC4F-418D-AE19-62706E023703}">
                      <ahyp:hlinkClr xmlns:ahyp="http://schemas.microsoft.com/office/drawing/2018/hyperlinkcolor" val="tx"/>
                    </a:ext>
                  </a:extLst>
                </a:hlinkClick>
              </a:rPr>
              <a:t>PSR Toscana</a:t>
            </a:r>
            <a:r>
              <a:rPr lang="en-IE" sz="2200" dirty="0">
                <a:solidFill>
                  <a:schemeClr val="bg1"/>
                </a:solidFill>
              </a:rPr>
              <a:t>) </a:t>
            </a:r>
            <a:r>
              <a:rPr lang="en-US" sz="2200" dirty="0">
                <a:solidFill>
                  <a:schemeClr val="bg1"/>
                </a:solidFill>
              </a:rPr>
              <a:t>for calls. </a:t>
            </a:r>
            <a:r>
              <a:rPr lang="en-US" sz="2200" dirty="0">
                <a:solidFill>
                  <a:schemeClr val="bg1"/>
                </a:solidFill>
                <a:hlinkClick r:id="rId10">
                  <a:extLst>
                    <a:ext uri="{A12FA001-AC4F-418D-AE19-62706E023703}">
                      <ahyp:hlinkClr xmlns:ahyp="http://schemas.microsoft.com/office/drawing/2018/hyperlinkcolor" val="tx"/>
                    </a:ext>
                  </a:extLst>
                </a:hlinkClick>
              </a:rPr>
              <a:t>See GAL </a:t>
            </a:r>
            <a:r>
              <a:rPr lang="en-US" sz="2200" dirty="0" err="1">
                <a:solidFill>
                  <a:schemeClr val="bg1"/>
                </a:solidFill>
                <a:hlinkClick r:id="rId10">
                  <a:extLst>
                    <a:ext uri="{A12FA001-AC4F-418D-AE19-62706E023703}">
                      <ahyp:hlinkClr xmlns:ahyp="http://schemas.microsoft.com/office/drawing/2018/hyperlinkcolor" val="tx"/>
                    </a:ext>
                  </a:extLst>
                </a:hlinkClick>
              </a:rPr>
              <a:t>Meridaunia</a:t>
            </a:r>
            <a:r>
              <a:rPr lang="en-US" sz="2200" dirty="0">
                <a:solidFill>
                  <a:schemeClr val="bg1"/>
                </a:solidFill>
                <a:hlinkClick r:id="rId10">
                  <a:extLst>
                    <a:ext uri="{A12FA001-AC4F-418D-AE19-62706E023703}">
                      <ahyp:hlinkClr xmlns:ahyp="http://schemas.microsoft.com/office/drawing/2018/hyperlinkcolor" val="tx"/>
                    </a:ext>
                  </a:extLst>
                </a:hlinkClick>
              </a:rPr>
              <a:t> for example</a:t>
            </a:r>
            <a:r>
              <a:rPr lang="en-US" sz="2200" dirty="0">
                <a:solidFill>
                  <a:schemeClr val="bg1"/>
                </a:solidFill>
              </a:rPr>
              <a:t>.</a:t>
            </a:r>
          </a:p>
          <a:p>
            <a:pPr marL="0" indent="0">
              <a:buNone/>
            </a:pPr>
            <a:endParaRPr lang="en-US" sz="2200" dirty="0">
              <a:solidFill>
                <a:schemeClr val="bg1"/>
              </a:solidFill>
            </a:endParaRPr>
          </a:p>
          <a:p>
            <a:pPr marL="0" indent="0">
              <a:buNone/>
            </a:pPr>
            <a:endParaRPr lang="en-US" sz="2200" dirty="0">
              <a:solidFill>
                <a:schemeClr val="bg1"/>
              </a:solidFill>
            </a:endParaRPr>
          </a:p>
        </p:txBody>
      </p:sp>
      <p:cxnSp>
        <p:nvCxnSpPr>
          <p:cNvPr id="12" name="Connector: Elbow 11">
            <a:extLst>
              <a:ext uri="{FF2B5EF4-FFF2-40B4-BE49-F238E27FC236}">
                <a16:creationId xmlns:a16="http://schemas.microsoft.com/office/drawing/2014/main" id="{6E8CAAFC-B690-195A-5353-BC6B67AFD00D}"/>
              </a:ext>
            </a:extLst>
          </p:cNvPr>
          <p:cNvCxnSpPr>
            <a:cxnSpLocks/>
          </p:cNvCxnSpPr>
          <p:nvPr/>
        </p:nvCxnSpPr>
        <p:spPr>
          <a:xfrm rot="10800000" flipH="1">
            <a:off x="637918" y="3317579"/>
            <a:ext cx="583409" cy="2222226"/>
          </a:xfrm>
          <a:prstGeom prst="bentConnector3">
            <a:avLst>
              <a:gd name="adj1" fmla="val -39183"/>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0A2D6A-CD6F-A114-6BED-F02FB4B08A20}"/>
              </a:ext>
            </a:extLst>
          </p:cNvPr>
          <p:cNvCxnSpPr/>
          <p:nvPr/>
        </p:nvCxnSpPr>
        <p:spPr>
          <a:xfrm>
            <a:off x="637917" y="5530280"/>
            <a:ext cx="420264"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6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F47-B108-68E4-B54C-9DA1D13DC10A}"/>
            </a:ext>
          </a:extLst>
        </p:cNvPr>
        <p:cNvGrpSpPr/>
        <p:nvPr/>
      </p:nvGrpSpPr>
      <p:grpSpPr>
        <a:xfrm>
          <a:off x="0" y="0"/>
          <a:ext cx="0" cy="0"/>
          <a:chOff x="0" y="0"/>
          <a:chExt cx="0" cy="0"/>
        </a:xfrm>
      </p:grpSpPr>
      <p:sp>
        <p:nvSpPr>
          <p:cNvPr id="21" name="Freeform 28">
            <a:extLst>
              <a:ext uri="{FF2B5EF4-FFF2-40B4-BE49-F238E27FC236}">
                <a16:creationId xmlns:a16="http://schemas.microsoft.com/office/drawing/2014/main" id="{7A3AA995-4689-259B-0D6E-6095B815032F}"/>
              </a:ext>
            </a:extLst>
          </p:cNvPr>
          <p:cNvSpPr/>
          <p:nvPr/>
        </p:nvSpPr>
        <p:spPr>
          <a:xfrm>
            <a:off x="-15513" y="109727"/>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B6BA9D86-EC66-D692-5EE2-39613EC5CA60}"/>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F27F769E-97ED-CB7C-3BFF-FD34DB2068A3}"/>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AB36822F-F3D8-CEB0-F0F5-DBB719BC35CA}"/>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7CBFEB62-8645-04FA-1E75-116F377881B5}"/>
              </a:ext>
            </a:extLst>
          </p:cNvPr>
          <p:cNvSpPr txBox="1"/>
          <p:nvPr/>
        </p:nvSpPr>
        <p:spPr>
          <a:xfrm>
            <a:off x="498170" y="1503617"/>
            <a:ext cx="5739969" cy="4893647"/>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it-IT" sz="2400" b="1" dirty="0">
                <a:solidFill>
                  <a:srgbClr val="494949"/>
                </a:solidFill>
                <a:hlinkClick r:id="rId2">
                  <a:extLst>
                    <a:ext uri="{A12FA001-AC4F-418D-AE19-62706E023703}">
                      <ahyp:hlinkClr xmlns:ahyp="http://schemas.microsoft.com/office/drawing/2018/hyperlinkcolor" val="tx"/>
                    </a:ext>
                  </a:extLst>
                </a:hlinkClick>
              </a:rPr>
              <a:t>Banks &amp; Confidi (Credit Guarantee Consortia)</a:t>
            </a:r>
            <a:r>
              <a:rPr lang="it-IT" sz="2400" b="1" dirty="0">
                <a:solidFill>
                  <a:srgbClr val="494949"/>
                </a:solidFill>
              </a:rPr>
              <a:t> </a:t>
            </a:r>
          </a:p>
          <a:p>
            <a:pPr algn="ctr"/>
            <a:endParaRPr lang="en-US" sz="1000" dirty="0">
              <a:solidFill>
                <a:srgbClr val="494949"/>
              </a:solidFill>
            </a:endParaRPr>
          </a:p>
          <a:p>
            <a:pPr algn="ctr"/>
            <a:r>
              <a:rPr lang="en-US" sz="2200" dirty="0">
                <a:solidFill>
                  <a:srgbClr val="494949"/>
                </a:solidFill>
              </a:rPr>
              <a:t>Italian banks may lend to tourism entrepreneurs but often require guarantees. That’s where </a:t>
            </a:r>
            <a:r>
              <a:rPr lang="en-US" sz="2200" b="1" dirty="0" err="1">
                <a:solidFill>
                  <a:srgbClr val="494949"/>
                </a:solidFill>
              </a:rPr>
              <a:t>Confidi</a:t>
            </a:r>
            <a:r>
              <a:rPr lang="en-US" sz="2200" dirty="0">
                <a:solidFill>
                  <a:srgbClr val="494949"/>
                </a:solidFill>
              </a:rPr>
              <a:t> (collective guarantee consortia) step in—</a:t>
            </a:r>
            <a:r>
              <a:rPr lang="en-US" sz="2200" b="1" dirty="0">
                <a:solidFill>
                  <a:srgbClr val="494949"/>
                </a:solidFill>
              </a:rPr>
              <a:t>they cover part of the risk</a:t>
            </a:r>
            <a:r>
              <a:rPr lang="en-US" sz="2200" dirty="0">
                <a:solidFill>
                  <a:srgbClr val="494949"/>
                </a:solidFill>
              </a:rPr>
              <a:t>, making banks more likely to approve your loan. They are available to startups, cooperatives, agritourism businesses, or community tourism projects.</a:t>
            </a:r>
          </a:p>
          <a:p>
            <a:pPr algn="ctr"/>
            <a:endParaRPr lang="en-US" sz="1000" b="1" dirty="0">
              <a:solidFill>
                <a:srgbClr val="494949"/>
              </a:solidFill>
            </a:endParaRPr>
          </a:p>
          <a:p>
            <a:pPr algn="ctr"/>
            <a:r>
              <a:rPr lang="en-US" sz="2200" b="1" dirty="0">
                <a:solidFill>
                  <a:srgbClr val="494949"/>
                </a:solidFill>
              </a:rPr>
              <a:t>Tip: </a:t>
            </a:r>
            <a:r>
              <a:rPr lang="en-US" sz="2200" dirty="0">
                <a:solidFill>
                  <a:srgbClr val="494949"/>
                </a:solidFill>
              </a:rPr>
              <a:t>You’ll need a solid </a:t>
            </a:r>
            <a:r>
              <a:rPr lang="en-US" sz="2200" b="1" dirty="0">
                <a:solidFill>
                  <a:srgbClr val="494949"/>
                </a:solidFill>
              </a:rPr>
              <a:t>business plan</a:t>
            </a:r>
            <a:r>
              <a:rPr lang="en-US" sz="2200" dirty="0">
                <a:solidFill>
                  <a:srgbClr val="494949"/>
                </a:solidFill>
              </a:rPr>
              <a:t>, a </a:t>
            </a:r>
            <a:r>
              <a:rPr lang="en-US" sz="2200" b="1" dirty="0">
                <a:solidFill>
                  <a:srgbClr val="494949"/>
                </a:solidFill>
              </a:rPr>
              <a:t>partita IVA (VAT number), </a:t>
            </a:r>
            <a:r>
              <a:rPr lang="en-US" sz="2200" dirty="0">
                <a:solidFill>
                  <a:srgbClr val="494949"/>
                </a:solidFill>
              </a:rPr>
              <a:t>and</a:t>
            </a:r>
            <a:r>
              <a:rPr lang="en-US" sz="2200" b="1" dirty="0">
                <a:solidFill>
                  <a:srgbClr val="494949"/>
                </a:solidFill>
              </a:rPr>
              <a:t> </a:t>
            </a:r>
            <a:r>
              <a:rPr lang="en-US" sz="2200" dirty="0">
                <a:solidFill>
                  <a:srgbClr val="494949"/>
                </a:solidFill>
              </a:rPr>
              <a:t>sustainability goals, and regional impact to increase your credibility</a:t>
            </a:r>
          </a:p>
        </p:txBody>
      </p:sp>
      <p:sp>
        <p:nvSpPr>
          <p:cNvPr id="19" name="TextBox 18">
            <a:extLst>
              <a:ext uri="{FF2B5EF4-FFF2-40B4-BE49-F238E27FC236}">
                <a16:creationId xmlns:a16="http://schemas.microsoft.com/office/drawing/2014/main" id="{474EC140-6E96-6358-B4FF-4FCFB1B74E0D}"/>
              </a:ext>
            </a:extLst>
          </p:cNvPr>
          <p:cNvSpPr txBox="1"/>
          <p:nvPr/>
        </p:nvSpPr>
        <p:spPr>
          <a:xfrm>
            <a:off x="6855739" y="2193226"/>
            <a:ext cx="4521913" cy="4216539"/>
          </a:xfrm>
          <a:prstGeom prst="rect">
            <a:avLst/>
          </a:prstGeom>
          <a:noFill/>
        </p:spPr>
        <p:txBody>
          <a:bodyPr wrap="square" rtlCol="0">
            <a:spAutoFit/>
          </a:bodyPr>
          <a:lstStyle/>
          <a:p>
            <a:pPr algn="ctr"/>
            <a:endParaRPr lang="en-US" sz="2200" dirty="0">
              <a:solidFill>
                <a:srgbClr val="494949"/>
              </a:solidFill>
            </a:endParaRPr>
          </a:p>
          <a:p>
            <a:pPr algn="ctr"/>
            <a:r>
              <a:rPr lang="it-IT" sz="2600" b="1" dirty="0">
                <a:solidFill>
                  <a:srgbClr val="494949"/>
                </a:solidFill>
                <a:hlinkClick r:id="rId3">
                  <a:extLst>
                    <a:ext uri="{A12FA001-AC4F-418D-AE19-62706E023703}">
                      <ahyp:hlinkClr xmlns:ahyp="http://schemas.microsoft.com/office/drawing/2018/hyperlinkcolor" val="tx"/>
                    </a:ext>
                  </a:extLst>
                </a:hlinkClick>
              </a:rPr>
              <a:t>Microcredito (Micro Loans) </a:t>
            </a:r>
            <a:endParaRPr lang="it-IT" sz="2600" b="1" dirty="0">
              <a:solidFill>
                <a:srgbClr val="494949"/>
              </a:solidFill>
            </a:endParaRPr>
          </a:p>
          <a:p>
            <a:pPr algn="ctr"/>
            <a:endParaRPr lang="it-IT" sz="2200" dirty="0">
              <a:solidFill>
                <a:srgbClr val="494949"/>
              </a:solidFill>
            </a:endParaRPr>
          </a:p>
          <a:p>
            <a:pPr algn="ctr"/>
            <a:r>
              <a:rPr lang="it-IT" sz="2200" dirty="0">
                <a:solidFill>
                  <a:srgbClr val="494949"/>
                </a:solidFill>
              </a:rPr>
              <a:t>They are </a:t>
            </a:r>
            <a:r>
              <a:rPr lang="en-US" sz="2200" dirty="0">
                <a:solidFill>
                  <a:srgbClr val="494949"/>
                </a:solidFill>
              </a:rPr>
              <a:t>small government-backed loans (up to €50,000) for micro-businesses, with fewer guarantees required. </a:t>
            </a:r>
            <a:r>
              <a:rPr lang="en-US" sz="2200" b="1" dirty="0">
                <a:solidFill>
                  <a:srgbClr val="494949"/>
                </a:solidFill>
              </a:rPr>
              <a:t>Example: </a:t>
            </a:r>
            <a:r>
              <a:rPr lang="en-US" sz="2200" dirty="0">
                <a:solidFill>
                  <a:srgbClr val="494949"/>
                </a:solidFill>
              </a:rPr>
              <a:t>Launching a small glamping business, upgrading a rural B&amp;B. </a:t>
            </a:r>
            <a:r>
              <a:rPr lang="en-US" sz="2200" b="1" dirty="0">
                <a:solidFill>
                  <a:srgbClr val="494949"/>
                </a:solidFill>
              </a:rPr>
              <a:t>Tip: </a:t>
            </a:r>
            <a:r>
              <a:rPr lang="en-US" sz="2200" dirty="0">
                <a:solidFill>
                  <a:srgbClr val="494949"/>
                </a:solidFill>
              </a:rPr>
              <a:t>You’ll need a solid </a:t>
            </a:r>
            <a:r>
              <a:rPr lang="en-US" sz="2200" b="1" dirty="0">
                <a:solidFill>
                  <a:srgbClr val="494949"/>
                </a:solidFill>
              </a:rPr>
              <a:t>business plan</a:t>
            </a:r>
            <a:r>
              <a:rPr lang="en-US" sz="2200" dirty="0">
                <a:solidFill>
                  <a:srgbClr val="494949"/>
                </a:solidFill>
              </a:rPr>
              <a:t>, a </a:t>
            </a:r>
            <a:r>
              <a:rPr lang="en-US" sz="2200" b="1" dirty="0">
                <a:solidFill>
                  <a:srgbClr val="494949"/>
                </a:solidFill>
              </a:rPr>
              <a:t>partita IVA (VAT number), </a:t>
            </a:r>
            <a:r>
              <a:rPr lang="en-US" sz="2200" dirty="0">
                <a:solidFill>
                  <a:srgbClr val="494949"/>
                </a:solidFill>
              </a:rPr>
              <a:t>and</a:t>
            </a:r>
            <a:r>
              <a:rPr lang="en-US" sz="2200" b="1" dirty="0">
                <a:solidFill>
                  <a:srgbClr val="494949"/>
                </a:solidFill>
              </a:rPr>
              <a:t> </a:t>
            </a:r>
            <a:r>
              <a:rPr lang="en-US" sz="2200" dirty="0">
                <a:solidFill>
                  <a:srgbClr val="494949"/>
                </a:solidFill>
              </a:rPr>
              <a:t>sustainability goals, and regional impact to increase your credibility</a:t>
            </a:r>
          </a:p>
        </p:txBody>
      </p:sp>
      <p:grpSp>
        <p:nvGrpSpPr>
          <p:cNvPr id="6" name="Group 5">
            <a:extLst>
              <a:ext uri="{FF2B5EF4-FFF2-40B4-BE49-F238E27FC236}">
                <a16:creationId xmlns:a16="http://schemas.microsoft.com/office/drawing/2014/main" id="{377E08C8-DC63-F269-7365-72937922F59D}"/>
              </a:ext>
            </a:extLst>
          </p:cNvPr>
          <p:cNvGrpSpPr/>
          <p:nvPr/>
        </p:nvGrpSpPr>
        <p:grpSpPr>
          <a:xfrm>
            <a:off x="2990850" y="1123333"/>
            <a:ext cx="826086" cy="794212"/>
            <a:chOff x="1016000" y="1087827"/>
            <a:chExt cx="1016000" cy="1066093"/>
          </a:xfrm>
        </p:grpSpPr>
        <p:sp>
          <p:nvSpPr>
            <p:cNvPr id="7" name="Oval 6">
              <a:extLst>
                <a:ext uri="{FF2B5EF4-FFF2-40B4-BE49-F238E27FC236}">
                  <a16:creationId xmlns:a16="http://schemas.microsoft.com/office/drawing/2014/main" id="{08BCBD52-83C1-C131-CB44-48A919AAF42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FDC06D5-3568-83ED-2382-B5B9D1B12E1A}"/>
                </a:ext>
              </a:extLst>
            </p:cNvPr>
            <p:cNvSpPr txBox="1"/>
            <p:nvPr/>
          </p:nvSpPr>
          <p:spPr>
            <a:xfrm>
              <a:off x="1028700" y="1087827"/>
              <a:ext cx="971551" cy="87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
        <p:nvSpPr>
          <p:cNvPr id="20" name="TextBox 19">
            <a:extLst>
              <a:ext uri="{FF2B5EF4-FFF2-40B4-BE49-F238E27FC236}">
                <a16:creationId xmlns:a16="http://schemas.microsoft.com/office/drawing/2014/main" id="{31B37E67-A6D4-AEB6-48E7-BC0B6D52D36D}"/>
              </a:ext>
            </a:extLst>
          </p:cNvPr>
          <p:cNvSpPr txBox="1"/>
          <p:nvPr/>
        </p:nvSpPr>
        <p:spPr>
          <a:xfrm>
            <a:off x="425020" y="109727"/>
            <a:ext cx="8544811" cy="1415772"/>
          </a:xfrm>
          <a:prstGeom prst="rect">
            <a:avLst/>
          </a:prstGeom>
          <a:noFill/>
        </p:spPr>
        <p:txBody>
          <a:bodyPr wrap="square">
            <a:spAutoFit/>
          </a:bodyPr>
          <a:lstStyle/>
          <a:p>
            <a:pPr>
              <a:lnSpc>
                <a:spcPct val="100000"/>
              </a:lnSpc>
            </a:pPr>
            <a:r>
              <a:rPr lang="en-US" sz="2800" b="1" dirty="0">
                <a:solidFill>
                  <a:schemeClr val="bg1"/>
                </a:solidFill>
              </a:rPr>
              <a:t>Financial Tools – Banks, Loans and Credit Guarantees</a:t>
            </a:r>
          </a:p>
          <a:p>
            <a:r>
              <a:rPr lang="en-US" sz="2800" dirty="0">
                <a:solidFill>
                  <a:schemeClr val="bg1"/>
                </a:solidFill>
              </a:rPr>
              <a:t>Banks &amp; </a:t>
            </a:r>
            <a:r>
              <a:rPr lang="en-US" sz="2800" dirty="0" err="1">
                <a:solidFill>
                  <a:schemeClr val="bg1"/>
                </a:solidFill>
              </a:rPr>
              <a:t>Confidi</a:t>
            </a:r>
            <a:r>
              <a:rPr lang="en-US" sz="2800" dirty="0">
                <a:solidFill>
                  <a:schemeClr val="bg1"/>
                </a:solidFill>
              </a:rPr>
              <a:t> &amp; </a:t>
            </a:r>
            <a:r>
              <a:rPr lang="en-US" sz="2800" dirty="0" err="1">
                <a:solidFill>
                  <a:schemeClr val="bg1"/>
                </a:solidFill>
              </a:rPr>
              <a:t>Microcredito</a:t>
            </a:r>
            <a:endParaRPr lang="en-IE" sz="2800" dirty="0">
              <a:solidFill>
                <a:schemeClr val="bg1"/>
              </a:solidFill>
            </a:endParaRPr>
          </a:p>
          <a:p>
            <a:pPr>
              <a:lnSpc>
                <a:spcPct val="100000"/>
              </a:lnSpc>
            </a:pPr>
            <a:endParaRPr lang="en-US" sz="3000" dirty="0"/>
          </a:p>
        </p:txBody>
      </p:sp>
      <p:grpSp>
        <p:nvGrpSpPr>
          <p:cNvPr id="22" name="Group 21">
            <a:extLst>
              <a:ext uri="{FF2B5EF4-FFF2-40B4-BE49-F238E27FC236}">
                <a16:creationId xmlns:a16="http://schemas.microsoft.com/office/drawing/2014/main" id="{65CE3C40-AC7E-5101-9131-DDA467CF83C6}"/>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E9186146-EFEA-4DF8-6C82-8831CA7DC882}"/>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96B9757-8BD0-3E61-085E-665220874DCB}"/>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18378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54EC-FD23-A192-DB47-802ACD3C99B9}"/>
            </a:ext>
          </a:extLst>
        </p:cNvPr>
        <p:cNvGrpSpPr/>
        <p:nvPr/>
      </p:nvGrpSpPr>
      <p:grpSpPr>
        <a:xfrm>
          <a:off x="0" y="0"/>
          <a:ext cx="0" cy="0"/>
          <a:chOff x="0" y="0"/>
          <a:chExt cx="0" cy="0"/>
        </a:xfrm>
      </p:grpSpPr>
      <p:sp>
        <p:nvSpPr>
          <p:cNvPr id="3" name="Freeform 28">
            <a:extLst>
              <a:ext uri="{FF2B5EF4-FFF2-40B4-BE49-F238E27FC236}">
                <a16:creationId xmlns:a16="http://schemas.microsoft.com/office/drawing/2014/main" id="{DE76DEB3-BB71-4694-6B6E-96AE720E7C02}"/>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AE332AD5-39E0-2A40-7854-CEA950265705}"/>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63EB499-F3AA-5D74-3F07-51DBC3E186C6}"/>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DCEF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F0617224-88C9-D7EA-770A-8330C9D9E1B6}"/>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6BD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sp>
        <p:nvSpPr>
          <p:cNvPr id="18" name="TextBox 17">
            <a:extLst>
              <a:ext uri="{FF2B5EF4-FFF2-40B4-BE49-F238E27FC236}">
                <a16:creationId xmlns:a16="http://schemas.microsoft.com/office/drawing/2014/main" id="{231748B2-14D7-EBEF-A0D9-6B35225AB9FA}"/>
              </a:ext>
            </a:extLst>
          </p:cNvPr>
          <p:cNvSpPr txBox="1"/>
          <p:nvPr/>
        </p:nvSpPr>
        <p:spPr>
          <a:xfrm>
            <a:off x="734157" y="1503617"/>
            <a:ext cx="5503982" cy="5047536"/>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en-IE" sz="2400" b="1" dirty="0">
                <a:solidFill>
                  <a:srgbClr val="494949"/>
                </a:solidFill>
                <a:hlinkClick r:id="rId3">
                  <a:extLst>
                    <a:ext uri="{A12FA001-AC4F-418D-AE19-62706E023703}">
                      <ahyp:hlinkClr xmlns:ahyp="http://schemas.microsoft.com/office/drawing/2018/hyperlinkcolor" val="tx"/>
                    </a:ext>
                  </a:extLst>
                </a:hlinkClick>
              </a:rPr>
              <a:t>Bonus </a:t>
            </a:r>
            <a:r>
              <a:rPr lang="en-IE" sz="2400" b="1" dirty="0" err="1">
                <a:solidFill>
                  <a:srgbClr val="494949"/>
                </a:solidFill>
                <a:hlinkClick r:id="rId3">
                  <a:extLst>
                    <a:ext uri="{A12FA001-AC4F-418D-AE19-62706E023703}">
                      <ahyp:hlinkClr xmlns:ahyp="http://schemas.microsoft.com/office/drawing/2018/hyperlinkcolor" val="tx"/>
                    </a:ext>
                  </a:extLst>
                </a:hlinkClick>
              </a:rPr>
              <a:t>Ristrutturazione</a:t>
            </a:r>
            <a:endParaRPr lang="it-IT" sz="2400" b="1" dirty="0">
              <a:solidFill>
                <a:srgbClr val="494949"/>
              </a:solidFill>
            </a:endParaRPr>
          </a:p>
          <a:p>
            <a:pPr algn="ctr"/>
            <a:endParaRPr lang="en-US" sz="1000" dirty="0">
              <a:solidFill>
                <a:srgbClr val="494949"/>
              </a:solidFill>
            </a:endParaRPr>
          </a:p>
          <a:p>
            <a:pPr algn="ctr">
              <a:buClr>
                <a:srgbClr val="3B7F81"/>
              </a:buClr>
            </a:pPr>
            <a:r>
              <a:rPr lang="en-US" sz="2200" dirty="0">
                <a:solidFill>
                  <a:srgbClr val="494949"/>
                </a:solidFill>
              </a:rPr>
              <a:t>Tax deduction of 50% for building renovations, including repurposing rural houses, farmhouses or barns into tourism accommodation. The deduction is spread over a 10-year period. It can be transferred to third parties for immediate liquidity. It can be used by anyone renovating eligible buildings and can be claimed as tax relief over 5 years or sold to banks to obtain upfront liquidity. </a:t>
            </a:r>
          </a:p>
          <a:p>
            <a:pPr algn="ctr">
              <a:buClr>
                <a:srgbClr val="3B7F81"/>
              </a:buClr>
            </a:pPr>
            <a:r>
              <a:rPr lang="en-US" sz="2200" b="1" dirty="0">
                <a:solidFill>
                  <a:srgbClr val="494949"/>
                </a:solidFill>
              </a:rPr>
              <a:t>Example: </a:t>
            </a:r>
            <a:r>
              <a:rPr lang="en-US" sz="2200" dirty="0">
                <a:solidFill>
                  <a:srgbClr val="494949"/>
                </a:solidFill>
              </a:rPr>
              <a:t>You’re turning a trullo into an eco-B&amp;B. You can claim 50–65% of renovation or energy costs as tax credits.</a:t>
            </a:r>
            <a:endParaRPr lang="en-US" sz="2200" dirty="0">
              <a:solidFill>
                <a:srgbClr val="494949"/>
              </a:solidFill>
              <a:hlinkClick r:id="rId2">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9E63A4E-FC0D-8D06-D53D-27AA73D68E94}"/>
              </a:ext>
            </a:extLst>
          </p:cNvPr>
          <p:cNvSpPr txBox="1"/>
          <p:nvPr/>
        </p:nvSpPr>
        <p:spPr>
          <a:xfrm>
            <a:off x="6855739" y="1846190"/>
            <a:ext cx="4521913" cy="4862870"/>
          </a:xfrm>
          <a:prstGeom prst="rect">
            <a:avLst/>
          </a:prstGeom>
          <a:noFill/>
        </p:spPr>
        <p:txBody>
          <a:bodyPr wrap="square" rtlCol="0">
            <a:spAutoFit/>
          </a:bodyPr>
          <a:lstStyle/>
          <a:p>
            <a:pPr algn="ctr">
              <a:buClr>
                <a:srgbClr val="3B7F81"/>
              </a:buClr>
            </a:pPr>
            <a:r>
              <a:rPr lang="it-IT" sz="2400" b="1" dirty="0">
                <a:solidFill>
                  <a:srgbClr val="494949"/>
                </a:solidFill>
                <a:hlinkClick r:id="rId4">
                  <a:extLst>
                    <a:ext uri="{A12FA001-AC4F-418D-AE19-62706E023703}">
                      <ahyp:hlinkClr xmlns:ahyp="http://schemas.microsoft.com/office/drawing/2018/hyperlinkcolor" val="tx"/>
                    </a:ext>
                  </a:extLst>
                </a:hlinkClick>
              </a:rPr>
              <a:t>Ecobonus</a:t>
            </a:r>
            <a:r>
              <a:rPr lang="it-IT" sz="2400" b="1" dirty="0">
                <a:solidFill>
                  <a:srgbClr val="494949"/>
                </a:solidFill>
              </a:rPr>
              <a:t> </a:t>
            </a:r>
          </a:p>
          <a:p>
            <a:pPr algn="ctr">
              <a:buClr>
                <a:srgbClr val="3B7F81"/>
              </a:buClr>
            </a:pPr>
            <a:r>
              <a:rPr lang="en-US" sz="2200" dirty="0">
                <a:solidFill>
                  <a:srgbClr val="494949"/>
                </a:solidFill>
              </a:rPr>
              <a:t>Tax deduction of 65% for energy efficiency improvements or upgrades, such as insulation, solar panels, and heat pumps. </a:t>
            </a:r>
            <a:r>
              <a:rPr lang="en-US" sz="2200" dirty="0">
                <a:solidFill>
                  <a:srgbClr val="494949"/>
                </a:solidFill>
                <a:hlinkClick r:id="rId5">
                  <a:extLst>
                    <a:ext uri="{A12FA001-AC4F-418D-AE19-62706E023703}">
                      <ahyp:hlinkClr xmlns:ahyp="http://schemas.microsoft.com/office/drawing/2018/hyperlinkcolor" val="tx"/>
                    </a:ext>
                  </a:extLst>
                </a:hlinkClick>
              </a:rPr>
              <a:t>Applicable</a:t>
            </a:r>
            <a:r>
              <a:rPr lang="en-US" sz="2200" dirty="0">
                <a:solidFill>
                  <a:srgbClr val="494949"/>
                </a:solidFill>
              </a:rPr>
              <a:t> to both individuals and businesses undertaking qualifying renovations. The deduction is spread over a 10-year period. It can be transferred to third parties (e.g., banks) for immediate liquidity. There is also the </a:t>
            </a:r>
            <a:r>
              <a:rPr lang="en-US" sz="2200" dirty="0" err="1">
                <a:solidFill>
                  <a:srgbClr val="494949"/>
                </a:solidFill>
                <a:hlinkClick r:id="rId6">
                  <a:extLst>
                    <a:ext uri="{A12FA001-AC4F-418D-AE19-62706E023703}">
                      <ahyp:hlinkClr xmlns:ahyp="http://schemas.microsoft.com/office/drawing/2018/hyperlinkcolor" val="tx"/>
                    </a:ext>
                  </a:extLst>
                </a:hlinkClick>
              </a:rPr>
              <a:t>Superbonus</a:t>
            </a:r>
            <a:r>
              <a:rPr lang="en-US" sz="2200" dirty="0">
                <a:solidFill>
                  <a:srgbClr val="494949"/>
                </a:solidFill>
                <a:hlinkClick r:id="rId6">
                  <a:extLst>
                    <a:ext uri="{A12FA001-AC4F-418D-AE19-62706E023703}">
                      <ahyp:hlinkClr xmlns:ahyp="http://schemas.microsoft.com/office/drawing/2018/hyperlinkcolor" val="tx"/>
                    </a:ext>
                  </a:extLst>
                </a:hlinkClick>
              </a:rPr>
              <a:t> 110% </a:t>
            </a:r>
            <a:r>
              <a:rPr lang="en-US" sz="2200" dirty="0">
                <a:solidFill>
                  <a:srgbClr val="494949"/>
                </a:solidFill>
              </a:rPr>
              <a:t>which is a 110% tax credit for expenditure improving energy efficiency.</a:t>
            </a:r>
          </a:p>
        </p:txBody>
      </p:sp>
      <p:sp>
        <p:nvSpPr>
          <p:cNvPr id="17" name="TextBox 16">
            <a:extLst>
              <a:ext uri="{FF2B5EF4-FFF2-40B4-BE49-F238E27FC236}">
                <a16:creationId xmlns:a16="http://schemas.microsoft.com/office/drawing/2014/main" id="{4D31AF95-EFB7-C777-2BFB-2352A1F93EE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grpSp>
        <p:nvGrpSpPr>
          <p:cNvPr id="20" name="Group 19">
            <a:extLst>
              <a:ext uri="{FF2B5EF4-FFF2-40B4-BE49-F238E27FC236}">
                <a16:creationId xmlns:a16="http://schemas.microsoft.com/office/drawing/2014/main" id="{026C7E31-7387-935E-4EF4-736C14C0BCB3}"/>
              </a:ext>
            </a:extLst>
          </p:cNvPr>
          <p:cNvGrpSpPr/>
          <p:nvPr/>
        </p:nvGrpSpPr>
        <p:grpSpPr>
          <a:xfrm>
            <a:off x="2990850" y="1123333"/>
            <a:ext cx="826086" cy="861774"/>
            <a:chOff x="1016000" y="1087827"/>
            <a:chExt cx="1016000" cy="1156783"/>
          </a:xfrm>
        </p:grpSpPr>
        <p:sp>
          <p:nvSpPr>
            <p:cNvPr id="21" name="Oval 20">
              <a:extLst>
                <a:ext uri="{FF2B5EF4-FFF2-40B4-BE49-F238E27FC236}">
                  <a16:creationId xmlns:a16="http://schemas.microsoft.com/office/drawing/2014/main" id="{B3FA2262-C622-130E-DD1C-FBDB34902CA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9D077D31-6AF4-1386-7A1B-C10455E44C82}"/>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grpSp>
        <p:nvGrpSpPr>
          <p:cNvPr id="23" name="Group 22">
            <a:extLst>
              <a:ext uri="{FF2B5EF4-FFF2-40B4-BE49-F238E27FC236}">
                <a16:creationId xmlns:a16="http://schemas.microsoft.com/office/drawing/2014/main" id="{54ED26BC-2822-D1BD-CE78-814D8F9025EF}"/>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26A9B460-A78E-042E-4F47-FD1B9C05B29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739428A7-1483-5889-A48A-151BD2992087}"/>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114394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5C8-50E6-2C34-5284-73E5EBDF70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DB5FCC36-5B68-0462-E16A-6DBD844DE5BB}"/>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B540B1D4-F761-530E-DDAF-AC53E9DBDBB9}"/>
              </a:ext>
            </a:extLst>
          </p:cNvPr>
          <p:cNvSpPr txBox="1"/>
          <p:nvPr/>
        </p:nvSpPr>
        <p:spPr>
          <a:xfrm>
            <a:off x="2053061" y="1990144"/>
            <a:ext cx="7947640" cy="4493538"/>
          </a:xfrm>
          <a:prstGeom prst="rect">
            <a:avLst/>
          </a:prstGeom>
          <a:noFill/>
        </p:spPr>
        <p:txBody>
          <a:bodyPr wrap="square" rtlCol="0">
            <a:spAutoFit/>
          </a:bodyPr>
          <a:lstStyle/>
          <a:p>
            <a:pPr algn="ctr">
              <a:buClr>
                <a:srgbClr val="3B7F81"/>
              </a:buClr>
            </a:pPr>
            <a:r>
              <a:rPr lang="en-US" sz="2200" b="1" dirty="0">
                <a:solidFill>
                  <a:srgbClr val="494949"/>
                </a:solidFill>
              </a:rPr>
              <a:t>Community Involvement Grants (Local/Municipal)</a:t>
            </a:r>
          </a:p>
          <a:p>
            <a:pPr algn="ctr">
              <a:buClr>
                <a:srgbClr val="3B7F81"/>
              </a:buClr>
            </a:pPr>
            <a:r>
              <a:rPr lang="en-US" sz="2200" dirty="0">
                <a:solidFill>
                  <a:srgbClr val="494949"/>
                </a:solidFill>
              </a:rPr>
              <a:t>Some small towns offer token grants, free land, or tax breaks if you create tourism infrastructure. </a:t>
            </a:r>
          </a:p>
          <a:p>
            <a:pPr algn="ctr">
              <a:buClr>
                <a:srgbClr val="3B7F81"/>
              </a:buClr>
            </a:pPr>
            <a:endParaRPr lang="en-US" sz="2200" dirty="0">
              <a:solidFill>
                <a:srgbClr val="494949"/>
              </a:solidFill>
            </a:endParaRPr>
          </a:p>
          <a:p>
            <a:pPr algn="ctr">
              <a:buClr>
                <a:srgbClr val="3B7F81"/>
              </a:buClr>
            </a:pPr>
            <a:r>
              <a:rPr lang="en-US" sz="2200" dirty="0">
                <a:solidFill>
                  <a:srgbClr val="494949"/>
                </a:solidFill>
              </a:rPr>
              <a:t>You could even be offered use of abandoned buildings to restore in exchange for public value. Ask your </a:t>
            </a:r>
            <a:r>
              <a:rPr lang="en-US" sz="2200" dirty="0" err="1">
                <a:solidFill>
                  <a:srgbClr val="494949"/>
                </a:solidFill>
              </a:rPr>
              <a:t>Comune</a:t>
            </a:r>
            <a:r>
              <a:rPr lang="en-US" sz="2200" dirty="0">
                <a:solidFill>
                  <a:srgbClr val="494949"/>
                </a:solidFill>
              </a:rPr>
              <a:t> or </a:t>
            </a:r>
            <a:r>
              <a:rPr lang="en-US" sz="2200" dirty="0" err="1">
                <a:solidFill>
                  <a:srgbClr val="494949"/>
                </a:solidFill>
              </a:rPr>
              <a:t>Unione</a:t>
            </a:r>
            <a:r>
              <a:rPr lang="en-US" sz="2200" dirty="0">
                <a:solidFill>
                  <a:srgbClr val="494949"/>
                </a:solidFill>
              </a:rPr>
              <a:t> </a:t>
            </a:r>
            <a:r>
              <a:rPr lang="en-US" sz="2200" dirty="0" err="1">
                <a:solidFill>
                  <a:srgbClr val="494949"/>
                </a:solidFill>
              </a:rPr>
              <a:t>dei</a:t>
            </a:r>
            <a:r>
              <a:rPr lang="en-US" sz="2200" dirty="0">
                <a:solidFill>
                  <a:srgbClr val="494949"/>
                </a:solidFill>
              </a:rPr>
              <a:t> </a:t>
            </a:r>
            <a:r>
              <a:rPr lang="en-US" sz="2200" dirty="0" err="1">
                <a:solidFill>
                  <a:srgbClr val="494949"/>
                </a:solidFill>
              </a:rPr>
              <a:t>Comuni</a:t>
            </a:r>
            <a:r>
              <a:rPr lang="en-US" sz="2200" dirty="0">
                <a:solidFill>
                  <a:srgbClr val="494949"/>
                </a:solidFill>
              </a:rPr>
              <a:t> about tourism development support.</a:t>
            </a:r>
          </a:p>
          <a:p>
            <a:pPr algn="ctr">
              <a:buClr>
                <a:srgbClr val="3B7F81"/>
              </a:buClr>
            </a:pPr>
            <a:endParaRPr lang="en-IE" sz="2200" b="1" dirty="0">
              <a:solidFill>
                <a:srgbClr val="494949"/>
              </a:solidFill>
              <a:hlinkClick r:id="rId2">
                <a:extLst>
                  <a:ext uri="{A12FA001-AC4F-418D-AE19-62706E023703}">
                    <ahyp:hlinkClr xmlns:ahyp="http://schemas.microsoft.com/office/drawing/2018/hyperlinkcolor" val="tx"/>
                  </a:ext>
                </a:extLst>
              </a:hlinkClick>
            </a:endParaRPr>
          </a:p>
          <a:p>
            <a:pPr algn="ctr">
              <a:buClr>
                <a:srgbClr val="3B7F81"/>
              </a:buClr>
            </a:pPr>
            <a:r>
              <a:rPr lang="en-IE" sz="2200" b="1" dirty="0">
                <a:solidFill>
                  <a:srgbClr val="494949"/>
                </a:solidFill>
              </a:rPr>
              <a:t>Example: </a:t>
            </a:r>
            <a:r>
              <a:rPr lang="en-IE" sz="2200" dirty="0">
                <a:solidFill>
                  <a:srgbClr val="494949"/>
                </a:solidFill>
                <a:hlinkClick r:id="rId2">
                  <a:extLst>
                    <a:ext uri="{A12FA001-AC4F-418D-AE19-62706E023703}">
                      <ahyp:hlinkClr xmlns:ahyp="http://schemas.microsoft.com/office/drawing/2018/hyperlinkcolor" val="tx"/>
                    </a:ext>
                  </a:extLst>
                </a:hlinkClick>
              </a:rPr>
              <a:t>Albergo </a:t>
            </a:r>
            <a:r>
              <a:rPr lang="en-IE" sz="2200" dirty="0" err="1">
                <a:solidFill>
                  <a:srgbClr val="494949"/>
                </a:solidFill>
                <a:hlinkClick r:id="rId2">
                  <a:extLst>
                    <a:ext uri="{A12FA001-AC4F-418D-AE19-62706E023703}">
                      <ahyp:hlinkClr xmlns:ahyp="http://schemas.microsoft.com/office/drawing/2018/hyperlinkcolor" val="tx"/>
                    </a:ext>
                  </a:extLst>
                </a:hlinkClick>
              </a:rPr>
              <a:t>Diffuso</a:t>
            </a:r>
            <a:r>
              <a:rPr lang="en-IE" sz="2200" dirty="0">
                <a:solidFill>
                  <a:srgbClr val="494949"/>
                </a:solidFill>
                <a:hlinkClick r:id="rId2">
                  <a:extLst>
                    <a:ext uri="{A12FA001-AC4F-418D-AE19-62706E023703}">
                      <ahyp:hlinkClr xmlns:ahyp="http://schemas.microsoft.com/office/drawing/2018/hyperlinkcolor" val="tx"/>
                    </a:ext>
                  </a:extLst>
                </a:hlinkClick>
              </a:rPr>
              <a:t> (Scattered Hotel)</a:t>
            </a:r>
            <a:r>
              <a:rPr lang="en-US" sz="2200" dirty="0">
                <a:solidFill>
                  <a:srgbClr val="494949"/>
                </a:solidFill>
              </a:rPr>
              <a:t> is a </a:t>
            </a:r>
            <a:r>
              <a:rPr lang="en-US" sz="2200" dirty="0" err="1">
                <a:solidFill>
                  <a:srgbClr val="494949"/>
                </a:solidFill>
              </a:rPr>
              <a:t>decentralised</a:t>
            </a:r>
            <a:r>
              <a:rPr lang="en-US" sz="2200" dirty="0">
                <a:solidFill>
                  <a:srgbClr val="494949"/>
                </a:solidFill>
              </a:rPr>
              <a:t> hotel model that </a:t>
            </a:r>
            <a:r>
              <a:rPr lang="en-US" sz="2200" dirty="0" err="1">
                <a:solidFill>
                  <a:srgbClr val="494949"/>
                </a:solidFill>
              </a:rPr>
              <a:t>utilises</a:t>
            </a:r>
            <a:r>
              <a:rPr lang="en-US" sz="2200" dirty="0">
                <a:solidFill>
                  <a:srgbClr val="494949"/>
                </a:solidFill>
              </a:rPr>
              <a:t> multiple restored homes in a historic village, sharing reception/services. It is suitable for municipalities, cooperatives, groups of property owners, and community-led initiatives with local reinvestment.</a:t>
            </a:r>
          </a:p>
        </p:txBody>
      </p:sp>
      <p:pic>
        <p:nvPicPr>
          <p:cNvPr id="30" name="Graphic 29" descr="Thumbs up sign with solid fill">
            <a:extLst>
              <a:ext uri="{FF2B5EF4-FFF2-40B4-BE49-F238E27FC236}">
                <a16:creationId xmlns:a16="http://schemas.microsoft.com/office/drawing/2014/main" id="{AB1F6B4B-15F0-C20A-7A91-60382567F6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412" y="1227938"/>
            <a:ext cx="676937" cy="730802"/>
          </a:xfrm>
          <a:prstGeom prst="rect">
            <a:avLst/>
          </a:prstGeom>
        </p:spPr>
      </p:pic>
      <p:sp>
        <p:nvSpPr>
          <p:cNvPr id="6" name="Freeform 28">
            <a:extLst>
              <a:ext uri="{FF2B5EF4-FFF2-40B4-BE49-F238E27FC236}">
                <a16:creationId xmlns:a16="http://schemas.microsoft.com/office/drawing/2014/main" id="{3A40170C-EB6A-08B8-CC01-20AAA865BF63}"/>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404952AD-3ACD-832C-DB29-C0C208542A4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grpSp>
        <p:nvGrpSpPr>
          <p:cNvPr id="8" name="Group 7">
            <a:extLst>
              <a:ext uri="{FF2B5EF4-FFF2-40B4-BE49-F238E27FC236}">
                <a16:creationId xmlns:a16="http://schemas.microsoft.com/office/drawing/2014/main" id="{EB9F0596-D727-7449-6607-A7E844092C15}"/>
              </a:ext>
            </a:extLst>
          </p:cNvPr>
          <p:cNvGrpSpPr/>
          <p:nvPr/>
        </p:nvGrpSpPr>
        <p:grpSpPr>
          <a:xfrm>
            <a:off x="1305024" y="1354165"/>
            <a:ext cx="1015865" cy="1945368"/>
            <a:chOff x="1016000" y="1131776"/>
            <a:chExt cx="1016000" cy="2189626"/>
          </a:xfrm>
        </p:grpSpPr>
        <p:sp>
          <p:nvSpPr>
            <p:cNvPr id="9" name="Oval 8">
              <a:extLst>
                <a:ext uri="{FF2B5EF4-FFF2-40B4-BE49-F238E27FC236}">
                  <a16:creationId xmlns:a16="http://schemas.microsoft.com/office/drawing/2014/main" id="{7DD0FB55-481A-B4C9-2C8B-65DD3C4AD7D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47AEA379-86F4-E55E-E2C7-F1977180902A}"/>
                </a:ext>
              </a:extLst>
            </p:cNvPr>
            <p:cNvSpPr txBox="1"/>
            <p:nvPr/>
          </p:nvSpPr>
          <p:spPr>
            <a:xfrm>
              <a:off x="1028700" y="1131776"/>
              <a:ext cx="971552" cy="2189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10</a:t>
              </a:r>
            </a:p>
          </p:txBody>
        </p:sp>
      </p:grpSp>
    </p:spTree>
    <p:extLst>
      <p:ext uri="{BB962C8B-B14F-4D97-AF65-F5344CB8AC3E}">
        <p14:creationId xmlns:p14="http://schemas.microsoft.com/office/powerpoint/2010/main" val="278911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B161-E8ED-275B-605D-82D22B0C733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F54E57DA-940C-C7F5-104F-D203DC127AA2}"/>
              </a:ext>
            </a:extLst>
          </p:cNvPr>
          <p:cNvSpPr/>
          <p:nvPr/>
        </p:nvSpPr>
        <p:spPr>
          <a:xfrm>
            <a:off x="1076325" y="1160652"/>
            <a:ext cx="9486899" cy="3792348"/>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CF161E0-F725-CE3B-6389-2DF996B62E71}"/>
              </a:ext>
            </a:extLst>
          </p:cNvPr>
          <p:cNvSpPr txBox="1"/>
          <p:nvPr/>
        </p:nvSpPr>
        <p:spPr>
          <a:xfrm>
            <a:off x="2053061" y="1666294"/>
            <a:ext cx="7947640" cy="2462213"/>
          </a:xfrm>
          <a:prstGeom prst="rect">
            <a:avLst/>
          </a:prstGeom>
          <a:noFill/>
        </p:spPr>
        <p:txBody>
          <a:bodyPr wrap="square" rtlCol="0">
            <a:spAutoFit/>
          </a:bodyPr>
          <a:lstStyle/>
          <a:p>
            <a:pPr algn="ctr">
              <a:buClr>
                <a:srgbClr val="3B7F81"/>
              </a:buClr>
            </a:pPr>
            <a:r>
              <a:rPr lang="en-US" sz="2200" b="1" dirty="0">
                <a:solidFill>
                  <a:srgbClr val="494949"/>
                </a:solidFill>
              </a:rPr>
              <a:t>Example: </a:t>
            </a:r>
            <a:r>
              <a:rPr lang="en-US" sz="2200" dirty="0">
                <a:solidFill>
                  <a:srgbClr val="494949"/>
                </a:solidFill>
              </a:rPr>
              <a:t>See section beginning of this section - </a:t>
            </a:r>
            <a:r>
              <a:rPr lang="en-US" sz="2200" dirty="0">
                <a:solidFill>
                  <a:srgbClr val="494949"/>
                </a:solidFill>
                <a:hlinkClick r:id="rId2">
                  <a:extLst>
                    <a:ext uri="{A12FA001-AC4F-418D-AE19-62706E023703}">
                      <ahyp:hlinkClr xmlns:ahyp="http://schemas.microsoft.com/office/drawing/2018/hyperlinkcolor" val="tx"/>
                    </a:ext>
                  </a:extLst>
                </a:hlinkClick>
              </a:rPr>
              <a:t>Vivi </a:t>
            </a:r>
            <a:r>
              <a:rPr lang="en-US" sz="2200" dirty="0" err="1">
                <a:solidFill>
                  <a:srgbClr val="494949"/>
                </a:solidFill>
                <a:hlinkClick r:id="rId2">
                  <a:extLst>
                    <a:ext uri="{A12FA001-AC4F-418D-AE19-62706E023703}">
                      <ahyp:hlinkClr xmlns:ahyp="http://schemas.microsoft.com/office/drawing/2018/hyperlinkcolor" val="tx"/>
                    </a:ext>
                  </a:extLst>
                </a:hlinkClick>
              </a:rPr>
              <a:t>Calascio</a:t>
            </a:r>
            <a:r>
              <a:rPr lang="en-US" sz="2200" dirty="0">
                <a:solidFill>
                  <a:srgbClr val="494949"/>
                </a:solidFill>
                <a:hlinkClick r:id="rId2">
                  <a:extLst>
                    <a:ext uri="{A12FA001-AC4F-418D-AE19-62706E023703}">
                      <ahyp:hlinkClr xmlns:ahyp="http://schemas.microsoft.com/office/drawing/2018/hyperlinkcolor" val="tx"/>
                    </a:ext>
                  </a:extLst>
                </a:hlinkClick>
              </a:rPr>
              <a:t>, Abruzzo</a:t>
            </a:r>
            <a:r>
              <a:rPr lang="en-US" sz="2200" dirty="0">
                <a:solidFill>
                  <a:srgbClr val="494949"/>
                </a:solidFill>
              </a:rPr>
              <a:t>, a </a:t>
            </a:r>
            <a:r>
              <a:rPr lang="en-US" sz="2200" dirty="0" err="1">
                <a:solidFill>
                  <a:srgbClr val="494949"/>
                </a:solidFill>
              </a:rPr>
              <a:t>revitalised</a:t>
            </a:r>
            <a:r>
              <a:rPr lang="en-US" sz="2200" dirty="0">
                <a:solidFill>
                  <a:srgbClr val="494949"/>
                </a:solidFill>
              </a:rPr>
              <a:t> abandoned homes into tourist lodging, raised €1.5M via grants, cooperative loans, crowdfunding</a:t>
            </a:r>
          </a:p>
          <a:p>
            <a:pPr algn="ctr">
              <a:buClr>
                <a:srgbClr val="3B7F81"/>
              </a:buClr>
            </a:pPr>
            <a:endParaRPr lang="en-US" sz="2200" dirty="0">
              <a:solidFill>
                <a:srgbClr val="494949"/>
              </a:solidFill>
            </a:endParaRPr>
          </a:p>
          <a:p>
            <a:pPr algn="ctr">
              <a:buClr>
                <a:srgbClr val="3B7F81"/>
              </a:buClr>
            </a:pPr>
            <a:r>
              <a:rPr lang="en-US" sz="2200" b="1" dirty="0">
                <a:solidFill>
                  <a:srgbClr val="494949"/>
                </a:solidFill>
              </a:rPr>
              <a:t>Works well because </a:t>
            </a:r>
            <a:r>
              <a:rPr lang="en-US" sz="2200" dirty="0">
                <a:solidFill>
                  <a:srgbClr val="494949"/>
                </a:solidFill>
              </a:rPr>
              <a:t>it is eligible for regional rural development, EU funds, and municipal support. It is also great for restoring entire villages or boosting depressed rural economies</a:t>
            </a:r>
          </a:p>
        </p:txBody>
      </p:sp>
      <p:sp>
        <p:nvSpPr>
          <p:cNvPr id="6" name="Freeform 28">
            <a:extLst>
              <a:ext uri="{FF2B5EF4-FFF2-40B4-BE49-F238E27FC236}">
                <a16:creationId xmlns:a16="http://schemas.microsoft.com/office/drawing/2014/main" id="{FB534E73-EE95-0780-A117-D9F8E0410FC5}"/>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9B405F1A-3F43-C123-6832-14559F9A51C9}"/>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Financial Tools – Tax Credit and Relief Tools</a:t>
            </a:r>
            <a:endParaRPr lang="en-US" sz="3000" dirty="0"/>
          </a:p>
        </p:txBody>
      </p:sp>
    </p:spTree>
    <p:extLst>
      <p:ext uri="{BB962C8B-B14F-4D97-AF65-F5344CB8AC3E}">
        <p14:creationId xmlns:p14="http://schemas.microsoft.com/office/powerpoint/2010/main" val="410469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F567-13D8-81DA-AFAB-4831E2C3E3B8}"/>
              </a:ext>
            </a:extLst>
          </p:cNvPr>
          <p:cNvSpPr>
            <a:spLocks noGrp="1"/>
          </p:cNvSpPr>
          <p:nvPr>
            <p:ph type="body" sz="quarter" idx="18"/>
          </p:nvPr>
        </p:nvSpPr>
        <p:spPr>
          <a:xfrm>
            <a:off x="675020" y="2450308"/>
            <a:ext cx="2620629" cy="1049221"/>
          </a:xfrm>
        </p:spPr>
        <p:txBody>
          <a:bodyPr/>
          <a:lstStyle/>
          <a:p>
            <a:pPr algn="ctr"/>
            <a:r>
              <a:rPr lang="en-IE" sz="4800" dirty="0"/>
              <a:t>Final Tips</a:t>
            </a:r>
          </a:p>
        </p:txBody>
      </p:sp>
      <p:pic>
        <p:nvPicPr>
          <p:cNvPr id="12" name="Picture Placeholder 11" descr="Close-up of several different currency bills&#10;&#10;AI-generated content may be incorrect.">
            <a:extLst>
              <a:ext uri="{FF2B5EF4-FFF2-40B4-BE49-F238E27FC236}">
                <a16:creationId xmlns:a16="http://schemas.microsoft.com/office/drawing/2014/main" id="{70D012F4-5AD3-2E5F-2CFC-21A8276E9A53}"/>
              </a:ext>
            </a:extLst>
          </p:cNvPr>
          <p:cNvPicPr>
            <a:picLocks noGrp="1" noChangeAspect="1"/>
          </p:cNvPicPr>
          <p:nvPr>
            <p:ph type="pic" sz="quarter" idx="10"/>
          </p:nvPr>
        </p:nvPicPr>
        <p:blipFill>
          <a:blip r:embed="rId2"/>
          <a:srcRect t="7352" b="7352"/>
          <a:stretch>
            <a:fillRect/>
          </a:stretch>
        </p:blipFill>
        <p:spPr/>
      </p:pic>
      <p:sp>
        <p:nvSpPr>
          <p:cNvPr id="6" name="Text Placeholder 5">
            <a:extLst>
              <a:ext uri="{FF2B5EF4-FFF2-40B4-BE49-F238E27FC236}">
                <a16:creationId xmlns:a16="http://schemas.microsoft.com/office/drawing/2014/main" id="{4693E07B-BCD7-B4B9-CE69-14492D1DAA2C}"/>
              </a:ext>
            </a:extLst>
          </p:cNvPr>
          <p:cNvSpPr>
            <a:spLocks noGrp="1"/>
          </p:cNvSpPr>
          <p:nvPr>
            <p:ph type="body" sz="quarter" idx="21"/>
          </p:nvPr>
        </p:nvSpPr>
        <p:spPr>
          <a:xfrm>
            <a:off x="4594468" y="281172"/>
            <a:ext cx="6922511" cy="3499183"/>
          </a:xfrm>
        </p:spPr>
        <p:txBody>
          <a:bodyPr/>
          <a:lstStyle/>
          <a:p>
            <a:pPr marL="342900" indent="-342900">
              <a:buFont typeface="Wingdings" panose="05000000000000000000" pitchFamily="2" charset="2"/>
              <a:buChar char="q"/>
            </a:pPr>
            <a:r>
              <a:rPr lang="en-US" b="1" dirty="0"/>
              <a:t>Combine multiple sources </a:t>
            </a:r>
            <a:r>
              <a:rPr lang="en-US" dirty="0"/>
              <a:t>(regional + </a:t>
            </a:r>
            <a:r>
              <a:rPr lang="en-US" dirty="0" err="1"/>
              <a:t>Invitalia</a:t>
            </a:r>
            <a:r>
              <a:rPr lang="en-US" dirty="0"/>
              <a:t> + tax credit)</a:t>
            </a:r>
          </a:p>
          <a:p>
            <a:pPr marL="342900" indent="-342900">
              <a:buFont typeface="Wingdings" panose="05000000000000000000" pitchFamily="2" charset="2"/>
              <a:buChar char="q"/>
            </a:pPr>
            <a:r>
              <a:rPr lang="en-US" b="1" dirty="0"/>
              <a:t>Build incrementally </a:t>
            </a:r>
            <a:r>
              <a:rPr lang="en-US" dirty="0"/>
              <a:t>and focus on </a:t>
            </a:r>
            <a:r>
              <a:rPr lang="en-US" b="1" dirty="0"/>
              <a:t>low-debt models</a:t>
            </a:r>
          </a:p>
          <a:p>
            <a:pPr marL="342900" indent="-342900">
              <a:buFont typeface="Wingdings" panose="05000000000000000000" pitchFamily="2" charset="2"/>
              <a:buChar char="q"/>
            </a:pPr>
            <a:r>
              <a:rPr lang="en-US" dirty="0"/>
              <a:t> </a:t>
            </a:r>
            <a:r>
              <a:rPr lang="en-US" b="1" dirty="0" err="1"/>
              <a:t>Prioritise</a:t>
            </a:r>
            <a:r>
              <a:rPr lang="en-US" b="1" dirty="0"/>
              <a:t> sustainability </a:t>
            </a:r>
            <a:r>
              <a:rPr lang="en-US" dirty="0"/>
              <a:t>and </a:t>
            </a:r>
            <a:r>
              <a:rPr lang="en-US" b="1" dirty="0"/>
              <a:t>social impact</a:t>
            </a:r>
            <a:r>
              <a:rPr lang="en-US" dirty="0"/>
              <a:t> in your pitch</a:t>
            </a:r>
          </a:p>
          <a:p>
            <a:pPr marL="342900" indent="-342900">
              <a:buFont typeface="Wingdings" panose="05000000000000000000" pitchFamily="2" charset="2"/>
              <a:buChar char="q"/>
            </a:pPr>
            <a:r>
              <a:rPr lang="en-US" b="1" dirty="0"/>
              <a:t>Seek help: </a:t>
            </a:r>
            <a:r>
              <a:rPr lang="en-US" dirty="0"/>
              <a:t>grant writers, GAL advisors, local Confidi, or Chamber of Commerce</a:t>
            </a:r>
          </a:p>
          <a:p>
            <a:pPr marL="342900" indent="-342900">
              <a:buFont typeface="Wingdings" panose="05000000000000000000" pitchFamily="2" charset="2"/>
              <a:buChar char="q"/>
            </a:pPr>
            <a:r>
              <a:rPr lang="en-US" dirty="0"/>
              <a:t>Stay informed on calls by </a:t>
            </a:r>
            <a:r>
              <a:rPr lang="en-US" b="1" dirty="0"/>
              <a:t>subscribing</a:t>
            </a:r>
            <a:r>
              <a:rPr lang="en-US" dirty="0"/>
              <a:t> to the ministry and regional newsletters</a:t>
            </a:r>
          </a:p>
          <a:p>
            <a:pPr marL="342900" indent="-342900">
              <a:buFont typeface="Wingdings" panose="05000000000000000000" pitchFamily="2" charset="2"/>
              <a:buChar char="q"/>
            </a:pPr>
            <a:r>
              <a:rPr lang="en-IE" dirty="0"/>
              <a:t>For </a:t>
            </a:r>
            <a:r>
              <a:rPr lang="en-IE" b="1" dirty="0"/>
              <a:t>community initiatives, </a:t>
            </a:r>
            <a:r>
              <a:rPr lang="en-IE" dirty="0"/>
              <a:t>form a cooperative, engage local stakeholders, and seek local municipal support</a:t>
            </a:r>
          </a:p>
          <a:p>
            <a:pPr marL="342900" indent="-342900">
              <a:spcAft>
                <a:spcPts val="600"/>
              </a:spcAft>
              <a:buFont typeface="Wingdings" panose="05000000000000000000" pitchFamily="2" charset="2"/>
              <a:buChar char="q"/>
            </a:pPr>
            <a:r>
              <a:rPr lang="en-US" altLang="en-US" dirty="0"/>
              <a:t>Ensure you have a </a:t>
            </a:r>
            <a:r>
              <a:rPr lang="en-US" altLang="en-US" b="1" dirty="0"/>
              <a:t>partita IVA</a:t>
            </a:r>
            <a:r>
              <a:rPr lang="en-US" altLang="en-US" dirty="0"/>
              <a:t> (business VAT number) and a business plan when approaching Italian banks or credit consortia (</a:t>
            </a:r>
            <a:r>
              <a:rPr lang="en-US" altLang="en-US" i="1" dirty="0" err="1"/>
              <a:t>confidi</a:t>
            </a:r>
            <a:r>
              <a:rPr lang="en-US" altLang="en-US" dirty="0"/>
              <a:t>).</a:t>
            </a:r>
          </a:p>
          <a:p>
            <a:pPr marL="342900" indent="-342900">
              <a:spcAft>
                <a:spcPts val="600"/>
              </a:spcAft>
              <a:buFont typeface="Wingdings" panose="05000000000000000000" pitchFamily="2" charset="2"/>
              <a:buChar char="q"/>
            </a:pPr>
            <a:r>
              <a:rPr lang="en-US" b="1" dirty="0"/>
              <a:t>Navigating Italy’s bureaucracy</a:t>
            </a:r>
            <a:r>
              <a:rPr lang="en-US" dirty="0"/>
              <a:t> can be challenging – consider engaging a consultant for grant applications (often their fee can be a percentage of the obtained grant). And always read the </a:t>
            </a:r>
            <a:r>
              <a:rPr lang="en-US" b="1" dirty="0"/>
              <a:t>Bandi</a:t>
            </a:r>
            <a:r>
              <a:rPr lang="en-US" dirty="0"/>
              <a:t> carefully for deadlines and required documentation</a:t>
            </a:r>
            <a:endParaRPr lang="en-US" altLang="en-US" dirty="0"/>
          </a:p>
          <a:p>
            <a:pPr marL="342900" indent="-342900">
              <a:buFont typeface="Wingdings" panose="05000000000000000000" pitchFamily="2" charset="2"/>
              <a:buChar char="q"/>
            </a:pPr>
            <a:endParaRPr lang="en-IE"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IE" dirty="0"/>
          </a:p>
        </p:txBody>
      </p:sp>
      <p:sp>
        <p:nvSpPr>
          <p:cNvPr id="8" name="Text Placeholder 7">
            <a:extLst>
              <a:ext uri="{FF2B5EF4-FFF2-40B4-BE49-F238E27FC236}">
                <a16:creationId xmlns:a16="http://schemas.microsoft.com/office/drawing/2014/main" id="{BB172CAA-D025-E03C-DD06-40F5D91B0B95}"/>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2443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854C-A4EB-AAA6-4CA9-BEC249EE898C}"/>
            </a:ext>
          </a:extLst>
        </p:cNvPr>
        <p:cNvGrpSpPr/>
        <p:nvPr/>
      </p:nvGrpSpPr>
      <p:grpSpPr>
        <a:xfrm>
          <a:off x="0" y="0"/>
          <a:ext cx="0" cy="0"/>
          <a:chOff x="0" y="0"/>
          <a:chExt cx="0" cy="0"/>
        </a:xfrm>
      </p:grpSpPr>
      <p:pic>
        <p:nvPicPr>
          <p:cNvPr id="11" name="Picture 10" descr="A glass globe with a green planet inside&#10;&#10;AI-generated content may be incorrect.">
            <a:extLst>
              <a:ext uri="{FF2B5EF4-FFF2-40B4-BE49-F238E27FC236}">
                <a16:creationId xmlns:a16="http://schemas.microsoft.com/office/drawing/2014/main" id="{84BFD6B3-C18E-9EC6-4E9C-0B15D14A1EA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37522" y="641801"/>
            <a:ext cx="9635253" cy="6111423"/>
          </a:xfrm>
          <a:prstGeom prst="flowChartAlternateProcess">
            <a:avLst/>
          </a:prstGeom>
        </p:spPr>
      </p:pic>
      <p:sp>
        <p:nvSpPr>
          <p:cNvPr id="8" name="Text Placeholder 4">
            <a:extLst>
              <a:ext uri="{FF2B5EF4-FFF2-40B4-BE49-F238E27FC236}">
                <a16:creationId xmlns:a16="http://schemas.microsoft.com/office/drawing/2014/main" id="{2FCF7235-9A50-CB0B-6CEF-AF3D01266068}"/>
              </a:ext>
            </a:extLst>
          </p:cNvPr>
          <p:cNvSpPr txBox="1">
            <a:spLocks/>
          </p:cNvSpPr>
          <p:nvPr/>
        </p:nvSpPr>
        <p:spPr>
          <a:xfrm>
            <a:off x="1419225" y="4038600"/>
            <a:ext cx="7848600" cy="349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w="12700">
                  <a:solidFill>
                    <a:schemeClr val="accent1"/>
                  </a:solidFill>
                  <a:prstDash val="solid"/>
                </a:ln>
                <a:solidFill>
                  <a:schemeClr val="bg1"/>
                </a:solidFill>
                <a:effectLst>
                  <a:outerShdw dist="38100" dir="2640000" algn="bl" rotWithShape="0">
                    <a:schemeClr val="accent1"/>
                  </a:outerShdw>
                </a:effectLst>
              </a:rPr>
              <a:t>Green Funding for Rural Alternative Tourism Accommodation</a:t>
            </a:r>
            <a:endParaRPr lang="en-IE" sz="5400" b="1"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5834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7A3D2-081F-2F60-BE67-B244E19B278F}"/>
              </a:ext>
            </a:extLst>
          </p:cNvPr>
          <p:cNvSpPr>
            <a:spLocks noGrp="1"/>
          </p:cNvSpPr>
          <p:nvPr>
            <p:ph type="body" sz="quarter" idx="17"/>
          </p:nvPr>
        </p:nvSpPr>
        <p:spPr/>
        <p:txBody>
          <a:bodyPr/>
          <a:lstStyle/>
          <a:p>
            <a:r>
              <a:rPr lang="en-IE" dirty="0"/>
              <a:t>05</a:t>
            </a:r>
          </a:p>
        </p:txBody>
      </p:sp>
      <p:sp>
        <p:nvSpPr>
          <p:cNvPr id="12" name="Text Placeholder 8">
            <a:extLst>
              <a:ext uri="{FF2B5EF4-FFF2-40B4-BE49-F238E27FC236}">
                <a16:creationId xmlns:a16="http://schemas.microsoft.com/office/drawing/2014/main" id="{EBB67F02-9566-9A8A-D2E3-8861E27EEB21}"/>
              </a:ext>
            </a:extLst>
          </p:cNvPr>
          <p:cNvSpPr>
            <a:spLocks noGrp="1"/>
          </p:cNvSpPr>
          <p:nvPr>
            <p:ph type="body" sz="quarter" idx="16"/>
          </p:nvPr>
        </p:nvSpPr>
        <p:spPr>
          <a:xfrm>
            <a:off x="352931" y="2487978"/>
            <a:ext cx="5282339" cy="3066422"/>
          </a:xfrm>
        </p:spPr>
        <p:txBody>
          <a:bodyPr/>
          <a:lstStyle/>
          <a:p>
            <a:r>
              <a:rPr lang="en-IE" sz="4000" b="1" dirty="0"/>
              <a:t>Italy’s Funding Options</a:t>
            </a:r>
          </a:p>
          <a:p>
            <a:r>
              <a:rPr lang="en-IE" sz="2800" dirty="0"/>
              <a:t>For Alternative Tourism Accommodation</a:t>
            </a:r>
          </a:p>
          <a:p>
            <a:endParaRPr lang="en-IE" dirty="0"/>
          </a:p>
        </p:txBody>
      </p:sp>
      <p:sp>
        <p:nvSpPr>
          <p:cNvPr id="15" name="TextBox 14">
            <a:extLst>
              <a:ext uri="{FF2B5EF4-FFF2-40B4-BE49-F238E27FC236}">
                <a16:creationId xmlns:a16="http://schemas.microsoft.com/office/drawing/2014/main" id="{B430DDE6-B04B-770F-0DCB-279526F7830C}"/>
              </a:ext>
            </a:extLst>
          </p:cNvPr>
          <p:cNvSpPr txBox="1"/>
          <p:nvPr/>
        </p:nvSpPr>
        <p:spPr>
          <a:xfrm>
            <a:off x="457200" y="5238814"/>
            <a:ext cx="10782300" cy="1785104"/>
          </a:xfrm>
          <a:prstGeom prst="rect">
            <a:avLst/>
          </a:prstGeom>
          <a:noFill/>
        </p:spPr>
        <p:txBody>
          <a:bodyPr wrap="square" rtlCol="0">
            <a:spAutoFit/>
          </a:bodyPr>
          <a:lstStyle/>
          <a:p>
            <a:r>
              <a:rPr lang="en-US" sz="2200" dirty="0">
                <a:solidFill>
                  <a:srgbClr val="494949"/>
                </a:solidFill>
              </a:rPr>
              <a:t>Italy offers a rich ecosystem of funding options for entrepreneurs launching eco-friendly, small-scale, or innovative tourism accommodation projects. While bureaucratic hurdles exist, those who understand the system can access powerful tools to fund sustainable and regenerative hospitality ventures.</a:t>
            </a:r>
          </a:p>
          <a:p>
            <a:endParaRPr lang="en-IE" sz="2200" dirty="0">
              <a:solidFill>
                <a:srgbClr val="494949"/>
              </a:solidFill>
            </a:endParaRPr>
          </a:p>
        </p:txBody>
      </p:sp>
      <p:pic>
        <p:nvPicPr>
          <p:cNvPr id="14" name="Picture Placeholder 13" descr="A flag of italy with red white and green stripes&#10;&#10;AI-generated content may be incorrect.">
            <a:extLst>
              <a:ext uri="{FF2B5EF4-FFF2-40B4-BE49-F238E27FC236}">
                <a16:creationId xmlns:a16="http://schemas.microsoft.com/office/drawing/2014/main" id="{8BDD020D-B154-3986-C717-85D63DC4B4D9}"/>
              </a:ext>
            </a:extLst>
          </p:cNvPr>
          <p:cNvPicPr>
            <a:picLocks noGrp="1" noChangeAspect="1"/>
          </p:cNvPicPr>
          <p:nvPr>
            <p:ph type="pic" sz="quarter" idx="19"/>
          </p:nvPr>
        </p:nvPicPr>
        <p:blipFill>
          <a:blip r:embed="rId2"/>
          <a:srcRect l="1988" r="1988"/>
          <a:stretch>
            <a:fillRect/>
          </a:stretch>
        </p:blipFill>
        <p:spPr/>
      </p:pic>
    </p:spTree>
    <p:extLst>
      <p:ext uri="{BB962C8B-B14F-4D97-AF65-F5344CB8AC3E}">
        <p14:creationId xmlns:p14="http://schemas.microsoft.com/office/powerpoint/2010/main" val="39499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22DF-E0CF-1447-B582-FE26D013A3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9EF2AC-E286-FB96-C7AF-5DDCF0EF7AF5}"/>
              </a:ext>
            </a:extLst>
          </p:cNvPr>
          <p:cNvSpPr>
            <a:spLocks noGrp="1"/>
          </p:cNvSpPr>
          <p:nvPr>
            <p:ph type="body" sz="quarter" idx="18"/>
          </p:nvPr>
        </p:nvSpPr>
        <p:spPr>
          <a:xfrm>
            <a:off x="903156" y="988429"/>
            <a:ext cx="10784019" cy="3849918"/>
          </a:xfrm>
        </p:spPr>
        <p:txBody>
          <a:bodyPr/>
          <a:lstStyle/>
          <a:p>
            <a:r>
              <a:rPr lang="en-US" b="1" dirty="0"/>
              <a:t>Thinking of going green with your rural tourism business?</a:t>
            </a:r>
            <a:r>
              <a:rPr lang="en-US" dirty="0"/>
              <a:t> Whether you're running a glamping site, eco-lodge, or farm stay, countries like </a:t>
            </a:r>
            <a:r>
              <a:rPr lang="en-US" b="1" dirty="0"/>
              <a:t>Ireland, Slovenia, Iceland, the Netherlands, and Italy</a:t>
            </a:r>
            <a:r>
              <a:rPr lang="en-US" dirty="0"/>
              <a:t> all offer </a:t>
            </a:r>
            <a:r>
              <a:rPr lang="en-US" i="1" dirty="0"/>
              <a:t>green grants and loans</a:t>
            </a:r>
            <a:r>
              <a:rPr lang="en-US" dirty="0"/>
              <a:t> to help small tourism businesses become more sustainable.</a:t>
            </a:r>
          </a:p>
          <a:p>
            <a:r>
              <a:rPr lang="en-US" dirty="0"/>
              <a:t>You can obtain funding for upgrades such as </a:t>
            </a:r>
            <a:r>
              <a:rPr lang="en-US" b="1" dirty="0"/>
              <a:t>solar panels, insulation, heat pumps, or even eco-certifications</a:t>
            </a:r>
            <a:r>
              <a:rPr lang="en-US" dirty="0"/>
              <a:t>. </a:t>
            </a:r>
          </a:p>
          <a:p>
            <a:r>
              <a:rPr lang="en-US" b="1" dirty="0">
                <a:solidFill>
                  <a:srgbClr val="E96751"/>
                </a:solidFill>
              </a:rPr>
              <a:t>For example, </a:t>
            </a:r>
            <a:r>
              <a:rPr lang="en-US" dirty="0"/>
              <a:t>Ireland’s SEAI offers grants for energy upgrades, Slovenia’s Eco Fund supports green renovations, and Italy has a €500 million fund to make tourism more sustainable. In Iceland, rural guesthouses can apply for regional development or innovation funds, while the Netherlands offers generous tax breaks and subsidies for energy-efficient improvements.</a:t>
            </a:r>
          </a:p>
          <a:p>
            <a:r>
              <a:rPr lang="en-US" dirty="0"/>
              <a:t>Going green isn’t just good for the planet — it also cuts your energy bills, boosts your reputation with eco-conscious guests, and future-proofs your business. And best of all? Many of these schemes are tailored for small, rural tourism accommodations just like yours.</a:t>
            </a:r>
          </a:p>
          <a:p>
            <a:r>
              <a:rPr lang="en-US" dirty="0"/>
              <a:t>Let’s explore what’s out there and how you can tap into these great opportunities!</a:t>
            </a:r>
          </a:p>
          <a:p>
            <a:endParaRPr lang="en-IE" dirty="0"/>
          </a:p>
        </p:txBody>
      </p:sp>
      <p:sp>
        <p:nvSpPr>
          <p:cNvPr id="3" name="Text Placeholder 2">
            <a:extLst>
              <a:ext uri="{FF2B5EF4-FFF2-40B4-BE49-F238E27FC236}">
                <a16:creationId xmlns:a16="http://schemas.microsoft.com/office/drawing/2014/main" id="{50E44422-85B1-C508-EE2F-A7BED4B671B5}"/>
              </a:ext>
            </a:extLst>
          </p:cNvPr>
          <p:cNvSpPr>
            <a:spLocks noGrp="1"/>
          </p:cNvSpPr>
          <p:nvPr>
            <p:ph type="body" sz="quarter" idx="16"/>
          </p:nvPr>
        </p:nvSpPr>
        <p:spPr>
          <a:xfrm>
            <a:off x="798381" y="499100"/>
            <a:ext cx="10595237" cy="803654"/>
          </a:xfrm>
        </p:spPr>
        <p:txBody>
          <a:bodyPr/>
          <a:lstStyle/>
          <a:p>
            <a:r>
              <a:rPr lang="en-US" dirty="0"/>
              <a:t>Green Funding for Rural Alternative Tourism Accommodation</a:t>
            </a:r>
            <a:endParaRPr lang="en-IE" dirty="0"/>
          </a:p>
          <a:p>
            <a:endParaRPr lang="en-IE" dirty="0"/>
          </a:p>
        </p:txBody>
      </p:sp>
    </p:spTree>
    <p:extLst>
      <p:ext uri="{BB962C8B-B14F-4D97-AF65-F5344CB8AC3E}">
        <p14:creationId xmlns:p14="http://schemas.microsoft.com/office/powerpoint/2010/main" val="8806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C128-8745-2B86-703F-F79766712F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A400DB-E90F-6158-A5AD-943AB78884B1}"/>
              </a:ext>
            </a:extLst>
          </p:cNvPr>
          <p:cNvSpPr>
            <a:spLocks noGrp="1"/>
          </p:cNvSpPr>
          <p:nvPr>
            <p:ph type="body" sz="quarter" idx="18"/>
          </p:nvPr>
        </p:nvSpPr>
        <p:spPr>
          <a:xfrm>
            <a:off x="3028045" y="1234350"/>
            <a:ext cx="8617528"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EU Rural Development Programme (RDP / EAFRD)</a:t>
            </a:r>
            <a:r>
              <a:rPr lang="en-IE" sz="2800" b="1" dirty="0">
                <a:solidFill>
                  <a:srgbClr val="459597"/>
                </a:solidFill>
              </a:rPr>
              <a:t>. </a:t>
            </a:r>
          </a:p>
          <a:p>
            <a:r>
              <a:rPr lang="en-IE" dirty="0"/>
              <a:t>EU co-funded grants via Italy’s </a:t>
            </a:r>
            <a:r>
              <a:rPr lang="en-IE" b="1" dirty="0"/>
              <a:t>Rural Development Programme</a:t>
            </a:r>
            <a:r>
              <a:rPr lang="en-IE" dirty="0"/>
              <a:t>, offering support for </a:t>
            </a:r>
            <a:r>
              <a:rPr lang="en-IE" b="1" dirty="0"/>
              <a:t>tourism diversification, green upgrades, and sustainable agritourism</a:t>
            </a:r>
            <a:r>
              <a:rPr lang="en-IE" dirty="0"/>
              <a:t>.</a:t>
            </a:r>
          </a:p>
          <a:p>
            <a:r>
              <a:rPr lang="en-IE" b="1" dirty="0"/>
              <a:t>For farm-based tourism</a:t>
            </a:r>
            <a:r>
              <a:rPr lang="en-IE" dirty="0"/>
              <a:t> (</a:t>
            </a:r>
            <a:r>
              <a:rPr lang="en-IE" dirty="0" err="1"/>
              <a:t>agriturismi</a:t>
            </a:r>
            <a:r>
              <a:rPr lang="en-IE" dirty="0"/>
              <a:t>) and rural micro-enterprises, converting buildings into eco-accommodation e.g., </a:t>
            </a:r>
            <a:r>
              <a:rPr lang="en-US" dirty="0"/>
              <a:t>a farm converts a barn into a guesthouse with €60k</a:t>
            </a:r>
            <a:endParaRPr lang="en-IE" dirty="0"/>
          </a:p>
          <a:p>
            <a:r>
              <a:rPr lang="en-IE" dirty="0"/>
              <a:t>Supports</a:t>
            </a:r>
            <a:r>
              <a:rPr lang="en-IE" b="1" dirty="0"/>
              <a:t> </a:t>
            </a:r>
            <a:r>
              <a:rPr lang="en-IE" dirty="0"/>
              <a:t>the conversion of farm buildings to tourist lodgings. Installation of </a:t>
            </a:r>
            <a:r>
              <a:rPr lang="en-IE" b="1" dirty="0"/>
              <a:t>solar panels</a:t>
            </a:r>
            <a:r>
              <a:rPr lang="en-IE" dirty="0"/>
              <a:t>, </a:t>
            </a:r>
            <a:r>
              <a:rPr lang="en-IE" b="1" dirty="0"/>
              <a:t>heat pumps</a:t>
            </a:r>
            <a:r>
              <a:rPr lang="en-IE" dirty="0"/>
              <a:t>, </a:t>
            </a:r>
            <a:r>
              <a:rPr lang="en-IE" b="1" dirty="0"/>
              <a:t>rainwater systems or </a:t>
            </a:r>
            <a:r>
              <a:rPr lang="en-IE" dirty="0"/>
              <a:t>nature-based infrastructure (trails, info </a:t>
            </a:r>
            <a:r>
              <a:rPr lang="en-IE" dirty="0" err="1"/>
              <a:t>centers</a:t>
            </a:r>
            <a:r>
              <a:rPr lang="en-IE" dirty="0"/>
              <a:t>)</a:t>
            </a:r>
          </a:p>
          <a:p>
            <a:r>
              <a:rPr lang="en-IE" b="1" dirty="0">
                <a:solidFill>
                  <a:srgbClr val="E96751"/>
                </a:solidFill>
              </a:rPr>
              <a:t>Example</a:t>
            </a:r>
            <a:r>
              <a:rPr lang="en-IE" dirty="0">
                <a:solidFill>
                  <a:srgbClr val="E96751"/>
                </a:solidFill>
              </a:rPr>
              <a:t>: </a:t>
            </a:r>
            <a:r>
              <a:rPr lang="en-IE" dirty="0"/>
              <a:t>A vineyard estate receives €60,000 in </a:t>
            </a:r>
            <a:r>
              <a:rPr lang="en-IE" b="1" dirty="0"/>
              <a:t>EAFRD funding</a:t>
            </a:r>
            <a:r>
              <a:rPr lang="en-IE" dirty="0"/>
              <a:t> to install solar panels and repurpose an unused barn into eco-guest suites with green certification. </a:t>
            </a:r>
            <a:r>
              <a:rPr lang="en-IE" dirty="0">
                <a:solidFill>
                  <a:srgbClr val="E96751"/>
                </a:solidFill>
                <a:hlinkClick r:id="rId3">
                  <a:extLst>
                    <a:ext uri="{A12FA001-AC4F-418D-AE19-62706E023703}">
                      <ahyp:hlinkClr xmlns:ahyp="http://schemas.microsoft.com/office/drawing/2018/hyperlinkcolor" val="tx"/>
                    </a:ext>
                  </a:extLst>
                </a:hlinkClick>
              </a:rPr>
              <a:t>Italy’s RDP 2023–2027 Overview</a:t>
            </a:r>
            <a:br>
              <a:rPr lang="en-IE" dirty="0">
                <a:solidFill>
                  <a:srgbClr val="E96751"/>
                </a:solidFill>
                <a:hlinkClick r:id="rId3">
                  <a:extLst>
                    <a:ext uri="{A12FA001-AC4F-418D-AE19-62706E023703}">
                      <ahyp:hlinkClr xmlns:ahyp="http://schemas.microsoft.com/office/drawing/2018/hyperlinkcolor" val="tx"/>
                    </a:ext>
                  </a:extLst>
                </a:hlinkClick>
              </a:rPr>
            </a:br>
            <a:r>
              <a:rPr lang="en-IE" dirty="0">
                <a:solidFill>
                  <a:srgbClr val="E96751"/>
                </a:solidFill>
                <a:hlinkClick r:id="rId4">
                  <a:extLst>
                    <a:ext uri="{A12FA001-AC4F-418D-AE19-62706E023703}">
                      <ahyp:hlinkClr xmlns:ahyp="http://schemas.microsoft.com/office/drawing/2018/hyperlinkcolor" val="tx"/>
                    </a:ext>
                  </a:extLst>
                </a:hlinkClick>
              </a:rPr>
              <a:t>EAFRD Programme (EU)</a:t>
            </a:r>
            <a:endParaRPr lang="en-IE" dirty="0">
              <a:solidFill>
                <a:srgbClr val="E96751"/>
              </a:solidFill>
            </a:endParaRP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D140AE8E-1DA4-E679-45E8-C7E7C0469821}"/>
              </a:ext>
            </a:extLst>
          </p:cNvPr>
          <p:cNvSpPr>
            <a:spLocks noGrp="1"/>
          </p:cNvSpPr>
          <p:nvPr>
            <p:ph type="body" sz="quarter" idx="16"/>
          </p:nvPr>
        </p:nvSpPr>
        <p:spPr>
          <a:xfrm>
            <a:off x="2914650" y="514350"/>
            <a:ext cx="10595237" cy="803654"/>
          </a:xfrm>
        </p:spPr>
        <p:txBody>
          <a:bodyPr/>
          <a:lstStyle/>
          <a:p>
            <a:r>
              <a:rPr lang="en-IE" sz="4000" dirty="0">
                <a:solidFill>
                  <a:srgbClr val="00B050"/>
                </a:solidFill>
              </a:rPr>
              <a:t>Green Grants and Funding (Italy)</a:t>
            </a:r>
          </a:p>
        </p:txBody>
      </p:sp>
      <p:pic>
        <p:nvPicPr>
          <p:cNvPr id="4" name="Picture 3">
            <a:extLst>
              <a:ext uri="{FF2B5EF4-FFF2-40B4-BE49-F238E27FC236}">
                <a16:creationId xmlns:a16="http://schemas.microsoft.com/office/drawing/2014/main" id="{87D13115-712B-312A-54C2-8F4C41520CEC}"/>
              </a:ext>
            </a:extLst>
          </p:cNvPr>
          <p:cNvPicPr>
            <a:picLocks noChangeAspect="1"/>
          </p:cNvPicPr>
          <p:nvPr/>
        </p:nvPicPr>
        <p:blipFill>
          <a:blip r:embed="rId5"/>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88E7F23A-2B76-5811-BEEA-BB4F461B7F83}"/>
              </a:ext>
            </a:extLst>
          </p:cNvPr>
          <p:cNvPicPr>
            <a:picLocks noChangeAspect="1"/>
          </p:cNvPicPr>
          <p:nvPr/>
        </p:nvPicPr>
        <p:blipFill>
          <a:blip r:embed="rId6"/>
          <a:stretch>
            <a:fillRect/>
          </a:stretch>
        </p:blipFill>
        <p:spPr>
          <a:xfrm>
            <a:off x="546427" y="514350"/>
            <a:ext cx="2159578" cy="1440000"/>
          </a:xfrm>
          <a:prstGeom prst="rect">
            <a:avLst/>
          </a:prstGeom>
        </p:spPr>
      </p:pic>
      <p:grpSp>
        <p:nvGrpSpPr>
          <p:cNvPr id="3" name="Group 2">
            <a:extLst>
              <a:ext uri="{FF2B5EF4-FFF2-40B4-BE49-F238E27FC236}">
                <a16:creationId xmlns:a16="http://schemas.microsoft.com/office/drawing/2014/main" id="{58AEA1D7-CB4E-0D20-8597-44FE393B41B0}"/>
              </a:ext>
            </a:extLst>
          </p:cNvPr>
          <p:cNvGrpSpPr/>
          <p:nvPr/>
        </p:nvGrpSpPr>
        <p:grpSpPr>
          <a:xfrm>
            <a:off x="2308045" y="1060972"/>
            <a:ext cx="720000" cy="861774"/>
            <a:chOff x="1016000" y="1024973"/>
            <a:chExt cx="1016000" cy="1216059"/>
          </a:xfrm>
        </p:grpSpPr>
        <p:sp>
          <p:nvSpPr>
            <p:cNvPr id="7" name="Oval 6">
              <a:extLst>
                <a:ext uri="{FF2B5EF4-FFF2-40B4-BE49-F238E27FC236}">
                  <a16:creationId xmlns:a16="http://schemas.microsoft.com/office/drawing/2014/main" id="{82A41D41-FE91-EE3A-00DE-B2F5639C6693}"/>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10B5A23-3A0E-6A1D-1352-48DA9078B640}"/>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156563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19EC3-9987-60E7-449A-0A4C61AC26A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715B4B-A3FF-882A-DD0D-47F7285B5B76}"/>
              </a:ext>
            </a:extLst>
          </p:cNvPr>
          <p:cNvSpPr>
            <a:spLocks noGrp="1"/>
          </p:cNvSpPr>
          <p:nvPr>
            <p:ph type="body" sz="quarter" idx="18"/>
          </p:nvPr>
        </p:nvSpPr>
        <p:spPr>
          <a:xfrm>
            <a:off x="3166606" y="514350"/>
            <a:ext cx="8478967" cy="3849918"/>
          </a:xfrm>
        </p:spPr>
        <p:txBody>
          <a:bodyPr/>
          <a:lstStyle/>
          <a:p>
            <a:pPr>
              <a:lnSpc>
                <a:spcPct val="100000"/>
              </a:lnSpc>
              <a:spcBef>
                <a:spcPts val="0"/>
              </a:spcBef>
              <a:spcAft>
                <a:spcPts val="600"/>
              </a:spcAft>
            </a:pPr>
            <a:r>
              <a:rPr lang="en-US" sz="2800" b="1" dirty="0">
                <a:solidFill>
                  <a:srgbClr val="459597"/>
                </a:solidFill>
              </a:rPr>
              <a:t>Eco-Certification Vouchers </a:t>
            </a:r>
          </a:p>
          <a:p>
            <a:pPr>
              <a:lnSpc>
                <a:spcPct val="100000"/>
              </a:lnSpc>
              <a:spcBef>
                <a:spcPts val="0"/>
              </a:spcBef>
              <a:spcAft>
                <a:spcPts val="600"/>
              </a:spcAft>
            </a:pPr>
            <a:r>
              <a:rPr lang="en-US" b="1" dirty="0" err="1"/>
              <a:t>Decreto</a:t>
            </a:r>
            <a:r>
              <a:rPr lang="en-US" b="1" dirty="0"/>
              <a:t> MIPAAF (Public Notice No. 2/2023). </a:t>
            </a:r>
            <a:r>
              <a:rPr lang="en-US" dirty="0"/>
              <a:t>A </a:t>
            </a:r>
            <a:r>
              <a:rPr lang="en-US" b="1" dirty="0"/>
              <a:t>voucher scheme</a:t>
            </a:r>
            <a:r>
              <a:rPr lang="en-US" dirty="0"/>
              <a:t> launched by Italy’s Ministry of Agriculture (MIPAAF) offering </a:t>
            </a:r>
            <a:r>
              <a:rPr lang="en-US" b="1" dirty="0"/>
              <a:t>up to €2,000 per business</a:t>
            </a:r>
            <a:r>
              <a:rPr lang="en-US" dirty="0"/>
              <a:t> to cover the costs of obtaining or renewing </a:t>
            </a:r>
            <a:r>
              <a:rPr lang="en-US" b="1" dirty="0"/>
              <a:t>sustainability certifications, </a:t>
            </a:r>
            <a:r>
              <a:rPr lang="en-US" dirty="0"/>
              <a:t>specifically for certification costs </a:t>
            </a:r>
            <a:r>
              <a:rPr lang="en-IE" dirty="0"/>
              <a:t>for</a:t>
            </a:r>
            <a:r>
              <a:rPr lang="en-IE" b="1" dirty="0"/>
              <a:t> </a:t>
            </a:r>
            <a:r>
              <a:rPr lang="pt-BR" dirty="0">
                <a:solidFill>
                  <a:srgbClr val="E96751"/>
                </a:solidFill>
                <a:hlinkClick r:id="rId2">
                  <a:extLst>
                    <a:ext uri="{A12FA001-AC4F-418D-AE19-62706E023703}">
                      <ahyp:hlinkClr xmlns:ahyp="http://schemas.microsoft.com/office/drawing/2018/hyperlinkcolor" val="tx"/>
                    </a:ext>
                  </a:extLst>
                </a:hlinkClick>
              </a:rPr>
              <a:t>EMAS, EU Ecolabel, ISO 14001 / ISO 21401 </a:t>
            </a:r>
            <a:r>
              <a:rPr lang="pt-BR" b="1" dirty="0"/>
              <a:t>and environmental audits and consultancy.</a:t>
            </a:r>
          </a:p>
          <a:p>
            <a:r>
              <a:rPr lang="en-US" dirty="0"/>
              <a:t>For </a:t>
            </a:r>
            <a:r>
              <a:rPr lang="en-US" dirty="0">
                <a:solidFill>
                  <a:srgbClr val="E96751"/>
                </a:solidFill>
                <a:hlinkClick r:id="rId3">
                  <a:extLst>
                    <a:ext uri="{A12FA001-AC4F-418D-AE19-62706E023703}">
                      <ahyp:hlinkClr xmlns:ahyp="http://schemas.microsoft.com/office/drawing/2018/hyperlinkcolor" val="tx"/>
                    </a:ext>
                  </a:extLst>
                </a:hlinkClick>
              </a:rPr>
              <a:t>rural and urban </a:t>
            </a:r>
            <a:r>
              <a:rPr lang="en-US" b="1" dirty="0"/>
              <a:t>tourism</a:t>
            </a:r>
            <a:r>
              <a:rPr lang="en-US" dirty="0">
                <a:solidFill>
                  <a:srgbClr val="E96751"/>
                </a:solidFill>
              </a:rPr>
              <a:t> </a:t>
            </a:r>
            <a:r>
              <a:rPr lang="en-US" b="1" dirty="0"/>
              <a:t>accommodations</a:t>
            </a:r>
            <a:r>
              <a:rPr lang="en-US" dirty="0"/>
              <a:t>, including B&amp;Bs, </a:t>
            </a:r>
            <a:r>
              <a:rPr lang="en-US" dirty="0" err="1"/>
              <a:t>agriturismi</a:t>
            </a:r>
            <a:r>
              <a:rPr lang="en-US" dirty="0"/>
              <a:t>, hotels, and campsites, this is particularly beneficial for small eco-lodges or family-run guesthouses that are obtaining or renewing </a:t>
            </a:r>
            <a:r>
              <a:rPr lang="en-US" b="1" dirty="0"/>
              <a:t>sustainability certifications</a:t>
            </a:r>
            <a:r>
              <a:rPr lang="en-US" dirty="0"/>
              <a:t>.</a:t>
            </a:r>
          </a:p>
          <a:p>
            <a:r>
              <a:rPr lang="en-US" b="1" dirty="0">
                <a:solidFill>
                  <a:srgbClr val="E96751"/>
                </a:solidFill>
              </a:rPr>
              <a:t>Example</a:t>
            </a:r>
            <a:r>
              <a:rPr lang="en-US" dirty="0">
                <a:solidFill>
                  <a:srgbClr val="E96751"/>
                </a:solidFill>
              </a:rPr>
              <a:t>: </a:t>
            </a:r>
            <a:r>
              <a:rPr lang="en-US" dirty="0"/>
              <a:t>A small farm stay (</a:t>
            </a:r>
            <a:r>
              <a:rPr lang="en-US" dirty="0" err="1"/>
              <a:t>agriturismo</a:t>
            </a:r>
            <a:r>
              <a:rPr lang="en-US" dirty="0"/>
              <a:t>) uses the </a:t>
            </a:r>
            <a:r>
              <a:rPr lang="en-US" dirty="0">
                <a:solidFill>
                  <a:srgbClr val="E96751"/>
                </a:solidFill>
                <a:hlinkClick r:id="rId4">
                  <a:extLst>
                    <a:ext uri="{A12FA001-AC4F-418D-AE19-62706E023703}">
                      <ahyp:hlinkClr xmlns:ahyp="http://schemas.microsoft.com/office/drawing/2018/hyperlinkcolor" val="tx"/>
                    </a:ext>
                  </a:extLst>
                </a:hlinkClick>
              </a:rPr>
              <a:t>€2,000 </a:t>
            </a:r>
            <a:r>
              <a:rPr lang="en-US" dirty="0"/>
              <a:t>voucher to hire a consultant to help them obtain the EU Ecolabel, thereby boosting their visibility on sustainable booking platforms.</a:t>
            </a:r>
          </a:p>
          <a:p>
            <a:pPr>
              <a:lnSpc>
                <a:spcPct val="100000"/>
              </a:lnSpc>
              <a:spcBef>
                <a:spcPts val="0"/>
              </a:spcBef>
              <a:spcAft>
                <a:spcPts val="600"/>
              </a:spcAft>
            </a:pPr>
            <a:r>
              <a:rPr lang="en-US" b="1" dirty="0">
                <a:solidFill>
                  <a:srgbClr val="E96751"/>
                </a:solidFill>
              </a:rPr>
              <a:t>Example</a:t>
            </a:r>
            <a:r>
              <a:rPr lang="en-US" dirty="0">
                <a:solidFill>
                  <a:srgbClr val="E96751"/>
                </a:solidFill>
              </a:rPr>
              <a:t>: </a:t>
            </a:r>
            <a:r>
              <a:rPr lang="en-US" dirty="0"/>
              <a:t>A rural B&amp;B applies for EMAS and gets partial reimbursement for consultancy and application fees.</a:t>
            </a:r>
          </a:p>
          <a:p>
            <a:pPr>
              <a:lnSpc>
                <a:spcPct val="100000"/>
              </a:lnSpc>
              <a:spcBef>
                <a:spcPts val="0"/>
              </a:spcBef>
              <a:spcAft>
                <a:spcPts val="600"/>
              </a:spcAft>
            </a:pPr>
            <a:r>
              <a:rPr lang="en-US" b="1" dirty="0"/>
              <a:t>More Info</a:t>
            </a:r>
            <a:r>
              <a:rPr lang="en-US" dirty="0"/>
              <a:t>: </a:t>
            </a:r>
            <a:r>
              <a:rPr lang="en-US" dirty="0">
                <a:solidFill>
                  <a:srgbClr val="EC7C69"/>
                </a:solidFill>
                <a:hlinkClick r:id="rId5">
                  <a:extLst>
                    <a:ext uri="{A12FA001-AC4F-418D-AE19-62706E023703}">
                      <ahyp:hlinkClr xmlns:ahyp="http://schemas.microsoft.com/office/drawing/2018/hyperlinkcolor" val="tx"/>
                    </a:ext>
                  </a:extLst>
                </a:hlinkClick>
              </a:rPr>
              <a:t>EMAS EU Guide</a:t>
            </a:r>
            <a:endParaRPr lang="en-US" dirty="0">
              <a:solidFill>
                <a:srgbClr val="EC7C69"/>
              </a:solidFill>
            </a:endParaRPr>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3A0FFED9-A083-B635-E445-1CAB712DB751}"/>
              </a:ext>
            </a:extLst>
          </p:cNvPr>
          <p:cNvPicPr>
            <a:picLocks noChangeAspect="1"/>
          </p:cNvPicPr>
          <p:nvPr/>
        </p:nvPicPr>
        <p:blipFill>
          <a:blip r:embed="rId6"/>
          <a:stretch>
            <a:fillRect/>
          </a:stretch>
        </p:blipFill>
        <p:spPr>
          <a:xfrm>
            <a:off x="433032" y="2302059"/>
            <a:ext cx="2386368" cy="2903786"/>
          </a:xfrm>
          <a:prstGeom prst="rect">
            <a:avLst/>
          </a:prstGeom>
        </p:spPr>
      </p:pic>
      <p:grpSp>
        <p:nvGrpSpPr>
          <p:cNvPr id="7" name="Group 6">
            <a:extLst>
              <a:ext uri="{FF2B5EF4-FFF2-40B4-BE49-F238E27FC236}">
                <a16:creationId xmlns:a16="http://schemas.microsoft.com/office/drawing/2014/main" id="{D9FD943B-A225-110F-B3F2-5045038BC2F9}"/>
              </a:ext>
            </a:extLst>
          </p:cNvPr>
          <p:cNvGrpSpPr/>
          <p:nvPr/>
        </p:nvGrpSpPr>
        <p:grpSpPr>
          <a:xfrm>
            <a:off x="2317046" y="384697"/>
            <a:ext cx="720000" cy="861774"/>
            <a:chOff x="1016000" y="1024973"/>
            <a:chExt cx="1016000" cy="1216059"/>
          </a:xfrm>
        </p:grpSpPr>
        <p:sp>
          <p:nvSpPr>
            <p:cNvPr id="9" name="Oval 8">
              <a:extLst>
                <a:ext uri="{FF2B5EF4-FFF2-40B4-BE49-F238E27FC236}">
                  <a16:creationId xmlns:a16="http://schemas.microsoft.com/office/drawing/2014/main" id="{5916B14C-E5DB-8FF1-284E-C0E0E7279E6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21A6FF26-8A42-E363-E6BF-D27F6EB26F3B}"/>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4022517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0E19-EC71-313C-A564-3A986787BB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5CBB51-B365-6923-D2DE-706AB088C7B4}"/>
              </a:ext>
            </a:extLst>
          </p:cNvPr>
          <p:cNvSpPr>
            <a:spLocks noGrp="1"/>
          </p:cNvSpPr>
          <p:nvPr>
            <p:ph type="body" sz="quarter" idx="18"/>
          </p:nvPr>
        </p:nvSpPr>
        <p:spPr>
          <a:xfrm>
            <a:off x="2861806" y="532491"/>
            <a:ext cx="8897162" cy="3849918"/>
          </a:xfrm>
        </p:spPr>
        <p:txBody>
          <a:bodyPr/>
          <a:lstStyle/>
          <a:p>
            <a:pPr>
              <a:lnSpc>
                <a:spcPct val="100000"/>
              </a:lnSpc>
              <a:spcBef>
                <a:spcPts val="0"/>
              </a:spcBef>
              <a:spcAft>
                <a:spcPts val="600"/>
              </a:spcAft>
            </a:pPr>
            <a:r>
              <a:rPr lang="en-IE" sz="2800" b="1" dirty="0">
                <a:solidFill>
                  <a:srgbClr val="459597"/>
                </a:solidFill>
                <a:hlinkClick r:id="rId2">
                  <a:extLst>
                    <a:ext uri="{A12FA001-AC4F-418D-AE19-62706E023703}">
                      <ahyp:hlinkClr xmlns:ahyp="http://schemas.microsoft.com/office/drawing/2018/hyperlinkcolor" val="tx"/>
                    </a:ext>
                  </a:extLst>
                </a:hlinkClick>
              </a:rPr>
              <a:t>Ecobonus &amp; Bonus Hotel (Tax Credits). </a:t>
            </a:r>
            <a:endParaRPr lang="en-IE" sz="2800" b="1" dirty="0">
              <a:solidFill>
                <a:srgbClr val="459597"/>
              </a:solidFill>
            </a:endParaRPr>
          </a:p>
          <a:p>
            <a:pPr>
              <a:lnSpc>
                <a:spcPct val="100000"/>
              </a:lnSpc>
              <a:spcBef>
                <a:spcPts val="0"/>
              </a:spcBef>
              <a:spcAft>
                <a:spcPts val="600"/>
              </a:spcAft>
            </a:pPr>
            <a:r>
              <a:rPr lang="en-IE" dirty="0"/>
              <a:t>A </a:t>
            </a:r>
            <a:r>
              <a:rPr lang="en-IE" b="1" dirty="0"/>
              <a:t>65–75% tax credit</a:t>
            </a:r>
            <a:r>
              <a:rPr lang="en-IE" dirty="0"/>
              <a:t> on energy-saving building upgrades, available to hotels, B&amp;Bs, and hospitality SMEs. 65–75% for insulation, HVAC, solar €50k project → €37.5k credit.</a:t>
            </a:r>
          </a:p>
          <a:p>
            <a:pPr>
              <a:lnSpc>
                <a:spcPct val="100000"/>
              </a:lnSpc>
              <a:spcBef>
                <a:spcPts val="0"/>
              </a:spcBef>
              <a:spcAft>
                <a:spcPts val="600"/>
              </a:spcAft>
            </a:pPr>
            <a:r>
              <a:rPr lang="en-IE" dirty="0"/>
              <a:t>Eligible for t</a:t>
            </a:r>
            <a:r>
              <a:rPr lang="en-IE" b="1" dirty="0"/>
              <a:t>hermal insulation, efficient boilers/heating, solar thermal panels and building envelope upgrades. </a:t>
            </a:r>
            <a:r>
              <a:rPr lang="en-IE" b="1" dirty="0">
                <a:solidFill>
                  <a:srgbClr val="E96751"/>
                </a:solidFill>
              </a:rPr>
              <a:t>Example</a:t>
            </a:r>
            <a:r>
              <a:rPr lang="en-IE" dirty="0">
                <a:solidFill>
                  <a:srgbClr val="E96751"/>
                </a:solidFill>
              </a:rPr>
              <a:t>: </a:t>
            </a:r>
            <a:r>
              <a:rPr lang="en-IE" dirty="0"/>
              <a:t>A B&amp;B invests €50,000 in green retrofits (roof insulation, efficient HVAC). With Ecobonus, they recover </a:t>
            </a:r>
            <a:r>
              <a:rPr lang="en-IE" b="1" dirty="0"/>
              <a:t>up to €37,500</a:t>
            </a:r>
            <a:r>
              <a:rPr lang="en-IE" dirty="0"/>
              <a:t> via tax credits. </a:t>
            </a:r>
            <a:r>
              <a:rPr lang="en-IE" dirty="0">
                <a:solidFill>
                  <a:srgbClr val="E96751"/>
                </a:solidFill>
                <a:hlinkClick r:id="rId3">
                  <a:extLst>
                    <a:ext uri="{A12FA001-AC4F-418D-AE19-62706E023703}">
                      <ahyp:hlinkClr xmlns:ahyp="http://schemas.microsoft.com/office/drawing/2018/hyperlinkcolor" val="tx"/>
                    </a:ext>
                  </a:extLst>
                </a:hlinkClick>
              </a:rPr>
              <a:t>Agenzia </a:t>
            </a:r>
            <a:r>
              <a:rPr lang="en-IE" dirty="0" err="1">
                <a:solidFill>
                  <a:srgbClr val="E96751"/>
                </a:solidFill>
                <a:hlinkClick r:id="rId3">
                  <a:extLst>
                    <a:ext uri="{A12FA001-AC4F-418D-AE19-62706E023703}">
                      <ahyp:hlinkClr xmlns:ahyp="http://schemas.microsoft.com/office/drawing/2018/hyperlinkcolor" val="tx"/>
                    </a:ext>
                  </a:extLst>
                </a:hlinkClick>
              </a:rPr>
              <a:t>delle</a:t>
            </a:r>
            <a:r>
              <a:rPr lang="en-IE" dirty="0">
                <a:solidFill>
                  <a:srgbClr val="E96751"/>
                </a:solidFill>
                <a:hlinkClick r:id="rId3">
                  <a:extLst>
                    <a:ext uri="{A12FA001-AC4F-418D-AE19-62706E023703}">
                      <ahyp:hlinkClr xmlns:ahyp="http://schemas.microsoft.com/office/drawing/2018/hyperlinkcolor" val="tx"/>
                    </a:ext>
                  </a:extLst>
                </a:hlinkClick>
              </a:rPr>
              <a:t> </a:t>
            </a:r>
            <a:r>
              <a:rPr lang="en-IE" dirty="0" err="1">
                <a:solidFill>
                  <a:srgbClr val="E96751"/>
                </a:solidFill>
                <a:hlinkClick r:id="rId3">
                  <a:extLst>
                    <a:ext uri="{A12FA001-AC4F-418D-AE19-62706E023703}">
                      <ahyp:hlinkClr xmlns:ahyp="http://schemas.microsoft.com/office/drawing/2018/hyperlinkcolor" val="tx"/>
                    </a:ext>
                  </a:extLst>
                </a:hlinkClick>
              </a:rPr>
              <a:t>Entrate</a:t>
            </a:r>
            <a:r>
              <a:rPr lang="en-IE" dirty="0">
                <a:solidFill>
                  <a:srgbClr val="E96751"/>
                </a:solidFill>
                <a:hlinkClick r:id="rId3">
                  <a:extLst>
                    <a:ext uri="{A12FA001-AC4F-418D-AE19-62706E023703}">
                      <ahyp:hlinkClr xmlns:ahyp="http://schemas.microsoft.com/office/drawing/2018/hyperlinkcolor" val="tx"/>
                    </a:ext>
                  </a:extLst>
                </a:hlinkClick>
              </a:rPr>
              <a:t> – Ecobonus (IT)</a:t>
            </a:r>
            <a:endParaRPr lang="en-IE" dirty="0">
              <a:solidFill>
                <a:srgbClr val="E96751"/>
              </a:solidFill>
            </a:endParaRPr>
          </a:p>
          <a:p>
            <a:pPr>
              <a:lnSpc>
                <a:spcPct val="100000"/>
              </a:lnSpc>
              <a:spcBef>
                <a:spcPts val="0"/>
              </a:spcBef>
              <a:spcAft>
                <a:spcPts val="600"/>
              </a:spcAft>
            </a:pPr>
            <a:endParaRPr lang="en-IE" sz="1000" b="1" dirty="0">
              <a:solidFill>
                <a:srgbClr val="459597"/>
              </a:solidFill>
            </a:endParaRPr>
          </a:p>
          <a:p>
            <a:pPr>
              <a:lnSpc>
                <a:spcPct val="100000"/>
              </a:lnSpc>
              <a:spcBef>
                <a:spcPts val="0"/>
              </a:spcBef>
              <a:spcAft>
                <a:spcPts val="600"/>
              </a:spcAft>
            </a:pPr>
            <a:r>
              <a:rPr lang="en-IE" sz="2800" b="1" dirty="0">
                <a:solidFill>
                  <a:srgbClr val="459597"/>
                </a:solidFill>
                <a:hlinkClick r:id="rId4">
                  <a:extLst>
                    <a:ext uri="{A12FA001-AC4F-418D-AE19-62706E023703}">
                      <ahyp:hlinkClr xmlns:ahyp="http://schemas.microsoft.com/office/drawing/2018/hyperlinkcolor" val="tx"/>
                    </a:ext>
                  </a:extLst>
                </a:hlinkClick>
              </a:rPr>
              <a:t>Conto Termico (Thermal Account Grant). </a:t>
            </a:r>
            <a:r>
              <a:rPr lang="en-IE" dirty="0"/>
              <a:t>A national fund that </a:t>
            </a:r>
            <a:r>
              <a:rPr lang="en-IE" b="1" dirty="0"/>
              <a:t>directly reimburses 40–65%</a:t>
            </a:r>
            <a:r>
              <a:rPr lang="en-IE" dirty="0"/>
              <a:t> of costs for installing </a:t>
            </a:r>
            <a:r>
              <a:rPr lang="en-IE" b="1" dirty="0"/>
              <a:t>renewable heating and cooling systems</a:t>
            </a:r>
            <a:r>
              <a:rPr lang="en-IE" dirty="0"/>
              <a:t>. 40–65% for renewables (heat, solar) €8k solar system → €4.8k reimbursed. Eligible systems include heat pumps, solar thermal panels and biomass boilers. Cash reimbursement (not tax credit), usually within 2 months. </a:t>
            </a:r>
            <a:r>
              <a:rPr lang="en-IE" b="1" dirty="0">
                <a:solidFill>
                  <a:srgbClr val="E96751"/>
                </a:solidFill>
              </a:rPr>
              <a:t>Example</a:t>
            </a:r>
            <a:r>
              <a:rPr lang="en-IE" dirty="0">
                <a:solidFill>
                  <a:srgbClr val="E96751"/>
                </a:solidFill>
              </a:rPr>
              <a:t>: </a:t>
            </a:r>
            <a:r>
              <a:rPr lang="en-IE" dirty="0"/>
              <a:t>A rural B&amp;B installs solar thermal panels (€8,000) and receives </a:t>
            </a:r>
            <a:r>
              <a:rPr lang="en-IE" b="1" dirty="0"/>
              <a:t>€4,800 back</a:t>
            </a:r>
            <a:r>
              <a:rPr lang="en-IE" dirty="0"/>
              <a:t> from the GSE Conto Termico scheme.</a:t>
            </a:r>
          </a:p>
          <a:p>
            <a:pPr>
              <a:lnSpc>
                <a:spcPct val="100000"/>
              </a:lnSpc>
              <a:spcBef>
                <a:spcPts val="0"/>
              </a:spcBef>
              <a:spcAft>
                <a:spcPts val="600"/>
              </a:spcAft>
            </a:pPr>
            <a:endParaRPr lang="en-IE" dirty="0"/>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7B06FD26-7203-0972-C014-7F980C55FD5B}"/>
              </a:ext>
            </a:extLst>
          </p:cNvPr>
          <p:cNvPicPr>
            <a:picLocks noChangeAspect="1"/>
          </p:cNvPicPr>
          <p:nvPr/>
        </p:nvPicPr>
        <p:blipFill>
          <a:blip r:embed="rId5"/>
          <a:stretch>
            <a:fillRect/>
          </a:stretch>
        </p:blipFill>
        <p:spPr>
          <a:xfrm>
            <a:off x="438684" y="1237567"/>
            <a:ext cx="2047316" cy="2491220"/>
          </a:xfrm>
          <a:prstGeom prst="rect">
            <a:avLst/>
          </a:prstGeom>
        </p:spPr>
      </p:pic>
      <p:grpSp>
        <p:nvGrpSpPr>
          <p:cNvPr id="9" name="Group 8">
            <a:extLst>
              <a:ext uri="{FF2B5EF4-FFF2-40B4-BE49-F238E27FC236}">
                <a16:creationId xmlns:a16="http://schemas.microsoft.com/office/drawing/2014/main" id="{BDB66FB7-F968-796D-AC1F-5B646EBD6A92}"/>
              </a:ext>
            </a:extLst>
          </p:cNvPr>
          <p:cNvGrpSpPr/>
          <p:nvPr/>
        </p:nvGrpSpPr>
        <p:grpSpPr>
          <a:xfrm>
            <a:off x="2113230" y="514350"/>
            <a:ext cx="745541" cy="861774"/>
            <a:chOff x="1016000" y="1024973"/>
            <a:chExt cx="1016000" cy="1216059"/>
          </a:xfrm>
        </p:grpSpPr>
        <p:sp>
          <p:nvSpPr>
            <p:cNvPr id="10" name="Oval 9">
              <a:extLst>
                <a:ext uri="{FF2B5EF4-FFF2-40B4-BE49-F238E27FC236}">
                  <a16:creationId xmlns:a16="http://schemas.microsoft.com/office/drawing/2014/main" id="{C63691C7-7140-FA3C-C7A9-5FF056FAD21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932954A8-26F4-8207-01E5-9ABA42B3D2A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2" name="Group 11">
            <a:extLst>
              <a:ext uri="{FF2B5EF4-FFF2-40B4-BE49-F238E27FC236}">
                <a16:creationId xmlns:a16="http://schemas.microsoft.com/office/drawing/2014/main" id="{0977DCA7-1005-923E-CECE-594531CF5757}"/>
              </a:ext>
            </a:extLst>
          </p:cNvPr>
          <p:cNvGrpSpPr/>
          <p:nvPr/>
        </p:nvGrpSpPr>
        <p:grpSpPr>
          <a:xfrm>
            <a:off x="2113230" y="3648746"/>
            <a:ext cx="720000" cy="861774"/>
            <a:chOff x="1016000" y="1024973"/>
            <a:chExt cx="1016000" cy="1216059"/>
          </a:xfrm>
        </p:grpSpPr>
        <p:sp>
          <p:nvSpPr>
            <p:cNvPr id="13" name="Oval 12">
              <a:extLst>
                <a:ext uri="{FF2B5EF4-FFF2-40B4-BE49-F238E27FC236}">
                  <a16:creationId xmlns:a16="http://schemas.microsoft.com/office/drawing/2014/main" id="{1DE3812A-5A12-86DC-6936-E3491F84BE6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74D1D66C-C2A9-E2B7-D406-7FABD78E9F94}"/>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7051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2E0-5E04-DE84-F4E8-11D4AF2D5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0191F-8744-A144-AD34-9EA3AF7AB073}"/>
              </a:ext>
            </a:extLst>
          </p:cNvPr>
          <p:cNvSpPr>
            <a:spLocks noGrp="1"/>
          </p:cNvSpPr>
          <p:nvPr>
            <p:ph type="body" sz="quarter" idx="18"/>
          </p:nvPr>
        </p:nvSpPr>
        <p:spPr>
          <a:xfrm>
            <a:off x="4029075" y="1021882"/>
            <a:ext cx="7580625" cy="2213420"/>
          </a:xfrm>
        </p:spPr>
        <p:txBody>
          <a:bodyPr/>
          <a:lstStyle/>
          <a:p>
            <a:r>
              <a:rPr lang="en-US" sz="2100" b="1" dirty="0"/>
              <a:t>Turismo regulations </a:t>
            </a:r>
            <a:r>
              <a:rPr lang="en-US" sz="2100" dirty="0"/>
              <a:t>in Italy can be complex (classification, health &amp; safety, etc.). An important step is to check the </a:t>
            </a:r>
            <a:r>
              <a:rPr lang="en-US" sz="2100" b="1" dirty="0"/>
              <a:t>regional tourism law</a:t>
            </a:r>
            <a:r>
              <a:rPr lang="en-US" sz="2100" dirty="0"/>
              <a:t> for your region, which will outline the requirements for “open air accommodations” or other categories that your project fits. The business registration is often under </a:t>
            </a:r>
            <a:r>
              <a:rPr lang="en-US" sz="2100" i="1" dirty="0"/>
              <a:t>ATECO code</a:t>
            </a:r>
            <a:r>
              <a:rPr lang="en-US" sz="2100" dirty="0"/>
              <a:t> 55 (accommodations) or 56 (if providing food). </a:t>
            </a:r>
            <a:r>
              <a:rPr lang="en-US" sz="2100" b="1" dirty="0"/>
              <a:t>The Chambers of Commerce </a:t>
            </a:r>
            <a:r>
              <a:rPr lang="en-US" sz="2100" dirty="0"/>
              <a:t>or local </a:t>
            </a:r>
            <a:r>
              <a:rPr lang="en-US" sz="2100" b="1" dirty="0"/>
              <a:t>CNA/</a:t>
            </a:r>
            <a:r>
              <a:rPr lang="en-US" sz="2100" b="1" dirty="0" err="1"/>
              <a:t>Confartigianato</a:t>
            </a:r>
            <a:r>
              <a:rPr lang="en-US" sz="2100" b="1" dirty="0"/>
              <a:t> </a:t>
            </a:r>
            <a:r>
              <a:rPr lang="en-US" sz="2100" dirty="0"/>
              <a:t>(artisans associations) sometimes publish guides for starting B&amp;Bs or campsites – those can serve as checklists.</a:t>
            </a:r>
          </a:p>
        </p:txBody>
      </p:sp>
      <p:cxnSp>
        <p:nvCxnSpPr>
          <p:cNvPr id="7" name="Straight Connector 6">
            <a:extLst>
              <a:ext uri="{FF2B5EF4-FFF2-40B4-BE49-F238E27FC236}">
                <a16:creationId xmlns:a16="http://schemas.microsoft.com/office/drawing/2014/main" id="{29435915-3399-FA50-2AEE-FBCC6A4341D3}"/>
              </a:ext>
            </a:extLst>
          </p:cNvPr>
          <p:cNvCxnSpPr/>
          <p:nvPr/>
        </p:nvCxnSpPr>
        <p:spPr>
          <a:xfrm>
            <a:off x="1290918" y="3754326"/>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AD3CBF2F-46A6-C242-F8C8-3D1EC085BF50}"/>
              </a:ext>
            </a:extLst>
          </p:cNvPr>
          <p:cNvSpPr txBox="1">
            <a:spLocks/>
          </p:cNvSpPr>
          <p:nvPr/>
        </p:nvSpPr>
        <p:spPr>
          <a:xfrm>
            <a:off x="3761100" y="3845097"/>
            <a:ext cx="7848600" cy="221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3F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solidFill>
                  <a:srgbClr val="494949"/>
                </a:solidFill>
              </a:rPr>
              <a:t>Tourism Enterprise Agencies:</a:t>
            </a:r>
            <a:r>
              <a:rPr lang="en-US" sz="2000" dirty="0">
                <a:solidFill>
                  <a:srgbClr val="494949"/>
                </a:solidFill>
              </a:rPr>
              <a:t> Italy’s national tourism board (ENIT) is more about promotion than enterprise funding. However, they have market research and can support you in marketing once you’re open (listing your business on official channels). </a:t>
            </a:r>
          </a:p>
          <a:p>
            <a:pPr marL="342900" indent="-342900">
              <a:buFont typeface="Arial" panose="020B0604020202020204" pitchFamily="34" charset="0"/>
              <a:buChar char="•"/>
            </a:pPr>
            <a:r>
              <a:rPr lang="en-US" sz="2000" b="1" dirty="0">
                <a:solidFill>
                  <a:srgbClr val="494949"/>
                </a:solidFill>
              </a:rPr>
              <a:t>DMCs (Destination Management Companies)</a:t>
            </a:r>
            <a:r>
              <a:rPr lang="en-US" sz="2000" dirty="0">
                <a:solidFill>
                  <a:srgbClr val="494949"/>
                </a:solidFill>
              </a:rPr>
              <a:t> or tourist districts that occasionally get public funding to sub-grant to local projects. Network within local tourism associations (e.g., </a:t>
            </a:r>
            <a:r>
              <a:rPr lang="en-US" sz="2000" dirty="0" err="1">
                <a:solidFill>
                  <a:srgbClr val="494949"/>
                </a:solidFill>
              </a:rPr>
              <a:t>Agriturist</a:t>
            </a:r>
            <a:r>
              <a:rPr lang="en-US" sz="2000" dirty="0">
                <a:solidFill>
                  <a:srgbClr val="494949"/>
                </a:solidFill>
              </a:rPr>
              <a:t> for agritourism, or Glamping Association if one exists).</a:t>
            </a:r>
          </a:p>
        </p:txBody>
      </p:sp>
      <p:sp>
        <p:nvSpPr>
          <p:cNvPr id="13" name="Freeform 28">
            <a:extLst>
              <a:ext uri="{FF2B5EF4-FFF2-40B4-BE49-F238E27FC236}">
                <a16:creationId xmlns:a16="http://schemas.microsoft.com/office/drawing/2014/main" id="{4CE9B894-11A1-CB45-4BF9-C87312D5714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A1E9C3FE-B400-2D74-1962-A867A88CA86F}"/>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 &amp; Supports</a:t>
            </a:r>
          </a:p>
        </p:txBody>
      </p:sp>
      <p:sp>
        <p:nvSpPr>
          <p:cNvPr id="5" name="TextBox 4">
            <a:extLst>
              <a:ext uri="{FF2B5EF4-FFF2-40B4-BE49-F238E27FC236}">
                <a16:creationId xmlns:a16="http://schemas.microsoft.com/office/drawing/2014/main" id="{A4899773-5F8A-AFCB-4E32-BDE153FFC12B}"/>
              </a:ext>
            </a:extLst>
          </p:cNvPr>
          <p:cNvSpPr txBox="1"/>
          <p:nvPr/>
        </p:nvSpPr>
        <p:spPr>
          <a:xfrm>
            <a:off x="353700" y="1889265"/>
            <a:ext cx="3675375" cy="1077218"/>
          </a:xfrm>
          <a:prstGeom prst="rect">
            <a:avLst/>
          </a:prstGeom>
          <a:noFill/>
        </p:spPr>
        <p:txBody>
          <a:bodyPr wrap="square">
            <a:spAutoFit/>
          </a:bodyPr>
          <a:lstStyle/>
          <a:p>
            <a:pPr algn="ctr"/>
            <a:r>
              <a:rPr lang="en-US" sz="3200" b="1" dirty="0">
                <a:solidFill>
                  <a:srgbClr val="E96751"/>
                </a:solidFill>
              </a:rPr>
              <a:t>Regulatory Resources</a:t>
            </a:r>
            <a:r>
              <a:rPr lang="en-US" sz="3200" dirty="0">
                <a:solidFill>
                  <a:srgbClr val="E96751"/>
                </a:solidFill>
              </a:rPr>
              <a:t> </a:t>
            </a:r>
            <a:endParaRPr lang="en-IE" sz="3200" dirty="0">
              <a:solidFill>
                <a:srgbClr val="E96751"/>
              </a:solidFill>
            </a:endParaRPr>
          </a:p>
        </p:txBody>
      </p:sp>
      <p:sp>
        <p:nvSpPr>
          <p:cNvPr id="8" name="TextBox 7">
            <a:extLst>
              <a:ext uri="{FF2B5EF4-FFF2-40B4-BE49-F238E27FC236}">
                <a16:creationId xmlns:a16="http://schemas.microsoft.com/office/drawing/2014/main" id="{3A54DBEB-F529-8A29-CA3B-F9D07619504F}"/>
              </a:ext>
            </a:extLst>
          </p:cNvPr>
          <p:cNvSpPr txBox="1"/>
          <p:nvPr/>
        </p:nvSpPr>
        <p:spPr>
          <a:xfrm>
            <a:off x="776569" y="3996415"/>
            <a:ext cx="3185831" cy="2062103"/>
          </a:xfrm>
          <a:prstGeom prst="rect">
            <a:avLst/>
          </a:prstGeom>
          <a:noFill/>
        </p:spPr>
        <p:txBody>
          <a:bodyPr wrap="square">
            <a:spAutoFit/>
          </a:bodyPr>
          <a:lstStyle/>
          <a:p>
            <a:pPr algn="ctr"/>
            <a:r>
              <a:rPr lang="en-US" sz="3200" b="1" dirty="0">
                <a:solidFill>
                  <a:srgbClr val="E96751"/>
                </a:solidFill>
              </a:rPr>
              <a:t>Tourism Enterprise Agencies and DMCs</a:t>
            </a:r>
            <a:endParaRPr lang="en-IE" sz="3200" dirty="0">
              <a:solidFill>
                <a:srgbClr val="E96751"/>
              </a:solidFill>
            </a:endParaRPr>
          </a:p>
        </p:txBody>
      </p:sp>
    </p:spTree>
    <p:extLst>
      <p:ext uri="{BB962C8B-B14F-4D97-AF65-F5344CB8AC3E}">
        <p14:creationId xmlns:p14="http://schemas.microsoft.com/office/powerpoint/2010/main" val="94241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95CC-D584-9341-199E-FC3C61857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52B569-E558-0425-AED1-1D8591365878}"/>
              </a:ext>
            </a:extLst>
          </p:cNvPr>
          <p:cNvSpPr>
            <a:spLocks noGrp="1"/>
          </p:cNvSpPr>
          <p:nvPr>
            <p:ph type="body" sz="quarter" idx="18"/>
          </p:nvPr>
        </p:nvSpPr>
        <p:spPr>
          <a:xfrm>
            <a:off x="4530539" y="1041608"/>
            <a:ext cx="7258050" cy="2213420"/>
          </a:xfrm>
        </p:spPr>
        <p:txBody>
          <a:bodyPr/>
          <a:lstStyle/>
          <a:p>
            <a:r>
              <a:rPr lang="en-US" sz="2100" dirty="0"/>
              <a:t>If you go the route of a social enterprise or cooperative, </a:t>
            </a:r>
            <a:r>
              <a:rPr lang="en-US" sz="2100" b="1" dirty="0" err="1"/>
              <a:t>Legacoop</a:t>
            </a:r>
            <a:r>
              <a:rPr lang="en-US" sz="2100" b="1" dirty="0"/>
              <a:t> and </a:t>
            </a:r>
            <a:r>
              <a:rPr lang="en-US" sz="2100" b="1" dirty="0" err="1"/>
              <a:t>Confcooperative</a:t>
            </a:r>
            <a:r>
              <a:rPr lang="en-US" sz="2100" b="1" dirty="0"/>
              <a:t> </a:t>
            </a:r>
            <a:r>
              <a:rPr lang="en-US" sz="2100" dirty="0"/>
              <a:t>(big cooperative associations) have their own financing arms that help fund cooperative startups. Additionally, the concept of Albergo </a:t>
            </a:r>
            <a:r>
              <a:rPr lang="en-US" sz="2100" dirty="0" err="1"/>
              <a:t>Diffuso</a:t>
            </a:r>
            <a:r>
              <a:rPr lang="en-US" sz="2100" dirty="0"/>
              <a:t> (a scattered hotel) is exemplified in Friuli Venezia Giulia, where the regional law provides funding and promotional support for Albergo </a:t>
            </a:r>
            <a:r>
              <a:rPr lang="en-US" sz="2100" dirty="0" err="1"/>
              <a:t>Diffuso</a:t>
            </a:r>
            <a:r>
              <a:rPr lang="en-US" sz="2100" dirty="0"/>
              <a:t> projects. If your model involves using existing village buildings as lodging, explore that concept and its associated support network.</a:t>
            </a:r>
          </a:p>
        </p:txBody>
      </p:sp>
      <p:cxnSp>
        <p:nvCxnSpPr>
          <p:cNvPr id="7" name="Straight Connector 6">
            <a:extLst>
              <a:ext uri="{FF2B5EF4-FFF2-40B4-BE49-F238E27FC236}">
                <a16:creationId xmlns:a16="http://schemas.microsoft.com/office/drawing/2014/main" id="{F3B3D5E5-8EBC-3315-69DA-E536E9A30F82}"/>
              </a:ext>
            </a:extLst>
          </p:cNvPr>
          <p:cNvCxnSpPr/>
          <p:nvPr/>
        </p:nvCxnSpPr>
        <p:spPr>
          <a:xfrm>
            <a:off x="1290918" y="3859101"/>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3" name="Freeform 28">
            <a:extLst>
              <a:ext uri="{FF2B5EF4-FFF2-40B4-BE49-F238E27FC236}">
                <a16:creationId xmlns:a16="http://schemas.microsoft.com/office/drawing/2014/main" id="{AC772ED2-15D5-9ABD-DF9A-0E4B49799F42}"/>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150F7AB9-A7F7-D472-1225-E69E8FD748F0}"/>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Resources &amp; Supports</a:t>
            </a:r>
          </a:p>
        </p:txBody>
      </p:sp>
      <p:sp>
        <p:nvSpPr>
          <p:cNvPr id="4" name="TextBox 3">
            <a:extLst>
              <a:ext uri="{FF2B5EF4-FFF2-40B4-BE49-F238E27FC236}">
                <a16:creationId xmlns:a16="http://schemas.microsoft.com/office/drawing/2014/main" id="{C1D91957-35CB-ECE1-A564-7F44162A61C4}"/>
              </a:ext>
            </a:extLst>
          </p:cNvPr>
          <p:cNvSpPr txBox="1"/>
          <p:nvPr/>
        </p:nvSpPr>
        <p:spPr>
          <a:xfrm>
            <a:off x="631196" y="1823394"/>
            <a:ext cx="3675375" cy="584775"/>
          </a:xfrm>
          <a:prstGeom prst="rect">
            <a:avLst/>
          </a:prstGeom>
          <a:noFill/>
        </p:spPr>
        <p:txBody>
          <a:bodyPr wrap="square">
            <a:spAutoFit/>
          </a:bodyPr>
          <a:lstStyle/>
          <a:p>
            <a:pPr algn="ctr"/>
            <a:r>
              <a:rPr lang="en-US" sz="3200" b="1" dirty="0">
                <a:solidFill>
                  <a:srgbClr val="E96751"/>
                </a:solidFill>
              </a:rPr>
              <a:t>Cooperative Funds</a:t>
            </a:r>
            <a:endParaRPr lang="en-IE" sz="3200" dirty="0">
              <a:solidFill>
                <a:srgbClr val="E96751"/>
              </a:solidFill>
            </a:endParaRPr>
          </a:p>
        </p:txBody>
      </p:sp>
    </p:spTree>
    <p:extLst>
      <p:ext uri="{BB962C8B-B14F-4D97-AF65-F5344CB8AC3E}">
        <p14:creationId xmlns:p14="http://schemas.microsoft.com/office/powerpoint/2010/main" val="2740311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7 (Part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055225"/>
          </a:xfrm>
          <a:prstGeom prst="rect">
            <a:avLst/>
          </a:prstGeom>
          <a:noFill/>
        </p:spPr>
        <p:txBody>
          <a:bodyPr wrap="square" rtlCol="0">
            <a:spAutoFit/>
          </a:bodyPr>
          <a:lstStyle/>
          <a:p>
            <a:pPr algn="ctr">
              <a:lnSpc>
                <a:spcPts val="2520"/>
              </a:lnSpc>
            </a:pPr>
            <a:r>
              <a:rPr lang="en-US" sz="2400" dirty="0">
                <a:solidFill>
                  <a:srgbClr val="414141"/>
                </a:solidFill>
              </a:rPr>
              <a:t>Find the Funds That Fit</a:t>
            </a:r>
          </a:p>
          <a:p>
            <a:pPr algn="ctr">
              <a:lnSpc>
                <a:spcPts val="2520"/>
              </a:lnSpc>
            </a:pPr>
            <a:r>
              <a:rPr lang="en-IE" sz="2400" dirty="0">
                <a:solidFill>
                  <a:srgbClr val="414141"/>
                </a:solidFill>
              </a:rPr>
              <a:t>Italy</a:t>
            </a: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7 (Part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Investment, Grant Applications &amp; Pitching Your Idea</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EDD8-657D-B08D-ABE2-6E5407F515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0267F59-6A1F-DF71-AB67-FB49A5DF8A50}"/>
              </a:ext>
            </a:extLst>
          </p:cNvPr>
          <p:cNvSpPr>
            <a:spLocks noGrp="1"/>
          </p:cNvSpPr>
          <p:nvPr>
            <p:ph type="body" sz="quarter" idx="18"/>
          </p:nvPr>
        </p:nvSpPr>
        <p:spPr>
          <a:xfrm>
            <a:off x="883906" y="2388288"/>
            <a:ext cx="10970390" cy="3499183"/>
          </a:xfrm>
        </p:spPr>
        <p:txBody>
          <a:bodyPr/>
          <a:lstStyle/>
          <a:p>
            <a:pPr>
              <a:spcAft>
                <a:spcPts val="600"/>
              </a:spcAft>
            </a:pPr>
            <a:r>
              <a:rPr lang="en-US" sz="2400" dirty="0"/>
              <a:t>Italy’s funding for tourism accommodation </a:t>
            </a:r>
            <a:r>
              <a:rPr lang="en-US" sz="2400" dirty="0" err="1"/>
              <a:t>centres</a:t>
            </a:r>
            <a:r>
              <a:rPr lang="en-US" sz="2400" dirty="0"/>
              <a:t> on the development of agritourism</a:t>
            </a:r>
            <a:r>
              <a:rPr lang="en-US" sz="2400" b="1" dirty="0"/>
              <a:t>, sustainability certification, and energy-efficient renovation</a:t>
            </a:r>
            <a:r>
              <a:rPr lang="en-US" sz="2400" dirty="0"/>
              <a:t>. The government encourages farm diversification, particularly through RDP/EAFRD funds and regional </a:t>
            </a:r>
            <a:r>
              <a:rPr lang="en-US" sz="2400" dirty="0" err="1"/>
              <a:t>programmes</a:t>
            </a:r>
            <a:r>
              <a:rPr lang="en-US" sz="2400" dirty="0"/>
              <a:t>, enabling farmers and rural entrepreneurs to convert agricultural buildings into tourist lodging. </a:t>
            </a:r>
          </a:p>
          <a:p>
            <a:pPr>
              <a:spcAft>
                <a:spcPts val="600"/>
              </a:spcAft>
            </a:pPr>
            <a:endParaRPr lang="en-US" sz="1000" dirty="0"/>
          </a:p>
          <a:p>
            <a:pPr>
              <a:spcAft>
                <a:spcPts val="600"/>
              </a:spcAft>
            </a:pPr>
            <a:r>
              <a:rPr lang="en-US" sz="2400" dirty="0"/>
              <a:t>At the same time, national schemes like </a:t>
            </a:r>
            <a:r>
              <a:rPr lang="en-US" sz="2400" b="1" dirty="0"/>
              <a:t>Conto Termico</a:t>
            </a:r>
            <a:r>
              <a:rPr lang="en-US" sz="2400" dirty="0"/>
              <a:t> and </a:t>
            </a:r>
            <a:r>
              <a:rPr lang="en-US" sz="2400" b="1" dirty="0" err="1"/>
              <a:t>Ecobonus</a:t>
            </a:r>
            <a:r>
              <a:rPr lang="en-US" sz="2400" b="1" dirty="0"/>
              <a:t>/Bonus Hotel</a:t>
            </a:r>
            <a:r>
              <a:rPr lang="en-US" sz="2400" dirty="0"/>
              <a:t> support renovations involving solar panels, insulation, and renewable heating systems. Italy launched a €2,000 </a:t>
            </a:r>
            <a:r>
              <a:rPr lang="en-US" sz="2400" b="1" dirty="0"/>
              <a:t>eco-cert voucher</a:t>
            </a:r>
            <a:r>
              <a:rPr lang="en-US" sz="2400" dirty="0"/>
              <a:t> </a:t>
            </a:r>
            <a:r>
              <a:rPr lang="en-US" sz="2400" dirty="0" err="1"/>
              <a:t>programme</a:t>
            </a:r>
            <a:r>
              <a:rPr lang="en-US" sz="2400" dirty="0"/>
              <a:t> to support EMAS, EU Ecolabel, and ISO standards.</a:t>
            </a:r>
          </a:p>
          <a:p>
            <a:pPr>
              <a:spcAft>
                <a:spcPts val="600"/>
              </a:spcAft>
            </a:pPr>
            <a:endParaRPr lang="en-IE" dirty="0"/>
          </a:p>
        </p:txBody>
      </p:sp>
      <p:sp>
        <p:nvSpPr>
          <p:cNvPr id="6" name="Text Placeholder 5">
            <a:extLst>
              <a:ext uri="{FF2B5EF4-FFF2-40B4-BE49-F238E27FC236}">
                <a16:creationId xmlns:a16="http://schemas.microsoft.com/office/drawing/2014/main" id="{23078239-FB74-DF4F-0966-A9CC7C932C15}"/>
              </a:ext>
            </a:extLst>
          </p:cNvPr>
          <p:cNvSpPr>
            <a:spLocks noGrp="1"/>
          </p:cNvSpPr>
          <p:nvPr>
            <p:ph type="body" sz="quarter" idx="16"/>
          </p:nvPr>
        </p:nvSpPr>
        <p:spPr>
          <a:xfrm>
            <a:off x="788656" y="158725"/>
            <a:ext cx="10614687" cy="803654"/>
          </a:xfrm>
        </p:spPr>
        <p:txBody>
          <a:bodyPr/>
          <a:lstStyle/>
          <a:p>
            <a:r>
              <a:rPr lang="en-IE" sz="3200" dirty="0"/>
              <a:t>Introduction: </a:t>
            </a:r>
            <a:r>
              <a:rPr lang="en-IE" sz="3200" b="0" dirty="0"/>
              <a:t>Italy’s Funding Priorities</a:t>
            </a:r>
          </a:p>
          <a:p>
            <a:endParaRPr lang="en-IE" sz="3200" dirty="0"/>
          </a:p>
        </p:txBody>
      </p:sp>
      <p:sp>
        <p:nvSpPr>
          <p:cNvPr id="8" name="Text Placeholder 7">
            <a:extLst>
              <a:ext uri="{FF2B5EF4-FFF2-40B4-BE49-F238E27FC236}">
                <a16:creationId xmlns:a16="http://schemas.microsoft.com/office/drawing/2014/main" id="{442B712A-D3BC-3DD3-A6BE-0A749C393F36}"/>
              </a:ext>
            </a:extLst>
          </p:cNvPr>
          <p:cNvSpPr>
            <a:spLocks noGrp="1"/>
          </p:cNvSpPr>
          <p:nvPr>
            <p:ph type="body" sz="quarter" idx="19"/>
          </p:nvPr>
        </p:nvSpPr>
        <p:spPr>
          <a:xfrm>
            <a:off x="802510" y="770435"/>
            <a:ext cx="10614687" cy="803654"/>
          </a:xfrm>
        </p:spPr>
        <p:txBody>
          <a:bodyPr/>
          <a:lstStyle/>
          <a:p>
            <a:r>
              <a:rPr lang="en-US" sz="2800" dirty="0"/>
              <a:t>Agritourism development, diversification, sustainability certification, energy-efficient renovation, environmental impact and local community-based rural tourism</a:t>
            </a:r>
            <a:r>
              <a:rPr lang="en-IE" sz="2800" dirty="0"/>
              <a:t>.</a:t>
            </a:r>
          </a:p>
        </p:txBody>
      </p:sp>
    </p:spTree>
    <p:extLst>
      <p:ext uri="{BB962C8B-B14F-4D97-AF65-F5344CB8AC3E}">
        <p14:creationId xmlns:p14="http://schemas.microsoft.com/office/powerpoint/2010/main" val="6321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E66D-5FE9-6E89-8310-6AEC5BA61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7A0D0ED-4421-70B9-3CDC-D7FC241C3832}"/>
              </a:ext>
            </a:extLst>
          </p:cNvPr>
          <p:cNvSpPr>
            <a:spLocks noGrp="1"/>
          </p:cNvSpPr>
          <p:nvPr>
            <p:ph type="body" sz="quarter" idx="18"/>
          </p:nvPr>
        </p:nvSpPr>
        <p:spPr>
          <a:xfrm>
            <a:off x="788656" y="962379"/>
            <a:ext cx="10970390" cy="3499183"/>
          </a:xfrm>
        </p:spPr>
        <p:txBody>
          <a:bodyPr/>
          <a:lstStyle/>
          <a:p>
            <a:pPr>
              <a:spcAft>
                <a:spcPts val="600"/>
              </a:spcAft>
            </a:pPr>
            <a:r>
              <a:rPr lang="en-US" sz="2400" dirty="0"/>
              <a:t>To succeed in Italy, entrepreneurs should </a:t>
            </a:r>
            <a:r>
              <a:rPr lang="en-US" sz="2400" dirty="0" err="1"/>
              <a:t>emphasise</a:t>
            </a:r>
            <a:r>
              <a:rPr lang="en-US" sz="2400" dirty="0"/>
              <a:t> their </a:t>
            </a:r>
            <a:r>
              <a:rPr lang="en-US" sz="2400" b="1" dirty="0"/>
              <a:t>agricultural roots, environmental impact, and connection to the local territory</a:t>
            </a:r>
            <a:r>
              <a:rPr lang="en-US" sz="2400" dirty="0"/>
              <a:t>. </a:t>
            </a:r>
            <a:r>
              <a:rPr lang="en-US" sz="2400" dirty="0" err="1"/>
              <a:t>Agriturismi</a:t>
            </a:r>
            <a:r>
              <a:rPr lang="en-US" sz="2400" dirty="0"/>
              <a:t> and nature stays that promote food tourism, eco-farming, or hands-on heritage activities are especially appealing to funders. </a:t>
            </a:r>
          </a:p>
          <a:p>
            <a:pPr>
              <a:spcAft>
                <a:spcPts val="600"/>
              </a:spcAft>
            </a:pPr>
            <a:endParaRPr lang="en-US" sz="1000" dirty="0"/>
          </a:p>
          <a:p>
            <a:pPr>
              <a:spcAft>
                <a:spcPts val="600"/>
              </a:spcAft>
            </a:pPr>
            <a:r>
              <a:rPr lang="en-US" sz="2400" b="1" dirty="0"/>
              <a:t>Certification</a:t>
            </a:r>
            <a:r>
              <a:rPr lang="en-US" sz="2400" dirty="0"/>
              <a:t> not only unlocks additional grants but also boosts credibility and bookings. Proposals should demonstrate </a:t>
            </a:r>
            <a:r>
              <a:rPr lang="en-US" sz="2400" b="1" dirty="0"/>
              <a:t>climate impact mitigation</a:t>
            </a:r>
            <a:r>
              <a:rPr lang="en-US" sz="2400" dirty="0"/>
              <a:t>, efficient resource </a:t>
            </a:r>
            <a:r>
              <a:rPr lang="en-US" sz="2400" dirty="0" err="1"/>
              <a:t>utilisation</a:t>
            </a:r>
            <a:r>
              <a:rPr lang="en-US" sz="2400" dirty="0"/>
              <a:t>, and potential for community-based tourism. </a:t>
            </a:r>
            <a:r>
              <a:rPr lang="en-US" sz="2400" b="1" dirty="0"/>
              <a:t>Sustainability</a:t>
            </a:r>
            <a:r>
              <a:rPr lang="en-US" sz="2400" dirty="0"/>
              <a:t> in Italy isn’t just a funding requirement—it’s also an increasing guest expectation and policy priority.</a:t>
            </a:r>
          </a:p>
          <a:p>
            <a:pPr>
              <a:spcAft>
                <a:spcPts val="600"/>
              </a:spcAft>
            </a:pPr>
            <a:endParaRPr lang="en-IE" dirty="0"/>
          </a:p>
        </p:txBody>
      </p:sp>
      <p:sp>
        <p:nvSpPr>
          <p:cNvPr id="6" name="Text Placeholder 5">
            <a:extLst>
              <a:ext uri="{FF2B5EF4-FFF2-40B4-BE49-F238E27FC236}">
                <a16:creationId xmlns:a16="http://schemas.microsoft.com/office/drawing/2014/main" id="{DB3C15B7-B3CD-F26B-6C08-5893C3ECEA37}"/>
              </a:ext>
            </a:extLst>
          </p:cNvPr>
          <p:cNvSpPr>
            <a:spLocks noGrp="1"/>
          </p:cNvSpPr>
          <p:nvPr>
            <p:ph type="body" sz="quarter" idx="16"/>
          </p:nvPr>
        </p:nvSpPr>
        <p:spPr>
          <a:xfrm>
            <a:off x="788656" y="158725"/>
            <a:ext cx="10614687" cy="803654"/>
          </a:xfrm>
        </p:spPr>
        <p:txBody>
          <a:bodyPr/>
          <a:lstStyle/>
          <a:p>
            <a:r>
              <a:rPr lang="en-IE" sz="3200" dirty="0"/>
              <a:t>Introduction: </a:t>
            </a:r>
            <a:r>
              <a:rPr lang="en-IE" sz="3200" b="0" dirty="0"/>
              <a:t>Italy’s Funding Priorities</a:t>
            </a:r>
          </a:p>
          <a:p>
            <a:endParaRPr lang="en-IE" sz="3200" dirty="0"/>
          </a:p>
        </p:txBody>
      </p:sp>
    </p:spTree>
    <p:extLst>
      <p:ext uri="{BB962C8B-B14F-4D97-AF65-F5344CB8AC3E}">
        <p14:creationId xmlns:p14="http://schemas.microsoft.com/office/powerpoint/2010/main" val="20019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93C8-3406-7DF5-196D-9F1620FE3780}"/>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4B290CC0-ABCD-DBA4-3C10-8DC38F939864}"/>
              </a:ext>
            </a:extLst>
          </p:cNvPr>
          <p:cNvSpPr/>
          <p:nvPr/>
        </p:nvSpPr>
        <p:spPr>
          <a:xfrm>
            <a:off x="1236438" y="1314194"/>
            <a:ext cx="10029647" cy="32797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8348BDD5-14E5-0952-2471-E6D9F88C20A4}"/>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Objective </a:t>
            </a:r>
          </a:p>
          <a:p>
            <a:pPr marL="342900" indent="-342900">
              <a:spcAft>
                <a:spcPts val="600"/>
              </a:spcAft>
              <a:buFont typeface="Arial" panose="020B0604020202020204" pitchFamily="34" charset="0"/>
              <a:buChar char="•"/>
            </a:pPr>
            <a:r>
              <a:rPr lang="en-US" sz="2200" b="1" dirty="0">
                <a:solidFill>
                  <a:srgbClr val="494949"/>
                </a:solidFill>
              </a:rPr>
              <a:t>Italy</a:t>
            </a:r>
            <a:r>
              <a:rPr lang="en-US" sz="2200" dirty="0">
                <a:solidFill>
                  <a:srgbClr val="494949"/>
                </a:solidFill>
              </a:rPr>
              <a:t> has a plethora of funding programs, though they can be bureaucratic. Key avenues for an Italian entrepreneur:</a:t>
            </a:r>
          </a:p>
          <a:p>
            <a:pPr marL="342900" indent="-342900">
              <a:spcAft>
                <a:spcPts val="600"/>
              </a:spcAft>
              <a:buFont typeface="Arial" panose="020B0604020202020204" pitchFamily="34" charset="0"/>
              <a:buChar char="•"/>
            </a:pPr>
            <a:r>
              <a:rPr lang="en-US" sz="2200" b="1" dirty="0" err="1">
                <a:solidFill>
                  <a:srgbClr val="EC7C69"/>
                </a:solidFill>
                <a:hlinkClick r:id="rId3">
                  <a:extLst>
                    <a:ext uri="{A12FA001-AC4F-418D-AE19-62706E023703}">
                      <ahyp:hlinkClr xmlns:ahyp="http://schemas.microsoft.com/office/drawing/2018/hyperlinkcolor" val="tx"/>
                    </a:ext>
                  </a:extLst>
                </a:hlinkClick>
              </a:rPr>
              <a:t>Invitalia</a:t>
            </a:r>
            <a:r>
              <a:rPr lang="en-US" sz="2200" b="1" dirty="0">
                <a:solidFill>
                  <a:srgbClr val="EC7C69"/>
                </a:solidFill>
                <a:hlinkClick r:id="rId3">
                  <a:extLst>
                    <a:ext uri="{A12FA001-AC4F-418D-AE19-62706E023703}">
                      <ahyp:hlinkClr xmlns:ahyp="http://schemas.microsoft.com/office/drawing/2018/hyperlinkcolor" val="tx"/>
                    </a:ext>
                  </a:extLst>
                </a:hlinkClick>
              </a:rPr>
              <a:t> Startup Incentives</a:t>
            </a:r>
            <a:r>
              <a:rPr lang="en-US" sz="2200" b="1" dirty="0">
                <a:solidFill>
                  <a:srgbClr val="EC7C69"/>
                </a:solidFill>
              </a:rPr>
              <a:t>:</a:t>
            </a:r>
            <a:r>
              <a:rPr lang="en-US" sz="2200" dirty="0">
                <a:solidFill>
                  <a:srgbClr val="EC7C69"/>
                </a:solidFill>
              </a:rPr>
              <a:t> </a:t>
            </a:r>
            <a:r>
              <a:rPr lang="en-US" sz="2200" dirty="0" err="1">
                <a:solidFill>
                  <a:srgbClr val="494949"/>
                </a:solidFill>
              </a:rPr>
              <a:t>Invitalia</a:t>
            </a:r>
            <a:r>
              <a:rPr lang="en-US" sz="2200" dirty="0">
                <a:solidFill>
                  <a:srgbClr val="494949"/>
                </a:solidFill>
              </a:rPr>
              <a:t> </a:t>
            </a:r>
            <a:r>
              <a:rPr lang="en-US" sz="2200" dirty="0"/>
              <a:t>offers various startup incentives, including </a:t>
            </a:r>
            <a:r>
              <a:rPr lang="en-US" sz="2200" dirty="0" err="1"/>
              <a:t>Smart&amp;Start</a:t>
            </a:r>
            <a:r>
              <a:rPr lang="en-US" sz="2200" dirty="0"/>
              <a:t> Italia and Rest in the South, which support the creation and growth of innovative and sustainable businesses, particularly in Central and Southern Italy. These </a:t>
            </a:r>
            <a:r>
              <a:rPr lang="en-US" sz="2200" dirty="0">
                <a:solidFill>
                  <a:srgbClr val="E96751"/>
                </a:solidFill>
                <a:hlinkClick r:id="rId4">
                  <a:extLst>
                    <a:ext uri="{A12FA001-AC4F-418D-AE19-62706E023703}">
                      <ahyp:hlinkClr xmlns:ahyp="http://schemas.microsoft.com/office/drawing/2018/hyperlinkcolor" val="tx"/>
                    </a:ext>
                  </a:extLst>
                </a:hlinkClick>
              </a:rPr>
              <a:t>incentives</a:t>
            </a:r>
            <a:r>
              <a:rPr lang="en-US" sz="2200" dirty="0"/>
              <a:t> can include interest-free financing, non-repayable contributions, and subsidies for specific projects. </a:t>
            </a:r>
          </a:p>
        </p:txBody>
      </p:sp>
      <p:sp>
        <p:nvSpPr>
          <p:cNvPr id="33" name="Freeform 28">
            <a:extLst>
              <a:ext uri="{FF2B5EF4-FFF2-40B4-BE49-F238E27FC236}">
                <a16:creationId xmlns:a16="http://schemas.microsoft.com/office/drawing/2014/main" id="{3EF1FDB9-23D3-D4CE-1625-16675343CAD5}"/>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E0DEC83-0F92-ED3C-9075-0AD72671C30F}"/>
              </a:ext>
            </a:extLst>
          </p:cNvPr>
          <p:cNvSpPr txBox="1">
            <a:spLocks/>
          </p:cNvSpPr>
          <p:nvPr/>
        </p:nvSpPr>
        <p:spPr>
          <a:xfrm>
            <a:off x="1512183" y="26303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AE0D99E6-D9DB-F35F-1598-F33E6DB9B3C8}"/>
              </a:ext>
            </a:extLst>
          </p:cNvPr>
          <p:cNvSpPr/>
          <p:nvPr/>
        </p:nvSpPr>
        <p:spPr>
          <a:xfrm>
            <a:off x="1276359" y="4850764"/>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FCEDAF04-87BB-89DF-DA3F-6DB732CD693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C7C69"/>
                </a:solidFill>
              </a:rPr>
              <a:t>ON – Oltre Nuove Imprese a Tasso Zero: </a:t>
            </a:r>
            <a:r>
              <a:rPr lang="en-US" sz="2000" dirty="0">
                <a:solidFill>
                  <a:srgbClr val="494949"/>
                </a:solidFill>
              </a:rPr>
              <a:t>Managed by </a:t>
            </a:r>
            <a:r>
              <a:rPr lang="en-US" sz="2000" dirty="0" err="1">
                <a:solidFill>
                  <a:srgbClr val="494949"/>
                </a:solidFill>
              </a:rPr>
              <a:t>Invitalia</a:t>
            </a:r>
            <a:r>
              <a:rPr lang="en-US" sz="2000" dirty="0">
                <a:solidFill>
                  <a:srgbClr val="494949"/>
                </a:solidFill>
              </a:rPr>
              <a:t>, this flagship national program supports businesses led by women or individuals under 36 years old. It provides a mix of </a:t>
            </a:r>
            <a:r>
              <a:rPr lang="en-US" sz="2000" b="1" dirty="0">
                <a:solidFill>
                  <a:srgbClr val="494949"/>
                </a:solidFill>
              </a:rPr>
              <a:t>zero-interest loans </a:t>
            </a:r>
            <a:r>
              <a:rPr lang="en-US" sz="2000" dirty="0">
                <a:solidFill>
                  <a:srgbClr val="494949"/>
                </a:solidFill>
              </a:rPr>
              <a:t>and</a:t>
            </a:r>
            <a:r>
              <a:rPr lang="en-US" sz="2000" b="1" dirty="0">
                <a:solidFill>
                  <a:srgbClr val="494949"/>
                </a:solidFill>
              </a:rPr>
              <a:t> grants covering up to 90% of investment costs</a:t>
            </a:r>
            <a:r>
              <a:rPr lang="en-US" sz="2000" dirty="0">
                <a:solidFill>
                  <a:srgbClr val="494949"/>
                </a:solidFill>
              </a:rPr>
              <a:t> (for projects up to €3M).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6B66AF39-9777-5845-3FEE-976BEBA0C898}"/>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B9CC4D-7568-3363-6FBC-33CA215CC4A9}"/>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7D558-90C5-61D2-96CC-A195F47076EE}"/>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70E77FE-3B7F-E7D4-432D-263FD03801D4}"/>
              </a:ext>
            </a:extLst>
          </p:cNvPr>
          <p:cNvGrpSpPr/>
          <p:nvPr/>
        </p:nvGrpSpPr>
        <p:grpSpPr>
          <a:xfrm>
            <a:off x="274432" y="85433"/>
            <a:ext cx="1047896" cy="1049846"/>
            <a:chOff x="1016000" y="1137920"/>
            <a:chExt cx="1016000" cy="1016000"/>
          </a:xfrm>
        </p:grpSpPr>
        <p:sp>
          <p:nvSpPr>
            <p:cNvPr id="28" name="Oval 27">
              <a:extLst>
                <a:ext uri="{FF2B5EF4-FFF2-40B4-BE49-F238E27FC236}">
                  <a16:creationId xmlns:a16="http://schemas.microsoft.com/office/drawing/2014/main" id="{87389D24-DE43-F77F-F871-5F28F804826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TextBox 28">
              <a:extLst>
                <a:ext uri="{FF2B5EF4-FFF2-40B4-BE49-F238E27FC236}">
                  <a16:creationId xmlns:a16="http://schemas.microsoft.com/office/drawing/2014/main" id="{66B09E21-0CD6-7310-E3D8-8CCAB320A65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4" name="Graphic 3" descr="Target with solid fill">
            <a:extLst>
              <a:ext uri="{FF2B5EF4-FFF2-40B4-BE49-F238E27FC236}">
                <a16:creationId xmlns:a16="http://schemas.microsoft.com/office/drawing/2014/main" id="{EF5897DB-5975-D481-A9E1-0652AD09C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9" name="Graphic 8" descr="Female Profile with solid fill">
            <a:extLst>
              <a:ext uri="{FF2B5EF4-FFF2-40B4-BE49-F238E27FC236}">
                <a16:creationId xmlns:a16="http://schemas.microsoft.com/office/drawing/2014/main" id="{003A82FC-415A-4BF7-C453-8F45621DD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045" y="5185349"/>
            <a:ext cx="914400" cy="914400"/>
          </a:xfrm>
          <a:prstGeom prst="rect">
            <a:avLst/>
          </a:prstGeom>
        </p:spPr>
      </p:pic>
      <p:pic>
        <p:nvPicPr>
          <p:cNvPr id="10" name="Picture 9">
            <a:extLst>
              <a:ext uri="{FF2B5EF4-FFF2-40B4-BE49-F238E27FC236}">
                <a16:creationId xmlns:a16="http://schemas.microsoft.com/office/drawing/2014/main" id="{A0E83111-DCC7-65A5-C49E-83A0C36ED20A}"/>
              </a:ext>
            </a:extLst>
          </p:cNvPr>
          <p:cNvPicPr>
            <a:picLocks noChangeAspect="1"/>
          </p:cNvPicPr>
          <p:nvPr/>
        </p:nvPicPr>
        <p:blipFill>
          <a:blip r:embed="rId9"/>
          <a:stretch>
            <a:fillRect/>
          </a:stretch>
        </p:blipFill>
        <p:spPr>
          <a:xfrm>
            <a:off x="9291636" y="85433"/>
            <a:ext cx="2105026" cy="1097390"/>
          </a:xfrm>
          <a:prstGeom prst="rect">
            <a:avLst/>
          </a:prstGeom>
        </p:spPr>
      </p:pic>
    </p:spTree>
    <p:extLst>
      <p:ext uri="{BB962C8B-B14F-4D97-AF65-F5344CB8AC3E}">
        <p14:creationId xmlns:p14="http://schemas.microsoft.com/office/powerpoint/2010/main" val="15537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7CEE-A71F-ECE5-FDE7-AA10862C0727}"/>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B4D27F0-42D8-EA84-EDA0-C114D47D8CF7}"/>
              </a:ext>
            </a:extLst>
          </p:cNvPr>
          <p:cNvSpPr/>
          <p:nvPr/>
        </p:nvSpPr>
        <p:spPr>
          <a:xfrm>
            <a:off x="1236438" y="1314195"/>
            <a:ext cx="10029647" cy="274587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35C59495-C769-D1DD-C6BA-779C4AB41832}"/>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Objective </a:t>
            </a:r>
          </a:p>
          <a:p>
            <a:pPr marL="342900" indent="-342900">
              <a:spcAft>
                <a:spcPts val="600"/>
              </a:spcAft>
              <a:buFont typeface="Arial" panose="020B0604020202020204" pitchFamily="34" charset="0"/>
              <a:buChar char="•"/>
            </a:pPr>
            <a:r>
              <a:rPr lang="en-US" sz="2200" dirty="0">
                <a:solidFill>
                  <a:srgbClr val="494949"/>
                </a:solidFill>
              </a:rPr>
              <a:t>Importantly, </a:t>
            </a:r>
            <a:r>
              <a:rPr lang="en-US" sz="2200" b="1" dirty="0">
                <a:solidFill>
                  <a:srgbClr val="494949"/>
                </a:solidFill>
              </a:rPr>
              <a:t>tourism, accommodation and wellness are eligible sectors </a:t>
            </a:r>
            <a:r>
              <a:rPr lang="en-US" sz="2200" dirty="0">
                <a:solidFill>
                  <a:srgbClr val="494949"/>
                </a:solidFill>
              </a:rPr>
              <a:t>(even the purchase of real estate is allowed up to </a:t>
            </a:r>
            <a:r>
              <a:rPr lang="en-US" sz="2200" dirty="0">
                <a:solidFill>
                  <a:srgbClr val="494949"/>
                </a:solidFill>
                <a:hlinkClick r:id="rId3">
                  <a:extLst>
                    <a:ext uri="{A12FA001-AC4F-418D-AE19-62706E023703}">
                      <ahyp:hlinkClr xmlns:ahyp="http://schemas.microsoft.com/office/drawing/2018/hyperlinkcolor" val="tx"/>
                    </a:ext>
                  </a:extLst>
                </a:hlinkClick>
              </a:rPr>
              <a:t>40% of the project</a:t>
            </a:r>
            <a:r>
              <a:rPr lang="en-US" sz="2200" dirty="0">
                <a:solidFill>
                  <a:srgbClr val="494949"/>
                </a:solidFill>
              </a:rPr>
              <a:t>) for eco-glamping, off-grid cabins, and sustainable farm stays.</a:t>
            </a:r>
          </a:p>
          <a:p>
            <a:pPr marL="342900" indent="-342900">
              <a:spcAft>
                <a:spcPts val="600"/>
              </a:spcAft>
              <a:buFont typeface="Arial" panose="020B0604020202020204" pitchFamily="34" charset="0"/>
              <a:buChar char="•"/>
            </a:pPr>
            <a:r>
              <a:rPr lang="en-US" sz="2200" dirty="0">
                <a:solidFill>
                  <a:srgbClr val="494949"/>
                </a:solidFill>
              </a:rPr>
              <a:t>If you qualify (young or female-led company), this is a fantastic opportunity – essentially, almost full financing on very generous terms. A</a:t>
            </a:r>
            <a:r>
              <a:rPr lang="en-IE" sz="2200" dirty="0" err="1">
                <a:solidFill>
                  <a:srgbClr val="494949"/>
                </a:solidFill>
              </a:rPr>
              <a:t>pply</a:t>
            </a:r>
            <a:r>
              <a:rPr lang="en-IE" sz="2200" dirty="0">
                <a:solidFill>
                  <a:srgbClr val="494949"/>
                </a:solidFill>
              </a:rPr>
              <a:t> via </a:t>
            </a:r>
            <a:r>
              <a:rPr lang="en-IE" sz="2200" dirty="0">
                <a:solidFill>
                  <a:srgbClr val="494949"/>
                </a:solidFill>
                <a:hlinkClick r:id="rId4">
                  <a:extLst>
                    <a:ext uri="{A12FA001-AC4F-418D-AE19-62706E023703}">
                      <ahyp:hlinkClr xmlns:ahyp="http://schemas.microsoft.com/office/drawing/2018/hyperlinkcolor" val="tx"/>
                    </a:ext>
                  </a:extLst>
                </a:hlinkClick>
              </a:rPr>
              <a:t>www.invitalia.it</a:t>
            </a:r>
            <a:endParaRPr lang="en-IE" sz="2200" dirty="0">
              <a:solidFill>
                <a:srgbClr val="494949"/>
              </a:solidFill>
            </a:endParaRPr>
          </a:p>
        </p:txBody>
      </p:sp>
      <p:sp>
        <p:nvSpPr>
          <p:cNvPr id="33" name="Freeform 28">
            <a:extLst>
              <a:ext uri="{FF2B5EF4-FFF2-40B4-BE49-F238E27FC236}">
                <a16:creationId xmlns:a16="http://schemas.microsoft.com/office/drawing/2014/main" id="{8343E12B-954C-CB4A-AC1E-CEEFBD7B88F4}"/>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E06C8B29-346C-2DD6-53D6-0B290CBE49D7}"/>
              </a:ext>
            </a:extLst>
          </p:cNvPr>
          <p:cNvSpPr txBox="1">
            <a:spLocks/>
          </p:cNvSpPr>
          <p:nvPr/>
        </p:nvSpPr>
        <p:spPr>
          <a:xfrm>
            <a:off x="470099" y="235223"/>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B66F57A3-D8A8-4B71-85F5-6403ACA341D7}"/>
              </a:ext>
            </a:extLst>
          </p:cNvPr>
          <p:cNvSpPr/>
          <p:nvPr/>
        </p:nvSpPr>
        <p:spPr>
          <a:xfrm>
            <a:off x="1289583" y="4229133"/>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27801733-CC06-AB16-885E-AAB751DEF257}"/>
              </a:ext>
            </a:extLst>
          </p:cNvPr>
          <p:cNvSpPr txBox="1">
            <a:spLocks/>
          </p:cNvSpPr>
          <p:nvPr/>
        </p:nvSpPr>
        <p:spPr>
          <a:xfrm>
            <a:off x="2198427" y="4398198"/>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96751"/>
                </a:solidFill>
              </a:rPr>
              <a:t>Example: </a:t>
            </a:r>
            <a:r>
              <a:rPr lang="en-US" sz="2200" dirty="0">
                <a:solidFill>
                  <a:srgbClr val="494949"/>
                </a:solidFill>
              </a:rPr>
              <a:t>You can get 75% </a:t>
            </a:r>
            <a:r>
              <a:rPr lang="en-US" sz="2200" b="1" dirty="0">
                <a:solidFill>
                  <a:srgbClr val="494949"/>
                </a:solidFill>
              </a:rPr>
              <a:t>financing</a:t>
            </a:r>
            <a:r>
              <a:rPr lang="en-US" sz="2200" dirty="0">
                <a:solidFill>
                  <a:srgbClr val="494949"/>
                </a:solidFill>
              </a:rPr>
              <a:t> (of which 50% is an interest-free loan, and 25% may be non-repayable if green/tech projects)</a:t>
            </a:r>
          </a:p>
          <a:p>
            <a:pPr marL="342900" indent="-342900">
              <a:spcBef>
                <a:spcPts val="0"/>
              </a:spcBef>
              <a:buFont typeface="Arial" panose="020B0604020202020204" pitchFamily="34" charset="0"/>
              <a:buChar char="•"/>
            </a:pPr>
            <a:r>
              <a:rPr lang="en-IE" sz="2200" dirty="0">
                <a:solidFill>
                  <a:srgbClr val="494949"/>
                </a:solidFill>
              </a:rPr>
              <a:t>Buying or renovating property</a:t>
            </a:r>
          </a:p>
          <a:p>
            <a:pPr marL="342900" indent="-342900">
              <a:spcBef>
                <a:spcPts val="0"/>
              </a:spcBef>
              <a:buFont typeface="Arial" panose="020B0604020202020204" pitchFamily="34" charset="0"/>
              <a:buChar char="•"/>
            </a:pPr>
            <a:r>
              <a:rPr lang="en-US" sz="2200" dirty="0">
                <a:solidFill>
                  <a:srgbClr val="494949"/>
                </a:solidFill>
              </a:rPr>
              <a:t>Setting up glamping sites, agritourism, and accessible tourism lodgings</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1DA14E42-9AD7-ACCE-53F6-8B1F94D9C35B}"/>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0D7A5-CBF5-7155-1AFB-E65AC268B5AB}"/>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CE2627-B0E9-8A25-6820-4F14EEB29CC5}"/>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3363DB68-1A0C-5A8F-F27C-D676C806D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E3A31C37-4EC8-4670-4700-6BDA990F1729}"/>
              </a:ext>
            </a:extLst>
          </p:cNvPr>
          <p:cNvPicPr>
            <a:picLocks noChangeAspect="1"/>
          </p:cNvPicPr>
          <p:nvPr/>
        </p:nvPicPr>
        <p:blipFill>
          <a:blip r:embed="rId7"/>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C9CC1D6-78E7-FB6A-FEB9-469B489EE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8375" y="4365874"/>
            <a:ext cx="749373" cy="749373"/>
          </a:xfrm>
          <a:prstGeom prst="rect">
            <a:avLst/>
          </a:prstGeom>
        </p:spPr>
      </p:pic>
      <p:sp>
        <p:nvSpPr>
          <p:cNvPr id="8" name="TextBox 7">
            <a:extLst>
              <a:ext uri="{FF2B5EF4-FFF2-40B4-BE49-F238E27FC236}">
                <a16:creationId xmlns:a16="http://schemas.microsoft.com/office/drawing/2014/main" id="{011573C3-43F4-14C5-A6F1-F958F36192D5}"/>
              </a:ext>
            </a:extLst>
          </p:cNvPr>
          <p:cNvSpPr txBox="1"/>
          <p:nvPr/>
        </p:nvSpPr>
        <p:spPr>
          <a:xfrm>
            <a:off x="4055463" y="5934670"/>
            <a:ext cx="7316912" cy="923330"/>
          </a:xfrm>
          <a:prstGeom prst="rect">
            <a:avLst/>
          </a:prstGeom>
          <a:noFill/>
        </p:spPr>
        <p:txBody>
          <a:bodyPr wrap="square">
            <a:spAutoFit/>
          </a:bodyPr>
          <a:lstStyle/>
          <a:p>
            <a:r>
              <a:rPr lang="en-US" b="1" i="1" dirty="0">
                <a:solidFill>
                  <a:srgbClr val="494949"/>
                </a:solidFill>
                <a:latin typeface="Google Sans"/>
              </a:rPr>
              <a:t>Recommended Reading</a:t>
            </a:r>
          </a:p>
          <a:p>
            <a:r>
              <a:rPr lang="en-US" dirty="0">
                <a:solidFill>
                  <a:srgbClr val="00B0F0"/>
                </a:solidFill>
                <a:latin typeface="Calibri "/>
                <a:hlinkClick r:id="rId10">
                  <a:extLst>
                    <a:ext uri="{A12FA001-AC4F-418D-AE19-62706E023703}">
                      <ahyp:hlinkClr xmlns:ahyp="http://schemas.microsoft.com/office/drawing/2018/hyperlinkcolor" val="tx"/>
                    </a:ext>
                  </a:extLst>
                </a:hlinkClick>
              </a:rPr>
              <a:t>Non-repayable grants for tourism: all the </a:t>
            </a:r>
            <a:r>
              <a:rPr lang="en-US" dirty="0" err="1">
                <a:solidFill>
                  <a:srgbClr val="00B0F0"/>
                </a:solidFill>
                <a:latin typeface="Calibri "/>
                <a:hlinkClick r:id="rId10">
                  <a:extLst>
                    <a:ext uri="{A12FA001-AC4F-418D-AE19-62706E023703}">
                      <ahyp:hlinkClr xmlns:ahyp="http://schemas.microsoft.com/office/drawing/2018/hyperlinkcolor" val="tx"/>
                    </a:ext>
                  </a:extLst>
                </a:hlinkClick>
              </a:rPr>
              <a:t>Invitalia</a:t>
            </a:r>
            <a:r>
              <a:rPr lang="en-US" dirty="0">
                <a:solidFill>
                  <a:srgbClr val="00B0F0"/>
                </a:solidFill>
                <a:latin typeface="Calibri "/>
                <a:hlinkClick r:id="rId10">
                  <a:extLst>
                    <a:ext uri="{A12FA001-AC4F-418D-AE19-62706E023703}">
                      <ahyp:hlinkClr xmlns:ahyp="http://schemas.microsoft.com/office/drawing/2018/hyperlinkcolor" val="tx"/>
                    </a:ext>
                  </a:extLst>
                </a:hlinkClick>
              </a:rPr>
              <a:t> Open Calls for 2025</a:t>
            </a:r>
            <a:endParaRPr lang="en-US" dirty="0">
              <a:solidFill>
                <a:srgbClr val="00B0F0"/>
              </a:solidFill>
              <a:latin typeface="Calibri "/>
            </a:endParaRPr>
          </a:p>
          <a:p>
            <a:endParaRPr lang="en-US" i="0" dirty="0">
              <a:solidFill>
                <a:srgbClr val="00B0F0"/>
              </a:solidFill>
              <a:effectLst/>
            </a:endParaRPr>
          </a:p>
        </p:txBody>
      </p:sp>
      <p:pic>
        <p:nvPicPr>
          <p:cNvPr id="11" name="Picture 10">
            <a:extLst>
              <a:ext uri="{FF2B5EF4-FFF2-40B4-BE49-F238E27FC236}">
                <a16:creationId xmlns:a16="http://schemas.microsoft.com/office/drawing/2014/main" id="{91AD7F91-E4C7-80D6-164A-36B82C3EDAE1}"/>
              </a:ext>
            </a:extLst>
          </p:cNvPr>
          <p:cNvPicPr>
            <a:picLocks noChangeAspect="1"/>
          </p:cNvPicPr>
          <p:nvPr/>
        </p:nvPicPr>
        <p:blipFill>
          <a:blip r:embed="rId11"/>
          <a:stretch>
            <a:fillRect/>
          </a:stretch>
        </p:blipFill>
        <p:spPr>
          <a:xfrm>
            <a:off x="3204874" y="5945105"/>
            <a:ext cx="850589" cy="846711"/>
          </a:xfrm>
          <a:prstGeom prst="rect">
            <a:avLst/>
          </a:prstGeom>
        </p:spPr>
      </p:pic>
    </p:spTree>
    <p:extLst>
      <p:ext uri="{BB962C8B-B14F-4D97-AF65-F5344CB8AC3E}">
        <p14:creationId xmlns:p14="http://schemas.microsoft.com/office/powerpoint/2010/main" val="28153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909C-F8B4-F6D7-4D49-D09F8CEA88CE}"/>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72736F99-7C5E-201D-681A-03F1327BD1C2}"/>
              </a:ext>
            </a:extLst>
          </p:cNvPr>
          <p:cNvSpPr/>
          <p:nvPr/>
        </p:nvSpPr>
        <p:spPr>
          <a:xfrm>
            <a:off x="1243725" y="1314194"/>
            <a:ext cx="10029647" cy="345865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F56FCD4D-E83B-1E5C-A3B1-2775D0EA0560}"/>
              </a:ext>
            </a:extLst>
          </p:cNvPr>
          <p:cNvSpPr txBox="1">
            <a:spLocks/>
          </p:cNvSpPr>
          <p:nvPr/>
        </p:nvSpPr>
        <p:spPr>
          <a:xfrm>
            <a:off x="1635366" y="1507719"/>
            <a:ext cx="951840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Another Program: Smart&amp; Start 2025</a:t>
            </a:r>
          </a:p>
          <a:p>
            <a:pPr marL="0" indent="0">
              <a:spcAft>
                <a:spcPts val="600"/>
              </a:spcAft>
            </a:pPr>
            <a:r>
              <a:rPr lang="en-US" sz="2200" dirty="0">
                <a:solidFill>
                  <a:srgbClr val="494949"/>
                </a:solidFill>
              </a:rPr>
              <a:t>Another </a:t>
            </a:r>
            <a:r>
              <a:rPr lang="en-US" sz="2200" dirty="0" err="1">
                <a:solidFill>
                  <a:srgbClr val="494949"/>
                </a:solidFill>
              </a:rPr>
              <a:t>Invitalia</a:t>
            </a:r>
            <a:r>
              <a:rPr lang="en-US" sz="2200" dirty="0">
                <a:solidFill>
                  <a:srgbClr val="494949"/>
                </a:solidFill>
              </a:rPr>
              <a:t> program, </a:t>
            </a:r>
            <a:r>
              <a:rPr lang="en-US" sz="2200" b="1" dirty="0" err="1">
                <a:solidFill>
                  <a:srgbClr val="494949"/>
                </a:solidFill>
                <a:hlinkClick r:id="rId3">
                  <a:extLst>
                    <a:ext uri="{A12FA001-AC4F-418D-AE19-62706E023703}">
                      <ahyp:hlinkClr xmlns:ahyp="http://schemas.microsoft.com/office/drawing/2018/hyperlinkcolor" val="tx"/>
                    </a:ext>
                  </a:extLst>
                </a:hlinkClick>
              </a:rPr>
              <a:t>Smart&amp;Start</a:t>
            </a:r>
            <a:r>
              <a:rPr lang="en-US" sz="2200" b="1" dirty="0">
                <a:solidFill>
                  <a:srgbClr val="494949"/>
                </a:solidFill>
                <a:hlinkClick r:id="rId3">
                  <a:extLst>
                    <a:ext uri="{A12FA001-AC4F-418D-AE19-62706E023703}">
                      <ahyp:hlinkClr xmlns:ahyp="http://schemas.microsoft.com/office/drawing/2018/hyperlinkcolor" val="tx"/>
                    </a:ext>
                  </a:extLst>
                </a:hlinkClick>
              </a:rPr>
              <a:t> 2025</a:t>
            </a:r>
            <a:r>
              <a:rPr lang="en-US" sz="2200" dirty="0">
                <a:solidFill>
                  <a:srgbClr val="494949"/>
                </a:solidFill>
              </a:rPr>
              <a:t>, offers grants/loans for “innovative startups” – mostly tech, including those with digital tourism models. </a:t>
            </a:r>
            <a:r>
              <a:rPr lang="en-US" sz="2200" b="1" dirty="0">
                <a:solidFill>
                  <a:srgbClr val="494949"/>
                </a:solidFill>
              </a:rPr>
              <a:t>Example:</a:t>
            </a:r>
            <a:r>
              <a:rPr lang="en-US" sz="2200" dirty="0">
                <a:solidFill>
                  <a:srgbClr val="494949"/>
                </a:solidFill>
              </a:rPr>
              <a:t> A unique tourism concept with a tech/platform element might qualify, such as </a:t>
            </a:r>
            <a:r>
              <a:rPr lang="en-US" sz="2200" b="1" dirty="0">
                <a:solidFill>
                  <a:srgbClr val="494949"/>
                </a:solidFill>
              </a:rPr>
              <a:t>Apps</a:t>
            </a:r>
            <a:r>
              <a:rPr lang="en-US" sz="2200" dirty="0">
                <a:solidFill>
                  <a:srgbClr val="494949"/>
                </a:solidFill>
              </a:rPr>
              <a:t> for eco-tourism booking, smart cabin tech, and digital trail guides.</a:t>
            </a:r>
          </a:p>
          <a:p>
            <a:pPr marL="0" indent="0">
              <a:spcAft>
                <a:spcPts val="600"/>
              </a:spcAft>
            </a:pPr>
            <a:r>
              <a:rPr lang="en-US" sz="2200" dirty="0">
                <a:solidFill>
                  <a:srgbClr val="494949"/>
                </a:solidFill>
              </a:rPr>
              <a:t>Projects with expenses </a:t>
            </a:r>
            <a:r>
              <a:rPr lang="en-US" sz="2200" b="1" dirty="0">
                <a:solidFill>
                  <a:srgbClr val="494949"/>
                </a:solidFill>
              </a:rPr>
              <a:t>between € 100,000 and €1.5 million can be financed</a:t>
            </a:r>
            <a:r>
              <a:rPr lang="en-US" sz="2200" dirty="0">
                <a:solidFill>
                  <a:srgbClr val="494949"/>
                </a:solidFill>
              </a:rPr>
              <a:t>. As of 1 February 2024, there are 1,549 innovative start-ups that have been financed, with 800 million euros of investments activated, resulting in a total of 618 million euros of incentives granted.</a:t>
            </a:r>
          </a:p>
        </p:txBody>
      </p:sp>
      <p:sp>
        <p:nvSpPr>
          <p:cNvPr id="33" name="Freeform 28">
            <a:extLst>
              <a:ext uri="{FF2B5EF4-FFF2-40B4-BE49-F238E27FC236}">
                <a16:creationId xmlns:a16="http://schemas.microsoft.com/office/drawing/2014/main" id="{08DDEF3B-D007-7ED2-82FC-6FE28D97A123}"/>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C19B62F8-2D75-E60B-9669-C1D362F2A537}"/>
              </a:ext>
            </a:extLst>
          </p:cNvPr>
          <p:cNvSpPr txBox="1">
            <a:spLocks/>
          </p:cNvSpPr>
          <p:nvPr/>
        </p:nvSpPr>
        <p:spPr>
          <a:xfrm>
            <a:off x="470099" y="25328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Government Not-for Profit Funding</a:t>
            </a:r>
          </a:p>
          <a:p>
            <a:pPr>
              <a:spcBef>
                <a:spcPts val="0"/>
              </a:spcBef>
              <a:spcAft>
                <a:spcPts val="600"/>
              </a:spcAft>
            </a:pPr>
            <a:r>
              <a:rPr lang="en-IE" sz="2800" dirty="0"/>
              <a:t>Invitalia National Startup Incentives</a:t>
            </a:r>
            <a:endParaRPr lang="en-US" sz="2800" dirty="0"/>
          </a:p>
        </p:txBody>
      </p:sp>
      <p:sp>
        <p:nvSpPr>
          <p:cNvPr id="2" name="Flowchart: Alternate Process 1">
            <a:extLst>
              <a:ext uri="{FF2B5EF4-FFF2-40B4-BE49-F238E27FC236}">
                <a16:creationId xmlns:a16="http://schemas.microsoft.com/office/drawing/2014/main" id="{11782189-FA86-E6B6-4739-AFB5DD4095B7}"/>
              </a:ext>
            </a:extLst>
          </p:cNvPr>
          <p:cNvSpPr/>
          <p:nvPr/>
        </p:nvSpPr>
        <p:spPr>
          <a:xfrm>
            <a:off x="1276359" y="4850763"/>
            <a:ext cx="10029647" cy="187037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AF3C8F10-0B52-F79C-1859-A3A461EBFAD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Tip:</a:t>
            </a:r>
            <a:r>
              <a:rPr lang="en-US" sz="2200" dirty="0">
                <a:solidFill>
                  <a:srgbClr val="E96751"/>
                </a:solidFill>
              </a:rPr>
              <a:t> </a:t>
            </a:r>
            <a:r>
              <a:rPr lang="en-US" sz="2200" dirty="0">
                <a:solidFill>
                  <a:srgbClr val="494949"/>
                </a:solidFill>
              </a:rPr>
              <a:t>Tourism companies that wish to take advantage of this tool must present a business plan in which the elements of </a:t>
            </a:r>
            <a:r>
              <a:rPr lang="en-US" sz="2200" b="1" dirty="0">
                <a:solidFill>
                  <a:srgbClr val="494949"/>
                </a:solidFill>
              </a:rPr>
              <a:t>innovation</a:t>
            </a:r>
            <a:r>
              <a:rPr lang="en-US" sz="2200" dirty="0">
                <a:solidFill>
                  <a:srgbClr val="494949"/>
                </a:solidFill>
              </a:rPr>
              <a:t> and </a:t>
            </a:r>
            <a:r>
              <a:rPr lang="en-US" sz="2200" b="1" dirty="0">
                <a:solidFill>
                  <a:srgbClr val="494949"/>
                </a:solidFill>
              </a:rPr>
              <a:t>new technologies</a:t>
            </a:r>
            <a:r>
              <a:rPr lang="en-US" sz="2200" dirty="0">
                <a:solidFill>
                  <a:srgbClr val="494949"/>
                </a:solidFill>
              </a:rPr>
              <a:t> are predominant (see information on </a:t>
            </a:r>
            <a:r>
              <a:rPr lang="en-US" sz="2200" dirty="0" err="1">
                <a:solidFill>
                  <a:srgbClr val="494949"/>
                </a:solidFill>
              </a:rPr>
              <a:t>Smart&amp;Start</a:t>
            </a:r>
            <a:r>
              <a:rPr lang="en-US" sz="2200" dirty="0">
                <a:solidFill>
                  <a:srgbClr val="494949"/>
                </a:solidFill>
              </a:rPr>
              <a:t> Italia financing on the </a:t>
            </a:r>
            <a:r>
              <a:rPr lang="en-US" sz="2200" dirty="0" err="1">
                <a:solidFill>
                  <a:srgbClr val="494949"/>
                </a:solidFill>
              </a:rPr>
              <a:t>Invitalia</a:t>
            </a:r>
            <a:r>
              <a:rPr lang="en-US" sz="2200" dirty="0">
                <a:solidFill>
                  <a:srgbClr val="494949"/>
                </a:solidFill>
              </a:rPr>
              <a:t> website).  You need a strong tech/digital angle; pitch your unique innovation clearly and its innovation potential.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5AFEB836-1C3C-1960-0666-47F9A35D9C32}"/>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E9F3DB-560E-8B6A-8B80-D3E9898CF42A}"/>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931E16-FD02-30D7-B8B9-D985E0FF3B2B}"/>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4F89D474-6F57-1D0E-E1AF-5BCA631F8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D6AB86FA-8A99-9F51-1A1C-0C59718C357B}"/>
              </a:ext>
            </a:extLst>
          </p:cNvPr>
          <p:cNvPicPr>
            <a:picLocks noChangeAspect="1"/>
          </p:cNvPicPr>
          <p:nvPr/>
        </p:nvPicPr>
        <p:blipFill>
          <a:blip r:embed="rId6"/>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1D7CD56-96E8-8E6C-4D41-03CDCC704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5830" y="4987505"/>
            <a:ext cx="749373" cy="749373"/>
          </a:xfrm>
          <a:prstGeom prst="rect">
            <a:avLst/>
          </a:prstGeom>
        </p:spPr>
      </p:pic>
    </p:spTree>
    <p:extLst>
      <p:ext uri="{BB962C8B-B14F-4D97-AF65-F5344CB8AC3E}">
        <p14:creationId xmlns:p14="http://schemas.microsoft.com/office/powerpoint/2010/main" val="3481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6"/>
            <a:ext cx="10136921" cy="302306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Introduction: </a:t>
            </a:r>
            <a:r>
              <a:rPr lang="en-US" sz="2200" b="1" dirty="0">
                <a:solidFill>
                  <a:srgbClr val="494949"/>
                </a:solidFill>
                <a:hlinkClick r:id="rId5">
                  <a:extLst>
                    <a:ext uri="{A12FA001-AC4F-418D-AE19-62706E023703}">
                      <ahyp:hlinkClr xmlns:ahyp="http://schemas.microsoft.com/office/drawing/2018/hyperlinkcolor" val="tx"/>
                    </a:ext>
                  </a:extLst>
                </a:hlinkClick>
              </a:rPr>
              <a:t>Resto al Sud (Stay in the South) Program</a:t>
            </a:r>
            <a:r>
              <a:rPr lang="en-US" sz="2200" dirty="0">
                <a:solidFill>
                  <a:srgbClr val="494949"/>
                </a:solidFill>
              </a:rPr>
              <a:t> is a major Italian government incentive aimed at supporting young entrepreneurship and economic development in Southern Italy. v. </a:t>
            </a:r>
          </a:p>
          <a:p>
            <a:pPr marL="0" indent="0">
              <a:spcAft>
                <a:spcPts val="1200"/>
              </a:spcAft>
            </a:pPr>
            <a:r>
              <a:rPr lang="en-US" sz="2200" dirty="0">
                <a:solidFill>
                  <a:srgbClr val="494949"/>
                </a:solidFill>
              </a:rPr>
              <a:t>Many have used it to open Bed and Breakfasts, small hotels, or glamping sites. It’s a combination of a grant and a zero-interest loan. Covers up to </a:t>
            </a:r>
            <a:r>
              <a:rPr lang="en-US" sz="2200" b="1" dirty="0">
                <a:solidFill>
                  <a:srgbClr val="494949"/>
                </a:solidFill>
              </a:rPr>
              <a:t>90% of costs</a:t>
            </a:r>
            <a:r>
              <a:rPr lang="en-US" sz="2200" dirty="0">
                <a:solidFill>
                  <a:srgbClr val="494949"/>
                </a:solidFill>
              </a:rPr>
              <a:t> (50% zero-interest loan + 40% grant). Up to </a:t>
            </a:r>
            <a:r>
              <a:rPr lang="en-US" sz="2200" b="1" dirty="0">
                <a:solidFill>
                  <a:srgbClr val="494949"/>
                </a:solidFill>
              </a:rPr>
              <a:t>€60,000 (solo)</a:t>
            </a:r>
            <a:r>
              <a:rPr lang="en-US" sz="2200" dirty="0">
                <a:solidFill>
                  <a:srgbClr val="494949"/>
                </a:solidFill>
              </a:rPr>
              <a:t> or </a:t>
            </a:r>
            <a:r>
              <a:rPr lang="en-US" sz="2200" b="1" dirty="0">
                <a:solidFill>
                  <a:srgbClr val="494949"/>
                </a:solidFill>
              </a:rPr>
              <a:t>€3 million (group projects).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DBC0FD44-08B3-4ACE-EBE8-19A64672BBED}"/>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5C18809-0C1A-2FB5-38F5-1F8AC9F38D37}"/>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92537"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(Stay in the South) Program</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FF160E3B-93FD-0BF7-197E-4407BA19D6C4}"/>
              </a:ext>
            </a:extLst>
          </p:cNvPr>
          <p:cNvSpPr/>
          <p:nvPr/>
        </p:nvSpPr>
        <p:spPr>
          <a:xfrm>
            <a:off x="1826168" y="4673137"/>
            <a:ext cx="10029647" cy="145867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D27CCA1A-D94E-1F31-8634-9366F1AC0364}"/>
              </a:ext>
            </a:extLst>
          </p:cNvPr>
          <p:cNvSpPr txBox="1">
            <a:spLocks/>
          </p:cNvSpPr>
          <p:nvPr/>
        </p:nvSpPr>
        <p:spPr>
          <a:xfrm>
            <a:off x="2483933" y="4895980"/>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Example: </a:t>
            </a:r>
          </a:p>
          <a:p>
            <a:pPr marL="0" indent="0"/>
            <a:r>
              <a:rPr lang="en-US" sz="2200" dirty="0">
                <a:solidFill>
                  <a:srgbClr val="494949"/>
                </a:solidFill>
              </a:rPr>
              <a:t>Individuals can receive up to </a:t>
            </a:r>
            <a:r>
              <a:rPr lang="en-US" sz="2200" b="1" dirty="0">
                <a:solidFill>
                  <a:srgbClr val="494949"/>
                </a:solidFill>
              </a:rPr>
              <a:t>€60,000 (or up to €200,000 for multi-founder </a:t>
            </a:r>
            <a:r>
              <a:rPr lang="en-US" sz="2200" dirty="0">
                <a:solidFill>
                  <a:srgbClr val="494949"/>
                </a:solidFill>
              </a:rPr>
              <a:t>companies), comprising a 50% grant and a 50% </a:t>
            </a:r>
            <a:r>
              <a:rPr lang="en-US" sz="2200" b="1" dirty="0">
                <a:solidFill>
                  <a:srgbClr val="494949"/>
                </a:solidFill>
              </a:rPr>
              <a:t>loan. </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DE283728-8E65-9B6D-4696-610A90B84D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168" y="4772225"/>
            <a:ext cx="749373" cy="749373"/>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0722" name="Picture 2" descr="Resto al sud">
            <a:extLst>
              <a:ext uri="{FF2B5EF4-FFF2-40B4-BE49-F238E27FC236}">
                <a16:creationId xmlns:a16="http://schemas.microsoft.com/office/drawing/2014/main" id="{854270DF-939B-1A33-BB06-D6F05EA07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2298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13588</TotalTime>
  <Words>4904</Words>
  <Application>Microsoft Office PowerPoint</Application>
  <PresentationFormat>Widescreen</PresentationFormat>
  <Paragraphs>277</Paragraphs>
  <Slides>36</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vt:lpstr>
      <vt:lpstr>Arial</vt:lpstr>
      <vt:lpstr>Calibri</vt:lpstr>
      <vt:lpstr>Calibri </vt:lpstr>
      <vt:lpstr>Google Sans</vt:lpstr>
      <vt:lpstr>Montserrat</vt:lpstr>
      <vt:lpstr>Montserrat Light</vt:lpstr>
      <vt:lpstr>var(--h2_typography-font-family)</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565</cp:revision>
  <dcterms:created xsi:type="dcterms:W3CDTF">2020-10-14T13:32:04Z</dcterms:created>
  <dcterms:modified xsi:type="dcterms:W3CDTF">2025-08-21T15:18:08Z</dcterms:modified>
</cp:coreProperties>
</file>