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29"/>
  </p:notesMasterIdLst>
  <p:handoutMasterIdLst>
    <p:handoutMasterId r:id="rId30"/>
  </p:handoutMasterIdLst>
  <p:sldIdLst>
    <p:sldId id="4323" r:id="rId2"/>
    <p:sldId id="7696" r:id="rId3"/>
    <p:sldId id="6890" r:id="rId4"/>
    <p:sldId id="7153" r:id="rId5"/>
    <p:sldId id="7836" r:id="rId6"/>
    <p:sldId id="7810" r:id="rId7"/>
    <p:sldId id="7812" r:id="rId8"/>
    <p:sldId id="7811" r:id="rId9"/>
    <p:sldId id="7813" r:id="rId10"/>
    <p:sldId id="7814" r:id="rId11"/>
    <p:sldId id="7818" r:id="rId12"/>
    <p:sldId id="7822" r:id="rId13"/>
    <p:sldId id="7816" r:id="rId14"/>
    <p:sldId id="7823" r:id="rId15"/>
    <p:sldId id="7817" r:id="rId16"/>
    <p:sldId id="7819" r:id="rId17"/>
    <p:sldId id="7824" r:id="rId18"/>
    <p:sldId id="7825" r:id="rId19"/>
    <p:sldId id="7826" r:id="rId20"/>
    <p:sldId id="7828" r:id="rId21"/>
    <p:sldId id="7653" r:id="rId22"/>
    <p:sldId id="6940" r:id="rId23"/>
    <p:sldId id="6914" r:id="rId24"/>
    <p:sldId id="6938" r:id="rId25"/>
    <p:sldId id="6809" r:id="rId26"/>
    <p:sldId id="6909" r:id="rId27"/>
    <p:sldId id="770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646A2A-5463-31BB-24B8-887E45DDAF69}" name="Orla Casey" initials="OC" userId="S::orla@momentumconsulting.ie::ee9f56f0-43a2-47ae-a5b8-d4a7d2f5cec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9390"/>
    <a:srgbClr val="494949"/>
    <a:srgbClr val="E96751"/>
    <a:srgbClr val="EC7C69"/>
    <a:srgbClr val="F2A158"/>
    <a:srgbClr val="DCC5ED"/>
    <a:srgbClr val="3FB5A1"/>
    <a:srgbClr val="E1FFE1"/>
    <a:srgbClr val="CEFAF9"/>
    <a:srgbClr val="F6BD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258" autoAdjust="0"/>
    <p:restoredTop sz="95082"/>
  </p:normalViewPr>
  <p:slideViewPr>
    <p:cSldViewPr snapToGrid="0" snapToObjects="1">
      <p:cViewPr varScale="1">
        <p:scale>
          <a:sx n="60" d="100"/>
          <a:sy n="60" d="100"/>
        </p:scale>
        <p:origin x="292" y="4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microsoft.com/office/2018/10/relationships/authors" Target="author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4C3372-09BE-B65F-B7FD-66C875D9870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a:extLst>
              <a:ext uri="{FF2B5EF4-FFF2-40B4-BE49-F238E27FC236}">
                <a16:creationId xmlns:a16="http://schemas.microsoft.com/office/drawing/2014/main" id="{16F970EA-B511-9FA5-62B7-3F7B7C18C64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B1A9DEB-381B-4A36-ABC7-582DC87A984A}" type="datetimeFigureOut">
              <a:rPr lang="en-IE" smtClean="0"/>
              <a:t>21/08/2025</a:t>
            </a:fld>
            <a:endParaRPr lang="en-IE"/>
          </a:p>
        </p:txBody>
      </p:sp>
      <p:sp>
        <p:nvSpPr>
          <p:cNvPr id="4" name="Footer Placeholder 3">
            <a:extLst>
              <a:ext uri="{FF2B5EF4-FFF2-40B4-BE49-F238E27FC236}">
                <a16:creationId xmlns:a16="http://schemas.microsoft.com/office/drawing/2014/main" id="{150B8479-2282-73A0-E627-A963C7D6B21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a:extLst>
              <a:ext uri="{FF2B5EF4-FFF2-40B4-BE49-F238E27FC236}">
                <a16:creationId xmlns:a16="http://schemas.microsoft.com/office/drawing/2014/main" id="{DFC99AAF-8410-3CF5-2065-270E499A03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1E97A1-82C9-49FE-B292-44EBB105242F}" type="slidenum">
              <a:rPr lang="en-IE" smtClean="0"/>
              <a:t>‹#›</a:t>
            </a:fld>
            <a:endParaRPr lang="en-IE"/>
          </a:p>
        </p:txBody>
      </p:sp>
    </p:spTree>
    <p:extLst>
      <p:ext uri="{BB962C8B-B14F-4D97-AF65-F5344CB8AC3E}">
        <p14:creationId xmlns:p14="http://schemas.microsoft.com/office/powerpoint/2010/main" val="14897914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8/21/2025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0D457-8EEB-584F-9F35-AEC38B5B53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21E23E-8262-2B67-FD4E-FC0674F3B7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B8E784-4143-DFAF-FEDD-C8A93EA5157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6C385AF-71CB-76F0-A95B-1852BF1BB9C3}"/>
              </a:ext>
            </a:extLst>
          </p:cNvPr>
          <p:cNvSpPr>
            <a:spLocks noGrp="1"/>
          </p:cNvSpPr>
          <p:nvPr>
            <p:ph type="sldNum" sz="quarter" idx="5"/>
          </p:nvPr>
        </p:nvSpPr>
        <p:spPr/>
        <p:txBody>
          <a:bodyPr/>
          <a:lstStyle/>
          <a:p>
            <a:fld id="{4BE5DE82-CF29-044D-9158-06A811149881}" type="slidenum">
              <a:rPr lang="en-US" smtClean="0"/>
              <a:t>6</a:t>
            </a:fld>
            <a:endParaRPr lang="en-US"/>
          </a:p>
        </p:txBody>
      </p:sp>
    </p:spTree>
    <p:extLst>
      <p:ext uri="{BB962C8B-B14F-4D97-AF65-F5344CB8AC3E}">
        <p14:creationId xmlns:p14="http://schemas.microsoft.com/office/powerpoint/2010/main" val="9463008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FAF0E-B091-22DA-BEC6-E51A74A7C4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088BA0-616F-78F9-27D9-E362332E9D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B833FF-D3A9-748B-7D86-AB9929A3A3D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CC86313-C8B0-DAB3-A083-1DB0B4796457}"/>
              </a:ext>
            </a:extLst>
          </p:cNvPr>
          <p:cNvSpPr>
            <a:spLocks noGrp="1"/>
          </p:cNvSpPr>
          <p:nvPr>
            <p:ph type="sldNum" sz="quarter" idx="5"/>
          </p:nvPr>
        </p:nvSpPr>
        <p:spPr/>
        <p:txBody>
          <a:bodyPr/>
          <a:lstStyle/>
          <a:p>
            <a:fld id="{4BE5DE82-CF29-044D-9158-06A811149881}" type="slidenum">
              <a:rPr lang="en-US" smtClean="0"/>
              <a:t>15</a:t>
            </a:fld>
            <a:endParaRPr lang="en-US"/>
          </a:p>
        </p:txBody>
      </p:sp>
    </p:spTree>
    <p:extLst>
      <p:ext uri="{BB962C8B-B14F-4D97-AF65-F5344CB8AC3E}">
        <p14:creationId xmlns:p14="http://schemas.microsoft.com/office/powerpoint/2010/main" val="84157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B5E20-ABEA-1B7F-B858-B209CA7734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0C8345-D711-2D79-D96B-81E47BA446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25BB09-66E1-2B3F-BB82-BFE387AE333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B574D69-0441-282A-8B41-F04C9DA2E6D9}"/>
              </a:ext>
            </a:extLst>
          </p:cNvPr>
          <p:cNvSpPr>
            <a:spLocks noGrp="1"/>
          </p:cNvSpPr>
          <p:nvPr>
            <p:ph type="sldNum" sz="quarter" idx="5"/>
          </p:nvPr>
        </p:nvSpPr>
        <p:spPr/>
        <p:txBody>
          <a:bodyPr/>
          <a:lstStyle/>
          <a:p>
            <a:fld id="{4BE5DE82-CF29-044D-9158-06A811149881}" type="slidenum">
              <a:rPr lang="en-US" smtClean="0"/>
              <a:t>16</a:t>
            </a:fld>
            <a:endParaRPr lang="en-US"/>
          </a:p>
        </p:txBody>
      </p:sp>
    </p:spTree>
    <p:extLst>
      <p:ext uri="{BB962C8B-B14F-4D97-AF65-F5344CB8AC3E}">
        <p14:creationId xmlns:p14="http://schemas.microsoft.com/office/powerpoint/2010/main" val="9692566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342C0-6D14-AC02-982D-D7BFD80128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09FFE0-7701-2A0B-14B5-880B399054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722B88-B28C-D1F5-3CC5-08F36B76AD8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5B74165-2FC1-FD36-1EEF-7C41CFE3B082}"/>
              </a:ext>
            </a:extLst>
          </p:cNvPr>
          <p:cNvSpPr>
            <a:spLocks noGrp="1"/>
          </p:cNvSpPr>
          <p:nvPr>
            <p:ph type="sldNum" sz="quarter" idx="5"/>
          </p:nvPr>
        </p:nvSpPr>
        <p:spPr/>
        <p:txBody>
          <a:bodyPr/>
          <a:lstStyle/>
          <a:p>
            <a:fld id="{4BE5DE82-CF29-044D-9158-06A811149881}" type="slidenum">
              <a:rPr lang="en-US" smtClean="0"/>
              <a:t>17</a:t>
            </a:fld>
            <a:endParaRPr lang="en-US"/>
          </a:p>
        </p:txBody>
      </p:sp>
    </p:spTree>
    <p:extLst>
      <p:ext uri="{BB962C8B-B14F-4D97-AF65-F5344CB8AC3E}">
        <p14:creationId xmlns:p14="http://schemas.microsoft.com/office/powerpoint/2010/main" val="10742387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C8F75-2CEB-49A5-ADE5-E42458071E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C23E3E-45EB-85CD-0F77-4A6E11C9C6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01BD8B-B8E3-C323-8A59-2504FAC31E9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9E5EEFD-6B8D-FBB9-975A-C257ED5C3C40}"/>
              </a:ext>
            </a:extLst>
          </p:cNvPr>
          <p:cNvSpPr>
            <a:spLocks noGrp="1"/>
          </p:cNvSpPr>
          <p:nvPr>
            <p:ph type="sldNum" sz="quarter" idx="5"/>
          </p:nvPr>
        </p:nvSpPr>
        <p:spPr/>
        <p:txBody>
          <a:bodyPr/>
          <a:lstStyle/>
          <a:p>
            <a:fld id="{4BE5DE82-CF29-044D-9158-06A811149881}" type="slidenum">
              <a:rPr lang="en-US" smtClean="0"/>
              <a:t>18</a:t>
            </a:fld>
            <a:endParaRPr lang="en-US"/>
          </a:p>
        </p:txBody>
      </p:sp>
    </p:spTree>
    <p:extLst>
      <p:ext uri="{BB962C8B-B14F-4D97-AF65-F5344CB8AC3E}">
        <p14:creationId xmlns:p14="http://schemas.microsoft.com/office/powerpoint/2010/main" val="1265870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62DF4F-8EF2-D479-CD36-67977F162E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7F3806-62AE-3E06-40DA-F3211F257B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63BF7A-B205-6010-850E-C9DDB4488B1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D268DFC-110D-3B05-424F-B6D310CEA81F}"/>
              </a:ext>
            </a:extLst>
          </p:cNvPr>
          <p:cNvSpPr>
            <a:spLocks noGrp="1"/>
          </p:cNvSpPr>
          <p:nvPr>
            <p:ph type="sldNum" sz="quarter" idx="5"/>
          </p:nvPr>
        </p:nvSpPr>
        <p:spPr/>
        <p:txBody>
          <a:bodyPr/>
          <a:lstStyle/>
          <a:p>
            <a:fld id="{4BE5DE82-CF29-044D-9158-06A811149881}" type="slidenum">
              <a:rPr lang="en-US" smtClean="0"/>
              <a:t>19</a:t>
            </a:fld>
            <a:endParaRPr lang="en-US"/>
          </a:p>
        </p:txBody>
      </p:sp>
    </p:spTree>
    <p:extLst>
      <p:ext uri="{BB962C8B-B14F-4D97-AF65-F5344CB8AC3E}">
        <p14:creationId xmlns:p14="http://schemas.microsoft.com/office/powerpoint/2010/main" val="2389472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F135A-976C-DFF5-3AD6-AF1670D74D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1B2FBD-4231-EFF8-CB0A-FD728309CA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872DBA-7B90-3F8B-5894-6F7C3B9214F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ED24D1F-F71C-7737-9853-ABEE6D2B7F77}"/>
              </a:ext>
            </a:extLst>
          </p:cNvPr>
          <p:cNvSpPr>
            <a:spLocks noGrp="1"/>
          </p:cNvSpPr>
          <p:nvPr>
            <p:ph type="sldNum" sz="quarter" idx="5"/>
          </p:nvPr>
        </p:nvSpPr>
        <p:spPr/>
        <p:txBody>
          <a:bodyPr/>
          <a:lstStyle/>
          <a:p>
            <a:fld id="{4BE5DE82-CF29-044D-9158-06A811149881}" type="slidenum">
              <a:rPr lang="en-US" smtClean="0"/>
              <a:t>20</a:t>
            </a:fld>
            <a:endParaRPr lang="en-US"/>
          </a:p>
        </p:txBody>
      </p:sp>
    </p:spTree>
    <p:extLst>
      <p:ext uri="{BB962C8B-B14F-4D97-AF65-F5344CB8AC3E}">
        <p14:creationId xmlns:p14="http://schemas.microsoft.com/office/powerpoint/2010/main" val="2246919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01C44-185D-2905-CED7-A8AADA5942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44DFB3-B9EE-77F0-26B6-E63DFD0680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D5B9EF-05E1-E998-F444-D1C5CB65906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D112C31-05EE-52CC-B9CF-94AC422B828B}"/>
              </a:ext>
            </a:extLst>
          </p:cNvPr>
          <p:cNvSpPr>
            <a:spLocks noGrp="1"/>
          </p:cNvSpPr>
          <p:nvPr>
            <p:ph type="sldNum" sz="quarter" idx="5"/>
          </p:nvPr>
        </p:nvSpPr>
        <p:spPr/>
        <p:txBody>
          <a:bodyPr/>
          <a:lstStyle/>
          <a:p>
            <a:fld id="{4BE5DE82-CF29-044D-9158-06A811149881}" type="slidenum">
              <a:rPr lang="en-US" smtClean="0"/>
              <a:t>7</a:t>
            </a:fld>
            <a:endParaRPr lang="en-US"/>
          </a:p>
        </p:txBody>
      </p:sp>
    </p:spTree>
    <p:extLst>
      <p:ext uri="{BB962C8B-B14F-4D97-AF65-F5344CB8AC3E}">
        <p14:creationId xmlns:p14="http://schemas.microsoft.com/office/powerpoint/2010/main" val="638406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ECE6A-096C-D1D1-FE43-994DBF0928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590355-EF7A-7ECB-1C19-B1497D2CFB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5533F8-055D-65A1-A2E3-9260FEA46B1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90D9EA6-AC80-7244-49B4-20FB07075A67}"/>
              </a:ext>
            </a:extLst>
          </p:cNvPr>
          <p:cNvSpPr>
            <a:spLocks noGrp="1"/>
          </p:cNvSpPr>
          <p:nvPr>
            <p:ph type="sldNum" sz="quarter" idx="5"/>
          </p:nvPr>
        </p:nvSpPr>
        <p:spPr/>
        <p:txBody>
          <a:bodyPr/>
          <a:lstStyle/>
          <a:p>
            <a:fld id="{4BE5DE82-CF29-044D-9158-06A811149881}" type="slidenum">
              <a:rPr lang="en-US" smtClean="0"/>
              <a:t>8</a:t>
            </a:fld>
            <a:endParaRPr lang="en-US"/>
          </a:p>
        </p:txBody>
      </p:sp>
    </p:spTree>
    <p:extLst>
      <p:ext uri="{BB962C8B-B14F-4D97-AF65-F5344CB8AC3E}">
        <p14:creationId xmlns:p14="http://schemas.microsoft.com/office/powerpoint/2010/main" val="3309219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944B0-0FB3-B8CC-4E61-3E28EC06C5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E5142B-D38C-B20D-A143-1ECA74B269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9D787E-F2B9-EA41-4155-EAD81C6D20E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C2789C1-9385-B33D-45F5-9986C9018D0E}"/>
              </a:ext>
            </a:extLst>
          </p:cNvPr>
          <p:cNvSpPr>
            <a:spLocks noGrp="1"/>
          </p:cNvSpPr>
          <p:nvPr>
            <p:ph type="sldNum" sz="quarter" idx="5"/>
          </p:nvPr>
        </p:nvSpPr>
        <p:spPr/>
        <p:txBody>
          <a:bodyPr/>
          <a:lstStyle/>
          <a:p>
            <a:fld id="{4BE5DE82-CF29-044D-9158-06A811149881}" type="slidenum">
              <a:rPr lang="en-US" smtClean="0"/>
              <a:t>9</a:t>
            </a:fld>
            <a:endParaRPr lang="en-US"/>
          </a:p>
        </p:txBody>
      </p:sp>
    </p:spTree>
    <p:extLst>
      <p:ext uri="{BB962C8B-B14F-4D97-AF65-F5344CB8AC3E}">
        <p14:creationId xmlns:p14="http://schemas.microsoft.com/office/powerpoint/2010/main" val="13780456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3AAD0-A6A4-5ECE-9169-B33A9387DA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57CCFA-EC06-C4C8-7005-AF5F2FDCC1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674FD6-0261-A663-7674-E0EB0EB083A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63F1D1D-9492-5EA5-59E9-0D59679C7491}"/>
              </a:ext>
            </a:extLst>
          </p:cNvPr>
          <p:cNvSpPr>
            <a:spLocks noGrp="1"/>
          </p:cNvSpPr>
          <p:nvPr>
            <p:ph type="sldNum" sz="quarter" idx="5"/>
          </p:nvPr>
        </p:nvSpPr>
        <p:spPr/>
        <p:txBody>
          <a:bodyPr/>
          <a:lstStyle/>
          <a:p>
            <a:fld id="{4BE5DE82-CF29-044D-9158-06A811149881}" type="slidenum">
              <a:rPr lang="en-US" smtClean="0"/>
              <a:t>10</a:t>
            </a:fld>
            <a:endParaRPr lang="en-US"/>
          </a:p>
        </p:txBody>
      </p:sp>
    </p:spTree>
    <p:extLst>
      <p:ext uri="{BB962C8B-B14F-4D97-AF65-F5344CB8AC3E}">
        <p14:creationId xmlns:p14="http://schemas.microsoft.com/office/powerpoint/2010/main" val="119371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2E518-EFFB-5680-156B-418E7FAB17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58470B-7C70-2B79-C8B2-697BBFDBB4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797988-0E9E-5A94-CC69-08D370D6872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A6372FB-AE71-5AFF-0A2A-9B11C7555C5F}"/>
              </a:ext>
            </a:extLst>
          </p:cNvPr>
          <p:cNvSpPr>
            <a:spLocks noGrp="1"/>
          </p:cNvSpPr>
          <p:nvPr>
            <p:ph type="sldNum" sz="quarter" idx="5"/>
          </p:nvPr>
        </p:nvSpPr>
        <p:spPr/>
        <p:txBody>
          <a:bodyPr/>
          <a:lstStyle/>
          <a:p>
            <a:fld id="{4BE5DE82-CF29-044D-9158-06A811149881}" type="slidenum">
              <a:rPr lang="en-US" smtClean="0"/>
              <a:t>11</a:t>
            </a:fld>
            <a:endParaRPr lang="en-US"/>
          </a:p>
        </p:txBody>
      </p:sp>
    </p:spTree>
    <p:extLst>
      <p:ext uri="{BB962C8B-B14F-4D97-AF65-F5344CB8AC3E}">
        <p14:creationId xmlns:p14="http://schemas.microsoft.com/office/powerpoint/2010/main" val="37012320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47C39-420C-0A16-19F0-7C3753AB3C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03C296-6095-3E32-0FB9-0BED9364E7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ABC067-2348-18BC-144C-84A123E1A22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B885DB4-7385-6E04-8065-A256CF61672C}"/>
              </a:ext>
            </a:extLst>
          </p:cNvPr>
          <p:cNvSpPr>
            <a:spLocks noGrp="1"/>
          </p:cNvSpPr>
          <p:nvPr>
            <p:ph type="sldNum" sz="quarter" idx="5"/>
          </p:nvPr>
        </p:nvSpPr>
        <p:spPr/>
        <p:txBody>
          <a:bodyPr/>
          <a:lstStyle/>
          <a:p>
            <a:fld id="{4BE5DE82-CF29-044D-9158-06A811149881}" type="slidenum">
              <a:rPr lang="en-US" smtClean="0"/>
              <a:t>12</a:t>
            </a:fld>
            <a:endParaRPr lang="en-US"/>
          </a:p>
        </p:txBody>
      </p:sp>
    </p:spTree>
    <p:extLst>
      <p:ext uri="{BB962C8B-B14F-4D97-AF65-F5344CB8AC3E}">
        <p14:creationId xmlns:p14="http://schemas.microsoft.com/office/powerpoint/2010/main" val="1903431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FDC1B-C747-98C9-2B4D-6131E86FC1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BC6192-A82C-B94D-B97B-23A1C3F794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66BB6D-A43C-0C6A-9A6B-48220BD3523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C69873B-8BA7-C367-5AEF-C1CCA2912A9D}"/>
              </a:ext>
            </a:extLst>
          </p:cNvPr>
          <p:cNvSpPr>
            <a:spLocks noGrp="1"/>
          </p:cNvSpPr>
          <p:nvPr>
            <p:ph type="sldNum" sz="quarter" idx="5"/>
          </p:nvPr>
        </p:nvSpPr>
        <p:spPr/>
        <p:txBody>
          <a:bodyPr/>
          <a:lstStyle/>
          <a:p>
            <a:fld id="{4BE5DE82-CF29-044D-9158-06A811149881}" type="slidenum">
              <a:rPr lang="en-US" smtClean="0"/>
              <a:t>13</a:t>
            </a:fld>
            <a:endParaRPr lang="en-US"/>
          </a:p>
        </p:txBody>
      </p:sp>
    </p:spTree>
    <p:extLst>
      <p:ext uri="{BB962C8B-B14F-4D97-AF65-F5344CB8AC3E}">
        <p14:creationId xmlns:p14="http://schemas.microsoft.com/office/powerpoint/2010/main" val="1592781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B555E-85D3-840A-969F-813E58020E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716BE6-706F-08C9-8196-65D0C2E769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98D709-3AC0-DFE4-6E43-EC87AB417AB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AA8EABB-E5C6-D5DE-DFC1-B03B2979683C}"/>
              </a:ext>
            </a:extLst>
          </p:cNvPr>
          <p:cNvSpPr>
            <a:spLocks noGrp="1"/>
          </p:cNvSpPr>
          <p:nvPr>
            <p:ph type="sldNum" sz="quarter" idx="5"/>
          </p:nvPr>
        </p:nvSpPr>
        <p:spPr/>
        <p:txBody>
          <a:bodyPr/>
          <a:lstStyle/>
          <a:p>
            <a:fld id="{4BE5DE82-CF29-044D-9158-06A811149881}" type="slidenum">
              <a:rPr lang="en-US" smtClean="0"/>
              <a:t>14</a:t>
            </a:fld>
            <a:endParaRPr lang="en-US"/>
          </a:p>
        </p:txBody>
      </p:sp>
    </p:spTree>
    <p:extLst>
      <p:ext uri="{BB962C8B-B14F-4D97-AF65-F5344CB8AC3E}">
        <p14:creationId xmlns:p14="http://schemas.microsoft.com/office/powerpoint/2010/main" val="4231780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Epic Stays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dirty="0"/>
          </a:p>
        </p:txBody>
      </p:sp>
      <p:sp>
        <p:nvSpPr>
          <p:cNvPr id="11" name="Freeform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2998618" y="-2481419"/>
            <a:ext cx="6175269" cy="12192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noFill/>
          <a:ln w="19050">
            <a:solidFill>
              <a:srgbClr val="E9675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03153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18940" y="34552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47398" y="3244279"/>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823802" y="-252041"/>
            <a:ext cx="4448399" cy="6096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21941" y="623792"/>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24950" y="34553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1904103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244740" y="2115614"/>
            <a:ext cx="6560312" cy="45719"/>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02</a:t>
            </a:r>
          </a:p>
        </p:txBody>
      </p:sp>
      <p:sp>
        <p:nvSpPr>
          <p:cNvPr id="11" name="Freeform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Freeform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74803" y="1994611"/>
            <a:ext cx="10614687"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74803" y="359776"/>
            <a:ext cx="10614687" cy="803654"/>
          </a:xfrm>
          <a:prstGeom prst="rect">
            <a:avLst/>
          </a:prstGeom>
        </p:spPr>
        <p:txBody>
          <a:bodyPr>
            <a:noAutofit/>
          </a:bodyPr>
          <a:lstStyle>
            <a:lvl1pPr marL="0" indent="0" algn="l">
              <a:lnSpc>
                <a:spcPct val="100000"/>
              </a:lnSpc>
              <a:spcBef>
                <a:spcPts val="0"/>
              </a:spcBef>
              <a:buNone/>
              <a:defRPr sz="28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60949" y="1177194"/>
            <a:ext cx="10614687" cy="803654"/>
          </a:xfrm>
          <a:prstGeom prst="rect">
            <a:avLst/>
          </a:prstGeom>
        </p:spPr>
        <p:txBody>
          <a:bodyPr>
            <a:noAutofit/>
          </a:bodyPr>
          <a:lstStyle>
            <a:lvl1pPr marL="0" indent="0" algn="l">
              <a:lnSpc>
                <a:spcPct val="100000"/>
              </a:lnSpc>
              <a:spcBef>
                <a:spcPts val="0"/>
              </a:spcBef>
              <a:buNone/>
              <a:defRPr sz="24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6"/>
            <a:ext cx="3423163" cy="3407570"/>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6"/>
            <a:ext cx="3423163" cy="3407570"/>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19637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7904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spcAft>
                <a:spcPts val="600"/>
              </a:spcAft>
              <a:buNone/>
              <a:defRPr sz="2200" b="0" i="0" spc="0">
                <a:solidFill>
                  <a:srgbClr val="49494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99956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41910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296201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0134561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7971864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1" y="532521"/>
            <a:ext cx="3790950" cy="2896479"/>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320397"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20397"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8929419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83289" y="0"/>
            <a:ext cx="6840000" cy="4758044"/>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dirty="0"/>
          </a:p>
        </p:txBody>
      </p:sp>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367338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292568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FBA63B"/>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336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516552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40524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9232269" y="107690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0" name="Freeform 29">
            <a:extLst>
              <a:ext uri="{FF2B5EF4-FFF2-40B4-BE49-F238E27FC236}">
                <a16:creationId xmlns:a16="http://schemas.microsoft.com/office/drawing/2014/main" id="{E7A73EEE-7365-180F-BE9D-B8FD2CAD094B}"/>
              </a:ext>
            </a:extLst>
          </p:cNvPr>
          <p:cNvSpPr>
            <a:spLocks noGrp="1"/>
          </p:cNvSpPr>
          <p:nvPr>
            <p:ph type="pic" sz="quarter" idx="19"/>
          </p:nvPr>
        </p:nvSpPr>
        <p:spPr>
          <a:xfrm>
            <a:off x="5957002" y="130313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dirty="0"/>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418556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56283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32049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dirty="0" err="1"/>
              <a:t>www.epicstays.eu</a:t>
            </a:r>
            <a:endParaRPr lang="en-US" dirty="0"/>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12" name="Picture 11" descr="Co-funded by the European Union logo in png for web usage">
            <a:extLst>
              <a:ext uri="{FF2B5EF4-FFF2-40B4-BE49-F238E27FC236}">
                <a16:creationId xmlns:a16="http://schemas.microsoft.com/office/drawing/2014/main" id="{F38FA00A-5536-10FA-7E69-F7497EB7BD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14" name="Rectangle 13">
            <a:extLst>
              <a:ext uri="{FF2B5EF4-FFF2-40B4-BE49-F238E27FC236}">
                <a16:creationId xmlns:a16="http://schemas.microsoft.com/office/drawing/2014/main" id="{BC0EB9F1-D05A-E4B2-7B1D-EA4A4D249737}"/>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5" name="Group 14">
            <a:extLst>
              <a:ext uri="{FF2B5EF4-FFF2-40B4-BE49-F238E27FC236}">
                <a16:creationId xmlns:a16="http://schemas.microsoft.com/office/drawing/2014/main" id="{E74111D7-91B3-9D15-09A8-B071A5C3D6AB}"/>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11058133-DBC5-ACCD-E759-4C543DC4BEC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A323537A-72A2-78E1-E9E4-2D49E776E4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19" name="Text Placeholder 23">
            <a:extLst>
              <a:ext uri="{FF2B5EF4-FFF2-40B4-BE49-F238E27FC236}">
                <a16:creationId xmlns:a16="http://schemas.microsoft.com/office/drawing/2014/main" id="{29538861-2B30-B1F1-C558-F20C42AC0A91}"/>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5753182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50667" y="1421160"/>
            <a:ext cx="5481351" cy="3985341"/>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7469994" y="1917699"/>
            <a:ext cx="3710338" cy="249927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810530" y="6546433"/>
            <a:ext cx="371723" cy="257623"/>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880752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ext + Device 01">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810530" y="6546433"/>
            <a:ext cx="371723" cy="257623"/>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5727361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7">
            <a:extLst>
              <a:ext uri="{FF2B5EF4-FFF2-40B4-BE49-F238E27FC236}">
                <a16:creationId xmlns:a16="http://schemas.microsoft.com/office/drawing/2014/main" id="{E99CF2CF-252F-3C98-8370-182AEA23FA3C}"/>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BCE58870-5ECB-E7F6-23AE-2DCD281AACA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A912C181-762F-F0A0-77F9-36A40E6CB0BB}"/>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7624257" y="1895475"/>
            <a:ext cx="4071434" cy="496252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8325568" y="2306834"/>
            <a:ext cx="3028041" cy="4529737"/>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2092883" y="6565872"/>
            <a:ext cx="391443" cy="292128"/>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7">
            <a:extLst>
              <a:ext uri="{FF2B5EF4-FFF2-40B4-BE49-F238E27FC236}">
                <a16:creationId xmlns:a16="http://schemas.microsoft.com/office/drawing/2014/main" id="{892931D4-5413-2541-04ED-8124FB232F8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CAD6D65B-EFA3-B983-2D37-588496A0C33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23">
            <a:extLst>
              <a:ext uri="{FF2B5EF4-FFF2-40B4-BE49-F238E27FC236}">
                <a16:creationId xmlns:a16="http://schemas.microsoft.com/office/drawing/2014/main" id="{D8318322-0D20-7ECE-CC2F-EABF1AE9F6C7}"/>
              </a:ext>
            </a:extLst>
          </p:cNvPr>
          <p:cNvSpPr>
            <a:spLocks noGrp="1"/>
          </p:cNvSpPr>
          <p:nvPr>
            <p:ph type="body" sz="quarter" idx="20"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Freeform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0" name="Freeform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Freeform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Text Placeholder 32">
            <a:extLst>
              <a:ext uri="{FF2B5EF4-FFF2-40B4-BE49-F238E27FC236}">
                <a16:creationId xmlns:a16="http://schemas.microsoft.com/office/drawing/2014/main" id="{5D6EE418-B1D3-0556-EDEE-628FB5891AE0}"/>
              </a:ext>
            </a:extLst>
          </p:cNvPr>
          <p:cNvSpPr>
            <a:spLocks noGrp="1"/>
          </p:cNvSpPr>
          <p:nvPr>
            <p:ph type="body" sz="quarter" idx="20" hasCustomPrompt="1"/>
          </p:nvPr>
        </p:nvSpPr>
        <p:spPr>
          <a:xfrm>
            <a:off x="1219971" y="3837402"/>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40" name="Text Placeholder 32">
            <a:extLst>
              <a:ext uri="{FF2B5EF4-FFF2-40B4-BE49-F238E27FC236}">
                <a16:creationId xmlns:a16="http://schemas.microsoft.com/office/drawing/2014/main" id="{0728D1F7-D9FD-69F6-1C0B-77B8401340A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54" name="Text Placeholder 32">
            <a:extLst>
              <a:ext uri="{FF2B5EF4-FFF2-40B4-BE49-F238E27FC236}">
                <a16:creationId xmlns:a16="http://schemas.microsoft.com/office/drawing/2014/main" id="{992D58FF-0AA7-C6FB-F16A-3AEEEBBAFC18}"/>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Freeform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Freeform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www.epicstays.eu</a:t>
            </a:r>
            <a:endParaRPr lang="en-US" dirty="0"/>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Project Overview</a:t>
            </a:r>
          </a:p>
        </p:txBody>
      </p:sp>
    </p:spTree>
    <p:extLst>
      <p:ext uri="{BB962C8B-B14F-4D97-AF65-F5344CB8AC3E}">
        <p14:creationId xmlns:p14="http://schemas.microsoft.com/office/powerpoint/2010/main" val="38857238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Text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Tree>
    <p:extLst>
      <p:ext uri="{BB962C8B-B14F-4D97-AF65-F5344CB8AC3E}">
        <p14:creationId xmlns:p14="http://schemas.microsoft.com/office/powerpoint/2010/main" val="27152327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0_Text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Tree>
    <p:extLst>
      <p:ext uri="{BB962C8B-B14F-4D97-AF65-F5344CB8AC3E}">
        <p14:creationId xmlns:p14="http://schemas.microsoft.com/office/powerpoint/2010/main" val="26186152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2" name="Text Placeholder 23">
            <a:extLst>
              <a:ext uri="{FF2B5EF4-FFF2-40B4-BE49-F238E27FC236}">
                <a16:creationId xmlns:a16="http://schemas.microsoft.com/office/drawing/2014/main" id="{22CEC74C-0CE3-4794-AF68-3DB0D2FBEFED}"/>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3" name="Group 2">
            <a:extLst>
              <a:ext uri="{FF2B5EF4-FFF2-40B4-BE49-F238E27FC236}">
                <a16:creationId xmlns:a16="http://schemas.microsoft.com/office/drawing/2014/main" id="{B12E813A-4B5A-A037-1771-89408093719C}"/>
              </a:ext>
            </a:extLst>
          </p:cNvPr>
          <p:cNvGrpSpPr/>
          <p:nvPr userDrawn="1"/>
        </p:nvGrpSpPr>
        <p:grpSpPr>
          <a:xfrm>
            <a:off x="441852" y="5691396"/>
            <a:ext cx="6969049" cy="851642"/>
            <a:chOff x="441852" y="5691396"/>
            <a:chExt cx="6969049" cy="851642"/>
          </a:xfrm>
        </p:grpSpPr>
        <p:pic>
          <p:nvPicPr>
            <p:cNvPr id="7" name="Picture 6" descr="Co-funded by the European Union logo in png for web usage">
              <a:extLst>
                <a:ext uri="{FF2B5EF4-FFF2-40B4-BE49-F238E27FC236}">
                  <a16:creationId xmlns:a16="http://schemas.microsoft.com/office/drawing/2014/main" id="{8A08515E-B498-AE59-22EA-DEEEFE5B92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ED1CCC7D-32DF-7678-8C87-6870AF26CB26}"/>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CDF43C96-7197-7DB6-1E39-FC03EF8248FB}"/>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3E9351C3-A73F-CFD6-99E3-94889B433A22}"/>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942A3A25-535E-38CC-3670-10A1377D8B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3202984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6BF8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1B4A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reeform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Freeform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Freeform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13547" y="78077"/>
            <a:ext cx="6549337" cy="6677827"/>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5828411"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12897" y="79970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48193" y="79970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34600" y="1714697"/>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669896" y="1714697"/>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41179" y="2629684"/>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676475" y="2629684"/>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862882" y="3544672"/>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698178" y="3544672"/>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41179" y="445965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676475" y="445965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391777" y="640554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6" name="Freeform 5">
            <a:extLst>
              <a:ext uri="{FF2B5EF4-FFF2-40B4-BE49-F238E27FC236}">
                <a16:creationId xmlns:a16="http://schemas.microsoft.com/office/drawing/2014/main" id="{5339985B-2849-EA23-A37C-964C34A0E1CE}"/>
              </a:ext>
            </a:extLst>
          </p:cNvPr>
          <p:cNvSpPr>
            <a:spLocks noGrp="1"/>
          </p:cNvSpPr>
          <p:nvPr>
            <p:ph type="pic" sz="quarter" idx="41"/>
          </p:nvPr>
        </p:nvSpPr>
        <p:spPr>
          <a:xfrm>
            <a:off x="4229099" y="1658170"/>
            <a:ext cx="7122409" cy="5199830"/>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397787" y="640554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0" name="Freeform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8269491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DCA16B-9827-9A66-FECE-DFC1AFFDE0BE}"/>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9F52FBD6-8606-40F6-2E96-013C15645002}"/>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Rectangle 4">
            <a:extLst>
              <a:ext uri="{FF2B5EF4-FFF2-40B4-BE49-F238E27FC236}">
                <a16:creationId xmlns:a16="http://schemas.microsoft.com/office/drawing/2014/main" id="{FC10B21F-5F4D-48B2-BCDC-B559A07215EF}"/>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888" r:id="rId5"/>
    <p:sldLayoutId id="2147483898" r:id="rId6"/>
    <p:sldLayoutId id="2147483842" r:id="rId7"/>
    <p:sldLayoutId id="2147483840" r:id="rId8"/>
    <p:sldLayoutId id="2147483880" r:id="rId9"/>
    <p:sldLayoutId id="2147483889" r:id="rId10"/>
    <p:sldLayoutId id="2147483861" r:id="rId11"/>
    <p:sldLayoutId id="2147483905" r:id="rId12"/>
    <p:sldLayoutId id="2147483924" r:id="rId13"/>
    <p:sldLayoutId id="2147483890" r:id="rId14"/>
    <p:sldLayoutId id="2147483899" r:id="rId15"/>
    <p:sldLayoutId id="2147483884" r:id="rId16"/>
    <p:sldLayoutId id="2147483841" r:id="rId17"/>
    <p:sldLayoutId id="2147483917" r:id="rId18"/>
    <p:sldLayoutId id="2147483918" r:id="rId19"/>
    <p:sldLayoutId id="2147483879" r:id="rId20"/>
    <p:sldLayoutId id="2147483913" r:id="rId21"/>
    <p:sldLayoutId id="2147483914" r:id="rId22"/>
    <p:sldLayoutId id="2147483906" r:id="rId23"/>
    <p:sldLayoutId id="2147483907" r:id="rId24"/>
    <p:sldLayoutId id="2147483878" r:id="rId25"/>
    <p:sldLayoutId id="2147483915" r:id="rId26"/>
    <p:sldLayoutId id="2147483891" r:id="rId27"/>
    <p:sldLayoutId id="2147483922" r:id="rId28"/>
    <p:sldLayoutId id="2147483921" r:id="rId29"/>
    <p:sldLayoutId id="2147483894" r:id="rId30"/>
    <p:sldLayoutId id="2147483916" r:id="rId31"/>
    <p:sldLayoutId id="2147483932" r:id="rId32"/>
    <p:sldLayoutId id="2147483893" r:id="rId33"/>
    <p:sldLayoutId id="2147483895" r:id="rId34"/>
    <p:sldLayoutId id="2147483896" r:id="rId35"/>
    <p:sldLayoutId id="2147483900" r:id="rId36"/>
    <p:sldLayoutId id="2147483901" r:id="rId37"/>
    <p:sldLayoutId id="2147483902" r:id="rId38"/>
    <p:sldLayoutId id="2147483903" r:id="rId39"/>
    <p:sldLayoutId id="2147483904" r:id="rId40"/>
    <p:sldLayoutId id="2147483853" r:id="rId41"/>
    <p:sldLayoutId id="2147483912" r:id="rId42"/>
    <p:sldLayoutId id="2147483925" r:id="rId43"/>
    <p:sldLayoutId id="2147483910" r:id="rId44"/>
    <p:sldLayoutId id="2147483933" r:id="rId4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hyperlink" Target="https://www.northatlantic-islands.com/apply-now.com" TargetMode="External"/><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2.xml"/><Relationship Id="rId6" Type="http://schemas.openxmlformats.org/officeDocument/2006/relationships/hyperlink" Target="https://www.ferdamalastofa.is/en/moya/news/apply-for-grant-from-nata-tourism-development-marketing-or-travel-support-2" TargetMode="External"/><Relationship Id="rId5" Type="http://schemas.openxmlformats.org/officeDocument/2006/relationships/hyperlink" Target="https://www.northatlantic-islands.com/apply-grant-from-nata-deadline-2nd-of-september-2024/" TargetMode="External"/><Relationship Id="rId4" Type="http://schemas.openxmlformats.org/officeDocument/2006/relationships/hyperlink" Target="https://www.northatlantic-islands.com/#:~:text=What%20is%20nata?,grants" TargetMode="External"/><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24.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2.xml"/><Relationship Id="rId6" Type="http://schemas.openxmlformats.org/officeDocument/2006/relationships/hyperlink" Target="https://www.youtube.com/watch?v=uZHZG2NhlJQ" TargetMode="External"/><Relationship Id="rId11" Type="http://schemas.openxmlformats.org/officeDocument/2006/relationships/image" Target="../media/image28.jpeg"/><Relationship Id="rId5" Type="http://schemas.openxmlformats.org/officeDocument/2006/relationships/hyperlink" Target="https://trippz.com/tourist-tax/iceland#:~:text=FAQ%20about%20Trippz-,Is%20there%20a%20tourist%20tax%20in%20Iceland?,up%20to%2030%20consecutive%20days." TargetMode="External"/><Relationship Id="rId10" Type="http://schemas.openxmlformats.org/officeDocument/2006/relationships/image" Target="../media/image27.svg"/><Relationship Id="rId4" Type="http://schemas.openxmlformats.org/officeDocument/2006/relationships/image" Target="../media/image25.svg"/><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4.png"/><Relationship Id="rId7" Type="http://schemas.openxmlformats.org/officeDocument/2006/relationships/image" Target="../media/image27.svg"/><Relationship Id="rId2" Type="http://schemas.openxmlformats.org/officeDocument/2006/relationships/notesSlide" Target="../notesSlides/notesSlide7.xml"/><Relationship Id="rId1" Type="http://schemas.openxmlformats.org/officeDocument/2006/relationships/slideLayout" Target="../slideLayouts/slideLayout42.xml"/><Relationship Id="rId6" Type="http://schemas.openxmlformats.org/officeDocument/2006/relationships/image" Target="../media/image26.png"/><Relationship Id="rId5" Type="http://schemas.openxmlformats.org/officeDocument/2006/relationships/hyperlink" Target="https://www.skatturinn.is/" TargetMode="External"/><Relationship Id="rId4" Type="http://schemas.openxmlformats.org/officeDocument/2006/relationships/image" Target="../media/image25.svg"/></Relationships>
</file>

<file path=ppt/slides/_rels/slide13.xml.rels><?xml version="1.0" encoding="UTF-8" standalone="yes"?>
<Relationships xmlns="http://schemas.openxmlformats.org/package/2006/relationships"><Relationship Id="rId3" Type="http://schemas.openxmlformats.org/officeDocument/2006/relationships/hyperlink" Target="https://www.byggdastofnun.is/en/home" TargetMode="External"/><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4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hyperlink" Target="https://www.nib.int/loan/byggdastofnun-icelandic-regional-development-institute-22267.com"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eif.org/InvestEU/news/2024/icelandic-small-businesses-to-get-eur-21-million-european-financing-boost.htm#:~:text=The%20European%20Investment%20Fund%20,populated%20countries%20in%20the%20world" TargetMode="External"/><Relationship Id="rId2" Type="http://schemas.openxmlformats.org/officeDocument/2006/relationships/notesSlide" Target="../notesSlides/notesSlide9.xml"/><Relationship Id="rId1" Type="http://schemas.openxmlformats.org/officeDocument/2006/relationships/slideLayout" Target="../slideLayouts/slideLayout42.xml"/><Relationship Id="rId6" Type="http://schemas.openxmlformats.org/officeDocument/2006/relationships/image" Target="../media/image31.jpg"/><Relationship Id="rId5" Type="http://schemas.openxmlformats.org/officeDocument/2006/relationships/image" Target="../media/image27.sv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4.png"/><Relationship Id="rId7" Type="http://schemas.openxmlformats.org/officeDocument/2006/relationships/image" Target="../media/image10.svg"/><Relationship Id="rId2" Type="http://schemas.openxmlformats.org/officeDocument/2006/relationships/notesSlide" Target="../notesSlides/notesSlide10.xml"/><Relationship Id="rId1" Type="http://schemas.openxmlformats.org/officeDocument/2006/relationships/slideLayout" Target="../slideLayouts/slideLayout42.xml"/><Relationship Id="rId6" Type="http://schemas.openxmlformats.org/officeDocument/2006/relationships/image" Target="../media/image9.png"/><Relationship Id="rId5" Type="http://schemas.openxmlformats.org/officeDocument/2006/relationships/hyperlink" Target="https://www.ssne.is/static/files/Soknaraaetlun/Uppbyggingarsjodur/uppbyggingarsjodur-grant-allocation-rules-24-09-10.pdf" TargetMode="External"/><Relationship Id="rId10" Type="http://schemas.openxmlformats.org/officeDocument/2006/relationships/image" Target="../media/image32.png"/><Relationship Id="rId4" Type="http://schemas.openxmlformats.org/officeDocument/2006/relationships/image" Target="../media/image25.svg"/><Relationship Id="rId9" Type="http://schemas.openxmlformats.org/officeDocument/2006/relationships/image" Target="../media/image27.sv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4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7.svg"/></Relationships>
</file>

<file path=ppt/slides/_rels/slide17.xml.rels><?xml version="1.0" encoding="UTF-8" standalone="yes"?>
<Relationships xmlns="http://schemas.openxmlformats.org/package/2006/relationships"><Relationship Id="rId8" Type="http://schemas.openxmlformats.org/officeDocument/2006/relationships/hyperlink" Target="https://www.ssne.is/static/files/Soknaraaetlun/Uppbyggingarsjodur/uppbyggingarsjodur-grant-allocation-rules-24-09-10.pdf" TargetMode="External"/><Relationship Id="rId3" Type="http://schemas.openxmlformats.org/officeDocument/2006/relationships/image" Target="../media/image24.png"/><Relationship Id="rId7" Type="http://schemas.openxmlformats.org/officeDocument/2006/relationships/image" Target="../media/image34.svg"/><Relationship Id="rId12"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42.xml"/><Relationship Id="rId6" Type="http://schemas.openxmlformats.org/officeDocument/2006/relationships/image" Target="../media/image33.png"/><Relationship Id="rId11" Type="http://schemas.openxmlformats.org/officeDocument/2006/relationships/hyperlink" Target="https://hfsu.is/en/what-service-do-residents-fear-losing-the-most-from-their-local-area/" TargetMode="External"/><Relationship Id="rId5" Type="http://schemas.openxmlformats.org/officeDocument/2006/relationships/image" Target="../media/image32.png"/><Relationship Id="rId10" Type="http://schemas.openxmlformats.org/officeDocument/2006/relationships/hyperlink" Target="https://www.sass.is/radgjof/uppbyggingarsjodur/english/" TargetMode="External"/><Relationship Id="rId4" Type="http://schemas.openxmlformats.org/officeDocument/2006/relationships/image" Target="../media/image25.svg"/><Relationship Id="rId9" Type="http://schemas.openxmlformats.org/officeDocument/2006/relationships/hyperlink" Target="https://natnorth.is/visions/iceland"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rannis.is/" TargetMode="External"/><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4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hyperlink" Target="https://ec.europa.eu/docsroom/documents/22382/attachments/17/translations/en/renditions/native.com"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hyperlink" Target="https://www.elevatepay.co/blog/banks-in-iceland" TargetMode="External"/><Relationship Id="rId7"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42.xml"/><Relationship Id="rId6" Type="http://schemas.openxmlformats.org/officeDocument/2006/relationships/hyperlink" Target="https://www.islandsbanki.is/en" TargetMode="External"/><Relationship Id="rId5" Type="http://schemas.openxmlformats.org/officeDocument/2006/relationships/hyperlink" Target="https://www.arionbanki.is/english/" TargetMode="External"/><Relationship Id="rId4" Type="http://schemas.openxmlformats.org/officeDocument/2006/relationships/hyperlink" Target="https://www.landsbankinn.is/en"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hyperlink" Target="https://www.landsbankinn.is/en/news/2017/09/29/growth-seeking-balance-economic-analysis-of-tourism-in-iceland" TargetMode="External"/><Relationship Id="rId3" Type="http://schemas.openxmlformats.org/officeDocument/2006/relationships/hyperlink" Target="https://thecrowdspace.com/platform/karolina-fund/#:~:text=Karolina%20Fund%20is%20an%20Icelandic,Fintech%20Startup%20in%20Iceland%202017." TargetMode="External"/><Relationship Id="rId7"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42.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hyperlink" Target="https://www.eif.org/InvestEU/news/2024/icelandic-small-businesses-to-get-eur-21-million-european-financing-boost.htm#:~:text=The%20European%20Investment%20Fund%20,populated%20countries%20in%20the%20world" TargetMode="External"/><Relationship Id="rId4" Type="http://schemas.openxmlformats.org/officeDocument/2006/relationships/hyperlink" Target="https://www.kickstarter.com/projects/tree-elements/treehouses" TargetMode="External"/><Relationship Id="rId9" Type="http://schemas.openxmlformats.org/officeDocument/2006/relationships/hyperlink" Target="https://fundamentalfinanceplaybook.com/iceland/icelandic-financial-institutions/" TargetMode="Externa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3" Type="http://schemas.openxmlformats.org/officeDocument/2006/relationships/hyperlink" Target="https://www.mdpi.com/2076-3298/7/8/59.com" TargetMode="External"/><Relationship Id="rId2" Type="http://schemas.openxmlformats.org/officeDocument/2006/relationships/hyperlink" Target="https://www.government.is/topics/business-and-industry/tourism-in-iceland/funds-and-grants.com" TargetMode="External"/><Relationship Id="rId1" Type="http://schemas.openxmlformats.org/officeDocument/2006/relationships/slideLayout" Target="../slideLayouts/slideLayout43.xml"/><Relationship Id="rId5" Type="http://schemas.openxmlformats.org/officeDocument/2006/relationships/image" Target="../media/image8.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hyperlink" Target="https://skemman.is/bitstream/1946/44390/1/Julia%20Kienzler%20-%20Public%20Right%20of%20Access%20in%20Times%20of%20Tourism%20Boom%20-%20Landowners%E2%80%99%20Perspectives.pdf.com" TargetMode="External"/><Relationship Id="rId7" Type="http://schemas.openxmlformats.org/officeDocument/2006/relationships/image" Target="../media/image38.png"/><Relationship Id="rId2" Type="http://schemas.openxmlformats.org/officeDocument/2006/relationships/hyperlink" Target="https://natnorth.is/visions/iceland.com" TargetMode="External"/><Relationship Id="rId1" Type="http://schemas.openxmlformats.org/officeDocument/2006/relationships/slideLayout" Target="../slideLayouts/slideLayout43.xml"/><Relationship Id="rId6" Type="http://schemas.openxmlformats.org/officeDocument/2006/relationships/hyperlink" Target="https://news.europawire.eu/eif-pledges-e70-million-to-boost-nordic-green-financing-with-nefco-partnership/eu-press-release/2025/03/26/14/56/51/150782.com" TargetMode="External"/><Relationship Id="rId5" Type="http://schemas.openxmlformats.org/officeDocument/2006/relationships/hyperlink" Target="https://www.nib.int/news/nib-and-byggdastofnun-open-a-loan-facility-for-icelandic-smes.com" TargetMode="External"/><Relationship Id="rId4" Type="http://schemas.openxmlformats.org/officeDocument/2006/relationships/hyperlink" Target="https://www.eif.org/what_we_do/guarantees/news/2020/european-union-backs-byggoastofnun-to-support-small-businesses-in-iceland.htm?language=en&amp;media=rss.com"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islandsstofa.is/en/" TargetMode="External"/><Relationship Id="rId2" Type="http://schemas.openxmlformats.org/officeDocument/2006/relationships/hyperlink" Target="https://investinreykjavik.com/doing-business/tourism-cluster/#:~:text=The%20main%20objective%20of%20the,firms%2C%20educational%20institutions%20and%20retail." TargetMode="External"/><Relationship Id="rId1" Type="http://schemas.openxmlformats.org/officeDocument/2006/relationships/slideLayout" Target="../slideLayouts/slideLayout44.xml"/><Relationship Id="rId4" Type="http://schemas.openxmlformats.org/officeDocument/2006/relationships/hyperlink" Target="https://www.government.is/topics/business-and-industry/tourism-in-iceland/icelandic-tourist-board/#:~:text=The%20Icelandic%20Tourist%20Board%20is,in%20the%20field%20of%20tourism."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government.is/topics/business-and-industry/tourism-in-iceland/#:~:text=Tourism%20in%20Iceland%20The%20Department,executing%20an%20official%20tourism%20policy" TargetMode="External"/><Relationship Id="rId2" Type="http://schemas.openxmlformats.org/officeDocument/2006/relationships/hyperlink" Target="https://www.ferdamalastofa.is/en" TargetMode="External"/><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hyperlink" Target="https://www.ferdamalastofa.is/en/grants/the-tourist-site-protection-fund" TargetMode="External"/><Relationship Id="rId2" Type="http://schemas.openxmlformats.org/officeDocument/2006/relationships/hyperlink" Target="https://www.ferdamalastofa.is/en" TargetMode="Externa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hyperlink" Target="https://www.ferdamalastofa.is/en" TargetMode="External"/><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hyperlink" Target="https://www.ferdamalastofa.is/en/grants/the-tourist-site-protection-fund"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42.xml"/><Relationship Id="rId6" Type="http://schemas.openxmlformats.org/officeDocument/2006/relationships/image" Target="../media/image14.jpg"/><Relationship Id="rId11" Type="http://schemas.openxmlformats.org/officeDocument/2006/relationships/hyperlink" Target="https://www.ferdamalastofa.is/en/grants/the-tourist-site-protection-fund" TargetMode="External"/><Relationship Id="rId5" Type="http://schemas.openxmlformats.org/officeDocument/2006/relationships/image" Target="../media/image13.svg"/><Relationship Id="rId10" Type="http://schemas.openxmlformats.org/officeDocument/2006/relationships/hyperlink" Target="https://www.ferdamalastofa.is/en" TargetMode="External"/><Relationship Id="rId4" Type="http://schemas.openxmlformats.org/officeDocument/2006/relationships/image" Target="../media/image12.png"/><Relationship Id="rId9" Type="http://schemas.openxmlformats.org/officeDocument/2006/relationships/image" Target="../media/image17.jpg"/></Relationships>
</file>

<file path=ppt/slides/_rels/slide8.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2.png"/><Relationship Id="rId7" Type="http://schemas.openxmlformats.org/officeDocument/2006/relationships/hyperlink" Target="https://www.ferdamalastofa.is/en/grants/the-tourist-site-protection-fund" TargetMode="External"/><Relationship Id="rId2" Type="http://schemas.openxmlformats.org/officeDocument/2006/relationships/notesSlide" Target="../notesSlides/notesSlide3.xml"/><Relationship Id="rId1" Type="http://schemas.openxmlformats.org/officeDocument/2006/relationships/slideLayout" Target="../slideLayouts/slideLayout42.xml"/><Relationship Id="rId6" Type="http://schemas.openxmlformats.org/officeDocument/2006/relationships/hyperlink" Target="https://www.ferdamalastofa.is/en" TargetMode="External"/><Relationship Id="rId5" Type="http://schemas.openxmlformats.org/officeDocument/2006/relationships/image" Target="../media/image11.png"/><Relationship Id="rId10" Type="http://schemas.openxmlformats.org/officeDocument/2006/relationships/image" Target="../media/image20.jpg"/><Relationship Id="rId4" Type="http://schemas.openxmlformats.org/officeDocument/2006/relationships/image" Target="../media/image13.svg"/><Relationship Id="rId9" Type="http://schemas.openxmlformats.org/officeDocument/2006/relationships/image" Target="../media/image19.jpg"/></Relationships>
</file>

<file path=ppt/slides/_rels/slide9.xml.rels><?xml version="1.0" encoding="UTF-8" standalone="yes"?>
<Relationships xmlns="http://schemas.openxmlformats.org/package/2006/relationships"><Relationship Id="rId8" Type="http://schemas.openxmlformats.org/officeDocument/2006/relationships/hyperlink" Target="https://www.ferdamalastofa.is/en/grants/the-tourist-site-protection-fund" TargetMode="External"/><Relationship Id="rId3" Type="http://schemas.openxmlformats.org/officeDocument/2006/relationships/hyperlink" Target="https://island.is/en/tourist-site-protection-fund" TargetMode="External"/><Relationship Id="rId7" Type="http://schemas.openxmlformats.org/officeDocument/2006/relationships/hyperlink" Target="https://www.ferdamalastofa.is/en" TargetMode="External"/><Relationship Id="rId2" Type="http://schemas.openxmlformats.org/officeDocument/2006/relationships/notesSlide" Target="../notesSlides/notesSlide4.xml"/><Relationship Id="rId1" Type="http://schemas.openxmlformats.org/officeDocument/2006/relationships/slideLayout" Target="../slideLayouts/slideLayout42.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22.svg"/><Relationship Id="rId4" Type="http://schemas.openxmlformats.org/officeDocument/2006/relationships/image" Target="../media/image11.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1FABA94-C94B-C9C5-D5DE-64EDBEF603D1}"/>
              </a:ext>
            </a:extLst>
          </p:cNvPr>
          <p:cNvSpPr>
            <a:spLocks noGrp="1"/>
          </p:cNvSpPr>
          <p:nvPr>
            <p:ph type="body" sz="quarter" idx="15"/>
          </p:nvPr>
        </p:nvSpPr>
        <p:spPr>
          <a:xfrm>
            <a:off x="374360" y="2557127"/>
            <a:ext cx="5582642" cy="697353"/>
          </a:xfrm>
        </p:spPr>
        <p:txBody>
          <a:bodyPr/>
          <a:lstStyle/>
          <a:p>
            <a:r>
              <a:rPr lang="en-GB" dirty="0"/>
              <a:t>Module 7 </a:t>
            </a:r>
            <a:r>
              <a:rPr lang="en-GB" sz="4000" b="0" dirty="0"/>
              <a:t>(Part 2)</a:t>
            </a:r>
          </a:p>
        </p:txBody>
      </p:sp>
      <p:sp>
        <p:nvSpPr>
          <p:cNvPr id="4" name="Text Placeholder 3">
            <a:extLst>
              <a:ext uri="{FF2B5EF4-FFF2-40B4-BE49-F238E27FC236}">
                <a16:creationId xmlns:a16="http://schemas.microsoft.com/office/drawing/2014/main" id="{DBE7B35A-8005-C91E-5654-96A2A0BFA34E}"/>
              </a:ext>
            </a:extLst>
          </p:cNvPr>
          <p:cNvSpPr>
            <a:spLocks noGrp="1"/>
          </p:cNvSpPr>
          <p:nvPr>
            <p:ph type="body" sz="quarter" idx="16"/>
          </p:nvPr>
        </p:nvSpPr>
        <p:spPr>
          <a:xfrm>
            <a:off x="374359" y="3251774"/>
            <a:ext cx="5464465" cy="697353"/>
          </a:xfrm>
        </p:spPr>
        <p:txBody>
          <a:bodyPr>
            <a:noAutofit/>
          </a:bodyPr>
          <a:lstStyle/>
          <a:p>
            <a:pPr defTabSz="777514">
              <a:lnSpc>
                <a:spcPct val="100000"/>
              </a:lnSpc>
              <a:spcBef>
                <a:spcPts val="0"/>
              </a:spcBef>
              <a:spcAft>
                <a:spcPts val="600"/>
              </a:spcAft>
              <a:defRPr/>
            </a:pPr>
            <a:r>
              <a:rPr lang="en-US" b="1" dirty="0">
                <a:ln w="6600">
                  <a:solidFill>
                    <a:schemeClr val="accent2"/>
                  </a:solidFill>
                  <a:prstDash val="solid"/>
                </a:ln>
                <a:solidFill>
                  <a:srgbClr val="FFFFFF"/>
                </a:solidFill>
                <a:effectLst>
                  <a:outerShdw dist="38100" dir="2700000" algn="tl" rotWithShape="0">
                    <a:schemeClr val="accent2"/>
                  </a:outerShdw>
                </a:effectLst>
              </a:rPr>
              <a:t>Find the Funds That Fit – Funding &amp; Finance Options</a:t>
            </a:r>
          </a:p>
          <a:p>
            <a:pPr defTabSz="777514">
              <a:lnSpc>
                <a:spcPct val="100000"/>
              </a:lnSpc>
              <a:spcBef>
                <a:spcPts val="0"/>
              </a:spcBef>
              <a:spcAft>
                <a:spcPts val="600"/>
              </a:spcAft>
              <a:defRPr/>
            </a:pPr>
            <a:r>
              <a:rPr lang="en-US" b="1" i="1" dirty="0"/>
              <a:t>Iceland</a:t>
            </a:r>
          </a:p>
          <a:p>
            <a:pPr defTabSz="777514">
              <a:lnSpc>
                <a:spcPct val="100000"/>
              </a:lnSpc>
              <a:spcBef>
                <a:spcPts val="0"/>
              </a:spcBef>
              <a:spcAft>
                <a:spcPts val="600"/>
              </a:spcAft>
              <a:defRPr/>
            </a:pPr>
            <a:endParaRPr lang="en-IE" sz="2800" i="1" dirty="0"/>
          </a:p>
        </p:txBody>
      </p:sp>
      <p:sp>
        <p:nvSpPr>
          <p:cNvPr id="5" name="Text Placeholder 4">
            <a:extLst>
              <a:ext uri="{FF2B5EF4-FFF2-40B4-BE49-F238E27FC236}">
                <a16:creationId xmlns:a16="http://schemas.microsoft.com/office/drawing/2014/main" id="{0E34608A-CBF1-0E94-37E7-59C119A8D0A4}"/>
              </a:ext>
            </a:extLst>
          </p:cNvPr>
          <p:cNvSpPr>
            <a:spLocks noGrp="1"/>
          </p:cNvSpPr>
          <p:nvPr>
            <p:ph type="body" sz="quarter" idx="17"/>
          </p:nvPr>
        </p:nvSpPr>
        <p:spPr/>
        <p:txBody>
          <a:bodyPr/>
          <a:lstStyle/>
          <a:p>
            <a:r>
              <a:rPr lang="en-GB"/>
              <a:t>www.</a:t>
            </a:r>
            <a:r>
              <a:rPr lang="en-GB" b="1"/>
              <a:t>epicstays</a:t>
            </a:r>
            <a:r>
              <a:rPr lang="en-GB"/>
              <a:t>.eu</a:t>
            </a:r>
          </a:p>
        </p:txBody>
      </p:sp>
      <p:pic>
        <p:nvPicPr>
          <p:cNvPr id="9" name="Picture Placeholder 8" descr="A blue and red flag&#10;&#10;AI-generated content may be incorrect.">
            <a:extLst>
              <a:ext uri="{FF2B5EF4-FFF2-40B4-BE49-F238E27FC236}">
                <a16:creationId xmlns:a16="http://schemas.microsoft.com/office/drawing/2014/main" id="{09511881-213E-7A98-5F01-967677F18A31}"/>
              </a:ext>
            </a:extLst>
          </p:cNvPr>
          <p:cNvPicPr>
            <a:picLocks noGrp="1" noChangeAspect="1"/>
          </p:cNvPicPr>
          <p:nvPr>
            <p:ph type="pic" sz="quarter" idx="19"/>
          </p:nvPr>
        </p:nvPicPr>
        <p:blipFill>
          <a:blip r:embed="rId2"/>
          <a:srcRect t="16331" b="16331"/>
          <a:stretch>
            <a:fillRect/>
          </a:stretch>
        </p:blipFill>
        <p:spPr/>
      </p:pic>
    </p:spTree>
    <p:extLst>
      <p:ext uri="{BB962C8B-B14F-4D97-AF65-F5344CB8AC3E}">
        <p14:creationId xmlns:p14="http://schemas.microsoft.com/office/powerpoint/2010/main" val="3291171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06DA5-D6F4-2209-DDC6-117783216B3F}"/>
            </a:ext>
          </a:extLst>
        </p:cNvPr>
        <p:cNvGrpSpPr/>
        <p:nvPr/>
      </p:nvGrpSpPr>
      <p:grpSpPr>
        <a:xfrm>
          <a:off x="0" y="0"/>
          <a:ext cx="0" cy="0"/>
          <a:chOff x="0" y="0"/>
          <a:chExt cx="0" cy="0"/>
        </a:xfrm>
      </p:grpSpPr>
      <p:sp>
        <p:nvSpPr>
          <p:cNvPr id="18" name="Flowchart: Alternate Process 17">
            <a:extLst>
              <a:ext uri="{FF2B5EF4-FFF2-40B4-BE49-F238E27FC236}">
                <a16:creationId xmlns:a16="http://schemas.microsoft.com/office/drawing/2014/main" id="{7E39FF96-EF70-6191-66E5-C1BE6649D4AF}"/>
              </a:ext>
            </a:extLst>
          </p:cNvPr>
          <p:cNvSpPr/>
          <p:nvPr/>
        </p:nvSpPr>
        <p:spPr>
          <a:xfrm>
            <a:off x="1236438" y="1314194"/>
            <a:ext cx="10203087" cy="5280769"/>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0F3821B5-8E00-131C-0B99-C6490AC55BBC}"/>
              </a:ext>
            </a:extLst>
          </p:cNvPr>
          <p:cNvSpPr txBox="1">
            <a:spLocks/>
          </p:cNvSpPr>
          <p:nvPr/>
        </p:nvSpPr>
        <p:spPr>
          <a:xfrm>
            <a:off x="1729337" y="1470196"/>
            <a:ext cx="9558876"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14375" indent="-266700">
              <a:buNone/>
            </a:pPr>
            <a:r>
              <a:rPr lang="en-US" b="1" dirty="0">
                <a:solidFill>
                  <a:srgbClr val="E96751"/>
                </a:solidFill>
              </a:rPr>
              <a:t>Objective </a:t>
            </a:r>
            <a:endParaRPr lang="en-US" sz="2200" b="1" dirty="0">
              <a:solidFill>
                <a:srgbClr val="494949"/>
              </a:solidFill>
            </a:endParaRPr>
          </a:p>
          <a:p>
            <a:pPr marL="0" indent="0">
              <a:spcAft>
                <a:spcPts val="600"/>
              </a:spcAft>
            </a:pPr>
            <a:r>
              <a:rPr lang="en-IE" sz="2200" b="1" dirty="0">
                <a:solidFill>
                  <a:srgbClr val="494949"/>
                </a:solidFill>
                <a:hlinkClick r:id="rId3">
                  <a:extLst>
                    <a:ext uri="{A12FA001-AC4F-418D-AE19-62706E023703}">
                      <ahyp:hlinkClr xmlns:ahyp="http://schemas.microsoft.com/office/drawing/2018/hyperlinkcolor" val="tx"/>
                    </a:ext>
                  </a:extLst>
                </a:hlinkClick>
              </a:rPr>
              <a:t>NATA Grants </a:t>
            </a:r>
            <a:r>
              <a:rPr lang="en-IE" sz="2200" b="1" dirty="0">
                <a:solidFill>
                  <a:srgbClr val="494949"/>
                </a:solidFill>
              </a:rPr>
              <a:t> </a:t>
            </a:r>
            <a:r>
              <a:rPr lang="en-US" sz="2200" dirty="0">
                <a:solidFill>
                  <a:srgbClr val="494949"/>
                </a:solidFill>
              </a:rPr>
              <a:t>The </a:t>
            </a:r>
            <a:r>
              <a:rPr lang="en-US" sz="2200" b="1" dirty="0">
                <a:solidFill>
                  <a:srgbClr val="494949"/>
                </a:solidFill>
              </a:rPr>
              <a:t>North Atlantic Tourism Association (</a:t>
            </a:r>
            <a:r>
              <a:rPr lang="en-US" sz="2200" b="1" dirty="0">
                <a:solidFill>
                  <a:srgbClr val="494949"/>
                </a:solidFill>
                <a:hlinkClick r:id="rId4">
                  <a:extLst>
                    <a:ext uri="{A12FA001-AC4F-418D-AE19-62706E023703}">
                      <ahyp:hlinkClr xmlns:ahyp="http://schemas.microsoft.com/office/drawing/2018/hyperlinkcolor" val="tx"/>
                    </a:ext>
                  </a:extLst>
                </a:hlinkClick>
              </a:rPr>
              <a:t>NATA</a:t>
            </a:r>
            <a:r>
              <a:rPr lang="en-US" sz="2200" b="1" dirty="0">
                <a:solidFill>
                  <a:srgbClr val="494949"/>
                </a:solidFill>
              </a:rPr>
              <a:t>)</a:t>
            </a:r>
            <a:r>
              <a:rPr lang="en-US" sz="2200" dirty="0">
                <a:solidFill>
                  <a:srgbClr val="494949"/>
                </a:solidFill>
              </a:rPr>
              <a:t> supports collaboration in tourism between </a:t>
            </a:r>
            <a:r>
              <a:rPr lang="en-US" sz="2200" b="1" dirty="0">
                <a:solidFill>
                  <a:srgbClr val="494949"/>
                </a:solidFill>
              </a:rPr>
              <a:t>Iceland, Greenland, and the Faroe Islands</a:t>
            </a:r>
            <a:r>
              <a:rPr lang="en-US" sz="2200" dirty="0">
                <a:solidFill>
                  <a:srgbClr val="494949"/>
                </a:solidFill>
              </a:rPr>
              <a:t>. Their grants aim to boost sustainable, innovative, and cooperative tourism projects.</a:t>
            </a:r>
          </a:p>
          <a:p>
            <a:pPr marL="342900" indent="-342900">
              <a:spcBef>
                <a:spcPts val="0"/>
              </a:spcBef>
              <a:buFont typeface="Wingdings" panose="05000000000000000000" pitchFamily="2" charset="2"/>
              <a:buChar char="v"/>
            </a:pPr>
            <a:r>
              <a:rPr lang="en-US" sz="2200" dirty="0">
                <a:solidFill>
                  <a:srgbClr val="494949"/>
                </a:solidFill>
              </a:rPr>
              <a:t>In </a:t>
            </a:r>
            <a:r>
              <a:rPr lang="en-US" sz="2200" dirty="0">
                <a:solidFill>
                  <a:srgbClr val="494949"/>
                </a:solidFill>
                <a:hlinkClick r:id="rId5">
                  <a:extLst>
                    <a:ext uri="{A12FA001-AC4F-418D-AE19-62706E023703}">
                      <ahyp:hlinkClr xmlns:ahyp="http://schemas.microsoft.com/office/drawing/2018/hyperlinkcolor" val="tx"/>
                    </a:ext>
                  </a:extLst>
                </a:hlinkClick>
              </a:rPr>
              <a:t>2024, </a:t>
            </a:r>
            <a:r>
              <a:rPr lang="en-US" sz="2200" dirty="0">
                <a:solidFill>
                  <a:srgbClr val="494949"/>
                </a:solidFill>
              </a:rPr>
              <a:t>NATA was particularly interested in projects that focus on sustainability, and digitization within tourism.</a:t>
            </a:r>
          </a:p>
          <a:p>
            <a:pPr marL="342900" indent="-342900">
              <a:spcBef>
                <a:spcPts val="0"/>
              </a:spcBef>
              <a:buFont typeface="Wingdings" panose="05000000000000000000" pitchFamily="2" charset="2"/>
              <a:buChar char="v"/>
            </a:pPr>
            <a:r>
              <a:rPr lang="en-US" sz="2200" dirty="0">
                <a:solidFill>
                  <a:srgbClr val="494949"/>
                </a:solidFill>
              </a:rPr>
              <a:t>Sustainability in tourism (eco-design, low-impact travel)</a:t>
            </a:r>
          </a:p>
          <a:p>
            <a:pPr marL="342900" indent="-342900">
              <a:spcBef>
                <a:spcPts val="0"/>
              </a:spcBef>
              <a:buFont typeface="Wingdings" panose="05000000000000000000" pitchFamily="2" charset="2"/>
              <a:buChar char="v"/>
            </a:pPr>
            <a:r>
              <a:rPr lang="en-IE" sz="2200" dirty="0">
                <a:solidFill>
                  <a:srgbClr val="494949"/>
                </a:solidFill>
              </a:rPr>
              <a:t>Digital innovation (e.g., smart booking systems, digital storytelling)</a:t>
            </a:r>
          </a:p>
          <a:p>
            <a:pPr marL="342900" indent="-342900">
              <a:spcBef>
                <a:spcPts val="0"/>
              </a:spcBef>
              <a:buFont typeface="Wingdings" panose="05000000000000000000" pitchFamily="2" charset="2"/>
              <a:buChar char="v"/>
            </a:pPr>
            <a:r>
              <a:rPr lang="en-US" sz="2200" dirty="0">
                <a:solidFill>
                  <a:srgbClr val="494949"/>
                </a:solidFill>
              </a:rPr>
              <a:t>Joint marketing and destination development</a:t>
            </a:r>
          </a:p>
          <a:p>
            <a:pPr marL="342900" indent="-342900">
              <a:spcBef>
                <a:spcPts val="0"/>
              </a:spcBef>
              <a:buFont typeface="Wingdings" panose="05000000000000000000" pitchFamily="2" charset="2"/>
              <a:buChar char="v"/>
            </a:pPr>
            <a:r>
              <a:rPr lang="en-IE" sz="2200" dirty="0">
                <a:solidFill>
                  <a:srgbClr val="494949"/>
                </a:solidFill>
              </a:rPr>
              <a:t>Nature-based tourism infrastructure</a:t>
            </a:r>
            <a:endParaRPr lang="en-US" sz="2200" dirty="0">
              <a:solidFill>
                <a:srgbClr val="494949"/>
              </a:solidFill>
            </a:endParaRPr>
          </a:p>
          <a:p>
            <a:pPr marL="0" indent="0">
              <a:spcAft>
                <a:spcPts val="600"/>
              </a:spcAft>
            </a:pPr>
            <a:r>
              <a:rPr lang="en-US" sz="2200" dirty="0">
                <a:solidFill>
                  <a:srgbClr val="494949"/>
                </a:solidFill>
              </a:rPr>
              <a:t>Amounts vary to support tourism development and marketing projects. The maximum grant is </a:t>
            </a:r>
            <a:r>
              <a:rPr lang="en-US" sz="2200" b="1" dirty="0">
                <a:solidFill>
                  <a:srgbClr val="494949"/>
                </a:solidFill>
                <a:hlinkClick r:id="rId6">
                  <a:extLst>
                    <a:ext uri="{A12FA001-AC4F-418D-AE19-62706E023703}">
                      <ahyp:hlinkClr xmlns:ahyp="http://schemas.microsoft.com/office/drawing/2018/hyperlinkcolor" val="tx"/>
                    </a:ext>
                  </a:extLst>
                </a:hlinkClick>
              </a:rPr>
              <a:t>DKK 100.000 </a:t>
            </a:r>
            <a:r>
              <a:rPr lang="en-IE" sz="2200" dirty="0">
                <a:solidFill>
                  <a:srgbClr val="494949"/>
                </a:solidFill>
              </a:rPr>
              <a:t>(approx. </a:t>
            </a:r>
            <a:r>
              <a:rPr lang="en-IE" sz="2200" b="1" dirty="0">
                <a:solidFill>
                  <a:srgbClr val="494949"/>
                </a:solidFill>
              </a:rPr>
              <a:t>€13,400</a:t>
            </a:r>
            <a:r>
              <a:rPr lang="en-IE" sz="2200" dirty="0">
                <a:solidFill>
                  <a:srgbClr val="494949"/>
                </a:solidFill>
              </a:rPr>
              <a:t>) per person for travel between Iceland. </a:t>
            </a:r>
            <a:r>
              <a:rPr lang="en-US" sz="2200" dirty="0">
                <a:solidFill>
                  <a:srgbClr val="494949"/>
                </a:solidFill>
              </a:rPr>
              <a:t>Projects typically involve </a:t>
            </a:r>
            <a:r>
              <a:rPr lang="en-US" sz="2200" b="1" dirty="0">
                <a:solidFill>
                  <a:srgbClr val="494949"/>
                </a:solidFill>
              </a:rPr>
              <a:t>cross-border cooperation</a:t>
            </a:r>
            <a:r>
              <a:rPr lang="en-US" sz="2200" dirty="0">
                <a:solidFill>
                  <a:srgbClr val="494949"/>
                </a:solidFill>
              </a:rPr>
              <a:t> (Iceland + at least one other NATA country)</a:t>
            </a:r>
            <a:r>
              <a:rPr lang="en-IE" sz="2200" dirty="0">
                <a:solidFill>
                  <a:srgbClr val="494949"/>
                </a:solidFill>
              </a:rPr>
              <a:t> </a:t>
            </a:r>
            <a:r>
              <a:rPr lang="en-US" sz="2200" dirty="0">
                <a:solidFill>
                  <a:srgbClr val="494949"/>
                </a:solidFill>
              </a:rPr>
              <a:t>– </a:t>
            </a:r>
            <a:r>
              <a:rPr lang="en-US" sz="2200" b="1" dirty="0">
                <a:solidFill>
                  <a:srgbClr val="494949"/>
                </a:solidFill>
              </a:rPr>
              <a:t>this amount must not exceed 50% of the project’s entire funding. </a:t>
            </a:r>
            <a:endParaRPr lang="en-IE" sz="2200" dirty="0">
              <a:solidFill>
                <a:srgbClr val="494949"/>
              </a:solidFill>
            </a:endParaRPr>
          </a:p>
        </p:txBody>
      </p:sp>
      <p:sp>
        <p:nvSpPr>
          <p:cNvPr id="33" name="Freeform 28">
            <a:extLst>
              <a:ext uri="{FF2B5EF4-FFF2-40B4-BE49-F238E27FC236}">
                <a16:creationId xmlns:a16="http://schemas.microsoft.com/office/drawing/2014/main" id="{AA9567D0-42A0-F615-1C46-05FBE8D183BF}"/>
              </a:ext>
            </a:extLst>
          </p:cNvPr>
          <p:cNvSpPr/>
          <p:nvPr/>
        </p:nvSpPr>
        <p:spPr>
          <a:xfrm>
            <a:off x="-15513" y="109727"/>
            <a:ext cx="9212105" cy="1103464"/>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E4C5713C-6458-6EBE-EAF9-295D230966D8}"/>
              </a:ext>
            </a:extLst>
          </p:cNvPr>
          <p:cNvSpPr txBox="1">
            <a:spLocks/>
          </p:cNvSpPr>
          <p:nvPr/>
        </p:nvSpPr>
        <p:spPr>
          <a:xfrm>
            <a:off x="1512183" y="263037"/>
            <a:ext cx="8393817"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pPr>
            <a:r>
              <a:rPr lang="en-US" sz="3200" b="1" dirty="0"/>
              <a:t>NATA (North Atlantic Tourism Association)</a:t>
            </a:r>
          </a:p>
          <a:p>
            <a:pPr>
              <a:spcBef>
                <a:spcPts val="0"/>
              </a:spcBef>
              <a:spcAft>
                <a:spcPts val="600"/>
              </a:spcAft>
            </a:pPr>
            <a:r>
              <a:rPr lang="en-IE" sz="2800" dirty="0"/>
              <a:t>Regional Grant Program for Tourism </a:t>
            </a:r>
          </a:p>
        </p:txBody>
      </p:sp>
      <p:cxnSp>
        <p:nvCxnSpPr>
          <p:cNvPr id="16" name="Straight Connector 15">
            <a:extLst>
              <a:ext uri="{FF2B5EF4-FFF2-40B4-BE49-F238E27FC236}">
                <a16:creationId xmlns:a16="http://schemas.microsoft.com/office/drawing/2014/main" id="{FF59F2D7-165A-3F7A-21AF-D3F2C918FE7B}"/>
              </a:ext>
            </a:extLst>
          </p:cNvPr>
          <p:cNvCxnSpPr>
            <a:cxnSpLocks/>
          </p:cNvCxnSpPr>
          <p:nvPr/>
        </p:nvCxnSpPr>
        <p:spPr>
          <a:xfrm>
            <a:off x="671522" y="2537188"/>
            <a:ext cx="564916"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6405265-47D2-E705-D473-D8556F987263}"/>
              </a:ext>
            </a:extLst>
          </p:cNvPr>
          <p:cNvCxnSpPr>
            <a:cxnSpLocks/>
          </p:cNvCxnSpPr>
          <p:nvPr/>
        </p:nvCxnSpPr>
        <p:spPr>
          <a:xfrm>
            <a:off x="671522" y="1213191"/>
            <a:ext cx="0" cy="1323997"/>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5DE1BF62-4B02-7AE8-CE7C-E9CDFA035AAC}"/>
              </a:ext>
            </a:extLst>
          </p:cNvPr>
          <p:cNvGrpSpPr/>
          <p:nvPr/>
        </p:nvGrpSpPr>
        <p:grpSpPr>
          <a:xfrm>
            <a:off x="274432" y="85433"/>
            <a:ext cx="1047896" cy="1049846"/>
            <a:chOff x="1016000" y="1137920"/>
            <a:chExt cx="1016000" cy="1016000"/>
          </a:xfrm>
        </p:grpSpPr>
        <p:sp>
          <p:nvSpPr>
            <p:cNvPr id="28" name="Oval 27">
              <a:extLst>
                <a:ext uri="{FF2B5EF4-FFF2-40B4-BE49-F238E27FC236}">
                  <a16:creationId xmlns:a16="http://schemas.microsoft.com/office/drawing/2014/main" id="{ED6266CB-6CD4-7922-4596-F989BFE3D19F}"/>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9" name="TextBox 28">
              <a:extLst>
                <a:ext uri="{FF2B5EF4-FFF2-40B4-BE49-F238E27FC236}">
                  <a16:creationId xmlns:a16="http://schemas.microsoft.com/office/drawing/2014/main" id="{EF446CCE-46BF-F7CD-C181-0419886DEE96}"/>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grpSp>
      <p:pic>
        <p:nvPicPr>
          <p:cNvPr id="4" name="Graphic 3" descr="Target with solid fill">
            <a:extLst>
              <a:ext uri="{FF2B5EF4-FFF2-40B4-BE49-F238E27FC236}">
                <a16:creationId xmlns:a16="http://schemas.microsoft.com/office/drawing/2014/main" id="{770444A1-2C55-B26C-FB6F-9F2C481B376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30927" y="1356740"/>
            <a:ext cx="633914" cy="633914"/>
          </a:xfrm>
          <a:prstGeom prst="rect">
            <a:avLst/>
          </a:prstGeom>
        </p:spPr>
      </p:pic>
      <p:pic>
        <p:nvPicPr>
          <p:cNvPr id="5" name="Picture 4">
            <a:extLst>
              <a:ext uri="{FF2B5EF4-FFF2-40B4-BE49-F238E27FC236}">
                <a16:creationId xmlns:a16="http://schemas.microsoft.com/office/drawing/2014/main" id="{82BEB391-B0D5-1643-CEF6-5E5D391E4A42}"/>
              </a:ext>
            </a:extLst>
          </p:cNvPr>
          <p:cNvPicPr>
            <a:picLocks noChangeAspect="1"/>
          </p:cNvPicPr>
          <p:nvPr/>
        </p:nvPicPr>
        <p:blipFill>
          <a:blip r:embed="rId9"/>
          <a:stretch>
            <a:fillRect/>
          </a:stretch>
        </p:blipFill>
        <p:spPr>
          <a:xfrm>
            <a:off x="9012024" y="83755"/>
            <a:ext cx="2525911" cy="1322228"/>
          </a:xfrm>
          <a:prstGeom prst="rect">
            <a:avLst/>
          </a:prstGeom>
        </p:spPr>
      </p:pic>
    </p:spTree>
    <p:extLst>
      <p:ext uri="{BB962C8B-B14F-4D97-AF65-F5344CB8AC3E}">
        <p14:creationId xmlns:p14="http://schemas.microsoft.com/office/powerpoint/2010/main" val="1915740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4106E-0A5C-ADA6-EA69-CC2AE1DACEF0}"/>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5F51BEE5-082D-6C97-9B33-CB2FDAAC82FA}"/>
              </a:ext>
            </a:extLst>
          </p:cNvPr>
          <p:cNvSpPr/>
          <p:nvPr/>
        </p:nvSpPr>
        <p:spPr>
          <a:xfrm>
            <a:off x="1188304" y="1423757"/>
            <a:ext cx="10136921" cy="2893400"/>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9E3461BC-9E1B-7DA3-3C5F-CE3BEBF9A9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9" name="Text Placeholder 5">
            <a:extLst>
              <a:ext uri="{FF2B5EF4-FFF2-40B4-BE49-F238E27FC236}">
                <a16:creationId xmlns:a16="http://schemas.microsoft.com/office/drawing/2014/main" id="{4A55AD60-405E-7946-5CE9-124789349595}"/>
              </a:ext>
            </a:extLst>
          </p:cNvPr>
          <p:cNvSpPr txBox="1">
            <a:spLocks/>
          </p:cNvSpPr>
          <p:nvPr/>
        </p:nvSpPr>
        <p:spPr>
          <a:xfrm>
            <a:off x="1872878" y="1563301"/>
            <a:ext cx="9370567"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E96751"/>
                </a:solidFill>
              </a:rPr>
              <a:t>Objective: </a:t>
            </a:r>
            <a:r>
              <a:rPr lang="en-US" sz="2200" b="1" dirty="0">
                <a:solidFill>
                  <a:srgbClr val="494949"/>
                </a:solidFill>
                <a:hlinkClick r:id="rId5">
                  <a:extLst>
                    <a:ext uri="{A12FA001-AC4F-418D-AE19-62706E023703}">
                      <ahyp:hlinkClr xmlns:ahyp="http://schemas.microsoft.com/office/drawing/2018/hyperlinkcolor" val="tx"/>
                    </a:ext>
                  </a:extLst>
                </a:hlinkClick>
              </a:rPr>
              <a:t>Tourist Tax: </a:t>
            </a:r>
            <a:endParaRPr lang="en-US" sz="2200" b="1" dirty="0">
              <a:solidFill>
                <a:srgbClr val="494949"/>
              </a:solidFill>
            </a:endParaRPr>
          </a:p>
          <a:p>
            <a:pPr marL="0" indent="0">
              <a:spcAft>
                <a:spcPts val="600"/>
              </a:spcAft>
            </a:pPr>
            <a:r>
              <a:rPr lang="en-US" sz="2200" dirty="0">
                <a:solidFill>
                  <a:srgbClr val="494949"/>
                </a:solidFill>
              </a:rPr>
              <a:t>Understanding the tourist tax in Iceland is essential for compliance. This is a mandatory tax that applies to all overnight stays in hotels, guesthouses, campsites, mobile homes, and even cruise ships. </a:t>
            </a:r>
          </a:p>
          <a:p>
            <a:pPr marL="0" indent="0">
              <a:spcAft>
                <a:spcPts val="600"/>
              </a:spcAft>
            </a:pPr>
            <a:r>
              <a:rPr lang="en-US" sz="2200" dirty="0">
                <a:solidFill>
                  <a:srgbClr val="494949"/>
                </a:solidFill>
              </a:rPr>
              <a:t>The rates vary, with ISK 1,000 for cruise ships, ISK 600 per night for hotel rooms, and ISK 300 per night for campsites and alternative structures, such as glamping pods. </a:t>
            </a:r>
            <a:r>
              <a:rPr lang="en-US" sz="2200" i="1" dirty="0">
                <a:solidFill>
                  <a:srgbClr val="494949"/>
                </a:solidFill>
                <a:hlinkClick r:id="rId6">
                  <a:extLst>
                    <a:ext uri="{A12FA001-AC4F-418D-AE19-62706E023703}">
                      <ahyp:hlinkClr xmlns:ahyp="http://schemas.microsoft.com/office/drawing/2018/hyperlinkcolor" val="tx"/>
                    </a:ext>
                  </a:extLst>
                </a:hlinkClick>
              </a:rPr>
              <a:t>Watch the video for more information</a:t>
            </a:r>
            <a:r>
              <a:rPr lang="en-US" sz="2200" i="1" dirty="0">
                <a:solidFill>
                  <a:srgbClr val="494949"/>
                </a:solidFill>
              </a:rPr>
              <a:t>.</a:t>
            </a:r>
          </a:p>
          <a:p>
            <a:pPr marL="0" indent="0">
              <a:spcAft>
                <a:spcPts val="1200"/>
              </a:spcAft>
            </a:pPr>
            <a:endParaRPr lang="en-US" sz="2200" dirty="0">
              <a:solidFill>
                <a:srgbClr val="494949"/>
              </a:solidFill>
            </a:endParaRPr>
          </a:p>
        </p:txBody>
      </p:sp>
      <p:cxnSp>
        <p:nvCxnSpPr>
          <p:cNvPr id="15" name="Connector: Elbow 14">
            <a:extLst>
              <a:ext uri="{FF2B5EF4-FFF2-40B4-BE49-F238E27FC236}">
                <a16:creationId xmlns:a16="http://schemas.microsoft.com/office/drawing/2014/main" id="{0B5C6C8A-A8D3-8DF8-881A-F0AB48CF8F4A}"/>
              </a:ext>
            </a:extLst>
          </p:cNvPr>
          <p:cNvCxnSpPr>
            <a:cxnSpLocks/>
          </p:cNvCxnSpPr>
          <p:nvPr/>
        </p:nvCxnSpPr>
        <p:spPr>
          <a:xfrm rot="10800000" flipH="1" flipV="1">
            <a:off x="1160476" y="3465083"/>
            <a:ext cx="640368" cy="2376764"/>
          </a:xfrm>
          <a:prstGeom prst="bentConnector3">
            <a:avLst>
              <a:gd name="adj1" fmla="val -35698"/>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33" name="Freeform 28">
            <a:extLst>
              <a:ext uri="{FF2B5EF4-FFF2-40B4-BE49-F238E27FC236}">
                <a16:creationId xmlns:a16="http://schemas.microsoft.com/office/drawing/2014/main" id="{68E7FD8C-47B1-9F10-908C-700FA3D082C6}"/>
              </a:ext>
            </a:extLst>
          </p:cNvPr>
          <p:cNvSpPr/>
          <p:nvPr/>
        </p:nvSpPr>
        <p:spPr>
          <a:xfrm>
            <a:off x="-15514" y="109727"/>
            <a:ext cx="8530864"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39BA0FE8-374F-95D0-17CC-D1BFADE5105E}"/>
              </a:ext>
            </a:extLst>
          </p:cNvPr>
          <p:cNvSpPr txBox="1">
            <a:spLocks/>
          </p:cNvSpPr>
          <p:nvPr/>
        </p:nvSpPr>
        <p:spPr>
          <a:xfrm>
            <a:off x="1391786" y="426769"/>
            <a:ext cx="6952114"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dirty="0"/>
              <a:t>Iceland Tourist Tax</a:t>
            </a:r>
          </a:p>
          <a:p>
            <a:pPr>
              <a:spcBef>
                <a:spcPts val="0"/>
              </a:spcBef>
            </a:pPr>
            <a:r>
              <a:rPr lang="en-IE" sz="2400" dirty="0"/>
              <a:t>Publicly Administered Accommodation Overnight Tax</a:t>
            </a:r>
          </a:p>
          <a:p>
            <a:pPr>
              <a:spcBef>
                <a:spcPts val="0"/>
              </a:spcBef>
            </a:pPr>
            <a:endParaRPr lang="en-US" sz="3000" dirty="0"/>
          </a:p>
        </p:txBody>
      </p:sp>
      <p:pic>
        <p:nvPicPr>
          <p:cNvPr id="32" name="Graphic 31" descr="Target with solid fill">
            <a:extLst>
              <a:ext uri="{FF2B5EF4-FFF2-40B4-BE49-F238E27FC236}">
                <a16:creationId xmlns:a16="http://schemas.microsoft.com/office/drawing/2014/main" id="{673E29D2-76F4-F1D8-B227-C15F6D8807B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38965" y="1771222"/>
            <a:ext cx="633914" cy="633914"/>
          </a:xfrm>
          <a:prstGeom prst="rect">
            <a:avLst/>
          </a:prstGeom>
        </p:spPr>
      </p:pic>
      <p:sp>
        <p:nvSpPr>
          <p:cNvPr id="18" name="Flowchart: Alternate Process 17">
            <a:extLst>
              <a:ext uri="{FF2B5EF4-FFF2-40B4-BE49-F238E27FC236}">
                <a16:creationId xmlns:a16="http://schemas.microsoft.com/office/drawing/2014/main" id="{4F9C7FCC-A314-3645-EB07-5655CA362E8C}"/>
              </a:ext>
            </a:extLst>
          </p:cNvPr>
          <p:cNvSpPr/>
          <p:nvPr/>
        </p:nvSpPr>
        <p:spPr>
          <a:xfrm>
            <a:off x="1761658" y="4525078"/>
            <a:ext cx="10029647" cy="2202899"/>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188AAA16-6B09-EF32-EC0D-7965C54C708F}"/>
              </a:ext>
            </a:extLst>
          </p:cNvPr>
          <p:cNvSpPr txBox="1">
            <a:spLocks/>
          </p:cNvSpPr>
          <p:nvPr/>
        </p:nvSpPr>
        <p:spPr>
          <a:xfrm>
            <a:off x="2483933" y="4653465"/>
            <a:ext cx="9541737"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200" b="1" dirty="0">
                <a:solidFill>
                  <a:srgbClr val="E96751"/>
                </a:solidFill>
              </a:rPr>
              <a:t>How it Works:</a:t>
            </a:r>
          </a:p>
          <a:p>
            <a:pPr marL="0" indent="0"/>
            <a:r>
              <a:rPr lang="en-US" sz="2200" dirty="0">
                <a:solidFill>
                  <a:srgbClr val="494949"/>
                </a:solidFill>
              </a:rPr>
              <a:t>For alternative tourism accommodation, Iceland charges a per-night </a:t>
            </a:r>
            <a:r>
              <a:rPr lang="en-US" sz="2200" b="1" dirty="0">
                <a:solidFill>
                  <a:srgbClr val="494949"/>
                </a:solidFill>
              </a:rPr>
              <a:t>Tourist Tax (Overnight Tax)</a:t>
            </a:r>
            <a:r>
              <a:rPr lang="en-US" sz="2200" dirty="0">
                <a:solidFill>
                  <a:srgbClr val="494949"/>
                </a:solidFill>
              </a:rPr>
              <a:t> on accommodations. If you’re hosting overnight guests—whether in pods, cabins, yurts, guest houses, campsites, mobile homes, lodges, even nature-based or off-grid accommodations—you must collect and report this tax.</a:t>
            </a:r>
          </a:p>
          <a:p>
            <a:pPr marL="342900" indent="-342900">
              <a:buFont typeface="Wingdings" panose="05000000000000000000" pitchFamily="2" charset="2"/>
              <a:buChar char="v"/>
            </a:pPr>
            <a:endParaRPr lang="en-US" sz="2000" dirty="0"/>
          </a:p>
          <a:p>
            <a:pPr marL="447675" indent="0"/>
            <a:endParaRPr lang="en-US" sz="2200" dirty="0">
              <a:solidFill>
                <a:srgbClr val="494949"/>
              </a:solidFill>
            </a:endParaRPr>
          </a:p>
        </p:txBody>
      </p:sp>
      <p:pic>
        <p:nvPicPr>
          <p:cNvPr id="43" name="Graphic 42" descr="Excellent with solid fill">
            <a:extLst>
              <a:ext uri="{FF2B5EF4-FFF2-40B4-BE49-F238E27FC236}">
                <a16:creationId xmlns:a16="http://schemas.microsoft.com/office/drawing/2014/main" id="{1B0C9F98-8393-2D64-2D88-3885678520E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72878" y="4642562"/>
            <a:ext cx="749373" cy="749373"/>
          </a:xfrm>
          <a:prstGeom prst="rect">
            <a:avLst/>
          </a:prstGeom>
        </p:spPr>
      </p:pic>
      <p:grpSp>
        <p:nvGrpSpPr>
          <p:cNvPr id="2" name="Group 1">
            <a:extLst>
              <a:ext uri="{FF2B5EF4-FFF2-40B4-BE49-F238E27FC236}">
                <a16:creationId xmlns:a16="http://schemas.microsoft.com/office/drawing/2014/main" id="{03E92D80-764B-9D94-8A72-E5E69C892365}"/>
              </a:ext>
            </a:extLst>
          </p:cNvPr>
          <p:cNvGrpSpPr/>
          <p:nvPr/>
        </p:nvGrpSpPr>
        <p:grpSpPr>
          <a:xfrm>
            <a:off x="274432" y="85433"/>
            <a:ext cx="1047896" cy="1049846"/>
            <a:chOff x="1016000" y="1137920"/>
            <a:chExt cx="1016000" cy="1016000"/>
          </a:xfrm>
        </p:grpSpPr>
        <p:sp>
          <p:nvSpPr>
            <p:cNvPr id="3" name="Oval 2">
              <a:extLst>
                <a:ext uri="{FF2B5EF4-FFF2-40B4-BE49-F238E27FC236}">
                  <a16:creationId xmlns:a16="http://schemas.microsoft.com/office/drawing/2014/main" id="{97315F30-12F5-43A2-C7BB-CF233E2A9207}"/>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B24608EF-211A-622E-C7F3-0E1AB7BF5D14}"/>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a:t>
              </a:r>
            </a:p>
          </p:txBody>
        </p:sp>
      </p:grpSp>
      <p:pic>
        <p:nvPicPr>
          <p:cNvPr id="5" name="Picture 2" descr="YouTube">
            <a:extLst>
              <a:ext uri="{FF2B5EF4-FFF2-40B4-BE49-F238E27FC236}">
                <a16:creationId xmlns:a16="http://schemas.microsoft.com/office/drawing/2014/main" id="{F5C1AD96-AF7A-1953-BAFF-6531FD8A686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7623"/>
          <a:stretch>
            <a:fillRect/>
          </a:stretch>
        </p:blipFill>
        <p:spPr bwMode="auto">
          <a:xfrm>
            <a:off x="8424057" y="0"/>
            <a:ext cx="2819388" cy="1953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56089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29E90-9DB2-6FC7-B650-561172DDB92C}"/>
            </a:ext>
          </a:extLst>
        </p:cNvPr>
        <p:cNvGrpSpPr/>
        <p:nvPr/>
      </p:nvGrpSpPr>
      <p:grpSpPr>
        <a:xfrm>
          <a:off x="0" y="0"/>
          <a:ext cx="0" cy="0"/>
          <a:chOff x="0" y="0"/>
          <a:chExt cx="0" cy="0"/>
        </a:xfrm>
      </p:grpSpPr>
      <p:pic>
        <p:nvPicPr>
          <p:cNvPr id="10" name="Graphic 9" descr="Signature with solid fill">
            <a:extLst>
              <a:ext uri="{FF2B5EF4-FFF2-40B4-BE49-F238E27FC236}">
                <a16:creationId xmlns:a16="http://schemas.microsoft.com/office/drawing/2014/main" id="{E3CE88F6-5498-2AE3-7A7A-AC4DF79327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33" name="Freeform 28">
            <a:extLst>
              <a:ext uri="{FF2B5EF4-FFF2-40B4-BE49-F238E27FC236}">
                <a16:creationId xmlns:a16="http://schemas.microsoft.com/office/drawing/2014/main" id="{6830B60C-51D6-B68F-C59D-1806134B0ED6}"/>
              </a:ext>
            </a:extLst>
          </p:cNvPr>
          <p:cNvSpPr/>
          <p:nvPr/>
        </p:nvSpPr>
        <p:spPr>
          <a:xfrm>
            <a:off x="-15514" y="109727"/>
            <a:ext cx="8530864"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A704EA33-B44D-9303-2130-8455C51A6BDD}"/>
              </a:ext>
            </a:extLst>
          </p:cNvPr>
          <p:cNvSpPr txBox="1">
            <a:spLocks/>
          </p:cNvSpPr>
          <p:nvPr/>
        </p:nvSpPr>
        <p:spPr>
          <a:xfrm>
            <a:off x="773861" y="426769"/>
            <a:ext cx="6952114"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dirty="0"/>
              <a:t>Iceland Tourist Tax</a:t>
            </a:r>
          </a:p>
          <a:p>
            <a:pPr>
              <a:spcBef>
                <a:spcPts val="0"/>
              </a:spcBef>
            </a:pPr>
            <a:r>
              <a:rPr lang="en-IE" sz="2400" dirty="0"/>
              <a:t>Publicly Administered Accommodation Overnight Tax</a:t>
            </a:r>
          </a:p>
          <a:p>
            <a:pPr>
              <a:spcBef>
                <a:spcPts val="0"/>
              </a:spcBef>
            </a:pPr>
            <a:endParaRPr lang="en-US" sz="3000" dirty="0"/>
          </a:p>
        </p:txBody>
      </p:sp>
      <p:sp>
        <p:nvSpPr>
          <p:cNvPr id="18" name="Flowchart: Alternate Process 17">
            <a:extLst>
              <a:ext uri="{FF2B5EF4-FFF2-40B4-BE49-F238E27FC236}">
                <a16:creationId xmlns:a16="http://schemas.microsoft.com/office/drawing/2014/main" id="{5E4A0A73-6B31-5E56-CB9C-35D56B7C2654}"/>
              </a:ext>
            </a:extLst>
          </p:cNvPr>
          <p:cNvSpPr/>
          <p:nvPr/>
        </p:nvSpPr>
        <p:spPr>
          <a:xfrm>
            <a:off x="1160476" y="2121490"/>
            <a:ext cx="6565500" cy="2783884"/>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CB7B0070-EEB7-4965-27EF-864D5F968629}"/>
              </a:ext>
            </a:extLst>
          </p:cNvPr>
          <p:cNvSpPr txBox="1">
            <a:spLocks/>
          </p:cNvSpPr>
          <p:nvPr/>
        </p:nvSpPr>
        <p:spPr>
          <a:xfrm>
            <a:off x="2106481" y="2249876"/>
            <a:ext cx="5380170" cy="33317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200" b="1" dirty="0">
                <a:solidFill>
                  <a:srgbClr val="E96751"/>
                </a:solidFill>
              </a:rPr>
              <a:t>How it Works:</a:t>
            </a:r>
          </a:p>
          <a:p>
            <a:pPr marL="457200" indent="-457200">
              <a:spcBef>
                <a:spcPts val="0"/>
              </a:spcBef>
              <a:spcAft>
                <a:spcPts val="600"/>
              </a:spcAft>
              <a:buFont typeface="+mj-lt"/>
              <a:buAutoNum type="arabicPeriod"/>
            </a:pPr>
            <a:r>
              <a:rPr lang="en-US" sz="2200" dirty="0">
                <a:solidFill>
                  <a:srgbClr val="494949"/>
                </a:solidFill>
              </a:rPr>
              <a:t>You need to register with the </a:t>
            </a:r>
            <a:r>
              <a:rPr lang="en-US" sz="2200" dirty="0">
                <a:solidFill>
                  <a:srgbClr val="494949"/>
                </a:solidFill>
                <a:hlinkClick r:id="rId5">
                  <a:extLst>
                    <a:ext uri="{A12FA001-AC4F-418D-AE19-62706E023703}">
                      <ahyp:hlinkClr xmlns:ahyp="http://schemas.microsoft.com/office/drawing/2018/hyperlinkcolor" val="tx"/>
                    </a:ext>
                  </a:extLst>
                </a:hlinkClick>
              </a:rPr>
              <a:t>tax authority</a:t>
            </a:r>
            <a:r>
              <a:rPr lang="en-US" sz="2200" dirty="0">
                <a:solidFill>
                  <a:srgbClr val="494949"/>
                </a:solidFill>
              </a:rPr>
              <a:t>. </a:t>
            </a:r>
          </a:p>
          <a:p>
            <a:pPr marL="457200" indent="-457200">
              <a:spcBef>
                <a:spcPts val="0"/>
              </a:spcBef>
              <a:spcAft>
                <a:spcPts val="600"/>
              </a:spcAft>
              <a:buFont typeface="+mj-lt"/>
              <a:buAutoNum type="arabicPeriod"/>
            </a:pPr>
            <a:r>
              <a:rPr lang="en-US" sz="2200" dirty="0">
                <a:solidFill>
                  <a:srgbClr val="494949"/>
                </a:solidFill>
              </a:rPr>
              <a:t>Collect the correct amount from guests at check-in or include it in the booking price</a:t>
            </a:r>
          </a:p>
          <a:p>
            <a:pPr marL="457200" indent="-457200">
              <a:spcBef>
                <a:spcPts val="0"/>
              </a:spcBef>
              <a:spcAft>
                <a:spcPts val="600"/>
              </a:spcAft>
              <a:buFont typeface="+mj-lt"/>
              <a:buAutoNum type="arabicPeriod"/>
            </a:pPr>
            <a:r>
              <a:rPr lang="en-US" sz="2200" dirty="0">
                <a:solidFill>
                  <a:srgbClr val="494949"/>
                </a:solidFill>
              </a:rPr>
              <a:t>Submit regular reports and payments to Icelandic tax authorities</a:t>
            </a:r>
            <a:endParaRPr lang="en-IE" sz="2200" dirty="0">
              <a:solidFill>
                <a:srgbClr val="494949"/>
              </a:solidFill>
            </a:endParaRPr>
          </a:p>
          <a:p>
            <a:pPr marL="342900" indent="-342900">
              <a:buFont typeface="Wingdings" panose="05000000000000000000" pitchFamily="2" charset="2"/>
              <a:buChar char="v"/>
            </a:pPr>
            <a:endParaRPr lang="en-US" sz="2000" dirty="0"/>
          </a:p>
          <a:p>
            <a:pPr marL="447675" indent="0"/>
            <a:endParaRPr lang="en-US" sz="2200" dirty="0">
              <a:solidFill>
                <a:srgbClr val="494949"/>
              </a:solidFill>
            </a:endParaRPr>
          </a:p>
        </p:txBody>
      </p:sp>
      <p:pic>
        <p:nvPicPr>
          <p:cNvPr id="43" name="Graphic 42" descr="Excellent with solid fill">
            <a:extLst>
              <a:ext uri="{FF2B5EF4-FFF2-40B4-BE49-F238E27FC236}">
                <a16:creationId xmlns:a16="http://schemas.microsoft.com/office/drawing/2014/main" id="{99CCF1D6-5D58-FB3B-2395-3067B9EDA9C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71695" y="2238974"/>
            <a:ext cx="749373" cy="749373"/>
          </a:xfrm>
          <a:prstGeom prst="rect">
            <a:avLst/>
          </a:prstGeom>
        </p:spPr>
      </p:pic>
      <p:cxnSp>
        <p:nvCxnSpPr>
          <p:cNvPr id="6" name="Straight Connector 5">
            <a:extLst>
              <a:ext uri="{FF2B5EF4-FFF2-40B4-BE49-F238E27FC236}">
                <a16:creationId xmlns:a16="http://schemas.microsoft.com/office/drawing/2014/main" id="{02F6ABB4-4076-A1C1-F6DE-AF0D58BC83D8}"/>
              </a:ext>
            </a:extLst>
          </p:cNvPr>
          <p:cNvCxnSpPr>
            <a:cxnSpLocks/>
          </p:cNvCxnSpPr>
          <p:nvPr/>
        </p:nvCxnSpPr>
        <p:spPr>
          <a:xfrm>
            <a:off x="810495" y="1123333"/>
            <a:ext cx="5624" cy="2905742"/>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8EEB946-2849-5811-26EA-9186FB4B6D74}"/>
              </a:ext>
            </a:extLst>
          </p:cNvPr>
          <p:cNvCxnSpPr>
            <a:cxnSpLocks/>
          </p:cNvCxnSpPr>
          <p:nvPr/>
        </p:nvCxnSpPr>
        <p:spPr>
          <a:xfrm>
            <a:off x="816119" y="4006050"/>
            <a:ext cx="344356"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16" name="Picture 15" descr="A barrel with a wooden barrel in front of a building&#10;&#10;AI-generated content may be incorrect.">
            <a:extLst>
              <a:ext uri="{FF2B5EF4-FFF2-40B4-BE49-F238E27FC236}">
                <a16:creationId xmlns:a16="http://schemas.microsoft.com/office/drawing/2014/main" id="{AEAEDFAA-BB66-4F42-19CF-FFAA61F915C5}"/>
              </a:ext>
            </a:extLst>
          </p:cNvPr>
          <p:cNvPicPr>
            <a:picLocks noChangeAspect="1"/>
          </p:cNvPicPr>
          <p:nvPr/>
        </p:nvPicPr>
        <p:blipFill>
          <a:blip r:embed="rId8"/>
          <a:srcRect l="18677"/>
          <a:stretch>
            <a:fillRect/>
          </a:stretch>
        </p:blipFill>
        <p:spPr>
          <a:xfrm>
            <a:off x="8387010" y="1"/>
            <a:ext cx="3650891" cy="6748274"/>
          </a:xfrm>
          <a:prstGeom prst="rect">
            <a:avLst/>
          </a:prstGeom>
        </p:spPr>
      </p:pic>
    </p:spTree>
    <p:extLst>
      <p:ext uri="{BB962C8B-B14F-4D97-AF65-F5344CB8AC3E}">
        <p14:creationId xmlns:p14="http://schemas.microsoft.com/office/powerpoint/2010/main" val="15321799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C5A24-6942-65B2-9304-B7E861C38AFA}"/>
            </a:ext>
          </a:extLst>
        </p:cNvPr>
        <p:cNvGrpSpPr/>
        <p:nvPr/>
      </p:nvGrpSpPr>
      <p:grpSpPr>
        <a:xfrm>
          <a:off x="0" y="0"/>
          <a:ext cx="0" cy="0"/>
          <a:chOff x="0" y="0"/>
          <a:chExt cx="0" cy="0"/>
        </a:xfrm>
      </p:grpSpPr>
      <p:sp>
        <p:nvSpPr>
          <p:cNvPr id="18" name="Flowchart: Alternate Process 17">
            <a:extLst>
              <a:ext uri="{FF2B5EF4-FFF2-40B4-BE49-F238E27FC236}">
                <a16:creationId xmlns:a16="http://schemas.microsoft.com/office/drawing/2014/main" id="{E6F490DE-9230-0F86-B828-3DEDF005BA9B}"/>
              </a:ext>
            </a:extLst>
          </p:cNvPr>
          <p:cNvSpPr/>
          <p:nvPr/>
        </p:nvSpPr>
        <p:spPr>
          <a:xfrm>
            <a:off x="1243725" y="1314193"/>
            <a:ext cx="10472025" cy="4690117"/>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ACA634FF-FC84-8DEC-FA47-DB756F2C7FE3}"/>
              </a:ext>
            </a:extLst>
          </p:cNvPr>
          <p:cNvSpPr txBox="1">
            <a:spLocks/>
          </p:cNvSpPr>
          <p:nvPr/>
        </p:nvSpPr>
        <p:spPr>
          <a:xfrm>
            <a:off x="1754963" y="1589176"/>
            <a:ext cx="9518409"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0"/>
            <a:r>
              <a:rPr lang="en-US" b="1" dirty="0">
                <a:solidFill>
                  <a:srgbClr val="E96751"/>
                </a:solidFill>
              </a:rPr>
              <a:t>Objective</a:t>
            </a:r>
          </a:p>
          <a:p>
            <a:pPr marL="0" indent="0">
              <a:spcAft>
                <a:spcPts val="600"/>
              </a:spcAft>
            </a:pPr>
            <a:r>
              <a:rPr lang="en-US" sz="2200" b="1" dirty="0" err="1">
                <a:solidFill>
                  <a:srgbClr val="494949"/>
                </a:solidFill>
                <a:hlinkClick r:id="rId3">
                  <a:extLst>
                    <a:ext uri="{A12FA001-AC4F-418D-AE19-62706E023703}">
                      <ahyp:hlinkClr xmlns:ahyp="http://schemas.microsoft.com/office/drawing/2018/hyperlinkcolor" val="tx"/>
                    </a:ext>
                  </a:extLst>
                </a:hlinkClick>
              </a:rPr>
              <a:t>Byggðastofnun</a:t>
            </a:r>
            <a:r>
              <a:rPr lang="en-US" sz="2200" b="1" dirty="0">
                <a:solidFill>
                  <a:srgbClr val="494949"/>
                </a:solidFill>
                <a:hlinkClick r:id="rId3">
                  <a:extLst>
                    <a:ext uri="{A12FA001-AC4F-418D-AE19-62706E023703}">
                      <ahyp:hlinkClr xmlns:ahyp="http://schemas.microsoft.com/office/drawing/2018/hyperlinkcolor" val="tx"/>
                    </a:ext>
                  </a:extLst>
                </a:hlinkClick>
              </a:rPr>
              <a:t> – Regional Development Support </a:t>
            </a:r>
            <a:r>
              <a:rPr lang="en-US" sz="2200" dirty="0">
                <a:solidFill>
                  <a:srgbClr val="494949"/>
                </a:solidFill>
              </a:rPr>
              <a:t>is a state institute that provides </a:t>
            </a:r>
            <a:r>
              <a:rPr lang="en-US" sz="2200" b="1" dirty="0">
                <a:solidFill>
                  <a:srgbClr val="494949"/>
                </a:solidFill>
              </a:rPr>
              <a:t>loans and co-financing</a:t>
            </a:r>
            <a:r>
              <a:rPr lang="en-US" sz="2200" dirty="0">
                <a:solidFill>
                  <a:srgbClr val="494949"/>
                </a:solidFill>
              </a:rPr>
              <a:t> for rural SMEs, including tourism businesses.</a:t>
            </a:r>
          </a:p>
          <a:p>
            <a:pPr marL="0" indent="0">
              <a:spcAft>
                <a:spcPts val="600"/>
              </a:spcAft>
            </a:pPr>
            <a:r>
              <a:rPr lang="en-US" sz="2200" dirty="0">
                <a:solidFill>
                  <a:srgbClr val="494949"/>
                </a:solidFill>
              </a:rPr>
              <a:t>In partnership with the </a:t>
            </a:r>
            <a:r>
              <a:rPr lang="en-US" sz="2200" dirty="0">
                <a:solidFill>
                  <a:srgbClr val="494949"/>
                </a:solidFill>
                <a:hlinkClick r:id="rId4">
                  <a:extLst>
                    <a:ext uri="{A12FA001-AC4F-418D-AE19-62706E023703}">
                      <ahyp:hlinkClr xmlns:ahyp="http://schemas.microsoft.com/office/drawing/2018/hyperlinkcolor" val="tx"/>
                    </a:ext>
                  </a:extLst>
                </a:hlinkClick>
              </a:rPr>
              <a:t>Nordic Investment Bank</a:t>
            </a:r>
            <a:r>
              <a:rPr lang="en-US" sz="2200" dirty="0">
                <a:solidFill>
                  <a:srgbClr val="494949"/>
                </a:solidFill>
              </a:rPr>
              <a:t>, </a:t>
            </a:r>
            <a:r>
              <a:rPr lang="en-US" sz="2200" dirty="0" err="1">
                <a:solidFill>
                  <a:srgbClr val="494949"/>
                </a:solidFill>
              </a:rPr>
              <a:t>Byggðastofnun</a:t>
            </a:r>
            <a:r>
              <a:rPr lang="en-US" sz="2200" dirty="0">
                <a:solidFill>
                  <a:srgbClr val="494949"/>
                </a:solidFill>
              </a:rPr>
              <a:t> offers loan facilities worth approximately </a:t>
            </a:r>
            <a:r>
              <a:rPr lang="en-US" sz="2200" b="1" dirty="0">
                <a:solidFill>
                  <a:srgbClr val="494949"/>
                </a:solidFill>
              </a:rPr>
              <a:t>€12 million in total for SMEs</a:t>
            </a:r>
            <a:r>
              <a:rPr lang="en-US" sz="2200" dirty="0">
                <a:solidFill>
                  <a:srgbClr val="494949"/>
                </a:solidFill>
              </a:rPr>
              <a:t>, with </a:t>
            </a:r>
            <a:r>
              <a:rPr lang="en-US" sz="2200" b="1" dirty="0">
                <a:solidFill>
                  <a:srgbClr val="494949"/>
                </a:solidFill>
              </a:rPr>
              <a:t>tourism projects accounting for 30% of clients. </a:t>
            </a:r>
            <a:r>
              <a:rPr lang="en-US" sz="2200" dirty="0">
                <a:solidFill>
                  <a:srgbClr val="494949"/>
                </a:solidFill>
              </a:rPr>
              <a:t>Typical loans can finance </a:t>
            </a:r>
            <a:r>
              <a:rPr lang="en-US" sz="2200" b="1" dirty="0">
                <a:solidFill>
                  <a:srgbClr val="494949"/>
                </a:solidFill>
              </a:rPr>
              <a:t>equipment, site infrastructure, or building conversion</a:t>
            </a:r>
            <a:r>
              <a:rPr lang="en-US" sz="2200" dirty="0">
                <a:solidFill>
                  <a:srgbClr val="494949"/>
                </a:solidFill>
              </a:rPr>
              <a:t>. Ideal for: </a:t>
            </a:r>
          </a:p>
          <a:p>
            <a:pPr marL="342900" indent="-342900">
              <a:spcAft>
                <a:spcPts val="600"/>
              </a:spcAft>
              <a:buFont typeface="Wingdings" panose="05000000000000000000" pitchFamily="2" charset="2"/>
              <a:buChar char="v"/>
            </a:pPr>
            <a:r>
              <a:rPr lang="en-US" sz="2200" b="1" dirty="0">
                <a:solidFill>
                  <a:srgbClr val="494949"/>
                </a:solidFill>
              </a:rPr>
              <a:t>Eco-lodges or farm stays</a:t>
            </a:r>
            <a:r>
              <a:rPr lang="en-US" sz="2200" dirty="0">
                <a:solidFill>
                  <a:srgbClr val="494949"/>
                </a:solidFill>
              </a:rPr>
              <a:t> in small communities</a:t>
            </a:r>
          </a:p>
          <a:p>
            <a:pPr marL="342900" indent="-342900">
              <a:spcAft>
                <a:spcPts val="600"/>
              </a:spcAft>
              <a:buFont typeface="Wingdings" panose="05000000000000000000" pitchFamily="2" charset="2"/>
              <a:buChar char="v"/>
            </a:pPr>
            <a:r>
              <a:rPr lang="en-US" sz="2200" dirty="0">
                <a:solidFill>
                  <a:srgbClr val="494949"/>
                </a:solidFill>
              </a:rPr>
              <a:t>Renovating barns or turf houses into accommodations</a:t>
            </a:r>
          </a:p>
          <a:p>
            <a:pPr marL="342900" indent="-342900">
              <a:spcAft>
                <a:spcPts val="600"/>
              </a:spcAft>
              <a:buFont typeface="Wingdings" panose="05000000000000000000" pitchFamily="2" charset="2"/>
              <a:buChar char="v"/>
            </a:pPr>
            <a:r>
              <a:rPr lang="en-US" sz="2200" dirty="0">
                <a:solidFill>
                  <a:srgbClr val="494949"/>
                </a:solidFill>
              </a:rPr>
              <a:t>Creating local jobs in rural areas</a:t>
            </a:r>
          </a:p>
        </p:txBody>
      </p:sp>
      <p:sp>
        <p:nvSpPr>
          <p:cNvPr id="33" name="Freeform 28">
            <a:extLst>
              <a:ext uri="{FF2B5EF4-FFF2-40B4-BE49-F238E27FC236}">
                <a16:creationId xmlns:a16="http://schemas.microsoft.com/office/drawing/2014/main" id="{39F30813-89CF-782C-53ED-9E73B9392C44}"/>
              </a:ext>
            </a:extLst>
          </p:cNvPr>
          <p:cNvSpPr/>
          <p:nvPr/>
        </p:nvSpPr>
        <p:spPr>
          <a:xfrm>
            <a:off x="-15513" y="109727"/>
            <a:ext cx="8550967" cy="1103464"/>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A89B0610-2EAC-F4E7-D4C5-924F42F9B693}"/>
              </a:ext>
            </a:extLst>
          </p:cNvPr>
          <p:cNvSpPr txBox="1">
            <a:spLocks/>
          </p:cNvSpPr>
          <p:nvPr/>
        </p:nvSpPr>
        <p:spPr>
          <a:xfrm>
            <a:off x="1243725" y="253287"/>
            <a:ext cx="8393817"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pPr>
            <a:r>
              <a:rPr lang="en-IE" sz="3200" b="1" dirty="0"/>
              <a:t>Start-up Funding: </a:t>
            </a:r>
            <a:r>
              <a:rPr lang="en-US" sz="2800" dirty="0"/>
              <a:t>The Icelandic Regional Development Institute (</a:t>
            </a:r>
            <a:r>
              <a:rPr lang="en-US" sz="2800" dirty="0" err="1"/>
              <a:t>Byggðastofnun</a:t>
            </a:r>
            <a:r>
              <a:rPr lang="en-US" sz="2800" dirty="0"/>
              <a:t>)</a:t>
            </a:r>
          </a:p>
        </p:txBody>
      </p:sp>
      <p:cxnSp>
        <p:nvCxnSpPr>
          <p:cNvPr id="16" name="Straight Connector 15">
            <a:extLst>
              <a:ext uri="{FF2B5EF4-FFF2-40B4-BE49-F238E27FC236}">
                <a16:creationId xmlns:a16="http://schemas.microsoft.com/office/drawing/2014/main" id="{3DA0FBAF-7ED1-40B3-41CD-C50CBAB99071}"/>
              </a:ext>
            </a:extLst>
          </p:cNvPr>
          <p:cNvCxnSpPr>
            <a:cxnSpLocks/>
          </p:cNvCxnSpPr>
          <p:nvPr/>
        </p:nvCxnSpPr>
        <p:spPr>
          <a:xfrm>
            <a:off x="816119" y="4029075"/>
            <a:ext cx="42031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4" name="Graphic 3" descr="Target with solid fill">
            <a:extLst>
              <a:ext uri="{FF2B5EF4-FFF2-40B4-BE49-F238E27FC236}">
                <a16:creationId xmlns:a16="http://schemas.microsoft.com/office/drawing/2014/main" id="{1C41F6C5-B6FF-764E-7D31-802C3A4968B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08288" y="1394351"/>
            <a:ext cx="633914" cy="633914"/>
          </a:xfrm>
          <a:prstGeom prst="rect">
            <a:avLst/>
          </a:prstGeom>
        </p:spPr>
      </p:pic>
      <p:pic>
        <p:nvPicPr>
          <p:cNvPr id="4098" name="Picture 2" descr="Byggðastofnun">
            <a:extLst>
              <a:ext uri="{FF2B5EF4-FFF2-40B4-BE49-F238E27FC236}">
                <a16:creationId xmlns:a16="http://schemas.microsoft.com/office/drawing/2014/main" id="{FFD26AB2-1DF3-82F6-4109-C04BDEFB6D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35454" y="116425"/>
            <a:ext cx="3414450" cy="82178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77FE9571-347C-922F-48C5-5C9CDF4F3B39}"/>
              </a:ext>
            </a:extLst>
          </p:cNvPr>
          <p:cNvGrpSpPr/>
          <p:nvPr/>
        </p:nvGrpSpPr>
        <p:grpSpPr>
          <a:xfrm>
            <a:off x="195829" y="85433"/>
            <a:ext cx="1047896" cy="1049846"/>
            <a:chOff x="1016000" y="1137920"/>
            <a:chExt cx="1016000" cy="1016000"/>
          </a:xfrm>
        </p:grpSpPr>
        <p:sp>
          <p:nvSpPr>
            <p:cNvPr id="8" name="Oval 7">
              <a:extLst>
                <a:ext uri="{FF2B5EF4-FFF2-40B4-BE49-F238E27FC236}">
                  <a16:creationId xmlns:a16="http://schemas.microsoft.com/office/drawing/2014/main" id="{862CFC7C-3D0B-4F14-24FD-0D0B6F19502E}"/>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7AF63ABD-3C3A-7A75-6707-A4093B6D120B}"/>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a:t>
              </a:r>
            </a:p>
          </p:txBody>
        </p:sp>
      </p:grpSp>
      <p:cxnSp>
        <p:nvCxnSpPr>
          <p:cNvPr id="11" name="Straight Connector 10">
            <a:extLst>
              <a:ext uri="{FF2B5EF4-FFF2-40B4-BE49-F238E27FC236}">
                <a16:creationId xmlns:a16="http://schemas.microsoft.com/office/drawing/2014/main" id="{E56A22D2-4C09-BE12-8148-E5B311000432}"/>
              </a:ext>
            </a:extLst>
          </p:cNvPr>
          <p:cNvCxnSpPr>
            <a:cxnSpLocks/>
          </p:cNvCxnSpPr>
          <p:nvPr/>
        </p:nvCxnSpPr>
        <p:spPr>
          <a:xfrm>
            <a:off x="810495" y="1123333"/>
            <a:ext cx="5624" cy="2905742"/>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0044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92830-76D3-39EF-331B-73FFF3E653E9}"/>
            </a:ext>
          </a:extLst>
        </p:cNvPr>
        <p:cNvGrpSpPr/>
        <p:nvPr/>
      </p:nvGrpSpPr>
      <p:grpSpPr>
        <a:xfrm>
          <a:off x="0" y="0"/>
          <a:ext cx="0" cy="0"/>
          <a:chOff x="0" y="0"/>
          <a:chExt cx="0" cy="0"/>
        </a:xfrm>
      </p:grpSpPr>
      <p:sp>
        <p:nvSpPr>
          <p:cNvPr id="33" name="Freeform 28">
            <a:extLst>
              <a:ext uri="{FF2B5EF4-FFF2-40B4-BE49-F238E27FC236}">
                <a16:creationId xmlns:a16="http://schemas.microsoft.com/office/drawing/2014/main" id="{C5467E69-7155-CB54-38DC-B7C680F55275}"/>
              </a:ext>
            </a:extLst>
          </p:cNvPr>
          <p:cNvSpPr/>
          <p:nvPr/>
        </p:nvSpPr>
        <p:spPr>
          <a:xfrm>
            <a:off x="-15513" y="109727"/>
            <a:ext cx="8550967" cy="1103464"/>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9630E16F-0194-655D-2E5A-0440AFA4AD95}"/>
              </a:ext>
            </a:extLst>
          </p:cNvPr>
          <p:cNvSpPr txBox="1">
            <a:spLocks/>
          </p:cNvSpPr>
          <p:nvPr/>
        </p:nvSpPr>
        <p:spPr>
          <a:xfrm>
            <a:off x="495982" y="281226"/>
            <a:ext cx="8393817"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pPr>
            <a:r>
              <a:rPr lang="en-IE" sz="3200" b="1" dirty="0"/>
              <a:t>Start-up Funding: </a:t>
            </a:r>
            <a:r>
              <a:rPr lang="en-US" sz="2800" dirty="0"/>
              <a:t>The Icelandic Regional Development Institute (</a:t>
            </a:r>
            <a:r>
              <a:rPr lang="en-US" sz="2800" dirty="0" err="1"/>
              <a:t>Byggðastofnun</a:t>
            </a:r>
            <a:r>
              <a:rPr lang="en-US" sz="2800" dirty="0"/>
              <a:t>)</a:t>
            </a:r>
          </a:p>
        </p:txBody>
      </p:sp>
      <p:sp>
        <p:nvSpPr>
          <p:cNvPr id="2" name="Flowchart: Alternate Process 1">
            <a:extLst>
              <a:ext uri="{FF2B5EF4-FFF2-40B4-BE49-F238E27FC236}">
                <a16:creationId xmlns:a16="http://schemas.microsoft.com/office/drawing/2014/main" id="{21F206CE-BFD5-460C-94D4-76C8F87AC4AD}"/>
              </a:ext>
            </a:extLst>
          </p:cNvPr>
          <p:cNvSpPr/>
          <p:nvPr/>
        </p:nvSpPr>
        <p:spPr>
          <a:xfrm>
            <a:off x="1276359" y="1377991"/>
            <a:ext cx="6362691" cy="4765633"/>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5">
            <a:extLst>
              <a:ext uri="{FF2B5EF4-FFF2-40B4-BE49-F238E27FC236}">
                <a16:creationId xmlns:a16="http://schemas.microsoft.com/office/drawing/2014/main" id="{95B1A181-59C9-256F-5EDE-AF22A76BE58C}"/>
              </a:ext>
            </a:extLst>
          </p:cNvPr>
          <p:cNvSpPr txBox="1">
            <a:spLocks/>
          </p:cNvSpPr>
          <p:nvPr/>
        </p:nvSpPr>
        <p:spPr>
          <a:xfrm>
            <a:off x="2295371" y="1649043"/>
            <a:ext cx="4695979" cy="40205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E96751"/>
                </a:solidFill>
              </a:rPr>
              <a:t>Tip:</a:t>
            </a:r>
            <a:r>
              <a:rPr lang="en-US" sz="2200" dirty="0">
                <a:solidFill>
                  <a:srgbClr val="E96751"/>
                </a:solidFill>
              </a:rPr>
              <a:t> </a:t>
            </a:r>
            <a:r>
              <a:rPr lang="en-US" sz="2200" dirty="0">
                <a:solidFill>
                  <a:srgbClr val="494949"/>
                </a:solidFill>
              </a:rPr>
              <a:t>A farm converting outbuildings into geothermal-heated cabins could secure a co-investment loan to cover 30–50% of the total project cost.</a:t>
            </a:r>
          </a:p>
          <a:p>
            <a:pPr marL="0" indent="0">
              <a:spcAft>
                <a:spcPts val="600"/>
              </a:spcAft>
            </a:pPr>
            <a:r>
              <a:rPr lang="en-US" sz="2200" b="1" dirty="0">
                <a:solidFill>
                  <a:srgbClr val="0D9390"/>
                </a:solidFill>
              </a:rPr>
              <a:t>Note: </a:t>
            </a:r>
            <a:r>
              <a:rPr lang="en-US" altLang="en-US" sz="2200" dirty="0">
                <a:solidFill>
                  <a:srgbClr val="494949"/>
                </a:solidFill>
              </a:rPr>
              <a:t>In 2024, the </a:t>
            </a:r>
            <a:r>
              <a:rPr lang="en-US" altLang="en-US" sz="2200" dirty="0">
                <a:solidFill>
                  <a:srgbClr val="494949"/>
                </a:solidFill>
                <a:hlinkClick r:id="rId3">
                  <a:extLst>
                    <a:ext uri="{A12FA001-AC4F-418D-AE19-62706E023703}">
                      <ahyp:hlinkClr xmlns:ahyp="http://schemas.microsoft.com/office/drawing/2018/hyperlinkcolor" val="tx"/>
                    </a:ext>
                  </a:extLst>
                </a:hlinkClick>
              </a:rPr>
              <a:t>EU-backed </a:t>
            </a:r>
            <a:r>
              <a:rPr lang="en-US" altLang="en-US" sz="2200" dirty="0" err="1">
                <a:solidFill>
                  <a:srgbClr val="494949"/>
                </a:solidFill>
                <a:hlinkClick r:id="rId3">
                  <a:extLst>
                    <a:ext uri="{A12FA001-AC4F-418D-AE19-62706E023703}">
                      <ahyp:hlinkClr xmlns:ahyp="http://schemas.microsoft.com/office/drawing/2018/hyperlinkcolor" val="tx"/>
                    </a:ext>
                  </a:extLst>
                </a:hlinkClick>
              </a:rPr>
              <a:t>Byggðastofnun</a:t>
            </a:r>
            <a:r>
              <a:rPr lang="en-US" altLang="en-US" sz="2200" dirty="0">
                <a:solidFill>
                  <a:srgbClr val="494949"/>
                </a:solidFill>
                <a:hlinkClick r:id="rId3">
                  <a:extLst>
                    <a:ext uri="{A12FA001-AC4F-418D-AE19-62706E023703}">
                      <ahyp:hlinkClr xmlns:ahyp="http://schemas.microsoft.com/office/drawing/2018/hyperlinkcolor" val="tx"/>
                    </a:ext>
                  </a:extLst>
                </a:hlinkClick>
              </a:rPr>
              <a:t> </a:t>
            </a:r>
            <a:r>
              <a:rPr lang="en-US" altLang="en-US" sz="2200" dirty="0">
                <a:solidFill>
                  <a:srgbClr val="494949"/>
                </a:solidFill>
              </a:rPr>
              <a:t>will lend €21 million to small rural businesses on </a:t>
            </a:r>
            <a:r>
              <a:rPr lang="en-US" altLang="en-US" sz="2200" dirty="0" err="1">
                <a:solidFill>
                  <a:srgbClr val="494949"/>
                </a:solidFill>
              </a:rPr>
              <a:t>favourable</a:t>
            </a:r>
            <a:r>
              <a:rPr lang="en-US" altLang="en-US" sz="2200" dirty="0">
                <a:solidFill>
                  <a:srgbClr val="494949"/>
                </a:solidFill>
              </a:rPr>
              <a:t> terms. </a:t>
            </a:r>
          </a:p>
          <a:p>
            <a:pPr marL="0" indent="0">
              <a:spcAft>
                <a:spcPts val="600"/>
              </a:spcAft>
            </a:pPr>
            <a:r>
              <a:rPr lang="en-US" altLang="en-US" sz="2200" dirty="0">
                <a:solidFill>
                  <a:srgbClr val="494949"/>
                </a:solidFill>
              </a:rPr>
              <a:t>This means that a tourism startup in the Icelandic countryside could apply with lower interest and longer repayment terms to support regional growth.</a:t>
            </a:r>
            <a:endParaRPr lang="en-IE" sz="2200" dirty="0">
              <a:solidFill>
                <a:srgbClr val="494949"/>
              </a:solidFill>
            </a:endParaRPr>
          </a:p>
          <a:p>
            <a:pPr marL="104775" indent="0"/>
            <a:endParaRPr lang="en-US" sz="2200" dirty="0">
              <a:solidFill>
                <a:srgbClr val="494949"/>
              </a:solidFill>
            </a:endParaRPr>
          </a:p>
        </p:txBody>
      </p:sp>
      <p:cxnSp>
        <p:nvCxnSpPr>
          <p:cNvPr id="16" name="Straight Connector 15">
            <a:extLst>
              <a:ext uri="{FF2B5EF4-FFF2-40B4-BE49-F238E27FC236}">
                <a16:creationId xmlns:a16="http://schemas.microsoft.com/office/drawing/2014/main" id="{825A44F8-3A55-9AF4-A1D8-5C05752D297C}"/>
              </a:ext>
            </a:extLst>
          </p:cNvPr>
          <p:cNvCxnSpPr>
            <a:cxnSpLocks/>
          </p:cNvCxnSpPr>
          <p:nvPr/>
        </p:nvCxnSpPr>
        <p:spPr>
          <a:xfrm>
            <a:off x="816119" y="2593996"/>
            <a:ext cx="42031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7" name="Graphic 6" descr="Excellent with solid fill">
            <a:extLst>
              <a:ext uri="{FF2B5EF4-FFF2-40B4-BE49-F238E27FC236}">
                <a16:creationId xmlns:a16="http://schemas.microsoft.com/office/drawing/2014/main" id="{E38C23FE-A41A-7288-4B91-8C33739AE3F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75151" y="1441762"/>
            <a:ext cx="749373" cy="749373"/>
          </a:xfrm>
          <a:prstGeom prst="rect">
            <a:avLst/>
          </a:prstGeom>
        </p:spPr>
      </p:pic>
      <p:cxnSp>
        <p:nvCxnSpPr>
          <p:cNvPr id="5" name="Straight Connector 4">
            <a:extLst>
              <a:ext uri="{FF2B5EF4-FFF2-40B4-BE49-F238E27FC236}">
                <a16:creationId xmlns:a16="http://schemas.microsoft.com/office/drawing/2014/main" id="{B35015A4-0990-8A86-D693-B43CF19C78EF}"/>
              </a:ext>
            </a:extLst>
          </p:cNvPr>
          <p:cNvCxnSpPr>
            <a:cxnSpLocks/>
          </p:cNvCxnSpPr>
          <p:nvPr/>
        </p:nvCxnSpPr>
        <p:spPr>
          <a:xfrm>
            <a:off x="810495" y="1180141"/>
            <a:ext cx="5624" cy="1413855"/>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11" name="Picture 10" descr="A house with a glass door&#10;&#10;AI-generated content may be incorrect.">
            <a:extLst>
              <a:ext uri="{FF2B5EF4-FFF2-40B4-BE49-F238E27FC236}">
                <a16:creationId xmlns:a16="http://schemas.microsoft.com/office/drawing/2014/main" id="{694ACD1F-FBD9-9C26-616D-58A7D5D64DAB}"/>
              </a:ext>
            </a:extLst>
          </p:cNvPr>
          <p:cNvPicPr>
            <a:picLocks noChangeAspect="1"/>
          </p:cNvPicPr>
          <p:nvPr/>
        </p:nvPicPr>
        <p:blipFill>
          <a:blip r:embed="rId6"/>
          <a:srcRect l="14498" t="-1389"/>
          <a:stretch>
            <a:fillRect/>
          </a:stretch>
        </p:blipFill>
        <p:spPr>
          <a:xfrm>
            <a:off x="8301898" y="-95250"/>
            <a:ext cx="3909152" cy="6953250"/>
          </a:xfrm>
          <a:prstGeom prst="rect">
            <a:avLst/>
          </a:prstGeom>
        </p:spPr>
      </p:pic>
    </p:spTree>
    <p:extLst>
      <p:ext uri="{BB962C8B-B14F-4D97-AF65-F5344CB8AC3E}">
        <p14:creationId xmlns:p14="http://schemas.microsoft.com/office/powerpoint/2010/main" val="36005899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0B6D58-C753-B865-0FAC-E0DB357884E0}"/>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D14F8944-4CF4-2DEE-EE54-B6A935BA2074}"/>
              </a:ext>
            </a:extLst>
          </p:cNvPr>
          <p:cNvSpPr/>
          <p:nvPr/>
        </p:nvSpPr>
        <p:spPr>
          <a:xfrm>
            <a:off x="1188304" y="1423757"/>
            <a:ext cx="10136921" cy="2653212"/>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A6DA34C5-202D-5E95-972A-0313A8FDDE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9" name="Text Placeholder 5">
            <a:extLst>
              <a:ext uri="{FF2B5EF4-FFF2-40B4-BE49-F238E27FC236}">
                <a16:creationId xmlns:a16="http://schemas.microsoft.com/office/drawing/2014/main" id="{6DC9DCA6-E31E-FD23-BC0A-B13A85D18931}"/>
              </a:ext>
            </a:extLst>
          </p:cNvPr>
          <p:cNvSpPr txBox="1">
            <a:spLocks/>
          </p:cNvSpPr>
          <p:nvPr/>
        </p:nvSpPr>
        <p:spPr>
          <a:xfrm>
            <a:off x="1872878" y="1563301"/>
            <a:ext cx="9370567"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E96751"/>
                </a:solidFill>
              </a:rPr>
              <a:t>Objective: </a:t>
            </a:r>
            <a:r>
              <a:rPr lang="en-US" sz="2200" b="1" dirty="0">
                <a:solidFill>
                  <a:srgbClr val="494949"/>
                </a:solidFill>
              </a:rPr>
              <a:t>The </a:t>
            </a:r>
            <a:r>
              <a:rPr lang="en-US" sz="2200" b="1" dirty="0">
                <a:solidFill>
                  <a:srgbClr val="494949"/>
                </a:solidFill>
                <a:hlinkClick r:id="rId5">
                  <a:extLst>
                    <a:ext uri="{A12FA001-AC4F-418D-AE19-62706E023703}">
                      <ahyp:hlinkClr xmlns:ahyp="http://schemas.microsoft.com/office/drawing/2018/hyperlinkcolor" val="tx"/>
                    </a:ext>
                  </a:extLst>
                </a:hlinkClick>
              </a:rPr>
              <a:t>Icelandic Regional Growth agreements </a:t>
            </a:r>
            <a:r>
              <a:rPr lang="en-US" sz="2200" dirty="0">
                <a:solidFill>
                  <a:srgbClr val="494949"/>
                </a:solidFill>
              </a:rPr>
              <a:t>provide funds to each region for projects, often including cultural, tourism development, innovation, and community and rural </a:t>
            </a:r>
            <a:r>
              <a:rPr lang="en-US" sz="2200" dirty="0" err="1">
                <a:solidFill>
                  <a:srgbClr val="494949"/>
                </a:solidFill>
              </a:rPr>
              <a:t>revitalisation</a:t>
            </a:r>
            <a:r>
              <a:rPr lang="en-US" sz="2200" dirty="0">
                <a:solidFill>
                  <a:srgbClr val="494949"/>
                </a:solidFill>
              </a:rPr>
              <a:t> initiatives. Such initiatives can get modest grants through regional authorities. Its budget is </a:t>
            </a:r>
            <a:r>
              <a:rPr lang="en-IE" sz="2200" b="1" dirty="0">
                <a:solidFill>
                  <a:srgbClr val="494949"/>
                </a:solidFill>
              </a:rPr>
              <a:t>ISK 1–5 million (€6.5–32k).</a:t>
            </a:r>
          </a:p>
          <a:p>
            <a:pPr marL="0" indent="0">
              <a:spcAft>
                <a:spcPts val="600"/>
              </a:spcAft>
            </a:pPr>
            <a:r>
              <a:rPr lang="en-US" sz="2200" dirty="0">
                <a:solidFill>
                  <a:srgbClr val="494949"/>
                </a:solidFill>
              </a:rPr>
              <a:t>Grants are usually </a:t>
            </a:r>
            <a:r>
              <a:rPr lang="en-US" sz="2200" b="1" dirty="0">
                <a:solidFill>
                  <a:srgbClr val="494949"/>
                </a:solidFill>
              </a:rPr>
              <a:t>ISK 1–5 million</a:t>
            </a:r>
            <a:r>
              <a:rPr lang="en-US" sz="2200" dirty="0">
                <a:solidFill>
                  <a:srgbClr val="494949"/>
                </a:solidFill>
              </a:rPr>
              <a:t> (approx. </a:t>
            </a:r>
            <a:r>
              <a:rPr lang="en-US" sz="2200" b="1" dirty="0">
                <a:solidFill>
                  <a:srgbClr val="494949"/>
                </a:solidFill>
              </a:rPr>
              <a:t>€6,500 to €32,000</a:t>
            </a:r>
            <a:r>
              <a:rPr lang="en-US" sz="2200" dirty="0">
                <a:solidFill>
                  <a:srgbClr val="494949"/>
                </a:solidFill>
              </a:rPr>
              <a:t>). Co-funding is often required (e.g. 50–70% covered by the applicant). Some regions offer </a:t>
            </a:r>
            <a:r>
              <a:rPr lang="en-US" sz="2200" b="1" dirty="0">
                <a:solidFill>
                  <a:srgbClr val="494949"/>
                </a:solidFill>
              </a:rPr>
              <a:t>larger amounts</a:t>
            </a:r>
            <a:r>
              <a:rPr lang="en-US" sz="2200" dirty="0">
                <a:solidFill>
                  <a:srgbClr val="494949"/>
                </a:solidFill>
              </a:rPr>
              <a:t> if the project shows a strong community or environmental impact.</a:t>
            </a:r>
          </a:p>
          <a:p>
            <a:pPr marL="0" indent="0">
              <a:spcAft>
                <a:spcPts val="600"/>
              </a:spcAft>
            </a:pPr>
            <a:endParaRPr lang="en-US" sz="2200" b="1" dirty="0">
              <a:solidFill>
                <a:srgbClr val="494949"/>
              </a:solidFill>
            </a:endParaRPr>
          </a:p>
        </p:txBody>
      </p:sp>
      <p:cxnSp>
        <p:nvCxnSpPr>
          <p:cNvPr id="15" name="Connector: Elbow 14">
            <a:extLst>
              <a:ext uri="{FF2B5EF4-FFF2-40B4-BE49-F238E27FC236}">
                <a16:creationId xmlns:a16="http://schemas.microsoft.com/office/drawing/2014/main" id="{FC502784-5EF8-18B4-3987-4A4AFD43AE2A}"/>
              </a:ext>
            </a:extLst>
          </p:cNvPr>
          <p:cNvCxnSpPr>
            <a:cxnSpLocks/>
          </p:cNvCxnSpPr>
          <p:nvPr/>
        </p:nvCxnSpPr>
        <p:spPr>
          <a:xfrm rot="10800000" flipH="1" flipV="1">
            <a:off x="1160476" y="3465083"/>
            <a:ext cx="640368" cy="2376764"/>
          </a:xfrm>
          <a:prstGeom prst="bentConnector3">
            <a:avLst>
              <a:gd name="adj1" fmla="val -35698"/>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33" name="Freeform 28">
            <a:extLst>
              <a:ext uri="{FF2B5EF4-FFF2-40B4-BE49-F238E27FC236}">
                <a16:creationId xmlns:a16="http://schemas.microsoft.com/office/drawing/2014/main" id="{DD06A7A8-6617-75D0-47A7-1E58F6A9E20B}"/>
              </a:ext>
            </a:extLst>
          </p:cNvPr>
          <p:cNvSpPr/>
          <p:nvPr/>
        </p:nvSpPr>
        <p:spPr>
          <a:xfrm>
            <a:off x="-15514" y="109726"/>
            <a:ext cx="7968249" cy="1226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3B6F48F5-6DCD-BA75-BCE0-2A631419758F}"/>
              </a:ext>
            </a:extLst>
          </p:cNvPr>
          <p:cNvSpPr txBox="1">
            <a:spLocks/>
          </p:cNvSpPr>
          <p:nvPr/>
        </p:nvSpPr>
        <p:spPr>
          <a:xfrm>
            <a:off x="1505635" y="350899"/>
            <a:ext cx="646019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b="1" dirty="0"/>
              <a:t>National Government Grants</a:t>
            </a:r>
          </a:p>
          <a:p>
            <a:pPr>
              <a:spcBef>
                <a:spcPts val="0"/>
              </a:spcBef>
            </a:pPr>
            <a:r>
              <a:rPr lang="en-US" sz="2800" dirty="0"/>
              <a:t>Regional Growth Agreements</a:t>
            </a:r>
          </a:p>
          <a:p>
            <a:pPr>
              <a:spcBef>
                <a:spcPts val="0"/>
              </a:spcBef>
            </a:pPr>
            <a:r>
              <a:rPr lang="en-US" sz="2400" i="1" dirty="0"/>
              <a:t>(</a:t>
            </a:r>
            <a:r>
              <a:rPr lang="en-US" sz="2400" i="1" dirty="0" err="1"/>
              <a:t>Uppbyggingarsjóður</a:t>
            </a:r>
            <a:r>
              <a:rPr lang="en-US" sz="2400" i="1" dirty="0"/>
              <a:t>)</a:t>
            </a:r>
          </a:p>
        </p:txBody>
      </p:sp>
      <p:pic>
        <p:nvPicPr>
          <p:cNvPr id="32" name="Graphic 31" descr="Target with solid fill">
            <a:extLst>
              <a:ext uri="{FF2B5EF4-FFF2-40B4-BE49-F238E27FC236}">
                <a16:creationId xmlns:a16="http://schemas.microsoft.com/office/drawing/2014/main" id="{5C52BD99-C332-DAF3-96B5-0DF4985A783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38965" y="1771222"/>
            <a:ext cx="633914" cy="633914"/>
          </a:xfrm>
          <a:prstGeom prst="rect">
            <a:avLst/>
          </a:prstGeom>
        </p:spPr>
      </p:pic>
      <p:sp>
        <p:nvSpPr>
          <p:cNvPr id="18" name="Flowchart: Alternate Process 17">
            <a:extLst>
              <a:ext uri="{FF2B5EF4-FFF2-40B4-BE49-F238E27FC236}">
                <a16:creationId xmlns:a16="http://schemas.microsoft.com/office/drawing/2014/main" id="{0F00C222-22F8-79BC-3EDE-BC351F8C4468}"/>
              </a:ext>
            </a:extLst>
          </p:cNvPr>
          <p:cNvSpPr/>
          <p:nvPr/>
        </p:nvSpPr>
        <p:spPr>
          <a:xfrm>
            <a:off x="1826168" y="4289292"/>
            <a:ext cx="10029647" cy="2292483"/>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361BE154-7ADC-40A6-A08E-78CDE7F559CB}"/>
              </a:ext>
            </a:extLst>
          </p:cNvPr>
          <p:cNvSpPr txBox="1">
            <a:spLocks/>
          </p:cNvSpPr>
          <p:nvPr/>
        </p:nvSpPr>
        <p:spPr>
          <a:xfrm>
            <a:off x="2483933" y="4419680"/>
            <a:ext cx="9541737"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200" b="1" dirty="0">
                <a:solidFill>
                  <a:srgbClr val="E96751"/>
                </a:solidFill>
              </a:rPr>
              <a:t>Example: </a:t>
            </a:r>
          </a:p>
          <a:p>
            <a:pPr marL="0" indent="0">
              <a:spcAft>
                <a:spcPts val="600"/>
              </a:spcAft>
            </a:pPr>
            <a:r>
              <a:rPr lang="en-US" sz="2200" dirty="0">
                <a:solidFill>
                  <a:srgbClr val="494949"/>
                </a:solidFill>
              </a:rPr>
              <a:t>This is where </a:t>
            </a:r>
            <a:r>
              <a:rPr lang="en-US" sz="2200" b="1" dirty="0">
                <a:solidFill>
                  <a:srgbClr val="494949"/>
                </a:solidFill>
              </a:rPr>
              <a:t>small-scale tourism accommodation projects</a:t>
            </a:r>
            <a:r>
              <a:rPr lang="en-US" sz="2200" dirty="0">
                <a:solidFill>
                  <a:srgbClr val="494949"/>
                </a:solidFill>
              </a:rPr>
              <a:t>—like </a:t>
            </a:r>
            <a:r>
              <a:rPr lang="en-US" sz="2200" b="1" dirty="0">
                <a:solidFill>
                  <a:srgbClr val="494949"/>
                </a:solidFill>
              </a:rPr>
              <a:t>glamping pods</a:t>
            </a:r>
            <a:r>
              <a:rPr lang="en-US" sz="2200" dirty="0">
                <a:solidFill>
                  <a:srgbClr val="494949"/>
                </a:solidFill>
              </a:rPr>
              <a:t>, </a:t>
            </a:r>
            <a:r>
              <a:rPr lang="en-US" sz="2200" b="1" dirty="0">
                <a:solidFill>
                  <a:srgbClr val="494949"/>
                </a:solidFill>
              </a:rPr>
              <a:t>heritage lodging</a:t>
            </a:r>
            <a:r>
              <a:rPr lang="en-US" sz="2200" dirty="0">
                <a:solidFill>
                  <a:srgbClr val="494949"/>
                </a:solidFill>
              </a:rPr>
              <a:t>, or </a:t>
            </a:r>
            <a:r>
              <a:rPr lang="en-US" sz="2200" b="1" dirty="0">
                <a:solidFill>
                  <a:srgbClr val="494949"/>
                </a:solidFill>
              </a:rPr>
              <a:t>eco-retreats</a:t>
            </a:r>
            <a:r>
              <a:rPr lang="en-US" sz="2200" dirty="0">
                <a:solidFill>
                  <a:srgbClr val="494949"/>
                </a:solidFill>
              </a:rPr>
              <a:t>—can </a:t>
            </a:r>
            <a:r>
              <a:rPr lang="en-US" sz="2200" b="1" dirty="0">
                <a:solidFill>
                  <a:srgbClr val="494949"/>
                </a:solidFill>
              </a:rPr>
              <a:t>apply for partial funding</a:t>
            </a:r>
            <a:r>
              <a:rPr lang="en-US" sz="2200" dirty="0">
                <a:solidFill>
                  <a:srgbClr val="494949"/>
                </a:solidFill>
              </a:rPr>
              <a:t>, especially if they:</a:t>
            </a:r>
          </a:p>
          <a:p>
            <a:pPr marL="342900" indent="-342900">
              <a:spcBef>
                <a:spcPts val="0"/>
              </a:spcBef>
              <a:buFont typeface="Wingdings" panose="05000000000000000000" pitchFamily="2" charset="2"/>
              <a:buChar char="v"/>
            </a:pPr>
            <a:r>
              <a:rPr lang="en-US" sz="2200" dirty="0">
                <a:solidFill>
                  <a:srgbClr val="494949"/>
                </a:solidFill>
              </a:rPr>
              <a:t>Involve cultural elements (e.g. local stories, crafts, nature interpretation)</a:t>
            </a:r>
          </a:p>
          <a:p>
            <a:pPr marL="342900" indent="-342900">
              <a:spcBef>
                <a:spcPts val="0"/>
              </a:spcBef>
              <a:buFont typeface="Wingdings" panose="05000000000000000000" pitchFamily="2" charset="2"/>
              <a:buChar char="v"/>
            </a:pPr>
            <a:r>
              <a:rPr lang="en-US" sz="2200" dirty="0">
                <a:solidFill>
                  <a:srgbClr val="494949"/>
                </a:solidFill>
              </a:rPr>
              <a:t>Create rural jobs or tourism in low-traffic areas</a:t>
            </a:r>
          </a:p>
          <a:p>
            <a:pPr marL="342900" indent="-342900">
              <a:spcBef>
                <a:spcPts val="0"/>
              </a:spcBef>
              <a:buFont typeface="Wingdings" panose="05000000000000000000" pitchFamily="2" charset="2"/>
              <a:buChar char="v"/>
            </a:pPr>
            <a:r>
              <a:rPr lang="en-US" sz="2200" dirty="0">
                <a:solidFill>
                  <a:srgbClr val="494949"/>
                </a:solidFill>
              </a:rPr>
              <a:t>Include innovative or green design features (e.g. turf roofs, compost toilets)</a:t>
            </a:r>
          </a:p>
          <a:p>
            <a:pPr marL="447675" indent="0"/>
            <a:endParaRPr lang="en-US" sz="2200" dirty="0">
              <a:solidFill>
                <a:srgbClr val="494949"/>
              </a:solidFill>
            </a:endParaRPr>
          </a:p>
        </p:txBody>
      </p:sp>
      <p:pic>
        <p:nvPicPr>
          <p:cNvPr id="43" name="Graphic 42" descr="Excellent with solid fill">
            <a:extLst>
              <a:ext uri="{FF2B5EF4-FFF2-40B4-BE49-F238E27FC236}">
                <a16:creationId xmlns:a16="http://schemas.microsoft.com/office/drawing/2014/main" id="{6AE5FC78-87BC-FC66-B199-B6E99331BC0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826168" y="4449735"/>
            <a:ext cx="749373" cy="749373"/>
          </a:xfrm>
          <a:prstGeom prst="rect">
            <a:avLst/>
          </a:prstGeom>
        </p:spPr>
      </p:pic>
      <p:grpSp>
        <p:nvGrpSpPr>
          <p:cNvPr id="2" name="Group 1">
            <a:extLst>
              <a:ext uri="{FF2B5EF4-FFF2-40B4-BE49-F238E27FC236}">
                <a16:creationId xmlns:a16="http://schemas.microsoft.com/office/drawing/2014/main" id="{D9A23DD9-CB51-163D-4F4D-A2D46BB1B15D}"/>
              </a:ext>
            </a:extLst>
          </p:cNvPr>
          <p:cNvGrpSpPr/>
          <p:nvPr/>
        </p:nvGrpSpPr>
        <p:grpSpPr>
          <a:xfrm>
            <a:off x="274432" y="208891"/>
            <a:ext cx="1047896" cy="1049846"/>
            <a:chOff x="1016000" y="1137920"/>
            <a:chExt cx="1016000" cy="1016000"/>
          </a:xfrm>
        </p:grpSpPr>
        <p:sp>
          <p:nvSpPr>
            <p:cNvPr id="3" name="Oval 2">
              <a:extLst>
                <a:ext uri="{FF2B5EF4-FFF2-40B4-BE49-F238E27FC236}">
                  <a16:creationId xmlns:a16="http://schemas.microsoft.com/office/drawing/2014/main" id="{84BF248B-6BC4-F3F4-55A3-4E80A2D7EFBD}"/>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81BE418C-045F-31BD-F53B-A71F6E40E2F0}"/>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5</a:t>
              </a:r>
            </a:p>
          </p:txBody>
        </p:sp>
      </p:grpSp>
      <p:pic>
        <p:nvPicPr>
          <p:cNvPr id="5" name="Picture 4">
            <a:extLst>
              <a:ext uri="{FF2B5EF4-FFF2-40B4-BE49-F238E27FC236}">
                <a16:creationId xmlns:a16="http://schemas.microsoft.com/office/drawing/2014/main" id="{A9E71C94-DABC-8258-C7A0-73E7837A060C}"/>
              </a:ext>
            </a:extLst>
          </p:cNvPr>
          <p:cNvPicPr>
            <a:picLocks noChangeAspect="1"/>
          </p:cNvPicPr>
          <p:nvPr/>
        </p:nvPicPr>
        <p:blipFill>
          <a:blip r:embed="rId10"/>
          <a:srcRect r="7392"/>
          <a:stretch>
            <a:fillRect/>
          </a:stretch>
        </p:blipFill>
        <p:spPr>
          <a:xfrm>
            <a:off x="8323843" y="-13955"/>
            <a:ext cx="3217159" cy="1567108"/>
          </a:xfrm>
          <a:prstGeom prst="rect">
            <a:avLst/>
          </a:prstGeom>
        </p:spPr>
      </p:pic>
    </p:spTree>
    <p:extLst>
      <p:ext uri="{BB962C8B-B14F-4D97-AF65-F5344CB8AC3E}">
        <p14:creationId xmlns:p14="http://schemas.microsoft.com/office/powerpoint/2010/main" val="5228132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073B6-9499-4730-CDCB-ED63525BAE66}"/>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2AB271FA-2A69-C65E-C0E8-229A05F01E7B}"/>
              </a:ext>
            </a:extLst>
          </p:cNvPr>
          <p:cNvSpPr/>
          <p:nvPr/>
        </p:nvSpPr>
        <p:spPr>
          <a:xfrm>
            <a:off x="1170400" y="1423755"/>
            <a:ext cx="10370602" cy="5215167"/>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 Placeholder 5">
            <a:extLst>
              <a:ext uri="{FF2B5EF4-FFF2-40B4-BE49-F238E27FC236}">
                <a16:creationId xmlns:a16="http://schemas.microsoft.com/office/drawing/2014/main" id="{09C201F7-A8FA-EF06-F03B-E543A35D44D6}"/>
              </a:ext>
            </a:extLst>
          </p:cNvPr>
          <p:cNvSpPr txBox="1">
            <a:spLocks/>
          </p:cNvSpPr>
          <p:nvPr/>
        </p:nvSpPr>
        <p:spPr>
          <a:xfrm>
            <a:off x="2068250" y="1465550"/>
            <a:ext cx="9370567"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pPr>
            <a:r>
              <a:rPr lang="en-US" b="1" dirty="0">
                <a:solidFill>
                  <a:srgbClr val="E96751"/>
                </a:solidFill>
              </a:rPr>
              <a:t>Example: </a:t>
            </a:r>
            <a:endParaRPr lang="en-US" dirty="0">
              <a:solidFill>
                <a:srgbClr val="494949"/>
              </a:solidFill>
            </a:endParaRPr>
          </a:p>
          <a:p>
            <a:pPr marL="0" indent="0">
              <a:spcAft>
                <a:spcPts val="600"/>
              </a:spcAft>
            </a:pPr>
            <a:r>
              <a:rPr lang="en-US" sz="2200" dirty="0">
                <a:solidFill>
                  <a:srgbClr val="494949"/>
                </a:solidFill>
              </a:rPr>
              <a:t>A small glamping project could consider applying for these grants (the application would be submitted through the regional council, and the criteria often include cultural/social impacts, as well as innovation). This might involve developing three off-grid cabins next to a nature trail. They could receive </a:t>
            </a:r>
            <a:r>
              <a:rPr lang="en-US" sz="2200" b="1" dirty="0">
                <a:solidFill>
                  <a:srgbClr val="494949"/>
                </a:solidFill>
              </a:rPr>
              <a:t>ISK 3.5 million (€23,000) </a:t>
            </a:r>
            <a:r>
              <a:rPr lang="en-US" sz="2200" dirty="0">
                <a:solidFill>
                  <a:srgbClr val="494949"/>
                </a:solidFill>
              </a:rPr>
              <a:t>from the </a:t>
            </a:r>
            <a:r>
              <a:rPr lang="en-US" sz="2200" dirty="0" err="1">
                <a:solidFill>
                  <a:srgbClr val="494949"/>
                </a:solidFill>
              </a:rPr>
              <a:t>Uppbyggingarsjóður</a:t>
            </a:r>
            <a:r>
              <a:rPr lang="en-US" sz="2200" dirty="0">
                <a:solidFill>
                  <a:srgbClr val="494949"/>
                </a:solidFill>
              </a:rPr>
              <a:t> </a:t>
            </a:r>
            <a:r>
              <a:rPr lang="en-US" sz="2200" dirty="0" err="1">
                <a:solidFill>
                  <a:srgbClr val="494949"/>
                </a:solidFill>
              </a:rPr>
              <a:t>Austurlands</a:t>
            </a:r>
            <a:r>
              <a:rPr lang="en-US" sz="2200" dirty="0">
                <a:solidFill>
                  <a:srgbClr val="494949"/>
                </a:solidFill>
              </a:rPr>
              <a:t> for: </a:t>
            </a:r>
          </a:p>
          <a:p>
            <a:pPr marL="0" indent="0">
              <a:spcAft>
                <a:spcPts val="600"/>
              </a:spcAft>
            </a:pPr>
            <a:endParaRPr lang="en-US" sz="1000" dirty="0">
              <a:solidFill>
                <a:srgbClr val="494949"/>
              </a:solidFill>
            </a:endParaRPr>
          </a:p>
          <a:p>
            <a:pPr marL="342900" indent="-342900">
              <a:spcBef>
                <a:spcPts val="0"/>
              </a:spcBef>
              <a:buFont typeface="Wingdings" panose="05000000000000000000" pitchFamily="2" charset="2"/>
              <a:buChar char="v"/>
            </a:pPr>
            <a:r>
              <a:rPr lang="en-US" sz="2200" dirty="0">
                <a:solidFill>
                  <a:srgbClr val="494949"/>
                </a:solidFill>
              </a:rPr>
              <a:t>Cultural signage and trail interpretation. </a:t>
            </a:r>
          </a:p>
          <a:p>
            <a:pPr marL="342900" indent="-342900">
              <a:spcBef>
                <a:spcPts val="0"/>
              </a:spcBef>
              <a:buFont typeface="Wingdings" panose="05000000000000000000" pitchFamily="2" charset="2"/>
              <a:buChar char="v"/>
            </a:pPr>
            <a:r>
              <a:rPr lang="en-US" sz="2200" dirty="0">
                <a:solidFill>
                  <a:srgbClr val="494949"/>
                </a:solidFill>
              </a:rPr>
              <a:t>Compost toilet installation. </a:t>
            </a:r>
          </a:p>
          <a:p>
            <a:pPr marL="342900" indent="-342900">
              <a:spcBef>
                <a:spcPts val="0"/>
              </a:spcBef>
              <a:buFont typeface="Wingdings" panose="05000000000000000000" pitchFamily="2" charset="2"/>
              <a:buChar char="v"/>
            </a:pPr>
            <a:r>
              <a:rPr lang="en-US" sz="2200" dirty="0">
                <a:solidFill>
                  <a:srgbClr val="494949"/>
                </a:solidFill>
              </a:rPr>
              <a:t>Cabin design that uses local timber and turf.</a:t>
            </a:r>
          </a:p>
          <a:p>
            <a:pPr marL="0" indent="0">
              <a:spcAft>
                <a:spcPts val="600"/>
              </a:spcAft>
            </a:pPr>
            <a:r>
              <a:rPr lang="en-US" sz="2200" dirty="0">
                <a:solidFill>
                  <a:srgbClr val="494949"/>
                </a:solidFill>
              </a:rPr>
              <a:t>They matched the grant with a personal loan and LEADER rural development funding. </a:t>
            </a:r>
          </a:p>
          <a:p>
            <a:pPr marL="0" indent="0">
              <a:spcAft>
                <a:spcPts val="600"/>
              </a:spcAft>
            </a:pPr>
            <a:r>
              <a:rPr lang="en-US" sz="2200" dirty="0">
                <a:solidFill>
                  <a:srgbClr val="494949"/>
                </a:solidFill>
              </a:rPr>
              <a:t>While these grants may be smaller (approximately </a:t>
            </a:r>
            <a:r>
              <a:rPr lang="en-US" sz="2200" b="1" dirty="0">
                <a:solidFill>
                  <a:srgbClr val="494949"/>
                </a:solidFill>
              </a:rPr>
              <a:t>ISK 1–5 million</a:t>
            </a:r>
            <a:r>
              <a:rPr lang="en-US" sz="2200" dirty="0">
                <a:solidFill>
                  <a:srgbClr val="494949"/>
                </a:solidFill>
              </a:rPr>
              <a:t>, equivalent to </a:t>
            </a:r>
            <a:r>
              <a:rPr lang="en-US" sz="2200" b="1" dirty="0">
                <a:solidFill>
                  <a:srgbClr val="494949"/>
                </a:solidFill>
              </a:rPr>
              <a:t>€6,000–€30,000), </a:t>
            </a:r>
            <a:r>
              <a:rPr lang="en-US" sz="2200" dirty="0">
                <a:solidFill>
                  <a:srgbClr val="494949"/>
                </a:solidFill>
              </a:rPr>
              <a:t>they are worth exploring for partial funding.</a:t>
            </a:r>
          </a:p>
          <a:p>
            <a:pPr marL="0" indent="0">
              <a:spcAft>
                <a:spcPts val="1200"/>
              </a:spcAft>
            </a:pPr>
            <a:endParaRPr lang="en-US" sz="2200" dirty="0">
              <a:solidFill>
                <a:srgbClr val="494949"/>
              </a:solidFill>
            </a:endParaRPr>
          </a:p>
        </p:txBody>
      </p:sp>
      <p:pic>
        <p:nvPicPr>
          <p:cNvPr id="5" name="Graphic 4" descr="Excellent with solid fill">
            <a:extLst>
              <a:ext uri="{FF2B5EF4-FFF2-40B4-BE49-F238E27FC236}">
                <a16:creationId xmlns:a16="http://schemas.microsoft.com/office/drawing/2014/main" id="{15F6E1A2-1642-A2F2-0A8E-A6A7A72C2A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4075" y="1570594"/>
            <a:ext cx="749373" cy="749373"/>
          </a:xfrm>
          <a:prstGeom prst="rect">
            <a:avLst/>
          </a:prstGeom>
        </p:spPr>
      </p:pic>
      <p:cxnSp>
        <p:nvCxnSpPr>
          <p:cNvPr id="2" name="Straight Connector 1">
            <a:extLst>
              <a:ext uri="{FF2B5EF4-FFF2-40B4-BE49-F238E27FC236}">
                <a16:creationId xmlns:a16="http://schemas.microsoft.com/office/drawing/2014/main" id="{A23191D9-711F-089D-F3FD-E5F950D57B17}"/>
              </a:ext>
            </a:extLst>
          </p:cNvPr>
          <p:cNvCxnSpPr>
            <a:cxnSpLocks/>
          </p:cNvCxnSpPr>
          <p:nvPr/>
        </p:nvCxnSpPr>
        <p:spPr>
          <a:xfrm>
            <a:off x="753183" y="1123333"/>
            <a:ext cx="5624" cy="1476992"/>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084DF6DB-34EF-55BE-AF24-0185B660B37F}"/>
              </a:ext>
            </a:extLst>
          </p:cNvPr>
          <p:cNvCxnSpPr>
            <a:cxnSpLocks/>
          </p:cNvCxnSpPr>
          <p:nvPr/>
        </p:nvCxnSpPr>
        <p:spPr>
          <a:xfrm>
            <a:off x="767985" y="2581275"/>
            <a:ext cx="42031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7" name="Graphic 6" descr="Signature with solid fill">
            <a:extLst>
              <a:ext uri="{FF2B5EF4-FFF2-40B4-BE49-F238E27FC236}">
                <a16:creationId xmlns:a16="http://schemas.microsoft.com/office/drawing/2014/main" id="{EBECC0CD-33FC-3353-B294-DD8F441067C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236167"/>
            <a:ext cx="914400" cy="914400"/>
          </a:xfrm>
          <a:prstGeom prst="rect">
            <a:avLst/>
          </a:prstGeom>
        </p:spPr>
      </p:pic>
      <p:sp>
        <p:nvSpPr>
          <p:cNvPr id="8" name="Freeform 28">
            <a:extLst>
              <a:ext uri="{FF2B5EF4-FFF2-40B4-BE49-F238E27FC236}">
                <a16:creationId xmlns:a16="http://schemas.microsoft.com/office/drawing/2014/main" id="{E43AFCA7-6049-A43A-E1EC-13E58509A8FC}"/>
              </a:ext>
            </a:extLst>
          </p:cNvPr>
          <p:cNvSpPr/>
          <p:nvPr/>
        </p:nvSpPr>
        <p:spPr>
          <a:xfrm>
            <a:off x="-15514" y="109726"/>
            <a:ext cx="7968249" cy="1226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2" name="Text Placeholder 5">
            <a:extLst>
              <a:ext uri="{FF2B5EF4-FFF2-40B4-BE49-F238E27FC236}">
                <a16:creationId xmlns:a16="http://schemas.microsoft.com/office/drawing/2014/main" id="{3DF368D8-7075-B6C3-9AD3-8274689123F6}"/>
              </a:ext>
            </a:extLst>
          </p:cNvPr>
          <p:cNvSpPr txBox="1">
            <a:spLocks/>
          </p:cNvSpPr>
          <p:nvPr/>
        </p:nvSpPr>
        <p:spPr>
          <a:xfrm>
            <a:off x="381685" y="361316"/>
            <a:ext cx="735261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b="1" dirty="0"/>
              <a:t>National Government Grants</a:t>
            </a:r>
          </a:p>
          <a:p>
            <a:pPr>
              <a:spcBef>
                <a:spcPts val="0"/>
              </a:spcBef>
            </a:pPr>
            <a:r>
              <a:rPr lang="en-US" sz="2800" dirty="0"/>
              <a:t>Regional Growth Agreements</a:t>
            </a:r>
          </a:p>
          <a:p>
            <a:pPr>
              <a:spcBef>
                <a:spcPts val="0"/>
              </a:spcBef>
            </a:pPr>
            <a:r>
              <a:rPr lang="en-US" sz="2400" i="1" dirty="0"/>
              <a:t>(</a:t>
            </a:r>
            <a:r>
              <a:rPr lang="en-US" sz="2400" i="1" dirty="0" err="1"/>
              <a:t>Uppbyggingarsjóður</a:t>
            </a:r>
            <a:r>
              <a:rPr lang="en-US" sz="2400" i="1" dirty="0"/>
              <a:t>)</a:t>
            </a:r>
          </a:p>
        </p:txBody>
      </p:sp>
      <p:pic>
        <p:nvPicPr>
          <p:cNvPr id="17" name="Picture 16">
            <a:extLst>
              <a:ext uri="{FF2B5EF4-FFF2-40B4-BE49-F238E27FC236}">
                <a16:creationId xmlns:a16="http://schemas.microsoft.com/office/drawing/2014/main" id="{728E7BDC-8B5B-F7B1-3DF8-52F09D3A027C}"/>
              </a:ext>
            </a:extLst>
          </p:cNvPr>
          <p:cNvPicPr>
            <a:picLocks noChangeAspect="1"/>
          </p:cNvPicPr>
          <p:nvPr/>
        </p:nvPicPr>
        <p:blipFill>
          <a:blip r:embed="rId7"/>
          <a:srcRect r="7392" b="13831"/>
          <a:stretch>
            <a:fillRect/>
          </a:stretch>
        </p:blipFill>
        <p:spPr>
          <a:xfrm>
            <a:off x="8323843" y="-13955"/>
            <a:ext cx="3217159" cy="1350356"/>
          </a:xfrm>
          <a:prstGeom prst="rect">
            <a:avLst/>
          </a:prstGeom>
        </p:spPr>
      </p:pic>
    </p:spTree>
    <p:extLst>
      <p:ext uri="{BB962C8B-B14F-4D97-AF65-F5344CB8AC3E}">
        <p14:creationId xmlns:p14="http://schemas.microsoft.com/office/powerpoint/2010/main" val="40736365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3BBDA-B86F-D3D6-E27A-EE3F241BFD26}"/>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E83CEB7E-8A0E-41D3-9374-13E59DA58996}"/>
              </a:ext>
            </a:extLst>
          </p:cNvPr>
          <p:cNvSpPr/>
          <p:nvPr/>
        </p:nvSpPr>
        <p:spPr>
          <a:xfrm>
            <a:off x="1170400" y="1423756"/>
            <a:ext cx="10370602" cy="3762407"/>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 Placeholder 5">
            <a:extLst>
              <a:ext uri="{FF2B5EF4-FFF2-40B4-BE49-F238E27FC236}">
                <a16:creationId xmlns:a16="http://schemas.microsoft.com/office/drawing/2014/main" id="{41F48076-A21F-0E8E-93D2-AC3A11427B5C}"/>
              </a:ext>
            </a:extLst>
          </p:cNvPr>
          <p:cNvSpPr txBox="1">
            <a:spLocks/>
          </p:cNvSpPr>
          <p:nvPr/>
        </p:nvSpPr>
        <p:spPr>
          <a:xfrm>
            <a:off x="2053448" y="1623250"/>
            <a:ext cx="9370567"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pPr>
            <a:r>
              <a:rPr lang="en-US" b="1" dirty="0">
                <a:solidFill>
                  <a:srgbClr val="E96751"/>
                </a:solidFill>
              </a:rPr>
              <a:t>Additionally: </a:t>
            </a:r>
            <a:r>
              <a:rPr lang="en-US" sz="2200" dirty="0">
                <a:solidFill>
                  <a:srgbClr val="494949"/>
                </a:solidFill>
              </a:rPr>
              <a:t>Consider </a:t>
            </a:r>
            <a:r>
              <a:rPr lang="en-US" sz="2200" b="1" dirty="0">
                <a:solidFill>
                  <a:srgbClr val="494949"/>
                </a:solidFill>
              </a:rPr>
              <a:t>innovation or green incentives</a:t>
            </a:r>
            <a:r>
              <a:rPr lang="en-US" sz="2200" dirty="0">
                <a:solidFill>
                  <a:srgbClr val="494949"/>
                </a:solidFill>
              </a:rPr>
              <a:t>: if your project has an innovative aspect (such as a new type of eco-accommodation), you may seek grants from the Technology Development Fund or similar </a:t>
            </a:r>
            <a:r>
              <a:rPr lang="en-US" sz="2200" dirty="0" err="1">
                <a:solidFill>
                  <a:srgbClr val="494949"/>
                </a:solidFill>
              </a:rPr>
              <a:t>organisations</a:t>
            </a:r>
            <a:r>
              <a:rPr lang="en-US" sz="2200" dirty="0">
                <a:solidFill>
                  <a:srgbClr val="494949"/>
                </a:solidFill>
              </a:rPr>
              <a:t> (competitive but possible). </a:t>
            </a:r>
          </a:p>
          <a:p>
            <a:pPr>
              <a:spcAft>
                <a:spcPts val="600"/>
              </a:spcAft>
            </a:pPr>
            <a:r>
              <a:rPr lang="en-US" sz="2200" b="1" dirty="0">
                <a:solidFill>
                  <a:srgbClr val="494949"/>
                </a:solidFill>
              </a:rPr>
              <a:t>Accommodation Projects that Qualify: </a:t>
            </a:r>
          </a:p>
          <a:p>
            <a:pPr marL="342900" indent="-342900">
              <a:spcBef>
                <a:spcPts val="0"/>
              </a:spcBef>
              <a:buFont typeface="Wingdings" panose="05000000000000000000" pitchFamily="2" charset="2"/>
              <a:buChar char="v"/>
            </a:pPr>
            <a:r>
              <a:rPr lang="en-US" sz="2200" dirty="0">
                <a:solidFill>
                  <a:srgbClr val="494949"/>
                </a:solidFill>
              </a:rPr>
              <a:t>Converting a historic barn or turf house into a guest stay with cultural programming</a:t>
            </a:r>
          </a:p>
          <a:p>
            <a:pPr marL="342900" indent="-342900">
              <a:spcBef>
                <a:spcPts val="0"/>
              </a:spcBef>
              <a:buFont typeface="Wingdings" panose="05000000000000000000" pitchFamily="2" charset="2"/>
              <a:buChar char="v"/>
            </a:pPr>
            <a:r>
              <a:rPr lang="en-US" sz="2200" dirty="0">
                <a:solidFill>
                  <a:srgbClr val="494949"/>
                </a:solidFill>
              </a:rPr>
              <a:t>Small-scale eco-cabin clusters that enhance year-round tourism</a:t>
            </a:r>
          </a:p>
          <a:p>
            <a:pPr marL="342900" indent="-342900">
              <a:spcBef>
                <a:spcPts val="0"/>
              </a:spcBef>
              <a:buFont typeface="Wingdings" panose="05000000000000000000" pitchFamily="2" charset="2"/>
              <a:buChar char="v"/>
            </a:pPr>
            <a:r>
              <a:rPr lang="en-US" sz="2200" dirty="0">
                <a:solidFill>
                  <a:srgbClr val="494949"/>
                </a:solidFill>
              </a:rPr>
              <a:t>Glamping or wellness retreats that support local artisans or guides</a:t>
            </a:r>
          </a:p>
          <a:p>
            <a:pPr marL="342900" indent="-342900">
              <a:spcBef>
                <a:spcPts val="0"/>
              </a:spcBef>
              <a:buFont typeface="Wingdings" panose="05000000000000000000" pitchFamily="2" charset="2"/>
              <a:buChar char="v"/>
            </a:pPr>
            <a:r>
              <a:rPr lang="en-US" sz="2200" dirty="0">
                <a:solidFill>
                  <a:srgbClr val="494949"/>
                </a:solidFill>
              </a:rPr>
              <a:t>Interpretation huts or overnight shelters linked to nature trails or local stories</a:t>
            </a:r>
          </a:p>
          <a:p>
            <a:pPr marL="0" indent="0">
              <a:spcAft>
                <a:spcPts val="1200"/>
              </a:spcAft>
            </a:pPr>
            <a:endParaRPr lang="en-US" sz="2200" dirty="0">
              <a:solidFill>
                <a:srgbClr val="494949"/>
              </a:solidFill>
            </a:endParaRPr>
          </a:p>
        </p:txBody>
      </p:sp>
      <p:cxnSp>
        <p:nvCxnSpPr>
          <p:cNvPr id="2" name="Straight Connector 1">
            <a:extLst>
              <a:ext uri="{FF2B5EF4-FFF2-40B4-BE49-F238E27FC236}">
                <a16:creationId xmlns:a16="http://schemas.microsoft.com/office/drawing/2014/main" id="{E6B4486F-FF66-D9C1-B7D2-0AF1CEB77591}"/>
              </a:ext>
            </a:extLst>
          </p:cNvPr>
          <p:cNvCxnSpPr>
            <a:cxnSpLocks/>
          </p:cNvCxnSpPr>
          <p:nvPr/>
        </p:nvCxnSpPr>
        <p:spPr>
          <a:xfrm>
            <a:off x="753183" y="1123333"/>
            <a:ext cx="5624" cy="1476992"/>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5C7CC695-302F-0F61-C867-798BC9A7C123}"/>
              </a:ext>
            </a:extLst>
          </p:cNvPr>
          <p:cNvCxnSpPr>
            <a:cxnSpLocks/>
          </p:cNvCxnSpPr>
          <p:nvPr/>
        </p:nvCxnSpPr>
        <p:spPr>
          <a:xfrm>
            <a:off x="767985" y="2581275"/>
            <a:ext cx="42031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7" name="Graphic 6" descr="Signature with solid fill">
            <a:extLst>
              <a:ext uri="{FF2B5EF4-FFF2-40B4-BE49-F238E27FC236}">
                <a16:creationId xmlns:a16="http://schemas.microsoft.com/office/drawing/2014/main" id="{D03631FB-F0EA-9F7B-D47E-C6C20B431F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8" name="Freeform 28">
            <a:extLst>
              <a:ext uri="{FF2B5EF4-FFF2-40B4-BE49-F238E27FC236}">
                <a16:creationId xmlns:a16="http://schemas.microsoft.com/office/drawing/2014/main" id="{0EE4C9F6-1BF0-2AC9-9D17-CA08DF727F73}"/>
              </a:ext>
            </a:extLst>
          </p:cNvPr>
          <p:cNvSpPr/>
          <p:nvPr/>
        </p:nvSpPr>
        <p:spPr>
          <a:xfrm>
            <a:off x="-15514" y="109726"/>
            <a:ext cx="7968249" cy="1226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2" name="Text Placeholder 5">
            <a:extLst>
              <a:ext uri="{FF2B5EF4-FFF2-40B4-BE49-F238E27FC236}">
                <a16:creationId xmlns:a16="http://schemas.microsoft.com/office/drawing/2014/main" id="{A3F2872A-F992-04B4-67FB-1D379E695CD2}"/>
              </a:ext>
            </a:extLst>
          </p:cNvPr>
          <p:cNvSpPr txBox="1">
            <a:spLocks/>
          </p:cNvSpPr>
          <p:nvPr/>
        </p:nvSpPr>
        <p:spPr>
          <a:xfrm>
            <a:off x="381685" y="361316"/>
            <a:ext cx="735261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b="1" dirty="0"/>
              <a:t>National Government Grants</a:t>
            </a:r>
          </a:p>
          <a:p>
            <a:pPr>
              <a:spcBef>
                <a:spcPts val="0"/>
              </a:spcBef>
            </a:pPr>
            <a:r>
              <a:rPr lang="en-US" sz="2800" dirty="0"/>
              <a:t>Regional Growth Agreements</a:t>
            </a:r>
          </a:p>
          <a:p>
            <a:pPr>
              <a:spcBef>
                <a:spcPts val="0"/>
              </a:spcBef>
            </a:pPr>
            <a:r>
              <a:rPr lang="en-US" sz="2400" i="1" dirty="0"/>
              <a:t>(</a:t>
            </a:r>
            <a:r>
              <a:rPr lang="en-US" sz="2400" i="1" dirty="0" err="1"/>
              <a:t>Uppbyggingarsjóður</a:t>
            </a:r>
            <a:r>
              <a:rPr lang="en-US" sz="2400" i="1" dirty="0"/>
              <a:t>)</a:t>
            </a:r>
          </a:p>
        </p:txBody>
      </p:sp>
      <p:pic>
        <p:nvPicPr>
          <p:cNvPr id="17" name="Picture 16">
            <a:extLst>
              <a:ext uri="{FF2B5EF4-FFF2-40B4-BE49-F238E27FC236}">
                <a16:creationId xmlns:a16="http://schemas.microsoft.com/office/drawing/2014/main" id="{59DDDEAC-1D55-972F-157B-11A4440EADAC}"/>
              </a:ext>
            </a:extLst>
          </p:cNvPr>
          <p:cNvPicPr>
            <a:picLocks noChangeAspect="1"/>
          </p:cNvPicPr>
          <p:nvPr/>
        </p:nvPicPr>
        <p:blipFill>
          <a:blip r:embed="rId5"/>
          <a:srcRect r="7392"/>
          <a:stretch>
            <a:fillRect/>
          </a:stretch>
        </p:blipFill>
        <p:spPr>
          <a:xfrm>
            <a:off x="8323843" y="-13955"/>
            <a:ext cx="3217159" cy="1567108"/>
          </a:xfrm>
          <a:prstGeom prst="rect">
            <a:avLst/>
          </a:prstGeom>
        </p:spPr>
      </p:pic>
      <p:pic>
        <p:nvPicPr>
          <p:cNvPr id="6" name="Graphic 5" descr="Postit Notes with solid fill">
            <a:extLst>
              <a:ext uri="{FF2B5EF4-FFF2-40B4-BE49-F238E27FC236}">
                <a16:creationId xmlns:a16="http://schemas.microsoft.com/office/drawing/2014/main" id="{18796ACC-2F09-6A64-4489-70D64119D51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49741" y="1573995"/>
            <a:ext cx="914400" cy="914400"/>
          </a:xfrm>
          <a:prstGeom prst="rect">
            <a:avLst/>
          </a:prstGeom>
        </p:spPr>
      </p:pic>
      <p:sp>
        <p:nvSpPr>
          <p:cNvPr id="10" name="TextBox 9">
            <a:extLst>
              <a:ext uri="{FF2B5EF4-FFF2-40B4-BE49-F238E27FC236}">
                <a16:creationId xmlns:a16="http://schemas.microsoft.com/office/drawing/2014/main" id="{67B5113C-7C77-D949-2018-9544236763FA}"/>
              </a:ext>
            </a:extLst>
          </p:cNvPr>
          <p:cNvSpPr txBox="1"/>
          <p:nvPr/>
        </p:nvSpPr>
        <p:spPr>
          <a:xfrm>
            <a:off x="1061108" y="5186163"/>
            <a:ext cx="10073617" cy="1477328"/>
          </a:xfrm>
          <a:prstGeom prst="rect">
            <a:avLst/>
          </a:prstGeom>
          <a:noFill/>
        </p:spPr>
        <p:txBody>
          <a:bodyPr wrap="square">
            <a:spAutoFit/>
          </a:bodyPr>
          <a:lstStyle/>
          <a:p>
            <a:r>
              <a:rPr lang="en-US" b="1" i="1" dirty="0">
                <a:solidFill>
                  <a:srgbClr val="494949"/>
                </a:solidFill>
                <a:latin typeface="Google Sans"/>
              </a:rPr>
              <a:t>Recommended Reading</a:t>
            </a:r>
          </a:p>
          <a:p>
            <a:pPr marL="285750" indent="-285750">
              <a:buFont typeface="Arial" panose="020B0604020202020204" pitchFamily="34" charset="0"/>
              <a:buChar char="•"/>
            </a:pPr>
            <a:r>
              <a:rPr lang="en-US" dirty="0">
                <a:solidFill>
                  <a:srgbClr val="0D9390"/>
                </a:solidFill>
                <a:hlinkClick r:id="rId8">
                  <a:extLst>
                    <a:ext uri="{A12FA001-AC4F-418D-AE19-62706E023703}">
                      <ahyp:hlinkClr xmlns:ahyp="http://schemas.microsoft.com/office/drawing/2018/hyperlinkcolor" val="tx"/>
                    </a:ext>
                  </a:extLst>
                </a:hlinkClick>
              </a:rPr>
              <a:t>Northeast Iceland Development Fund - </a:t>
            </a:r>
            <a:r>
              <a:rPr lang="en-US" dirty="0" err="1">
                <a:solidFill>
                  <a:srgbClr val="0D9390"/>
                </a:solidFill>
                <a:hlinkClick r:id="rId8">
                  <a:extLst>
                    <a:ext uri="{A12FA001-AC4F-418D-AE19-62706E023703}">
                      <ahyp:hlinkClr xmlns:ahyp="http://schemas.microsoft.com/office/drawing/2018/hyperlinkcolor" val="tx"/>
                    </a:ext>
                  </a:extLst>
                </a:hlinkClick>
              </a:rPr>
              <a:t>Uppbyggingarsjóður</a:t>
            </a:r>
            <a:r>
              <a:rPr lang="en-US" dirty="0">
                <a:solidFill>
                  <a:srgbClr val="0D9390"/>
                </a:solidFill>
                <a:hlinkClick r:id="rId8">
                  <a:extLst>
                    <a:ext uri="{A12FA001-AC4F-418D-AE19-62706E023703}">
                      <ahyp:hlinkClr xmlns:ahyp="http://schemas.microsoft.com/office/drawing/2018/hyperlinkcolor" val="tx"/>
                    </a:ext>
                  </a:extLst>
                </a:hlinkClick>
              </a:rPr>
              <a:t> grant allocation rules</a:t>
            </a:r>
            <a:endParaRPr lang="en-US" dirty="0">
              <a:solidFill>
                <a:srgbClr val="0D9390"/>
              </a:solidFill>
            </a:endParaRPr>
          </a:p>
          <a:p>
            <a:pPr marL="285750" indent="-285750">
              <a:buFont typeface="Arial" panose="020B0604020202020204" pitchFamily="34" charset="0"/>
              <a:buChar char="•"/>
            </a:pPr>
            <a:r>
              <a:rPr lang="en-US" dirty="0">
                <a:solidFill>
                  <a:srgbClr val="0D9390"/>
                </a:solidFill>
                <a:hlinkClick r:id="rId9">
                  <a:extLst>
                    <a:ext uri="{A12FA001-AC4F-418D-AE19-62706E023703}">
                      <ahyp:hlinkClr xmlns:ahyp="http://schemas.microsoft.com/office/drawing/2018/hyperlinkcolor" val="tx"/>
                    </a:ext>
                  </a:extLst>
                </a:hlinkClick>
              </a:rPr>
              <a:t>The sustainable development of tourism in Iceland </a:t>
            </a:r>
            <a:endParaRPr lang="en-US" dirty="0">
              <a:solidFill>
                <a:srgbClr val="0D9390"/>
              </a:solidFill>
            </a:endParaRPr>
          </a:p>
          <a:p>
            <a:pPr marL="285750" indent="-285750">
              <a:buFont typeface="Arial" panose="020B0604020202020204" pitchFamily="34" charset="0"/>
              <a:buChar char="•"/>
            </a:pPr>
            <a:r>
              <a:rPr lang="en-US" dirty="0">
                <a:solidFill>
                  <a:srgbClr val="0D9390"/>
                </a:solidFill>
                <a:hlinkClick r:id="rId10">
                  <a:extLst>
                    <a:ext uri="{A12FA001-AC4F-418D-AE19-62706E023703}">
                      <ahyp:hlinkClr xmlns:ahyp="http://schemas.microsoft.com/office/drawing/2018/hyperlinkcolor" val="tx"/>
                    </a:ext>
                  </a:extLst>
                </a:hlinkClick>
              </a:rPr>
              <a:t>The south Iceland Development fund</a:t>
            </a:r>
            <a:endParaRPr lang="en-US" dirty="0">
              <a:solidFill>
                <a:srgbClr val="0D9390"/>
              </a:solidFill>
            </a:endParaRPr>
          </a:p>
          <a:p>
            <a:pPr marL="285750" indent="-285750">
              <a:buFont typeface="Arial" panose="020B0604020202020204" pitchFamily="34" charset="0"/>
              <a:buChar char="•"/>
            </a:pPr>
            <a:r>
              <a:rPr lang="en-US" dirty="0">
                <a:solidFill>
                  <a:srgbClr val="0D9390"/>
                </a:solidFill>
                <a:hlinkClick r:id="rId11">
                  <a:extLst>
                    <a:ext uri="{A12FA001-AC4F-418D-AE19-62706E023703}">
                      <ahyp:hlinkClr xmlns:ahyp="http://schemas.microsoft.com/office/drawing/2018/hyperlinkcolor" val="tx"/>
                    </a:ext>
                  </a:extLst>
                </a:hlinkClick>
              </a:rPr>
              <a:t>The south Iceland Development fund has opened applications for the autumn allocation of 2024.</a:t>
            </a:r>
            <a:endParaRPr lang="en-US" dirty="0">
              <a:solidFill>
                <a:srgbClr val="0D9390"/>
              </a:solidFill>
            </a:endParaRPr>
          </a:p>
        </p:txBody>
      </p:sp>
      <p:pic>
        <p:nvPicPr>
          <p:cNvPr id="13" name="Picture 12">
            <a:extLst>
              <a:ext uri="{FF2B5EF4-FFF2-40B4-BE49-F238E27FC236}">
                <a16:creationId xmlns:a16="http://schemas.microsoft.com/office/drawing/2014/main" id="{608565A6-B581-C073-90EF-F5CCB941A8F4}"/>
              </a:ext>
            </a:extLst>
          </p:cNvPr>
          <p:cNvPicPr>
            <a:picLocks noChangeAspect="1"/>
          </p:cNvPicPr>
          <p:nvPr/>
        </p:nvPicPr>
        <p:blipFill>
          <a:blip r:embed="rId12"/>
          <a:stretch>
            <a:fillRect/>
          </a:stretch>
        </p:blipFill>
        <p:spPr>
          <a:xfrm>
            <a:off x="210519" y="5554840"/>
            <a:ext cx="850589" cy="846711"/>
          </a:xfrm>
          <a:prstGeom prst="rect">
            <a:avLst/>
          </a:prstGeom>
        </p:spPr>
      </p:pic>
    </p:spTree>
    <p:extLst>
      <p:ext uri="{BB962C8B-B14F-4D97-AF65-F5344CB8AC3E}">
        <p14:creationId xmlns:p14="http://schemas.microsoft.com/office/powerpoint/2010/main" val="35465590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9913D-A430-977D-5364-B8B325A69DEA}"/>
            </a:ext>
          </a:extLst>
        </p:cNvPr>
        <p:cNvGrpSpPr/>
        <p:nvPr/>
      </p:nvGrpSpPr>
      <p:grpSpPr>
        <a:xfrm>
          <a:off x="0" y="0"/>
          <a:ext cx="0" cy="0"/>
          <a:chOff x="0" y="0"/>
          <a:chExt cx="0" cy="0"/>
        </a:xfrm>
      </p:grpSpPr>
      <p:sp>
        <p:nvSpPr>
          <p:cNvPr id="18" name="Flowchart: Alternate Process 17">
            <a:extLst>
              <a:ext uri="{FF2B5EF4-FFF2-40B4-BE49-F238E27FC236}">
                <a16:creationId xmlns:a16="http://schemas.microsoft.com/office/drawing/2014/main" id="{C1051BFB-1AB0-B7B5-E63E-FB326943CE41}"/>
              </a:ext>
            </a:extLst>
          </p:cNvPr>
          <p:cNvSpPr/>
          <p:nvPr/>
        </p:nvSpPr>
        <p:spPr>
          <a:xfrm>
            <a:off x="1243725" y="1314193"/>
            <a:ext cx="10029647" cy="5096131"/>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0F97BE25-78F4-FBFA-F2FA-1CEFE0D34FAF}"/>
              </a:ext>
            </a:extLst>
          </p:cNvPr>
          <p:cNvSpPr txBox="1">
            <a:spLocks/>
          </p:cNvSpPr>
          <p:nvPr/>
        </p:nvSpPr>
        <p:spPr>
          <a:xfrm>
            <a:off x="1635366" y="1507719"/>
            <a:ext cx="9518409"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0"/>
            <a:r>
              <a:rPr lang="en-US" b="1" dirty="0">
                <a:solidFill>
                  <a:srgbClr val="E96751"/>
                </a:solidFill>
              </a:rPr>
              <a:t>Objective</a:t>
            </a:r>
          </a:p>
          <a:p>
            <a:pPr marL="0" indent="0">
              <a:spcAft>
                <a:spcPts val="600"/>
              </a:spcAft>
            </a:pPr>
            <a:r>
              <a:rPr lang="en-IE" sz="2200" b="1" dirty="0">
                <a:solidFill>
                  <a:srgbClr val="494949"/>
                </a:solidFill>
                <a:hlinkClick r:id="rId3">
                  <a:extLst>
                    <a:ext uri="{A12FA001-AC4F-418D-AE19-62706E023703}">
                      <ahyp:hlinkClr xmlns:ahyp="http://schemas.microsoft.com/office/drawing/2018/hyperlinkcolor" val="tx"/>
                    </a:ext>
                  </a:extLst>
                </a:hlinkClick>
              </a:rPr>
              <a:t>“</a:t>
            </a:r>
            <a:r>
              <a:rPr lang="en-IE" sz="2200" b="1" dirty="0" err="1">
                <a:solidFill>
                  <a:srgbClr val="494949"/>
                </a:solidFill>
                <a:hlinkClick r:id="rId3">
                  <a:extLst>
                    <a:ext uri="{A12FA001-AC4F-418D-AE19-62706E023703}">
                      <ahyp:hlinkClr xmlns:ahyp="http://schemas.microsoft.com/office/drawing/2018/hyperlinkcolor" val="tx"/>
                    </a:ext>
                  </a:extLst>
                </a:hlinkClick>
              </a:rPr>
              <a:t>Fræ</a:t>
            </a:r>
            <a:r>
              <a:rPr lang="en-IE" sz="2200" b="1" dirty="0">
                <a:solidFill>
                  <a:srgbClr val="494949"/>
                </a:solidFill>
                <a:hlinkClick r:id="rId3">
                  <a:extLst>
                    <a:ext uri="{A12FA001-AC4F-418D-AE19-62706E023703}">
                      <ahyp:hlinkClr xmlns:ahyp="http://schemas.microsoft.com/office/drawing/2018/hyperlinkcolor" val="tx"/>
                    </a:ext>
                  </a:extLst>
                </a:hlinkClick>
              </a:rPr>
              <a:t>” Seed Grant (</a:t>
            </a:r>
            <a:r>
              <a:rPr lang="en-IE" sz="2200" b="1" dirty="0" err="1">
                <a:solidFill>
                  <a:srgbClr val="494949"/>
                </a:solidFill>
                <a:hlinkClick r:id="rId3">
                  <a:extLst>
                    <a:ext uri="{A12FA001-AC4F-418D-AE19-62706E023703}">
                      <ahyp:hlinkClr xmlns:ahyp="http://schemas.microsoft.com/office/drawing/2018/hyperlinkcolor" val="tx"/>
                    </a:ext>
                  </a:extLst>
                </a:hlinkClick>
              </a:rPr>
              <a:t>Rannís</a:t>
            </a:r>
            <a:r>
              <a:rPr lang="en-IE" sz="2200" b="1" dirty="0">
                <a:solidFill>
                  <a:srgbClr val="494949"/>
                </a:solidFill>
                <a:hlinkClick r:id="rId3">
                  <a:extLst>
                    <a:ext uri="{A12FA001-AC4F-418D-AE19-62706E023703}">
                      <ahyp:hlinkClr xmlns:ahyp="http://schemas.microsoft.com/office/drawing/2018/hyperlinkcolor" val="tx"/>
                    </a:ext>
                  </a:extLst>
                </a:hlinkClick>
              </a:rPr>
              <a:t> via TDF) </a:t>
            </a:r>
            <a:r>
              <a:rPr lang="en-IE" sz="2200" dirty="0">
                <a:solidFill>
                  <a:srgbClr val="494949"/>
                </a:solidFill>
              </a:rPr>
              <a:t>is a micro grant </a:t>
            </a:r>
            <a:r>
              <a:rPr lang="en-US" sz="2200" dirty="0">
                <a:solidFill>
                  <a:srgbClr val="494949"/>
                </a:solidFill>
              </a:rPr>
              <a:t>for individuals or young companies to test new technology or concept—essentially a proof-of-concept fund. Amount is around </a:t>
            </a:r>
            <a:r>
              <a:rPr lang="en-US" sz="2200" b="1" dirty="0">
                <a:solidFill>
                  <a:srgbClr val="494949"/>
                </a:solidFill>
              </a:rPr>
              <a:t>EUR 10,000 (ISK 1.5 million), </a:t>
            </a:r>
            <a:r>
              <a:rPr lang="en-US" sz="2200" dirty="0">
                <a:solidFill>
                  <a:srgbClr val="494949"/>
                </a:solidFill>
              </a:rPr>
              <a:t>up to five months. Source </a:t>
            </a:r>
            <a:r>
              <a:rPr lang="en-US" sz="2200" dirty="0">
                <a:solidFill>
                  <a:srgbClr val="494949"/>
                </a:solidFill>
                <a:hlinkClick r:id="rId4">
                  <a:extLst>
                    <a:ext uri="{A12FA001-AC4F-418D-AE19-62706E023703}">
                      <ahyp:hlinkClr xmlns:ahyp="http://schemas.microsoft.com/office/drawing/2018/hyperlinkcolor" val="tx"/>
                    </a:ext>
                  </a:extLst>
                </a:hlinkClick>
              </a:rPr>
              <a:t>Small Business Act</a:t>
            </a:r>
            <a:endParaRPr lang="en-US" sz="2200" dirty="0">
              <a:solidFill>
                <a:srgbClr val="494949"/>
              </a:solidFill>
            </a:endParaRPr>
          </a:p>
          <a:p>
            <a:pPr marL="342900" indent="-342900">
              <a:spcAft>
                <a:spcPts val="600"/>
              </a:spcAft>
              <a:buFont typeface="Wingdings" panose="05000000000000000000" pitchFamily="2" charset="2"/>
              <a:buChar char="Ø"/>
            </a:pPr>
            <a:r>
              <a:rPr lang="en-US" sz="2200" b="1" dirty="0">
                <a:solidFill>
                  <a:srgbClr val="494949"/>
                </a:solidFill>
              </a:rPr>
              <a:t>Ideal for: </a:t>
            </a:r>
            <a:r>
              <a:rPr lang="en-US" sz="2200" dirty="0">
                <a:solidFill>
                  <a:srgbClr val="494949"/>
                </a:solidFill>
              </a:rPr>
              <a:t>Piloting a </a:t>
            </a:r>
            <a:r>
              <a:rPr lang="en-US" sz="2200" b="1" dirty="0">
                <a:solidFill>
                  <a:srgbClr val="494949"/>
                </a:solidFill>
              </a:rPr>
              <a:t>tiny off-grid guest cabin</a:t>
            </a:r>
            <a:r>
              <a:rPr lang="en-US" sz="2200" dirty="0">
                <a:solidFill>
                  <a:srgbClr val="494949"/>
                </a:solidFill>
              </a:rPr>
              <a:t> with a compost toilet or </a:t>
            </a:r>
            <a:r>
              <a:rPr lang="en-IE" sz="2200" dirty="0">
                <a:solidFill>
                  <a:srgbClr val="494949"/>
                </a:solidFill>
              </a:rPr>
              <a:t>testing a </a:t>
            </a:r>
            <a:r>
              <a:rPr lang="en-IE" sz="2200" b="1" dirty="0">
                <a:solidFill>
                  <a:srgbClr val="494949"/>
                </a:solidFill>
              </a:rPr>
              <a:t>digital interpretive app</a:t>
            </a:r>
            <a:r>
              <a:rPr lang="en-IE" sz="2200" dirty="0">
                <a:solidFill>
                  <a:srgbClr val="494949"/>
                </a:solidFill>
              </a:rPr>
              <a:t> for nature trails</a:t>
            </a:r>
          </a:p>
          <a:p>
            <a:pPr marL="0" indent="0">
              <a:spcAft>
                <a:spcPts val="600"/>
              </a:spcAft>
            </a:pPr>
            <a:r>
              <a:rPr lang="en-US" sz="2200" dirty="0">
                <a:solidFill>
                  <a:srgbClr val="494949"/>
                </a:solidFill>
              </a:rPr>
              <a:t>Information is often available on </a:t>
            </a:r>
            <a:r>
              <a:rPr lang="en-US" sz="2200" dirty="0" err="1">
                <a:solidFill>
                  <a:srgbClr val="494949"/>
                </a:solidFill>
              </a:rPr>
              <a:t>Rannís’s</a:t>
            </a:r>
            <a:r>
              <a:rPr lang="en-US" sz="2200" dirty="0">
                <a:solidFill>
                  <a:srgbClr val="494949"/>
                </a:solidFill>
              </a:rPr>
              <a:t> startup seed grant page; search for "</a:t>
            </a:r>
            <a:r>
              <a:rPr lang="en-US" sz="2200" dirty="0" err="1">
                <a:solidFill>
                  <a:srgbClr val="494949"/>
                </a:solidFill>
              </a:rPr>
              <a:t>Fræ</a:t>
            </a:r>
            <a:r>
              <a:rPr lang="en-US" sz="2200" dirty="0">
                <a:solidFill>
                  <a:srgbClr val="494949"/>
                </a:solidFill>
              </a:rPr>
              <a:t>" or "Seed Grant </a:t>
            </a:r>
            <a:r>
              <a:rPr lang="en-US" sz="2200" dirty="0" err="1">
                <a:solidFill>
                  <a:srgbClr val="494949"/>
                </a:solidFill>
              </a:rPr>
              <a:t>Rannís</a:t>
            </a:r>
            <a:r>
              <a:rPr lang="en-US" sz="2200" dirty="0">
                <a:solidFill>
                  <a:srgbClr val="494949"/>
                </a:solidFill>
              </a:rPr>
              <a:t>"</a:t>
            </a:r>
            <a:r>
              <a:rPr lang="en-US" sz="2200" b="1" dirty="0">
                <a:solidFill>
                  <a:srgbClr val="494949"/>
                </a:solidFill>
              </a:rPr>
              <a:t>. </a:t>
            </a:r>
            <a:r>
              <a:rPr lang="en-US" sz="2200" dirty="0">
                <a:solidFill>
                  <a:srgbClr val="494949"/>
                </a:solidFill>
              </a:rPr>
              <a:t>Or try the </a:t>
            </a:r>
            <a:r>
              <a:rPr lang="en-IE" sz="2200" dirty="0" err="1">
                <a:solidFill>
                  <a:srgbClr val="494949"/>
                </a:solidFill>
              </a:rPr>
              <a:t>Ranní</a:t>
            </a:r>
            <a:r>
              <a:rPr lang="en-IE" sz="2200" dirty="0">
                <a:solidFill>
                  <a:srgbClr val="494949"/>
                </a:solidFill>
              </a:rPr>
              <a:t> </a:t>
            </a:r>
            <a:r>
              <a:rPr lang="en-US" sz="2200" b="1" dirty="0">
                <a:solidFill>
                  <a:srgbClr val="494949"/>
                </a:solidFill>
              </a:rPr>
              <a:t>Circular Economy / Green Pilot Grants, </a:t>
            </a:r>
            <a:r>
              <a:rPr lang="en-US" sz="2200" dirty="0">
                <a:solidFill>
                  <a:srgbClr val="494949"/>
                </a:solidFill>
              </a:rPr>
              <a:t>which sometimes target tourism (e.g., plastic-free hospitality). Depends on the call, but similar to innovation grants (up to €300k). </a:t>
            </a:r>
          </a:p>
          <a:p>
            <a:pPr marL="342900" indent="-342900">
              <a:spcAft>
                <a:spcPts val="600"/>
              </a:spcAft>
              <a:buFont typeface="Wingdings" panose="05000000000000000000" pitchFamily="2" charset="2"/>
              <a:buChar char="Ø"/>
            </a:pPr>
            <a:r>
              <a:rPr lang="en-US" sz="2200" b="1" dirty="0">
                <a:solidFill>
                  <a:srgbClr val="494949"/>
                </a:solidFill>
              </a:rPr>
              <a:t>Ideal for </a:t>
            </a:r>
            <a:r>
              <a:rPr lang="en-US" sz="2200" dirty="0">
                <a:solidFill>
                  <a:srgbClr val="494949"/>
                </a:solidFill>
              </a:rPr>
              <a:t>net-zero hut projects, recycled-material cabins, or compost-based sanitation systems. Keep an eye on their funding calls.</a:t>
            </a:r>
            <a:r>
              <a:rPr lang="en-US" sz="2000" dirty="0">
                <a:solidFill>
                  <a:srgbClr val="494949"/>
                </a:solidFill>
              </a:rPr>
              <a:t> </a:t>
            </a:r>
            <a:endParaRPr lang="en-US" sz="2000" b="1" dirty="0">
              <a:solidFill>
                <a:srgbClr val="494949"/>
              </a:solidFill>
            </a:endParaRPr>
          </a:p>
          <a:p>
            <a:pPr marL="342900" indent="-342900">
              <a:spcAft>
                <a:spcPts val="600"/>
              </a:spcAft>
              <a:buFont typeface="Wingdings" panose="05000000000000000000" pitchFamily="2" charset="2"/>
              <a:buChar char="v"/>
            </a:pPr>
            <a:endParaRPr lang="en-US" sz="2200" dirty="0">
              <a:solidFill>
                <a:srgbClr val="494949"/>
              </a:solidFill>
            </a:endParaRPr>
          </a:p>
        </p:txBody>
      </p:sp>
      <p:sp>
        <p:nvSpPr>
          <p:cNvPr id="33" name="Freeform 28">
            <a:extLst>
              <a:ext uri="{FF2B5EF4-FFF2-40B4-BE49-F238E27FC236}">
                <a16:creationId xmlns:a16="http://schemas.microsoft.com/office/drawing/2014/main" id="{E304D5A6-F442-6974-AF73-23075A9201EB}"/>
              </a:ext>
            </a:extLst>
          </p:cNvPr>
          <p:cNvSpPr/>
          <p:nvPr/>
        </p:nvSpPr>
        <p:spPr>
          <a:xfrm>
            <a:off x="-15513" y="109727"/>
            <a:ext cx="8550967" cy="1103464"/>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AF59620E-B899-BBE1-D971-F81656D151B6}"/>
              </a:ext>
            </a:extLst>
          </p:cNvPr>
          <p:cNvSpPr txBox="1">
            <a:spLocks/>
          </p:cNvSpPr>
          <p:nvPr/>
        </p:nvSpPr>
        <p:spPr>
          <a:xfrm>
            <a:off x="1243725" y="277882"/>
            <a:ext cx="8393817"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pPr>
            <a:r>
              <a:rPr lang="en-IE" sz="3200" b="1" dirty="0"/>
              <a:t>Government Micro Grant</a:t>
            </a:r>
          </a:p>
          <a:p>
            <a:pPr>
              <a:spcBef>
                <a:spcPts val="0"/>
              </a:spcBef>
              <a:spcAft>
                <a:spcPts val="600"/>
              </a:spcAft>
            </a:pPr>
            <a:r>
              <a:rPr lang="en-IE" sz="3200" dirty="0"/>
              <a:t>“</a:t>
            </a:r>
            <a:r>
              <a:rPr lang="en-IE" sz="3200" dirty="0" err="1"/>
              <a:t>Fræ</a:t>
            </a:r>
            <a:r>
              <a:rPr lang="en-IE" sz="3200" dirty="0"/>
              <a:t>” Seed Grant (</a:t>
            </a:r>
            <a:r>
              <a:rPr lang="en-IE" sz="3200" dirty="0" err="1"/>
              <a:t>Rannís</a:t>
            </a:r>
            <a:r>
              <a:rPr lang="en-IE" sz="3200" dirty="0"/>
              <a:t> via TDF)</a:t>
            </a:r>
            <a:endParaRPr lang="en-US" sz="2800" dirty="0"/>
          </a:p>
        </p:txBody>
      </p:sp>
      <p:cxnSp>
        <p:nvCxnSpPr>
          <p:cNvPr id="16" name="Straight Connector 15">
            <a:extLst>
              <a:ext uri="{FF2B5EF4-FFF2-40B4-BE49-F238E27FC236}">
                <a16:creationId xmlns:a16="http://schemas.microsoft.com/office/drawing/2014/main" id="{20A66DDF-3403-4950-8C5C-E1276C5FD3CE}"/>
              </a:ext>
            </a:extLst>
          </p:cNvPr>
          <p:cNvCxnSpPr>
            <a:cxnSpLocks/>
          </p:cNvCxnSpPr>
          <p:nvPr/>
        </p:nvCxnSpPr>
        <p:spPr>
          <a:xfrm>
            <a:off x="816119" y="4029075"/>
            <a:ext cx="42031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4" name="Graphic 3" descr="Target with solid fill">
            <a:extLst>
              <a:ext uri="{FF2B5EF4-FFF2-40B4-BE49-F238E27FC236}">
                <a16:creationId xmlns:a16="http://schemas.microsoft.com/office/drawing/2014/main" id="{3DE54E9A-D033-1B8A-C6BC-B6D7C303A5F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08288" y="1394351"/>
            <a:ext cx="633914" cy="633914"/>
          </a:xfrm>
          <a:prstGeom prst="rect">
            <a:avLst/>
          </a:prstGeom>
        </p:spPr>
      </p:pic>
      <p:grpSp>
        <p:nvGrpSpPr>
          <p:cNvPr id="5" name="Group 4">
            <a:extLst>
              <a:ext uri="{FF2B5EF4-FFF2-40B4-BE49-F238E27FC236}">
                <a16:creationId xmlns:a16="http://schemas.microsoft.com/office/drawing/2014/main" id="{700B762F-392E-6944-4462-843A66960448}"/>
              </a:ext>
            </a:extLst>
          </p:cNvPr>
          <p:cNvGrpSpPr/>
          <p:nvPr/>
        </p:nvGrpSpPr>
        <p:grpSpPr>
          <a:xfrm>
            <a:off x="195829" y="85433"/>
            <a:ext cx="1047896" cy="1049846"/>
            <a:chOff x="1016000" y="1137920"/>
            <a:chExt cx="1016000" cy="1016000"/>
          </a:xfrm>
        </p:grpSpPr>
        <p:sp>
          <p:nvSpPr>
            <p:cNvPr id="8" name="Oval 7">
              <a:extLst>
                <a:ext uri="{FF2B5EF4-FFF2-40B4-BE49-F238E27FC236}">
                  <a16:creationId xmlns:a16="http://schemas.microsoft.com/office/drawing/2014/main" id="{A61186EF-4AA7-325C-3946-CE98699B023F}"/>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58ED56B2-1ABE-C2EA-E0EF-D661B3DC9FC1}"/>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6</a:t>
              </a:r>
            </a:p>
          </p:txBody>
        </p:sp>
      </p:grpSp>
      <p:cxnSp>
        <p:nvCxnSpPr>
          <p:cNvPr id="11" name="Straight Connector 10">
            <a:extLst>
              <a:ext uri="{FF2B5EF4-FFF2-40B4-BE49-F238E27FC236}">
                <a16:creationId xmlns:a16="http://schemas.microsoft.com/office/drawing/2014/main" id="{43AC0965-1AE1-0A8D-A53A-F6FA11206460}"/>
              </a:ext>
            </a:extLst>
          </p:cNvPr>
          <p:cNvCxnSpPr>
            <a:cxnSpLocks/>
          </p:cNvCxnSpPr>
          <p:nvPr/>
        </p:nvCxnSpPr>
        <p:spPr>
          <a:xfrm>
            <a:off x="810495" y="1123333"/>
            <a:ext cx="5624" cy="2905742"/>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99C040D-8FEB-32A9-55C0-4A05278E3F18}"/>
              </a:ext>
            </a:extLst>
          </p:cNvPr>
          <p:cNvPicPr>
            <a:picLocks noChangeAspect="1"/>
          </p:cNvPicPr>
          <p:nvPr/>
        </p:nvPicPr>
        <p:blipFill>
          <a:blip r:embed="rId7"/>
          <a:stretch>
            <a:fillRect/>
          </a:stretch>
        </p:blipFill>
        <p:spPr>
          <a:xfrm>
            <a:off x="8568199" y="310315"/>
            <a:ext cx="3172683" cy="702287"/>
          </a:xfrm>
          <a:prstGeom prst="rect">
            <a:avLst/>
          </a:prstGeom>
        </p:spPr>
      </p:pic>
    </p:spTree>
    <p:extLst>
      <p:ext uri="{BB962C8B-B14F-4D97-AF65-F5344CB8AC3E}">
        <p14:creationId xmlns:p14="http://schemas.microsoft.com/office/powerpoint/2010/main" val="6509135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F1303-7770-851F-A00C-CF762EFE192A}"/>
            </a:ext>
          </a:extLst>
        </p:cNvPr>
        <p:cNvGrpSpPr/>
        <p:nvPr/>
      </p:nvGrpSpPr>
      <p:grpSpPr>
        <a:xfrm>
          <a:off x="0" y="0"/>
          <a:ext cx="0" cy="0"/>
          <a:chOff x="0" y="0"/>
          <a:chExt cx="0" cy="0"/>
        </a:xfrm>
      </p:grpSpPr>
      <p:sp>
        <p:nvSpPr>
          <p:cNvPr id="18" name="Flowchart: Alternate Process 17">
            <a:extLst>
              <a:ext uri="{FF2B5EF4-FFF2-40B4-BE49-F238E27FC236}">
                <a16:creationId xmlns:a16="http://schemas.microsoft.com/office/drawing/2014/main" id="{D7C2D8A4-78D8-1D31-C4DE-0F230E6ECD3F}"/>
              </a:ext>
            </a:extLst>
          </p:cNvPr>
          <p:cNvSpPr/>
          <p:nvPr/>
        </p:nvSpPr>
        <p:spPr>
          <a:xfrm>
            <a:off x="1243725" y="1314193"/>
            <a:ext cx="10029647" cy="5265923"/>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E42D9374-EBD2-7A98-4F19-22CAFC4039CC}"/>
              </a:ext>
            </a:extLst>
          </p:cNvPr>
          <p:cNvSpPr txBox="1">
            <a:spLocks/>
          </p:cNvSpPr>
          <p:nvPr/>
        </p:nvSpPr>
        <p:spPr>
          <a:xfrm>
            <a:off x="1635366" y="1507719"/>
            <a:ext cx="9518409"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0"/>
            <a:r>
              <a:rPr lang="en-US" b="1" dirty="0">
                <a:solidFill>
                  <a:srgbClr val="E96751"/>
                </a:solidFill>
              </a:rPr>
              <a:t>Objective</a:t>
            </a:r>
          </a:p>
          <a:p>
            <a:pPr marL="0" indent="0">
              <a:spcAft>
                <a:spcPts val="600"/>
              </a:spcAft>
            </a:pPr>
            <a:r>
              <a:rPr lang="en-US" sz="2200" dirty="0">
                <a:solidFill>
                  <a:srgbClr val="494949"/>
                </a:solidFill>
              </a:rPr>
              <a:t>The major </a:t>
            </a:r>
            <a:r>
              <a:rPr lang="en-US" sz="2200" b="1" dirty="0">
                <a:solidFill>
                  <a:srgbClr val="494949"/>
                </a:solidFill>
                <a:hlinkClick r:id="rId3">
                  <a:extLst>
                    <a:ext uri="{A12FA001-AC4F-418D-AE19-62706E023703}">
                      <ahyp:hlinkClr xmlns:ahyp="http://schemas.microsoft.com/office/drawing/2018/hyperlinkcolor" val="tx"/>
                    </a:ext>
                  </a:extLst>
                </a:hlinkClick>
              </a:rPr>
              <a:t>Commercial Banks </a:t>
            </a:r>
            <a:r>
              <a:rPr lang="en-US" sz="2200" dirty="0">
                <a:solidFill>
                  <a:srgbClr val="494949"/>
                </a:solidFill>
              </a:rPr>
              <a:t>in Iceland (</a:t>
            </a:r>
            <a:r>
              <a:rPr lang="en-US" sz="2200" dirty="0" err="1">
                <a:solidFill>
                  <a:srgbClr val="494949"/>
                </a:solidFill>
                <a:hlinkClick r:id="rId4">
                  <a:extLst>
                    <a:ext uri="{A12FA001-AC4F-418D-AE19-62706E023703}">
                      <ahyp:hlinkClr xmlns:ahyp="http://schemas.microsoft.com/office/drawing/2018/hyperlinkcolor" val="tx"/>
                    </a:ext>
                  </a:extLst>
                </a:hlinkClick>
              </a:rPr>
              <a:t>Landsbankinn</a:t>
            </a:r>
            <a:r>
              <a:rPr lang="en-US" sz="2200" dirty="0">
                <a:solidFill>
                  <a:srgbClr val="494949"/>
                </a:solidFill>
              </a:rPr>
              <a:t>, </a:t>
            </a:r>
            <a:r>
              <a:rPr lang="en-US" sz="2200" dirty="0">
                <a:solidFill>
                  <a:srgbClr val="494949"/>
                </a:solidFill>
                <a:hlinkClick r:id="rId5">
                  <a:extLst>
                    <a:ext uri="{A12FA001-AC4F-418D-AE19-62706E023703}">
                      <ahyp:hlinkClr xmlns:ahyp="http://schemas.microsoft.com/office/drawing/2018/hyperlinkcolor" val="tx"/>
                    </a:ext>
                  </a:extLst>
                </a:hlinkClick>
              </a:rPr>
              <a:t>Arion</a:t>
            </a:r>
            <a:r>
              <a:rPr lang="en-US" sz="2200" dirty="0">
                <a:solidFill>
                  <a:srgbClr val="494949"/>
                </a:solidFill>
              </a:rPr>
              <a:t>, </a:t>
            </a:r>
            <a:r>
              <a:rPr lang="en-US" sz="2200" dirty="0" err="1">
                <a:solidFill>
                  <a:srgbClr val="494949"/>
                </a:solidFill>
                <a:hlinkClick r:id="rId6">
                  <a:extLst>
                    <a:ext uri="{A12FA001-AC4F-418D-AE19-62706E023703}">
                      <ahyp:hlinkClr xmlns:ahyp="http://schemas.microsoft.com/office/drawing/2018/hyperlinkcolor" val="tx"/>
                    </a:ext>
                  </a:extLst>
                </a:hlinkClick>
              </a:rPr>
              <a:t>Íslandsbanki</a:t>
            </a:r>
            <a:r>
              <a:rPr lang="en-US" sz="2200" dirty="0">
                <a:solidFill>
                  <a:srgbClr val="494949"/>
                </a:solidFill>
              </a:rPr>
              <a:t>) have been quite involved in financing tourism ventures during the tourism boom. They primarily provide </a:t>
            </a:r>
            <a:r>
              <a:rPr lang="en-US" sz="2200" b="1" dirty="0">
                <a:solidFill>
                  <a:srgbClr val="494949"/>
                </a:solidFill>
              </a:rPr>
              <a:t>commercial lending</a:t>
            </a:r>
            <a:r>
              <a:rPr lang="en-US" sz="2200" dirty="0">
                <a:solidFill>
                  <a:srgbClr val="494949"/>
                </a:solidFill>
              </a:rPr>
              <a:t>, advisory services, and tailored financial products for the tourism and rural development sectors.</a:t>
            </a:r>
          </a:p>
          <a:p>
            <a:pPr marL="342900" indent="-342900">
              <a:spcBef>
                <a:spcPts val="0"/>
              </a:spcBef>
              <a:buFont typeface="Wingdings" panose="05000000000000000000" pitchFamily="2" charset="2"/>
              <a:buChar char="v"/>
            </a:pPr>
            <a:r>
              <a:rPr lang="en-IE" sz="2200" b="1" dirty="0">
                <a:solidFill>
                  <a:srgbClr val="494949"/>
                </a:solidFill>
              </a:rPr>
              <a:t>Landsbankinn: </a:t>
            </a:r>
            <a:r>
              <a:rPr lang="en-US" sz="2200" dirty="0">
                <a:solidFill>
                  <a:srgbClr val="494949"/>
                </a:solidFill>
              </a:rPr>
              <a:t>Focuses on rural and tourism SMEs, offers long-term investment loans for cabins, land, and infrastructure.</a:t>
            </a:r>
          </a:p>
          <a:p>
            <a:pPr marL="342900" indent="-342900">
              <a:spcBef>
                <a:spcPts val="0"/>
              </a:spcBef>
              <a:buFont typeface="Wingdings" panose="05000000000000000000" pitchFamily="2" charset="2"/>
              <a:buChar char="v"/>
            </a:pPr>
            <a:r>
              <a:rPr lang="en-IE" sz="2200" b="1" dirty="0">
                <a:solidFill>
                  <a:srgbClr val="494949"/>
                </a:solidFill>
              </a:rPr>
              <a:t>Arion Bank: </a:t>
            </a:r>
            <a:r>
              <a:rPr lang="en-US" sz="2200" dirty="0">
                <a:solidFill>
                  <a:srgbClr val="494949"/>
                </a:solidFill>
              </a:rPr>
              <a:t>Has a dedicated tourism sector lending team; involved in project finance for glamping sites, eco-hotels</a:t>
            </a:r>
          </a:p>
          <a:p>
            <a:pPr marL="342900" indent="-342900">
              <a:spcBef>
                <a:spcPts val="0"/>
              </a:spcBef>
              <a:buFont typeface="Wingdings" panose="05000000000000000000" pitchFamily="2" charset="2"/>
              <a:buChar char="v"/>
            </a:pPr>
            <a:r>
              <a:rPr lang="en-IE" sz="2200" b="1" dirty="0" err="1">
                <a:solidFill>
                  <a:srgbClr val="494949"/>
                </a:solidFill>
              </a:rPr>
              <a:t>Íslandsbanki</a:t>
            </a:r>
            <a:r>
              <a:rPr lang="en-IE" sz="2200" b="1" dirty="0">
                <a:solidFill>
                  <a:srgbClr val="494949"/>
                </a:solidFill>
              </a:rPr>
              <a:t>: </a:t>
            </a:r>
            <a:r>
              <a:rPr lang="en-US" sz="2200" dirty="0">
                <a:solidFill>
                  <a:srgbClr val="494949"/>
                </a:solidFill>
              </a:rPr>
              <a:t>Strong on green lending and ESG (environmental, social, governance)–aligned tourism investment.</a:t>
            </a:r>
          </a:p>
          <a:p>
            <a:pPr marL="0" indent="0">
              <a:spcAft>
                <a:spcPts val="600"/>
              </a:spcAft>
            </a:pPr>
            <a:r>
              <a:rPr lang="en-US" sz="2200" dirty="0">
                <a:solidFill>
                  <a:srgbClr val="494949"/>
                </a:solidFill>
              </a:rPr>
              <a:t>They require solid projections, but if you already own land or property, you might use that as collateral for a loan to develop cabins. Interest rates in Iceland can be high, so consider </a:t>
            </a:r>
            <a:r>
              <a:rPr lang="en-US" sz="2200" b="1" dirty="0">
                <a:solidFill>
                  <a:srgbClr val="494949"/>
                </a:solidFill>
              </a:rPr>
              <a:t>leasing arrangements </a:t>
            </a:r>
            <a:r>
              <a:rPr lang="en-US" sz="2200" dirty="0">
                <a:solidFill>
                  <a:srgbClr val="494949"/>
                </a:solidFill>
              </a:rPr>
              <a:t>as well (some companies may lease you glamping structures or equipment).</a:t>
            </a:r>
          </a:p>
          <a:p>
            <a:pPr marL="342900" indent="-342900">
              <a:spcAft>
                <a:spcPts val="600"/>
              </a:spcAft>
              <a:buFont typeface="Wingdings" panose="05000000000000000000" pitchFamily="2" charset="2"/>
              <a:buChar char="v"/>
            </a:pPr>
            <a:endParaRPr lang="en-US" sz="2200" dirty="0">
              <a:solidFill>
                <a:srgbClr val="494949"/>
              </a:solidFill>
            </a:endParaRPr>
          </a:p>
        </p:txBody>
      </p:sp>
      <p:sp>
        <p:nvSpPr>
          <p:cNvPr id="33" name="Freeform 28">
            <a:extLst>
              <a:ext uri="{FF2B5EF4-FFF2-40B4-BE49-F238E27FC236}">
                <a16:creationId xmlns:a16="http://schemas.microsoft.com/office/drawing/2014/main" id="{13F106DA-47CB-45B6-04BF-0615F2F47DC1}"/>
              </a:ext>
            </a:extLst>
          </p:cNvPr>
          <p:cNvSpPr/>
          <p:nvPr/>
        </p:nvSpPr>
        <p:spPr>
          <a:xfrm>
            <a:off x="-15513" y="109727"/>
            <a:ext cx="9054738" cy="1103464"/>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A7DBA265-3D72-E0EC-A2B8-FB681DF5B7CB}"/>
              </a:ext>
            </a:extLst>
          </p:cNvPr>
          <p:cNvSpPr txBox="1">
            <a:spLocks/>
          </p:cNvSpPr>
          <p:nvPr/>
        </p:nvSpPr>
        <p:spPr>
          <a:xfrm>
            <a:off x="1243725" y="277882"/>
            <a:ext cx="8393817"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pPr>
            <a:r>
              <a:rPr lang="en-IE" sz="3200" b="1" dirty="0"/>
              <a:t>Commercial Banks</a:t>
            </a:r>
          </a:p>
          <a:p>
            <a:pPr>
              <a:spcBef>
                <a:spcPts val="0"/>
              </a:spcBef>
              <a:spcAft>
                <a:spcPts val="600"/>
              </a:spcAft>
            </a:pPr>
            <a:r>
              <a:rPr lang="en-IE" sz="3200" dirty="0"/>
              <a:t>Landsbankinn, Arion Bank, and </a:t>
            </a:r>
            <a:r>
              <a:rPr lang="en-IE" sz="3200" dirty="0" err="1"/>
              <a:t>Íslandsbanki</a:t>
            </a:r>
            <a:endParaRPr lang="en-US" sz="2800" dirty="0"/>
          </a:p>
        </p:txBody>
      </p:sp>
      <p:cxnSp>
        <p:nvCxnSpPr>
          <p:cNvPr id="16" name="Straight Connector 15">
            <a:extLst>
              <a:ext uri="{FF2B5EF4-FFF2-40B4-BE49-F238E27FC236}">
                <a16:creationId xmlns:a16="http://schemas.microsoft.com/office/drawing/2014/main" id="{CE921953-D369-4E51-D8A3-9DA96EDE3024}"/>
              </a:ext>
            </a:extLst>
          </p:cNvPr>
          <p:cNvCxnSpPr>
            <a:cxnSpLocks/>
          </p:cNvCxnSpPr>
          <p:nvPr/>
        </p:nvCxnSpPr>
        <p:spPr>
          <a:xfrm>
            <a:off x="816119" y="4029075"/>
            <a:ext cx="42031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4" name="Graphic 3" descr="Target with solid fill">
            <a:extLst>
              <a:ext uri="{FF2B5EF4-FFF2-40B4-BE49-F238E27FC236}">
                <a16:creationId xmlns:a16="http://schemas.microsoft.com/office/drawing/2014/main" id="{3E86FF00-97EC-02A2-C382-56719F88367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08288" y="1394351"/>
            <a:ext cx="633914" cy="633914"/>
          </a:xfrm>
          <a:prstGeom prst="rect">
            <a:avLst/>
          </a:prstGeom>
        </p:spPr>
      </p:pic>
      <p:grpSp>
        <p:nvGrpSpPr>
          <p:cNvPr id="5" name="Group 4">
            <a:extLst>
              <a:ext uri="{FF2B5EF4-FFF2-40B4-BE49-F238E27FC236}">
                <a16:creationId xmlns:a16="http://schemas.microsoft.com/office/drawing/2014/main" id="{83D62F6A-EF6F-2698-4AF5-F263E85B569A}"/>
              </a:ext>
            </a:extLst>
          </p:cNvPr>
          <p:cNvGrpSpPr/>
          <p:nvPr/>
        </p:nvGrpSpPr>
        <p:grpSpPr>
          <a:xfrm>
            <a:off x="195829" y="85433"/>
            <a:ext cx="1047896" cy="1049846"/>
            <a:chOff x="1016000" y="1137920"/>
            <a:chExt cx="1016000" cy="1016000"/>
          </a:xfrm>
        </p:grpSpPr>
        <p:sp>
          <p:nvSpPr>
            <p:cNvPr id="8" name="Oval 7">
              <a:extLst>
                <a:ext uri="{FF2B5EF4-FFF2-40B4-BE49-F238E27FC236}">
                  <a16:creationId xmlns:a16="http://schemas.microsoft.com/office/drawing/2014/main" id="{D6C8903C-5652-3BF8-ED67-D7B968CA3AFC}"/>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1F79EBB9-C4ED-3E0D-2F98-E296D2B7D3F9}"/>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7</a:t>
              </a:r>
            </a:p>
          </p:txBody>
        </p:sp>
      </p:grpSp>
      <p:cxnSp>
        <p:nvCxnSpPr>
          <p:cNvPr id="11" name="Straight Connector 10">
            <a:extLst>
              <a:ext uri="{FF2B5EF4-FFF2-40B4-BE49-F238E27FC236}">
                <a16:creationId xmlns:a16="http://schemas.microsoft.com/office/drawing/2014/main" id="{AD1C82EE-440B-0915-7C63-907BC5D9666C}"/>
              </a:ext>
            </a:extLst>
          </p:cNvPr>
          <p:cNvCxnSpPr>
            <a:cxnSpLocks/>
          </p:cNvCxnSpPr>
          <p:nvPr/>
        </p:nvCxnSpPr>
        <p:spPr>
          <a:xfrm>
            <a:off x="810495" y="1123333"/>
            <a:ext cx="5624" cy="2905742"/>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7225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7000649" y="1028466"/>
            <a:ext cx="4561589" cy="689519"/>
          </a:xfrm>
        </p:spPr>
        <p:txBody>
          <a:bodyPr anchor="t"/>
          <a:lstStyle/>
          <a:p>
            <a:pPr>
              <a:lnSpc>
                <a:spcPts val="2240"/>
              </a:lnSpc>
            </a:pPr>
            <a:r>
              <a:rPr lang="en-US" sz="2800" b="1" kern="1200" dirty="0">
                <a:solidFill>
                  <a:srgbClr val="EC7C69"/>
                </a:solidFill>
                <a:latin typeface="+mn-lt"/>
                <a:ea typeface="+mn-ea"/>
                <a:cs typeface="+mn-cs"/>
              </a:rPr>
              <a:t>Country-Specific Funding Opportunities</a:t>
            </a:r>
          </a:p>
        </p:txBody>
      </p:sp>
      <p:sp>
        <p:nvSpPr>
          <p:cNvPr id="9" name="Text Placeholder 8">
            <a:extLst>
              <a:ext uri="{FF2B5EF4-FFF2-40B4-BE49-F238E27FC236}">
                <a16:creationId xmlns:a16="http://schemas.microsoft.com/office/drawing/2014/main" id="{4F1B31DF-1CFE-D018-6B75-87CD9C17B018}"/>
              </a:ext>
            </a:extLst>
          </p:cNvPr>
          <p:cNvSpPr>
            <a:spLocks noGrp="1"/>
          </p:cNvSpPr>
          <p:nvPr>
            <p:ph type="body" sz="quarter" idx="28"/>
          </p:nvPr>
        </p:nvSpPr>
        <p:spPr>
          <a:xfrm>
            <a:off x="629762" y="1210368"/>
            <a:ext cx="5636567" cy="4246763"/>
          </a:xfrm>
        </p:spPr>
        <p:txBody>
          <a:bodyPr/>
          <a:lstStyle/>
          <a:p>
            <a:pPr marL="0" indent="0"/>
            <a:r>
              <a:rPr lang="en-US" sz="2300" dirty="0"/>
              <a:t>Find the Funds That Fit – Funding &amp; Finance Options. </a:t>
            </a:r>
            <a:r>
              <a:rPr lang="en-US" sz="2300" b="0" dirty="0"/>
              <a:t>Part 2 of module explores tailored funding opportunities for alternative tourism accommodation across Ireland, Slovenia, Iceland, Italy, and the Netherlands. This section focuses on Iceland. Learn how to identify, compare, and assess funding streams that best fit your business model and goals. The focus is on aligning with key priorities such as regeneration, low-carbon growth, and community value. By the end, you’ll be able to evaluate eligibility, navigate national and EU schemes, and choose the right funding pathways for sustainable tourism success.</a:t>
            </a:r>
          </a:p>
          <a:p>
            <a:pPr marL="0" indent="0">
              <a:lnSpc>
                <a:spcPts val="2180"/>
              </a:lnSpc>
            </a:pPr>
            <a:endParaRPr lang="en-US" sz="2300" b="0" dirty="0"/>
          </a:p>
        </p:txBody>
      </p:sp>
      <p:sp>
        <p:nvSpPr>
          <p:cNvPr id="11" name="Text Placeholder 10">
            <a:extLst>
              <a:ext uri="{FF2B5EF4-FFF2-40B4-BE49-F238E27FC236}">
                <a16:creationId xmlns:a16="http://schemas.microsoft.com/office/drawing/2014/main" id="{0D4384D8-C9BE-3A21-3637-568A04D30488}"/>
              </a:ext>
            </a:extLst>
          </p:cNvPr>
          <p:cNvSpPr>
            <a:spLocks noGrp="1"/>
          </p:cNvSpPr>
          <p:nvPr>
            <p:ph type="body" sz="quarter" idx="30"/>
          </p:nvPr>
        </p:nvSpPr>
        <p:spPr>
          <a:xfrm>
            <a:off x="6924675" y="1815730"/>
            <a:ext cx="5082159" cy="570200"/>
          </a:xfrm>
        </p:spPr>
        <p:txBody>
          <a:bodyPr anchor="t"/>
          <a:lstStyle/>
          <a:p>
            <a:pPr marL="342900" indent="-342900">
              <a:buFont typeface="Arial" panose="020B0604020202020204" pitchFamily="34" charset="0"/>
              <a:buChar char="•"/>
            </a:pPr>
            <a:r>
              <a:rPr lang="en-US" sz="2000" dirty="0">
                <a:solidFill>
                  <a:srgbClr val="494949"/>
                </a:solidFill>
              </a:rPr>
              <a:t>Identify Iceland’s </a:t>
            </a:r>
            <a:r>
              <a:rPr lang="en-US" sz="2000" b="1" dirty="0">
                <a:solidFill>
                  <a:srgbClr val="494949"/>
                </a:solidFill>
              </a:rPr>
              <a:t>main funding opportunities,</a:t>
            </a:r>
            <a:r>
              <a:rPr lang="en-US" sz="2000" dirty="0">
                <a:solidFill>
                  <a:srgbClr val="494949"/>
                </a:solidFill>
              </a:rPr>
              <a:t> including the Tourist Site Protection Fund, regional funds, rural loans, and NATA grants.</a:t>
            </a:r>
          </a:p>
          <a:p>
            <a:pPr marL="342900" indent="-342900">
              <a:buFont typeface="Arial" panose="020B0604020202020204" pitchFamily="34" charset="0"/>
              <a:buChar char="•"/>
            </a:pPr>
            <a:r>
              <a:rPr lang="en-US" sz="2000" dirty="0">
                <a:solidFill>
                  <a:srgbClr val="494949"/>
                </a:solidFill>
              </a:rPr>
              <a:t>Understand the </a:t>
            </a:r>
            <a:r>
              <a:rPr lang="en-US" sz="2000" b="1" dirty="0">
                <a:solidFill>
                  <a:srgbClr val="494949"/>
                </a:solidFill>
              </a:rPr>
              <a:t>role of infrastructure and environmental funding </a:t>
            </a:r>
            <a:r>
              <a:rPr lang="en-US" sz="2000" dirty="0">
                <a:solidFill>
                  <a:srgbClr val="494949"/>
                </a:solidFill>
              </a:rPr>
              <a:t>Epic Stays projects.</a:t>
            </a:r>
          </a:p>
          <a:p>
            <a:pPr marL="342900" indent="-342900">
              <a:buFont typeface="Arial" panose="020B0604020202020204" pitchFamily="34" charset="0"/>
              <a:buChar char="•"/>
            </a:pPr>
            <a:r>
              <a:rPr lang="en-US" sz="2000" dirty="0">
                <a:solidFill>
                  <a:srgbClr val="494949"/>
                </a:solidFill>
              </a:rPr>
              <a:t>Recognise how Nordic and EU-backed green loan guarantees support geothermal, eco-construction, and off-grid solutions.</a:t>
            </a:r>
          </a:p>
          <a:p>
            <a:pPr marL="342900" indent="-342900">
              <a:buFont typeface="Arial" panose="020B0604020202020204" pitchFamily="34" charset="0"/>
              <a:buChar char="•"/>
            </a:pPr>
            <a:r>
              <a:rPr lang="en-US" sz="2000" dirty="0">
                <a:solidFill>
                  <a:srgbClr val="494949"/>
                </a:solidFill>
              </a:rPr>
              <a:t>Assess how to </a:t>
            </a:r>
            <a:r>
              <a:rPr lang="en-US" sz="2000" b="1" dirty="0">
                <a:solidFill>
                  <a:srgbClr val="494949"/>
                </a:solidFill>
              </a:rPr>
              <a:t>align projects with Iceland’s priorities—</a:t>
            </a:r>
            <a:r>
              <a:rPr lang="en-US" sz="2000" dirty="0">
                <a:solidFill>
                  <a:srgbClr val="494949"/>
                </a:solidFill>
              </a:rPr>
              <a:t>nature protection, dispersal of tourism, and ecological sensitivity.</a:t>
            </a:r>
          </a:p>
          <a:p>
            <a:pPr marL="342900" indent="-342900">
              <a:buFont typeface="Arial" panose="020B0604020202020204" pitchFamily="34" charset="0"/>
              <a:buChar char="•"/>
            </a:pPr>
            <a:r>
              <a:rPr lang="en-US" sz="2000" dirty="0">
                <a:solidFill>
                  <a:srgbClr val="494949"/>
                </a:solidFill>
              </a:rPr>
              <a:t>Demonstrate </a:t>
            </a:r>
            <a:r>
              <a:rPr lang="en-US" sz="2000" b="1" dirty="0">
                <a:solidFill>
                  <a:srgbClr val="494949"/>
                </a:solidFill>
              </a:rPr>
              <a:t>strategies for reducing strain </a:t>
            </a:r>
            <a:r>
              <a:rPr lang="en-US" sz="2000" dirty="0">
                <a:solidFill>
                  <a:srgbClr val="494949"/>
                </a:solidFill>
              </a:rPr>
              <a:t>on natural sites.</a:t>
            </a:r>
          </a:p>
          <a:p>
            <a:pPr marL="342900" indent="-342900">
              <a:buFont typeface="Arial" panose="020B0604020202020204" pitchFamily="34" charset="0"/>
              <a:buChar char="•"/>
            </a:pPr>
            <a:r>
              <a:rPr lang="en-US" sz="2000" b="1" dirty="0">
                <a:solidFill>
                  <a:srgbClr val="494949"/>
                </a:solidFill>
              </a:rPr>
              <a:t>Strengthen project proposals </a:t>
            </a:r>
            <a:r>
              <a:rPr lang="en-US" sz="2000" dirty="0">
                <a:solidFill>
                  <a:srgbClr val="494949"/>
                </a:solidFill>
              </a:rPr>
              <a:t>through collaboration with local authorities.</a:t>
            </a:r>
          </a:p>
        </p:txBody>
      </p:sp>
      <p:sp>
        <p:nvSpPr>
          <p:cNvPr id="8" name="Text Placeholder 7">
            <a:extLst>
              <a:ext uri="{FF2B5EF4-FFF2-40B4-BE49-F238E27FC236}">
                <a16:creationId xmlns:a16="http://schemas.microsoft.com/office/drawing/2014/main" id="{9E008C6E-21CE-8F0D-9175-2244D18D2709}"/>
              </a:ext>
            </a:extLst>
          </p:cNvPr>
          <p:cNvSpPr>
            <a:spLocks noGrp="1"/>
          </p:cNvSpPr>
          <p:nvPr>
            <p:ph type="body" sz="quarter" idx="27"/>
          </p:nvPr>
        </p:nvSpPr>
        <p:spPr>
          <a:xfrm>
            <a:off x="470315" y="352593"/>
            <a:ext cx="5041923" cy="720752"/>
          </a:xfrm>
        </p:spPr>
        <p:txBody>
          <a:bodyPr lIns="91440" tIns="45720" rIns="91440" bIns="45720" anchor="ctr">
            <a:noAutofit/>
          </a:bodyPr>
          <a:lstStyle/>
          <a:p>
            <a:r>
              <a:rPr lang="en-US" sz="3200" b="1" dirty="0"/>
              <a:t>Module 7 (Part 2) Overview </a:t>
            </a:r>
          </a:p>
        </p:txBody>
      </p:sp>
      <p:cxnSp>
        <p:nvCxnSpPr>
          <p:cNvPr id="34" name="Straight Connector 33">
            <a:extLst>
              <a:ext uri="{FF2B5EF4-FFF2-40B4-BE49-F238E27FC236}">
                <a16:creationId xmlns:a16="http://schemas.microsoft.com/office/drawing/2014/main" id="{AE91B2BC-7D76-4B4D-B897-64B7D14505D7}"/>
              </a:ext>
            </a:extLst>
          </p:cNvPr>
          <p:cNvCxnSpPr>
            <a:cxnSpLocks/>
          </p:cNvCxnSpPr>
          <p:nvPr/>
        </p:nvCxnSpPr>
        <p:spPr>
          <a:xfrm flipH="1">
            <a:off x="5863764" y="1754567"/>
            <a:ext cx="5550517" cy="11684"/>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FB0E8D8A-89C8-479B-851C-E0591AE7D7EB}"/>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2</a:t>
            </a:fld>
            <a:endParaRPr lang="fr-CA" sz="1200" dirty="0"/>
          </a:p>
        </p:txBody>
      </p:sp>
      <p:pic>
        <p:nvPicPr>
          <p:cNvPr id="16" name="Picture 15">
            <a:extLst>
              <a:ext uri="{FF2B5EF4-FFF2-40B4-BE49-F238E27FC236}">
                <a16:creationId xmlns:a16="http://schemas.microsoft.com/office/drawing/2014/main" id="{DCA9F3E8-C2BE-ABB8-F726-1FD6A11DF63F}"/>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r="5047" b="59990"/>
          <a:stretch/>
        </p:blipFill>
        <p:spPr>
          <a:xfrm>
            <a:off x="3069343" y="5313985"/>
            <a:ext cx="3580276" cy="2123680"/>
          </a:xfrm>
          <a:prstGeom prst="rect">
            <a:avLst/>
          </a:prstGeom>
        </p:spPr>
      </p:pic>
      <p:sp>
        <p:nvSpPr>
          <p:cNvPr id="18" name="TextBox 17">
            <a:extLst>
              <a:ext uri="{FF2B5EF4-FFF2-40B4-BE49-F238E27FC236}">
                <a16:creationId xmlns:a16="http://schemas.microsoft.com/office/drawing/2014/main" id="{9B61029F-166A-BF4A-2B28-52ED1C3CA449}"/>
              </a:ext>
            </a:extLst>
          </p:cNvPr>
          <p:cNvSpPr txBox="1"/>
          <p:nvPr/>
        </p:nvSpPr>
        <p:spPr>
          <a:xfrm>
            <a:off x="7000649" y="363844"/>
            <a:ext cx="4335238" cy="646331"/>
          </a:xfrm>
          <a:prstGeom prst="rect">
            <a:avLst/>
          </a:prstGeom>
          <a:noFill/>
        </p:spPr>
        <p:txBody>
          <a:bodyPr wrap="square" rtlCol="0">
            <a:spAutoFit/>
          </a:bodyPr>
          <a:lstStyle/>
          <a:p>
            <a:r>
              <a:rPr lang="en-IE" sz="3600" b="1" dirty="0">
                <a:solidFill>
                  <a:srgbClr val="459597"/>
                </a:solidFill>
              </a:rPr>
              <a:t>Learning Outcomes</a:t>
            </a:r>
          </a:p>
        </p:txBody>
      </p:sp>
    </p:spTree>
    <p:extLst>
      <p:ext uri="{BB962C8B-B14F-4D97-AF65-F5344CB8AC3E}">
        <p14:creationId xmlns:p14="http://schemas.microsoft.com/office/powerpoint/2010/main" val="6481647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F28E4-95C7-8DBD-03F3-CF306D417238}"/>
            </a:ext>
          </a:extLst>
        </p:cNvPr>
        <p:cNvGrpSpPr/>
        <p:nvPr/>
      </p:nvGrpSpPr>
      <p:grpSpPr>
        <a:xfrm>
          <a:off x="0" y="0"/>
          <a:ext cx="0" cy="0"/>
          <a:chOff x="0" y="0"/>
          <a:chExt cx="0" cy="0"/>
        </a:xfrm>
      </p:grpSpPr>
      <p:sp>
        <p:nvSpPr>
          <p:cNvPr id="18" name="Flowchart: Alternate Process 17">
            <a:extLst>
              <a:ext uri="{FF2B5EF4-FFF2-40B4-BE49-F238E27FC236}">
                <a16:creationId xmlns:a16="http://schemas.microsoft.com/office/drawing/2014/main" id="{88C5F34B-4B07-E83B-341E-5C5341F0EF9E}"/>
              </a:ext>
            </a:extLst>
          </p:cNvPr>
          <p:cNvSpPr/>
          <p:nvPr/>
        </p:nvSpPr>
        <p:spPr>
          <a:xfrm>
            <a:off x="1243725" y="1314194"/>
            <a:ext cx="10029647" cy="4448431"/>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C58725FD-D3FA-D00A-0415-4EFADCD13F5E}"/>
              </a:ext>
            </a:extLst>
          </p:cNvPr>
          <p:cNvSpPr txBox="1">
            <a:spLocks/>
          </p:cNvSpPr>
          <p:nvPr/>
        </p:nvSpPr>
        <p:spPr>
          <a:xfrm>
            <a:off x="1635366" y="1507719"/>
            <a:ext cx="964529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0"/>
            <a:r>
              <a:rPr lang="en-US" b="1" dirty="0">
                <a:solidFill>
                  <a:srgbClr val="E96751"/>
                </a:solidFill>
              </a:rPr>
              <a:t>Objective</a:t>
            </a:r>
          </a:p>
          <a:p>
            <a:pPr marL="342900" indent="-342900">
              <a:spcAft>
                <a:spcPts val="600"/>
              </a:spcAft>
              <a:buFont typeface="Wingdings" panose="05000000000000000000" pitchFamily="2" charset="2"/>
              <a:buChar char="Ø"/>
            </a:pPr>
            <a:r>
              <a:rPr lang="en-US" sz="2200" dirty="0">
                <a:solidFill>
                  <a:srgbClr val="494949"/>
                </a:solidFill>
              </a:rPr>
              <a:t>Crowdfunding and Community: Iceland has a vibrant local community and also a supportive international fan base (people who love Iceland). Some projects have been crowdfunded by appealing to those groups. For instance, using platforms like </a:t>
            </a:r>
            <a:r>
              <a:rPr lang="en-US" sz="2200" dirty="0">
                <a:solidFill>
                  <a:srgbClr val="494949"/>
                </a:solidFill>
                <a:hlinkClick r:id="rId3">
                  <a:extLst>
                    <a:ext uri="{A12FA001-AC4F-418D-AE19-62706E023703}">
                      <ahyp:hlinkClr xmlns:ahyp="http://schemas.microsoft.com/office/drawing/2018/hyperlinkcolor" val="tx"/>
                    </a:ext>
                  </a:extLst>
                </a:hlinkClick>
              </a:rPr>
              <a:t>Karolina Fund </a:t>
            </a:r>
            <a:r>
              <a:rPr lang="en-US" sz="2200" dirty="0">
                <a:solidFill>
                  <a:srgbClr val="494949"/>
                </a:solidFill>
              </a:rPr>
              <a:t>(an Icelandic crowdfunding site for creative projects) or even </a:t>
            </a:r>
            <a:r>
              <a:rPr lang="en-US" sz="2200" dirty="0">
                <a:solidFill>
                  <a:srgbClr val="494949"/>
                </a:solidFill>
                <a:hlinkClick r:id="rId4">
                  <a:extLst>
                    <a:ext uri="{A12FA001-AC4F-418D-AE19-62706E023703}">
                      <ahyp:hlinkClr xmlns:ahyp="http://schemas.microsoft.com/office/drawing/2018/hyperlinkcolor" val="tx"/>
                    </a:ext>
                  </a:extLst>
                </a:hlinkClick>
              </a:rPr>
              <a:t>Kickstarter</a:t>
            </a:r>
            <a:r>
              <a:rPr lang="en-US" sz="2200" dirty="0">
                <a:solidFill>
                  <a:srgbClr val="494949"/>
                </a:solidFill>
              </a:rPr>
              <a:t> to invite Iceland enthusiasts worldwide to support an eco-friendly retreat in the Icelandic nature (with rewards like stays once built).</a:t>
            </a:r>
          </a:p>
          <a:p>
            <a:pPr marL="342900" indent="-342900">
              <a:spcAft>
                <a:spcPts val="600"/>
              </a:spcAft>
              <a:buFont typeface="Wingdings" panose="05000000000000000000" pitchFamily="2" charset="2"/>
              <a:buChar char="Ø"/>
            </a:pPr>
            <a:r>
              <a:rPr lang="en-US" sz="2200" b="1" dirty="0">
                <a:solidFill>
                  <a:srgbClr val="494949"/>
                </a:solidFill>
              </a:rPr>
              <a:t>Tourism Distribution: </a:t>
            </a:r>
            <a:r>
              <a:rPr lang="en-US" sz="2200" dirty="0">
                <a:solidFill>
                  <a:srgbClr val="494949"/>
                </a:solidFill>
              </a:rPr>
              <a:t>Though smaller in scale, Iceland’s funding landscape prizes projects that help distribute tourists more evenly and do so sustainably. If your alternative accommodation is outside the heavily-travelled areas and promotes year-round tourism, </a:t>
            </a:r>
            <a:r>
              <a:rPr lang="en-US" sz="2200" dirty="0" err="1">
                <a:solidFill>
                  <a:srgbClr val="494949"/>
                </a:solidFill>
              </a:rPr>
              <a:t>emphasise</a:t>
            </a:r>
            <a:r>
              <a:rPr lang="en-US" sz="2200" dirty="0">
                <a:solidFill>
                  <a:srgbClr val="494949"/>
                </a:solidFill>
              </a:rPr>
              <a:t> that in funding applications – it aligns well with Iceland’s policy goals. Refer to the crowdfunding example on the next slide. </a:t>
            </a:r>
          </a:p>
          <a:p>
            <a:pPr marL="342900" indent="-342900">
              <a:spcAft>
                <a:spcPts val="600"/>
              </a:spcAft>
              <a:buFont typeface="Wingdings" panose="05000000000000000000" pitchFamily="2" charset="2"/>
              <a:buChar char="v"/>
            </a:pPr>
            <a:endParaRPr lang="en-US" sz="2200" dirty="0">
              <a:solidFill>
                <a:srgbClr val="494949"/>
              </a:solidFill>
            </a:endParaRPr>
          </a:p>
        </p:txBody>
      </p:sp>
      <p:sp>
        <p:nvSpPr>
          <p:cNvPr id="33" name="Freeform 28">
            <a:extLst>
              <a:ext uri="{FF2B5EF4-FFF2-40B4-BE49-F238E27FC236}">
                <a16:creationId xmlns:a16="http://schemas.microsoft.com/office/drawing/2014/main" id="{40DA32D5-803B-F280-7136-F51226CD2D4B}"/>
              </a:ext>
            </a:extLst>
          </p:cNvPr>
          <p:cNvSpPr/>
          <p:nvPr/>
        </p:nvSpPr>
        <p:spPr>
          <a:xfrm>
            <a:off x="-15513" y="109727"/>
            <a:ext cx="9054738" cy="1103464"/>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92C00FD8-228A-51DC-D767-1D110F7C4A7E}"/>
              </a:ext>
            </a:extLst>
          </p:cNvPr>
          <p:cNvSpPr txBox="1">
            <a:spLocks/>
          </p:cNvSpPr>
          <p:nvPr/>
        </p:nvSpPr>
        <p:spPr>
          <a:xfrm>
            <a:off x="1243725" y="277882"/>
            <a:ext cx="8393817"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pPr>
            <a:r>
              <a:rPr lang="en-IE" sz="3200" b="1" dirty="0"/>
              <a:t>Crowd Funding &amp; Community</a:t>
            </a:r>
          </a:p>
        </p:txBody>
      </p:sp>
      <p:cxnSp>
        <p:nvCxnSpPr>
          <p:cNvPr id="16" name="Straight Connector 15">
            <a:extLst>
              <a:ext uri="{FF2B5EF4-FFF2-40B4-BE49-F238E27FC236}">
                <a16:creationId xmlns:a16="http://schemas.microsoft.com/office/drawing/2014/main" id="{1271197A-B524-B1DE-53D8-AC19EA0C240C}"/>
              </a:ext>
            </a:extLst>
          </p:cNvPr>
          <p:cNvCxnSpPr>
            <a:cxnSpLocks/>
          </p:cNvCxnSpPr>
          <p:nvPr/>
        </p:nvCxnSpPr>
        <p:spPr>
          <a:xfrm>
            <a:off x="816119" y="4029075"/>
            <a:ext cx="42031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4" name="Graphic 3" descr="Target with solid fill">
            <a:extLst>
              <a:ext uri="{FF2B5EF4-FFF2-40B4-BE49-F238E27FC236}">
                <a16:creationId xmlns:a16="http://schemas.microsoft.com/office/drawing/2014/main" id="{FDF98DA6-0E52-AE0B-4670-F4A976FA762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08288" y="1394351"/>
            <a:ext cx="633914" cy="633914"/>
          </a:xfrm>
          <a:prstGeom prst="rect">
            <a:avLst/>
          </a:prstGeom>
        </p:spPr>
      </p:pic>
      <p:grpSp>
        <p:nvGrpSpPr>
          <p:cNvPr id="5" name="Group 4">
            <a:extLst>
              <a:ext uri="{FF2B5EF4-FFF2-40B4-BE49-F238E27FC236}">
                <a16:creationId xmlns:a16="http://schemas.microsoft.com/office/drawing/2014/main" id="{487201BF-E222-DD3D-E0E8-94833E3ADA0A}"/>
              </a:ext>
            </a:extLst>
          </p:cNvPr>
          <p:cNvGrpSpPr/>
          <p:nvPr/>
        </p:nvGrpSpPr>
        <p:grpSpPr>
          <a:xfrm>
            <a:off x="195829" y="85433"/>
            <a:ext cx="1047896" cy="1049846"/>
            <a:chOff x="1016000" y="1137920"/>
            <a:chExt cx="1016000" cy="1016000"/>
          </a:xfrm>
        </p:grpSpPr>
        <p:sp>
          <p:nvSpPr>
            <p:cNvPr id="8" name="Oval 7">
              <a:extLst>
                <a:ext uri="{FF2B5EF4-FFF2-40B4-BE49-F238E27FC236}">
                  <a16:creationId xmlns:a16="http://schemas.microsoft.com/office/drawing/2014/main" id="{C1D77C32-83A6-455D-9BB9-E8E3110B190A}"/>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00A99B67-32E8-85D2-9BA8-2CF4A07242DB}"/>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8</a:t>
              </a:r>
            </a:p>
          </p:txBody>
        </p:sp>
      </p:grpSp>
      <p:cxnSp>
        <p:nvCxnSpPr>
          <p:cNvPr id="11" name="Straight Connector 10">
            <a:extLst>
              <a:ext uri="{FF2B5EF4-FFF2-40B4-BE49-F238E27FC236}">
                <a16:creationId xmlns:a16="http://schemas.microsoft.com/office/drawing/2014/main" id="{578AD72B-D1E3-0C35-5311-F1D618236D44}"/>
              </a:ext>
            </a:extLst>
          </p:cNvPr>
          <p:cNvCxnSpPr>
            <a:cxnSpLocks/>
          </p:cNvCxnSpPr>
          <p:nvPr/>
        </p:nvCxnSpPr>
        <p:spPr>
          <a:xfrm>
            <a:off x="810495" y="1123333"/>
            <a:ext cx="5624" cy="2905742"/>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BD3C5089-0964-DC29-3E04-5A663723B36D}"/>
              </a:ext>
            </a:extLst>
          </p:cNvPr>
          <p:cNvPicPr>
            <a:picLocks noChangeAspect="1"/>
          </p:cNvPicPr>
          <p:nvPr/>
        </p:nvPicPr>
        <p:blipFill>
          <a:blip r:embed="rId7"/>
          <a:stretch>
            <a:fillRect/>
          </a:stretch>
        </p:blipFill>
        <p:spPr>
          <a:xfrm>
            <a:off x="1733640" y="5842782"/>
            <a:ext cx="850589" cy="846711"/>
          </a:xfrm>
          <a:prstGeom prst="rect">
            <a:avLst/>
          </a:prstGeom>
        </p:spPr>
      </p:pic>
      <p:sp>
        <p:nvSpPr>
          <p:cNvPr id="6" name="TextBox 5">
            <a:extLst>
              <a:ext uri="{FF2B5EF4-FFF2-40B4-BE49-F238E27FC236}">
                <a16:creationId xmlns:a16="http://schemas.microsoft.com/office/drawing/2014/main" id="{A297108E-8410-3671-8686-2F705410C72E}"/>
              </a:ext>
            </a:extLst>
          </p:cNvPr>
          <p:cNvSpPr txBox="1"/>
          <p:nvPr/>
        </p:nvSpPr>
        <p:spPr>
          <a:xfrm>
            <a:off x="2718458" y="5678706"/>
            <a:ext cx="10073617" cy="1154162"/>
          </a:xfrm>
          <a:prstGeom prst="rect">
            <a:avLst/>
          </a:prstGeom>
          <a:noFill/>
        </p:spPr>
        <p:txBody>
          <a:bodyPr wrap="square">
            <a:spAutoFit/>
          </a:bodyPr>
          <a:lstStyle/>
          <a:p>
            <a:r>
              <a:rPr lang="en-US" b="1" i="1" dirty="0">
                <a:solidFill>
                  <a:srgbClr val="494949"/>
                </a:solidFill>
                <a:latin typeface="Google Sans"/>
              </a:rPr>
              <a:t>Recommended Reading</a:t>
            </a:r>
          </a:p>
          <a:p>
            <a:pPr marL="285750" indent="-285750">
              <a:buFont typeface="Arial" panose="020B0604020202020204" pitchFamily="34" charset="0"/>
              <a:buChar char="•"/>
            </a:pPr>
            <a:r>
              <a:rPr lang="en-US" sz="1700" dirty="0">
                <a:solidFill>
                  <a:srgbClr val="00B0F0"/>
                </a:solidFill>
                <a:hlinkClick r:id="rId8">
                  <a:extLst>
                    <a:ext uri="{A12FA001-AC4F-418D-AE19-62706E023703}">
                      <ahyp:hlinkClr xmlns:ahyp="http://schemas.microsoft.com/office/drawing/2018/hyperlinkcolor" val="tx"/>
                    </a:ext>
                  </a:extLst>
                </a:hlinkClick>
              </a:rPr>
              <a:t>Landsbankinn: Growth seeking balance – economic analysis oof tourism in Iceland</a:t>
            </a:r>
            <a:endParaRPr lang="en-US" sz="1700" dirty="0">
              <a:solidFill>
                <a:srgbClr val="00B0F0"/>
              </a:solidFill>
            </a:endParaRPr>
          </a:p>
          <a:p>
            <a:pPr marL="285750" indent="-285750">
              <a:buFont typeface="Arial" panose="020B0604020202020204" pitchFamily="34" charset="0"/>
              <a:buChar char="•"/>
            </a:pPr>
            <a:r>
              <a:rPr lang="en-IE" sz="1700" dirty="0">
                <a:solidFill>
                  <a:srgbClr val="00B0F0"/>
                </a:solidFill>
                <a:hlinkClick r:id="rId9">
                  <a:extLst>
                    <a:ext uri="{A12FA001-AC4F-418D-AE19-62706E023703}">
                      <ahyp:hlinkClr xmlns:ahyp="http://schemas.microsoft.com/office/drawing/2018/hyperlinkcolor" val="tx"/>
                    </a:ext>
                  </a:extLst>
                </a:hlinkClick>
              </a:rPr>
              <a:t>Icelandic Financial Institutions</a:t>
            </a:r>
            <a:endParaRPr lang="en-IE" sz="1700" dirty="0">
              <a:solidFill>
                <a:srgbClr val="00B0F0"/>
              </a:solidFill>
            </a:endParaRPr>
          </a:p>
          <a:p>
            <a:pPr marL="285750" indent="-285750">
              <a:buFont typeface="Arial" panose="020B0604020202020204" pitchFamily="34" charset="0"/>
              <a:buChar char="•"/>
            </a:pPr>
            <a:r>
              <a:rPr lang="en-IE" sz="1700" dirty="0">
                <a:solidFill>
                  <a:srgbClr val="00B0F0"/>
                </a:solidFill>
                <a:hlinkClick r:id="rId10">
                  <a:extLst>
                    <a:ext uri="{A12FA001-AC4F-418D-AE19-62706E023703}">
                      <ahyp:hlinkClr xmlns:ahyp="http://schemas.microsoft.com/office/drawing/2018/hyperlinkcolor" val="tx"/>
                    </a:ext>
                  </a:extLst>
                </a:hlinkClick>
              </a:rPr>
              <a:t>Icelandic small businesses to get €21 million European financing boost</a:t>
            </a:r>
            <a:endParaRPr lang="en-US" dirty="0">
              <a:solidFill>
                <a:srgbClr val="494949"/>
              </a:solidFill>
            </a:endParaRPr>
          </a:p>
        </p:txBody>
      </p:sp>
    </p:spTree>
    <p:extLst>
      <p:ext uri="{BB962C8B-B14F-4D97-AF65-F5344CB8AC3E}">
        <p14:creationId xmlns:p14="http://schemas.microsoft.com/office/powerpoint/2010/main" val="32892004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01051-7CAB-5297-61B1-1C457019DC6E}"/>
            </a:ext>
          </a:extLst>
        </p:cNvPr>
        <p:cNvGrpSpPr/>
        <p:nvPr/>
      </p:nvGrpSpPr>
      <p:grpSpPr>
        <a:xfrm>
          <a:off x="0" y="0"/>
          <a:ext cx="0" cy="0"/>
          <a:chOff x="0" y="0"/>
          <a:chExt cx="0" cy="0"/>
        </a:xfrm>
      </p:grpSpPr>
      <p:pic>
        <p:nvPicPr>
          <p:cNvPr id="11" name="Picture 10" descr="A glass globe with a green planet inside&#10;&#10;AI-generated content may be incorrect.">
            <a:extLst>
              <a:ext uri="{FF2B5EF4-FFF2-40B4-BE49-F238E27FC236}">
                <a16:creationId xmlns:a16="http://schemas.microsoft.com/office/drawing/2014/main" id="{AF819C75-96C4-7B06-A13E-1C35F8027EBC}"/>
              </a:ext>
            </a:extLst>
          </p:cNvPr>
          <p:cNvPicPr>
            <a:picLocks noChangeAspect="1"/>
          </p:cNvPicPr>
          <p:nvPr/>
        </p:nvPicPr>
        <p:blipFill>
          <a:blip r:embed="rId2">
            <a:alphaModFix/>
            <a:extLst>
              <a:ext uri="{BEBA8EAE-BF5A-486C-A8C5-ECC9F3942E4B}">
                <a14:imgProps xmlns:a14="http://schemas.microsoft.com/office/drawing/2010/main">
                  <a14:imgLayer r:embed="rId3">
                    <a14:imgEffect>
                      <a14:saturation sat="66000"/>
                    </a14:imgEffect>
                  </a14:imgLayer>
                </a14:imgProps>
              </a:ext>
            </a:extLst>
          </a:blip>
          <a:stretch>
            <a:fillRect/>
          </a:stretch>
        </p:blipFill>
        <p:spPr>
          <a:xfrm>
            <a:off x="1137522" y="641801"/>
            <a:ext cx="9635253" cy="6111423"/>
          </a:xfrm>
          <a:prstGeom prst="flowChartAlternateProcess">
            <a:avLst/>
          </a:prstGeom>
        </p:spPr>
      </p:pic>
      <p:sp>
        <p:nvSpPr>
          <p:cNvPr id="8" name="Text Placeholder 4">
            <a:extLst>
              <a:ext uri="{FF2B5EF4-FFF2-40B4-BE49-F238E27FC236}">
                <a16:creationId xmlns:a16="http://schemas.microsoft.com/office/drawing/2014/main" id="{2801B3E8-C840-E307-3D60-BA9209CAA93E}"/>
              </a:ext>
            </a:extLst>
          </p:cNvPr>
          <p:cNvSpPr txBox="1">
            <a:spLocks/>
          </p:cNvSpPr>
          <p:nvPr/>
        </p:nvSpPr>
        <p:spPr>
          <a:xfrm>
            <a:off x="1419225" y="4038600"/>
            <a:ext cx="7848600" cy="34918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b="1" dirty="0">
                <a:ln w="12700">
                  <a:solidFill>
                    <a:schemeClr val="accent1"/>
                  </a:solidFill>
                  <a:prstDash val="solid"/>
                </a:ln>
                <a:solidFill>
                  <a:schemeClr val="bg1"/>
                </a:solidFill>
                <a:effectLst>
                  <a:outerShdw dist="38100" dir="2640000" algn="bl" rotWithShape="0">
                    <a:schemeClr val="accent1"/>
                  </a:outerShdw>
                </a:effectLst>
              </a:rPr>
              <a:t>Green Funding for Rural Alternative Tourism Accommodation</a:t>
            </a:r>
            <a:endParaRPr lang="en-IE" sz="5400" b="1" dirty="0">
              <a:ln w="12700">
                <a:solidFill>
                  <a:schemeClr val="accent1"/>
                </a:solidFill>
                <a:prstDash val="solid"/>
              </a:ln>
              <a:solidFill>
                <a:schemeClr val="bg1"/>
              </a:solidFill>
              <a:effectLst>
                <a:outerShdw dist="38100" dir="2640000" algn="bl" rotWithShape="0">
                  <a:schemeClr val="accent1"/>
                </a:outerShdw>
              </a:effectLst>
            </a:endParaRPr>
          </a:p>
        </p:txBody>
      </p:sp>
    </p:spTree>
    <p:extLst>
      <p:ext uri="{BB962C8B-B14F-4D97-AF65-F5344CB8AC3E}">
        <p14:creationId xmlns:p14="http://schemas.microsoft.com/office/powerpoint/2010/main" val="17111251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7DE5D6E-F12A-6E97-940B-AB11646FAC15}"/>
              </a:ext>
            </a:extLst>
          </p:cNvPr>
          <p:cNvSpPr>
            <a:spLocks noGrp="1"/>
          </p:cNvSpPr>
          <p:nvPr>
            <p:ph type="body" sz="quarter" idx="18"/>
          </p:nvPr>
        </p:nvSpPr>
        <p:spPr>
          <a:xfrm>
            <a:off x="903156" y="988429"/>
            <a:ext cx="10784019" cy="3849918"/>
          </a:xfrm>
        </p:spPr>
        <p:txBody>
          <a:bodyPr/>
          <a:lstStyle/>
          <a:p>
            <a:r>
              <a:rPr lang="en-US" b="1" dirty="0"/>
              <a:t>Thinking of going green with your rural tourism business?</a:t>
            </a:r>
            <a:r>
              <a:rPr lang="en-US" dirty="0"/>
              <a:t> Whether you're running a glamping site, eco-lodge, or farm stay, countries like </a:t>
            </a:r>
            <a:r>
              <a:rPr lang="en-US" b="1" dirty="0"/>
              <a:t>Ireland, Slovenia, Iceland, the Netherlands, and Italy</a:t>
            </a:r>
            <a:r>
              <a:rPr lang="en-US" dirty="0"/>
              <a:t> all offer </a:t>
            </a:r>
            <a:r>
              <a:rPr lang="en-US" i="1" dirty="0"/>
              <a:t>green grants and loans</a:t>
            </a:r>
            <a:r>
              <a:rPr lang="en-US" dirty="0"/>
              <a:t> to help small tourism businesses become more sustainable.</a:t>
            </a:r>
          </a:p>
          <a:p>
            <a:r>
              <a:rPr lang="en-US" dirty="0"/>
              <a:t>You can obtain funding for upgrades such as </a:t>
            </a:r>
            <a:r>
              <a:rPr lang="en-US" b="1" dirty="0"/>
              <a:t>solar panels, insulation, heat pumps, or even eco-certifications</a:t>
            </a:r>
            <a:r>
              <a:rPr lang="en-US" dirty="0"/>
              <a:t>. </a:t>
            </a:r>
          </a:p>
          <a:p>
            <a:r>
              <a:rPr lang="en-US" b="1" dirty="0">
                <a:solidFill>
                  <a:srgbClr val="E96751"/>
                </a:solidFill>
              </a:rPr>
              <a:t>For example, </a:t>
            </a:r>
            <a:r>
              <a:rPr lang="en-US" dirty="0"/>
              <a:t>Ireland’s SEAI offers grants for energy upgrades, Slovenia’s Eco Fund supports green renovations, and Italy has a €500 million fund to make tourism more sustainable. In Iceland, rural guesthouses can apply for regional development or innovation funds, while the Netherlands offers generous tax breaks and subsidies for energy-efficient improvements.</a:t>
            </a:r>
          </a:p>
          <a:p>
            <a:r>
              <a:rPr lang="en-US" dirty="0"/>
              <a:t>Going green isn’t just good for the planet — it also cuts your energy bills, boosts your reputation with eco-conscious guests, and future-proofs your business. And best of all? Many of these schemes are tailored for small, rural tourism accommodations just like yours.</a:t>
            </a:r>
          </a:p>
          <a:p>
            <a:r>
              <a:rPr lang="en-US" dirty="0"/>
              <a:t>Let’s explore what’s out there and how you can tap into these great opportunities!</a:t>
            </a:r>
          </a:p>
          <a:p>
            <a:endParaRPr lang="en-IE" dirty="0"/>
          </a:p>
        </p:txBody>
      </p:sp>
      <p:sp>
        <p:nvSpPr>
          <p:cNvPr id="3" name="Text Placeholder 2">
            <a:extLst>
              <a:ext uri="{FF2B5EF4-FFF2-40B4-BE49-F238E27FC236}">
                <a16:creationId xmlns:a16="http://schemas.microsoft.com/office/drawing/2014/main" id="{2065E42C-C130-09F1-B204-22190E51918A}"/>
              </a:ext>
            </a:extLst>
          </p:cNvPr>
          <p:cNvSpPr>
            <a:spLocks noGrp="1"/>
          </p:cNvSpPr>
          <p:nvPr>
            <p:ph type="body" sz="quarter" idx="16"/>
          </p:nvPr>
        </p:nvSpPr>
        <p:spPr>
          <a:xfrm>
            <a:off x="798381" y="499100"/>
            <a:ext cx="10595237" cy="803654"/>
          </a:xfrm>
        </p:spPr>
        <p:txBody>
          <a:bodyPr/>
          <a:lstStyle/>
          <a:p>
            <a:r>
              <a:rPr lang="en-US" dirty="0"/>
              <a:t>Green Funding for Rural Alternative Tourism Accommodation</a:t>
            </a:r>
            <a:endParaRPr lang="en-IE" dirty="0"/>
          </a:p>
          <a:p>
            <a:endParaRPr lang="en-IE" dirty="0"/>
          </a:p>
        </p:txBody>
      </p:sp>
    </p:spTree>
    <p:extLst>
      <p:ext uri="{BB962C8B-B14F-4D97-AF65-F5344CB8AC3E}">
        <p14:creationId xmlns:p14="http://schemas.microsoft.com/office/powerpoint/2010/main" val="3291752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948AE6-6CBE-DFDA-74CB-AD49793E37A2}"/>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ABE8ACDE-BA3C-915B-ACA3-75AC000C9B82}"/>
              </a:ext>
            </a:extLst>
          </p:cNvPr>
          <p:cNvSpPr>
            <a:spLocks noGrp="1"/>
          </p:cNvSpPr>
          <p:nvPr>
            <p:ph type="body" sz="quarter" idx="18"/>
          </p:nvPr>
        </p:nvSpPr>
        <p:spPr>
          <a:xfrm>
            <a:off x="3676252" y="1711957"/>
            <a:ext cx="7534674" cy="3849918"/>
          </a:xfrm>
        </p:spPr>
        <p:txBody>
          <a:bodyPr/>
          <a:lstStyle/>
          <a:p>
            <a:pPr>
              <a:lnSpc>
                <a:spcPct val="100000"/>
              </a:lnSpc>
              <a:spcBef>
                <a:spcPts val="0"/>
              </a:spcBef>
              <a:spcAft>
                <a:spcPts val="600"/>
              </a:spcAft>
            </a:pPr>
            <a:r>
              <a:rPr lang="en-US" sz="2800" b="1" dirty="0">
                <a:solidFill>
                  <a:srgbClr val="459597"/>
                </a:solidFill>
                <a:hlinkClick r:id="rId2">
                  <a:extLst>
                    <a:ext uri="{A12FA001-AC4F-418D-AE19-62706E023703}">
                      <ahyp:hlinkClr xmlns:ahyp="http://schemas.microsoft.com/office/drawing/2018/hyperlinkcolor" val="tx"/>
                    </a:ext>
                  </a:extLst>
                </a:hlinkClick>
              </a:rPr>
              <a:t>Tourist Site Protection Fund </a:t>
            </a:r>
            <a:r>
              <a:rPr lang="en-US" dirty="0"/>
              <a:t>(</a:t>
            </a:r>
            <a:r>
              <a:rPr lang="en-US" dirty="0" err="1"/>
              <a:t>Framkvæmdasjóður</a:t>
            </a:r>
            <a:r>
              <a:rPr lang="en-US" dirty="0"/>
              <a:t> </a:t>
            </a:r>
            <a:r>
              <a:rPr lang="en-US" dirty="0" err="1"/>
              <a:t>ferðamannastaða</a:t>
            </a:r>
            <a:r>
              <a:rPr lang="en-US" dirty="0"/>
              <a:t>)</a:t>
            </a:r>
          </a:p>
          <a:p>
            <a:pPr>
              <a:lnSpc>
                <a:spcPct val="100000"/>
              </a:lnSpc>
              <a:spcBef>
                <a:spcPts val="0"/>
              </a:spcBef>
              <a:spcAft>
                <a:spcPts val="600"/>
              </a:spcAft>
            </a:pPr>
            <a:r>
              <a:rPr lang="en-IE" dirty="0"/>
              <a:t>Offers grants to </a:t>
            </a:r>
            <a:r>
              <a:rPr lang="en-IE" b="1" dirty="0"/>
              <a:t>develop and maintain visitor infrastructure</a:t>
            </a:r>
            <a:r>
              <a:rPr lang="en-IE" dirty="0"/>
              <a:t>—</a:t>
            </a:r>
            <a:r>
              <a:rPr lang="en-US" dirty="0"/>
              <a:t>such as trails, boardwalks, viewpoints, waste systems, and toilets—to </a:t>
            </a:r>
            <a:r>
              <a:rPr lang="en-US" dirty="0" err="1"/>
              <a:t>minimise</a:t>
            </a:r>
            <a:r>
              <a:rPr lang="en-IE" b="1" dirty="0"/>
              <a:t> environmental impact.</a:t>
            </a:r>
          </a:p>
          <a:p>
            <a:pPr>
              <a:lnSpc>
                <a:spcPct val="100000"/>
              </a:lnSpc>
              <a:spcBef>
                <a:spcPts val="0"/>
              </a:spcBef>
              <a:spcAft>
                <a:spcPts val="600"/>
              </a:spcAft>
            </a:pPr>
            <a:r>
              <a:rPr lang="en-IE" b="1" dirty="0"/>
              <a:t>For </a:t>
            </a:r>
            <a:r>
              <a:rPr lang="en-IE" dirty="0"/>
              <a:t>municipalities, landowners, tourism operators, glamping and lodge developers. Priority for projects that </a:t>
            </a:r>
            <a:r>
              <a:rPr lang="en-IE" b="1" dirty="0"/>
              <a:t>protect nature, improve safety</a:t>
            </a:r>
            <a:r>
              <a:rPr lang="en-IE" dirty="0"/>
              <a:t>, or </a:t>
            </a:r>
            <a:r>
              <a:rPr lang="en-IE" dirty="0">
                <a:solidFill>
                  <a:srgbClr val="E96751"/>
                </a:solidFill>
                <a:hlinkClick r:id="rId3">
                  <a:extLst>
                    <a:ext uri="{A12FA001-AC4F-418D-AE19-62706E023703}">
                      <ahyp:hlinkClr xmlns:ahyp="http://schemas.microsoft.com/office/drawing/2018/hyperlinkcolor" val="tx"/>
                    </a:ext>
                  </a:extLst>
                </a:hlinkClick>
              </a:rPr>
              <a:t>distribute tourist flows</a:t>
            </a:r>
            <a:r>
              <a:rPr lang="en-IE" dirty="0"/>
              <a:t>.</a:t>
            </a:r>
          </a:p>
          <a:p>
            <a:pPr>
              <a:lnSpc>
                <a:spcPct val="100000"/>
              </a:lnSpc>
              <a:spcBef>
                <a:spcPts val="0"/>
              </a:spcBef>
              <a:spcAft>
                <a:spcPts val="600"/>
              </a:spcAft>
            </a:pPr>
            <a:r>
              <a:rPr lang="en-US" b="1" dirty="0">
                <a:solidFill>
                  <a:srgbClr val="E96751"/>
                </a:solidFill>
              </a:rPr>
              <a:t>Example</a:t>
            </a:r>
            <a:r>
              <a:rPr lang="en-US" dirty="0">
                <a:solidFill>
                  <a:srgbClr val="E96751"/>
                </a:solidFill>
              </a:rPr>
              <a:t>: </a:t>
            </a:r>
            <a:r>
              <a:rPr lang="en-US" dirty="0"/>
              <a:t>An eco-accommodation on private land installs sustainable paths and signage.</a:t>
            </a:r>
          </a:p>
          <a:p>
            <a:pPr>
              <a:lnSpc>
                <a:spcPct val="100000"/>
              </a:lnSpc>
              <a:spcBef>
                <a:spcPts val="0"/>
              </a:spcBef>
              <a:spcAft>
                <a:spcPts val="600"/>
              </a:spcAft>
            </a:pPr>
            <a:endParaRPr lang="en-IE" dirty="0"/>
          </a:p>
        </p:txBody>
      </p:sp>
      <p:sp>
        <p:nvSpPr>
          <p:cNvPr id="5" name="Text Placeholder 4">
            <a:extLst>
              <a:ext uri="{FF2B5EF4-FFF2-40B4-BE49-F238E27FC236}">
                <a16:creationId xmlns:a16="http://schemas.microsoft.com/office/drawing/2014/main" id="{BAC5A896-B3EF-003B-6BE4-6E282B661C38}"/>
              </a:ext>
            </a:extLst>
          </p:cNvPr>
          <p:cNvSpPr>
            <a:spLocks noGrp="1"/>
          </p:cNvSpPr>
          <p:nvPr>
            <p:ph type="body" sz="quarter" idx="16"/>
          </p:nvPr>
        </p:nvSpPr>
        <p:spPr>
          <a:xfrm>
            <a:off x="3562350" y="936084"/>
            <a:ext cx="10595237" cy="803654"/>
          </a:xfrm>
        </p:spPr>
        <p:txBody>
          <a:bodyPr/>
          <a:lstStyle/>
          <a:p>
            <a:r>
              <a:rPr lang="en-IE" sz="4000" dirty="0">
                <a:solidFill>
                  <a:srgbClr val="00B050"/>
                </a:solidFill>
              </a:rPr>
              <a:t>Green Grants and Funding (Iceland)</a:t>
            </a:r>
          </a:p>
        </p:txBody>
      </p:sp>
      <p:pic>
        <p:nvPicPr>
          <p:cNvPr id="3" name="Picture 2">
            <a:extLst>
              <a:ext uri="{FF2B5EF4-FFF2-40B4-BE49-F238E27FC236}">
                <a16:creationId xmlns:a16="http://schemas.microsoft.com/office/drawing/2014/main" id="{B652714A-3413-1C07-F73B-0B3BB9C02395}"/>
              </a:ext>
            </a:extLst>
          </p:cNvPr>
          <p:cNvPicPr>
            <a:picLocks noChangeAspect="1"/>
          </p:cNvPicPr>
          <p:nvPr/>
        </p:nvPicPr>
        <p:blipFill>
          <a:blip r:embed="rId4"/>
          <a:stretch>
            <a:fillRect/>
          </a:stretch>
        </p:blipFill>
        <p:spPr>
          <a:xfrm>
            <a:off x="432487" y="2257425"/>
            <a:ext cx="2396438" cy="2562614"/>
          </a:xfrm>
          <a:prstGeom prst="rect">
            <a:avLst/>
          </a:prstGeom>
        </p:spPr>
      </p:pic>
      <p:pic>
        <p:nvPicPr>
          <p:cNvPr id="8" name="Picture 7" descr="A blue and red flag&#10;&#10;AI-generated content may be incorrect.">
            <a:extLst>
              <a:ext uri="{FF2B5EF4-FFF2-40B4-BE49-F238E27FC236}">
                <a16:creationId xmlns:a16="http://schemas.microsoft.com/office/drawing/2014/main" id="{A0EF1856-5155-20D3-E58F-F15150A59F1C}"/>
              </a:ext>
            </a:extLst>
          </p:cNvPr>
          <p:cNvPicPr>
            <a:picLocks noChangeAspect="1"/>
          </p:cNvPicPr>
          <p:nvPr/>
        </p:nvPicPr>
        <p:blipFill>
          <a:blip r:embed="rId5"/>
          <a:srcRect l="3833" t="19167" b="19500"/>
          <a:stretch>
            <a:fillRect/>
          </a:stretch>
        </p:blipFill>
        <p:spPr>
          <a:xfrm>
            <a:off x="542923" y="616354"/>
            <a:ext cx="2257826" cy="1440000"/>
          </a:xfrm>
          <a:prstGeom prst="rect">
            <a:avLst/>
          </a:prstGeom>
        </p:spPr>
      </p:pic>
      <p:grpSp>
        <p:nvGrpSpPr>
          <p:cNvPr id="2" name="Group 1">
            <a:extLst>
              <a:ext uri="{FF2B5EF4-FFF2-40B4-BE49-F238E27FC236}">
                <a16:creationId xmlns:a16="http://schemas.microsoft.com/office/drawing/2014/main" id="{DC263D9D-D806-0ADC-0D48-3B00C56DA49A}"/>
              </a:ext>
            </a:extLst>
          </p:cNvPr>
          <p:cNvGrpSpPr/>
          <p:nvPr/>
        </p:nvGrpSpPr>
        <p:grpSpPr>
          <a:xfrm>
            <a:off x="2927402" y="1739738"/>
            <a:ext cx="720674" cy="861774"/>
            <a:chOff x="1015048" y="996928"/>
            <a:chExt cx="1016952" cy="1216059"/>
          </a:xfrm>
        </p:grpSpPr>
        <p:sp>
          <p:nvSpPr>
            <p:cNvPr id="4" name="Oval 3">
              <a:extLst>
                <a:ext uri="{FF2B5EF4-FFF2-40B4-BE49-F238E27FC236}">
                  <a16:creationId xmlns:a16="http://schemas.microsoft.com/office/drawing/2014/main" id="{BA42CC61-9C88-0B3B-B92F-011E2981D130}"/>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B8F2D764-8886-AF1A-10FC-A64E2B3075E7}"/>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spTree>
    <p:extLst>
      <p:ext uri="{BB962C8B-B14F-4D97-AF65-F5344CB8AC3E}">
        <p14:creationId xmlns:p14="http://schemas.microsoft.com/office/powerpoint/2010/main" val="18588695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7C61B-175F-1843-0921-98432BAAF2E5}"/>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64AA188C-7ECC-3D33-BD33-BFD97B1FFCFC}"/>
              </a:ext>
            </a:extLst>
          </p:cNvPr>
          <p:cNvSpPr>
            <a:spLocks noGrp="1"/>
          </p:cNvSpPr>
          <p:nvPr>
            <p:ph type="body" sz="quarter" idx="18"/>
          </p:nvPr>
        </p:nvSpPr>
        <p:spPr>
          <a:xfrm>
            <a:off x="2942826" y="574260"/>
            <a:ext cx="8601474" cy="3849918"/>
          </a:xfrm>
        </p:spPr>
        <p:txBody>
          <a:bodyPr/>
          <a:lstStyle/>
          <a:p>
            <a:r>
              <a:rPr lang="en-IE" b="1" dirty="0">
                <a:solidFill>
                  <a:srgbClr val="E96751"/>
                </a:solidFill>
              </a:rPr>
              <a:t>Example</a:t>
            </a:r>
            <a:r>
              <a:rPr lang="en-IE" dirty="0">
                <a:solidFill>
                  <a:srgbClr val="E96751"/>
                </a:solidFill>
              </a:rPr>
              <a:t>: </a:t>
            </a:r>
            <a:r>
              <a:rPr lang="en-IE" dirty="0"/>
              <a:t>In 2013, </a:t>
            </a:r>
            <a:r>
              <a:rPr lang="en-IE" b="1" dirty="0" err="1"/>
              <a:t>Hveravellir</a:t>
            </a:r>
            <a:r>
              <a:rPr lang="en-IE" dirty="0"/>
              <a:t> received </a:t>
            </a:r>
            <a:r>
              <a:rPr lang="en-IE" b="1" dirty="0"/>
              <a:t>ISK 10 million (approximately </a:t>
            </a:r>
            <a:r>
              <a:rPr lang="en-IE" dirty="0"/>
              <a:t>€60,000) to install </a:t>
            </a:r>
            <a:r>
              <a:rPr lang="en-IE" b="1" dirty="0"/>
              <a:t>geothermal power and water systems. </a:t>
            </a:r>
            <a:r>
              <a:rPr lang="en-IE" dirty="0"/>
              <a:t>Dozens of entries annually:</a:t>
            </a:r>
            <a:br>
              <a:rPr lang="en-IE" dirty="0"/>
            </a:br>
            <a:r>
              <a:rPr lang="en-IE" dirty="0"/>
              <a:t>  • Over </a:t>
            </a:r>
            <a:r>
              <a:rPr lang="en-IE" dirty="0">
                <a:solidFill>
                  <a:srgbClr val="E96751"/>
                </a:solidFill>
                <a:hlinkClick r:id="rId2">
                  <a:extLst>
                    <a:ext uri="{A12FA001-AC4F-418D-AE19-62706E023703}">
                      <ahyp:hlinkClr xmlns:ahyp="http://schemas.microsoft.com/office/drawing/2018/hyperlinkcolor" val="tx"/>
                    </a:ext>
                  </a:extLst>
                </a:hlinkClick>
              </a:rPr>
              <a:t>700 projects funded </a:t>
            </a:r>
            <a:r>
              <a:rPr lang="en-IE" dirty="0"/>
              <a:t>between 2012 and 2020 (5.5 billion ISK)</a:t>
            </a:r>
            <a:br>
              <a:rPr lang="en-IE" dirty="0"/>
            </a:br>
            <a:r>
              <a:rPr lang="en-IE" dirty="0"/>
              <a:t>  • In 2</a:t>
            </a:r>
            <a:r>
              <a:rPr lang="en-IE" dirty="0">
                <a:solidFill>
                  <a:srgbClr val="E96751"/>
                </a:solidFill>
                <a:hlinkClick r:id="rId3">
                  <a:extLst>
                    <a:ext uri="{A12FA001-AC4F-418D-AE19-62706E023703}">
                      <ahyp:hlinkClr xmlns:ahyp="http://schemas.microsoft.com/office/drawing/2018/hyperlinkcolor" val="tx"/>
                    </a:ext>
                  </a:extLst>
                </a:hlinkClick>
              </a:rPr>
              <a:t>021</a:t>
            </a:r>
            <a:r>
              <a:rPr lang="en-IE" dirty="0"/>
              <a:t>, the fund provided </a:t>
            </a:r>
            <a:r>
              <a:rPr lang="en-IE" b="1" dirty="0"/>
              <a:t>65 million ISK</a:t>
            </a:r>
            <a:r>
              <a:rPr lang="en-IE" dirty="0"/>
              <a:t> </a:t>
            </a:r>
          </a:p>
          <a:p>
            <a:endParaRPr lang="en-IE" sz="1000" dirty="0"/>
          </a:p>
          <a:p>
            <a:r>
              <a:rPr lang="en-IE" sz="2800" b="1" dirty="0">
                <a:solidFill>
                  <a:srgbClr val="459597"/>
                </a:solidFill>
                <a:hlinkClick r:id="rId4">
                  <a:extLst>
                    <a:ext uri="{A12FA001-AC4F-418D-AE19-62706E023703}">
                      <ahyp:hlinkClr xmlns:ahyp="http://schemas.microsoft.com/office/drawing/2018/hyperlinkcolor" val="tx"/>
                    </a:ext>
                  </a:extLst>
                </a:hlinkClick>
              </a:rPr>
              <a:t>COSME – Earlier Green Loan Support</a:t>
            </a:r>
            <a:endParaRPr lang="en-IE" sz="2800" b="1" dirty="0">
              <a:solidFill>
                <a:srgbClr val="459597"/>
              </a:solidFill>
            </a:endParaRPr>
          </a:p>
          <a:p>
            <a:r>
              <a:rPr lang="en-IE" dirty="0"/>
              <a:t>Back-to-back with EIF, Pre-2020, supported green loans to 100 SMEs, including rural tourism and environmental projects, via </a:t>
            </a:r>
            <a:r>
              <a:rPr lang="en-IE" dirty="0" err="1"/>
              <a:t>Byggðastofnun</a:t>
            </a:r>
            <a:r>
              <a:rPr lang="en-IE" dirty="0"/>
              <a:t>. </a:t>
            </a:r>
          </a:p>
          <a:p>
            <a:r>
              <a:rPr lang="en-IE" sz="2800" b="1" dirty="0">
                <a:solidFill>
                  <a:srgbClr val="459597"/>
                </a:solidFill>
                <a:hlinkClick r:id="rId5">
                  <a:extLst>
                    <a:ext uri="{A12FA001-AC4F-418D-AE19-62706E023703}">
                      <ahyp:hlinkClr xmlns:ahyp="http://schemas.microsoft.com/office/drawing/2018/hyperlinkcolor" val="tx"/>
                    </a:ext>
                  </a:extLst>
                </a:hlinkClick>
              </a:rPr>
              <a:t>NIB – </a:t>
            </a:r>
            <a:r>
              <a:rPr lang="en-IE" sz="2800" b="1" dirty="0" err="1">
                <a:solidFill>
                  <a:srgbClr val="459597"/>
                </a:solidFill>
                <a:hlinkClick r:id="rId5">
                  <a:extLst>
                    <a:ext uri="{A12FA001-AC4F-418D-AE19-62706E023703}">
                      <ahyp:hlinkClr xmlns:ahyp="http://schemas.microsoft.com/office/drawing/2018/hyperlinkcolor" val="tx"/>
                    </a:ext>
                  </a:extLst>
                </a:hlinkClick>
              </a:rPr>
              <a:t>Byggðastofnun</a:t>
            </a:r>
            <a:r>
              <a:rPr lang="en-IE" sz="2800" b="1" dirty="0">
                <a:solidFill>
                  <a:srgbClr val="459597"/>
                </a:solidFill>
                <a:hlinkClick r:id="rId5">
                  <a:extLst>
                    <a:ext uri="{A12FA001-AC4F-418D-AE19-62706E023703}">
                      <ahyp:hlinkClr xmlns:ahyp="http://schemas.microsoft.com/office/drawing/2018/hyperlinkcolor" val="tx"/>
                    </a:ext>
                  </a:extLst>
                </a:hlinkClick>
              </a:rPr>
              <a:t> Lending</a:t>
            </a:r>
            <a:endParaRPr lang="en-IE" sz="2800" b="1" dirty="0">
              <a:solidFill>
                <a:srgbClr val="459597"/>
              </a:solidFill>
            </a:endParaRPr>
          </a:p>
          <a:p>
            <a:r>
              <a:rPr lang="en-IE" dirty="0"/>
              <a:t>NIB bilateral loan facility with </a:t>
            </a:r>
            <a:r>
              <a:rPr lang="en-IE" dirty="0" err="1"/>
              <a:t>Byggðastofnun</a:t>
            </a:r>
            <a:r>
              <a:rPr lang="en-IE" dirty="0"/>
              <a:t> (e.g., €12 million in 2015; €135 million total) supports </a:t>
            </a:r>
            <a:r>
              <a:rPr lang="en-IE" b="1" dirty="0"/>
              <a:t>SME investment in eco infrastructure</a:t>
            </a:r>
            <a:r>
              <a:rPr lang="en-IE" dirty="0"/>
              <a:t> </a:t>
            </a:r>
          </a:p>
          <a:p>
            <a:r>
              <a:rPr lang="en-IE" sz="2800" b="1" dirty="0" err="1">
                <a:solidFill>
                  <a:srgbClr val="459597"/>
                </a:solidFill>
                <a:hlinkClick r:id="rId6">
                  <a:extLst>
                    <a:ext uri="{A12FA001-AC4F-418D-AE19-62706E023703}">
                      <ahyp:hlinkClr xmlns:ahyp="http://schemas.microsoft.com/office/drawing/2018/hyperlinkcolor" val="tx"/>
                    </a:ext>
                  </a:extLst>
                </a:hlinkClick>
              </a:rPr>
              <a:t>Nefco</a:t>
            </a:r>
            <a:r>
              <a:rPr lang="en-IE" sz="2800" b="1" dirty="0">
                <a:solidFill>
                  <a:srgbClr val="459597"/>
                </a:solidFill>
                <a:hlinkClick r:id="rId6">
                  <a:extLst>
                    <a:ext uri="{A12FA001-AC4F-418D-AE19-62706E023703}">
                      <ahyp:hlinkClr xmlns:ahyp="http://schemas.microsoft.com/office/drawing/2018/hyperlinkcolor" val="tx"/>
                    </a:ext>
                  </a:extLst>
                </a:hlinkClick>
              </a:rPr>
              <a:t>–EIF Guarantee for Green SMEs (Nordic-wide)</a:t>
            </a:r>
            <a:endParaRPr lang="en-IE" sz="2800" b="1" dirty="0">
              <a:solidFill>
                <a:srgbClr val="459597"/>
              </a:solidFill>
            </a:endParaRPr>
          </a:p>
          <a:p>
            <a:r>
              <a:rPr lang="en-IE" dirty="0"/>
              <a:t>As of March 2025, </a:t>
            </a:r>
            <a:r>
              <a:rPr lang="en-IE" b="1" dirty="0"/>
              <a:t>a €70 million</a:t>
            </a:r>
            <a:r>
              <a:rPr lang="en-IE" dirty="0"/>
              <a:t> guarantee via </a:t>
            </a:r>
            <a:r>
              <a:rPr lang="en-IE" dirty="0" err="1"/>
              <a:t>InvestEU</a:t>
            </a:r>
            <a:r>
              <a:rPr lang="en-IE" dirty="0"/>
              <a:t> enables Nefco to provide </a:t>
            </a:r>
            <a:r>
              <a:rPr lang="en-IE" b="1" dirty="0"/>
              <a:t>preferential green loans</a:t>
            </a:r>
            <a:r>
              <a:rPr lang="en-IE" dirty="0"/>
              <a:t> in Iceland</a:t>
            </a:r>
          </a:p>
        </p:txBody>
      </p:sp>
      <p:pic>
        <p:nvPicPr>
          <p:cNvPr id="3" name="Picture 2">
            <a:extLst>
              <a:ext uri="{FF2B5EF4-FFF2-40B4-BE49-F238E27FC236}">
                <a16:creationId xmlns:a16="http://schemas.microsoft.com/office/drawing/2014/main" id="{67A1F3F9-AEDB-7BC2-E168-2DBA0DA5DDF3}"/>
              </a:ext>
            </a:extLst>
          </p:cNvPr>
          <p:cNvPicPr>
            <a:picLocks noChangeAspect="1"/>
          </p:cNvPicPr>
          <p:nvPr/>
        </p:nvPicPr>
        <p:blipFill>
          <a:blip r:embed="rId7"/>
          <a:stretch>
            <a:fillRect/>
          </a:stretch>
        </p:blipFill>
        <p:spPr>
          <a:xfrm>
            <a:off x="382153" y="2349896"/>
            <a:ext cx="1811000" cy="1936580"/>
          </a:xfrm>
          <a:prstGeom prst="rect">
            <a:avLst/>
          </a:prstGeom>
        </p:spPr>
      </p:pic>
      <p:grpSp>
        <p:nvGrpSpPr>
          <p:cNvPr id="2" name="Group 1">
            <a:extLst>
              <a:ext uri="{FF2B5EF4-FFF2-40B4-BE49-F238E27FC236}">
                <a16:creationId xmlns:a16="http://schemas.microsoft.com/office/drawing/2014/main" id="{7DB70B98-7CF3-B2C8-23E9-E38E26D66BEA}"/>
              </a:ext>
            </a:extLst>
          </p:cNvPr>
          <p:cNvGrpSpPr/>
          <p:nvPr/>
        </p:nvGrpSpPr>
        <p:grpSpPr>
          <a:xfrm>
            <a:off x="2175478" y="2281915"/>
            <a:ext cx="720674" cy="861774"/>
            <a:chOff x="1015048" y="996928"/>
            <a:chExt cx="1016952" cy="1216059"/>
          </a:xfrm>
        </p:grpSpPr>
        <p:sp>
          <p:nvSpPr>
            <p:cNvPr id="4" name="Oval 3">
              <a:extLst>
                <a:ext uri="{FF2B5EF4-FFF2-40B4-BE49-F238E27FC236}">
                  <a16:creationId xmlns:a16="http://schemas.microsoft.com/office/drawing/2014/main" id="{28F75152-1AAA-DCDB-B014-0880950C27DB}"/>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0DDF0001-6983-676C-3001-7EEED7108FF3}"/>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grpSp>
      <p:grpSp>
        <p:nvGrpSpPr>
          <p:cNvPr id="11" name="Group 10">
            <a:extLst>
              <a:ext uri="{FF2B5EF4-FFF2-40B4-BE49-F238E27FC236}">
                <a16:creationId xmlns:a16="http://schemas.microsoft.com/office/drawing/2014/main" id="{10AC0D4B-2350-ED5E-9A94-DC6B6FFDC86A}"/>
              </a:ext>
            </a:extLst>
          </p:cNvPr>
          <p:cNvGrpSpPr/>
          <p:nvPr/>
        </p:nvGrpSpPr>
        <p:grpSpPr>
          <a:xfrm>
            <a:off x="2160978" y="3524618"/>
            <a:ext cx="720674" cy="861774"/>
            <a:chOff x="1015048" y="996928"/>
            <a:chExt cx="1016952" cy="1216059"/>
          </a:xfrm>
        </p:grpSpPr>
        <p:sp>
          <p:nvSpPr>
            <p:cNvPr id="12" name="Oval 11">
              <a:extLst>
                <a:ext uri="{FF2B5EF4-FFF2-40B4-BE49-F238E27FC236}">
                  <a16:creationId xmlns:a16="http://schemas.microsoft.com/office/drawing/2014/main" id="{897B17BC-E893-0888-1939-D5D8D6DCFD07}"/>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3" name="TextBox 12">
              <a:extLst>
                <a:ext uri="{FF2B5EF4-FFF2-40B4-BE49-F238E27FC236}">
                  <a16:creationId xmlns:a16="http://schemas.microsoft.com/office/drawing/2014/main" id="{1D760FDF-C23B-4275-2A6F-F07EF80FC098}"/>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a:t>
              </a:r>
            </a:p>
          </p:txBody>
        </p:sp>
      </p:grpSp>
      <p:grpSp>
        <p:nvGrpSpPr>
          <p:cNvPr id="14" name="Group 13">
            <a:extLst>
              <a:ext uri="{FF2B5EF4-FFF2-40B4-BE49-F238E27FC236}">
                <a16:creationId xmlns:a16="http://schemas.microsoft.com/office/drawing/2014/main" id="{EF7736F4-7EDC-17B7-3263-99C0A96B4315}"/>
              </a:ext>
            </a:extLst>
          </p:cNvPr>
          <p:cNvGrpSpPr/>
          <p:nvPr/>
        </p:nvGrpSpPr>
        <p:grpSpPr>
          <a:xfrm>
            <a:off x="2193153" y="4791614"/>
            <a:ext cx="720674" cy="861774"/>
            <a:chOff x="1015048" y="996928"/>
            <a:chExt cx="1016952" cy="1216059"/>
          </a:xfrm>
        </p:grpSpPr>
        <p:sp>
          <p:nvSpPr>
            <p:cNvPr id="15" name="Oval 14">
              <a:extLst>
                <a:ext uri="{FF2B5EF4-FFF2-40B4-BE49-F238E27FC236}">
                  <a16:creationId xmlns:a16="http://schemas.microsoft.com/office/drawing/2014/main" id="{C06F5CF6-9C94-90AE-ACFD-39A112DF6BF6}"/>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6" name="TextBox 15">
              <a:extLst>
                <a:ext uri="{FF2B5EF4-FFF2-40B4-BE49-F238E27FC236}">
                  <a16:creationId xmlns:a16="http://schemas.microsoft.com/office/drawing/2014/main" id="{C7B56C4C-44B7-32A4-E180-1F190AABA957}"/>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a:t>
              </a:r>
            </a:p>
          </p:txBody>
        </p:sp>
      </p:grpSp>
    </p:spTree>
    <p:extLst>
      <p:ext uri="{BB962C8B-B14F-4D97-AF65-F5344CB8AC3E}">
        <p14:creationId xmlns:p14="http://schemas.microsoft.com/office/powerpoint/2010/main" val="22804587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2F66D-9F88-354B-C769-0A98A85CAB4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85E408D-4F31-0143-E20A-35BEAF010CD6}"/>
              </a:ext>
            </a:extLst>
          </p:cNvPr>
          <p:cNvSpPr>
            <a:spLocks noGrp="1"/>
          </p:cNvSpPr>
          <p:nvPr>
            <p:ph type="body" sz="quarter" idx="18"/>
          </p:nvPr>
        </p:nvSpPr>
        <p:spPr>
          <a:xfrm>
            <a:off x="5098219" y="463128"/>
            <a:ext cx="6565143" cy="2213420"/>
          </a:xfrm>
        </p:spPr>
        <p:txBody>
          <a:bodyPr/>
          <a:lstStyle/>
          <a:p>
            <a:r>
              <a:rPr lang="en-US" dirty="0"/>
              <a:t>Consider joining the </a:t>
            </a:r>
            <a:r>
              <a:rPr lang="en-US" b="1" dirty="0">
                <a:solidFill>
                  <a:srgbClr val="E96751"/>
                </a:solidFill>
                <a:hlinkClick r:id="rId2">
                  <a:extLst>
                    <a:ext uri="{A12FA001-AC4F-418D-AE19-62706E023703}">
                      <ahyp:hlinkClr xmlns:ahyp="http://schemas.microsoft.com/office/drawing/2018/hyperlinkcolor" val="tx"/>
                    </a:ext>
                  </a:extLst>
                </a:hlinkClick>
              </a:rPr>
              <a:t>Iceland</a:t>
            </a:r>
            <a:r>
              <a:rPr lang="en-US" dirty="0">
                <a:solidFill>
                  <a:srgbClr val="E96751"/>
                </a:solidFill>
                <a:hlinkClick r:id="rId2">
                  <a:extLst>
                    <a:ext uri="{A12FA001-AC4F-418D-AE19-62706E023703}">
                      <ahyp:hlinkClr xmlns:ahyp="http://schemas.microsoft.com/office/drawing/2018/hyperlinkcolor" val="tx"/>
                    </a:ext>
                  </a:extLst>
                </a:hlinkClick>
              </a:rPr>
              <a:t> </a:t>
            </a:r>
            <a:r>
              <a:rPr lang="en-US" b="1" dirty="0">
                <a:solidFill>
                  <a:srgbClr val="E96751"/>
                </a:solidFill>
                <a:hlinkClick r:id="rId2">
                  <a:extLst>
                    <a:ext uri="{A12FA001-AC4F-418D-AE19-62706E023703}">
                      <ahyp:hlinkClr xmlns:ahyp="http://schemas.microsoft.com/office/drawing/2018/hyperlinkcolor" val="tx"/>
                    </a:ext>
                  </a:extLst>
                </a:hlinkClick>
              </a:rPr>
              <a:t>Tourism Cluster</a:t>
            </a:r>
            <a:r>
              <a:rPr lang="en-US" dirty="0">
                <a:solidFill>
                  <a:srgbClr val="E96751"/>
                </a:solidFill>
                <a:hlinkClick r:id="rId2">
                  <a:extLst>
                    <a:ext uri="{A12FA001-AC4F-418D-AE19-62706E023703}">
                      <ahyp:hlinkClr xmlns:ahyp="http://schemas.microsoft.com/office/drawing/2018/hyperlinkcolor" val="tx"/>
                    </a:ext>
                  </a:extLst>
                </a:hlinkClick>
              </a:rPr>
              <a:t> </a:t>
            </a:r>
            <a:r>
              <a:rPr lang="en-US" dirty="0" err="1"/>
              <a:t>organisations</a:t>
            </a:r>
            <a:r>
              <a:rPr lang="en-US" dirty="0"/>
              <a:t> or local tourism councils (some regions have tourism committees). Networking can help you learn about any ad-hoc funding initiatives. </a:t>
            </a:r>
          </a:p>
          <a:p>
            <a:r>
              <a:rPr lang="en-US" b="1" dirty="0">
                <a:solidFill>
                  <a:srgbClr val="E96751"/>
                </a:solidFill>
                <a:hlinkClick r:id="rId3">
                  <a:extLst>
                    <a:ext uri="{A12FA001-AC4F-418D-AE19-62706E023703}">
                      <ahyp:hlinkClr xmlns:ahyp="http://schemas.microsoft.com/office/drawing/2018/hyperlinkcolor" val="tx"/>
                    </a:ext>
                  </a:extLst>
                </a:hlinkClick>
              </a:rPr>
              <a:t>Business Iceland </a:t>
            </a:r>
            <a:r>
              <a:rPr lang="en-US" dirty="0"/>
              <a:t>(</a:t>
            </a:r>
            <a:r>
              <a:rPr lang="en-US" dirty="0" err="1"/>
              <a:t>Íslandsstofa</a:t>
            </a:r>
            <a:r>
              <a:rPr lang="en-US" dirty="0"/>
              <a:t>) is focused on promoting Iceland abroad, but as a business you might tap into their marketing support (they often have co-operative marketing programs where small businesses can participate in trade shows under a national umbrella).</a:t>
            </a:r>
          </a:p>
        </p:txBody>
      </p:sp>
      <p:cxnSp>
        <p:nvCxnSpPr>
          <p:cNvPr id="7" name="Straight Connector 6">
            <a:extLst>
              <a:ext uri="{FF2B5EF4-FFF2-40B4-BE49-F238E27FC236}">
                <a16:creationId xmlns:a16="http://schemas.microsoft.com/office/drawing/2014/main" id="{4F9A4EF4-79C7-5F0D-1487-3CDA9FFC768D}"/>
              </a:ext>
            </a:extLst>
          </p:cNvPr>
          <p:cNvCxnSpPr/>
          <p:nvPr/>
        </p:nvCxnSpPr>
        <p:spPr>
          <a:xfrm>
            <a:off x="1290918" y="3640026"/>
            <a:ext cx="9475694" cy="0"/>
          </a:xfrm>
          <a:prstGeom prst="line">
            <a:avLst/>
          </a:prstGeom>
          <a:ln w="57150">
            <a:solidFill>
              <a:srgbClr val="ED028C"/>
            </a:solidFill>
          </a:ln>
        </p:spPr>
        <p:style>
          <a:lnRef idx="1">
            <a:schemeClr val="accent1"/>
          </a:lnRef>
          <a:fillRef idx="0">
            <a:schemeClr val="accent1"/>
          </a:fillRef>
          <a:effectRef idx="0">
            <a:schemeClr val="accent1"/>
          </a:effectRef>
          <a:fontRef idx="minor">
            <a:schemeClr val="tx1"/>
          </a:fontRef>
        </p:style>
      </p:cxnSp>
      <p:sp>
        <p:nvSpPr>
          <p:cNvPr id="14" name="Text Placeholder 1">
            <a:extLst>
              <a:ext uri="{FF2B5EF4-FFF2-40B4-BE49-F238E27FC236}">
                <a16:creationId xmlns:a16="http://schemas.microsoft.com/office/drawing/2014/main" id="{754A5E7E-F0F1-0CF3-382B-6126667F5B5D}"/>
              </a:ext>
            </a:extLst>
          </p:cNvPr>
          <p:cNvSpPr txBox="1">
            <a:spLocks/>
          </p:cNvSpPr>
          <p:nvPr/>
        </p:nvSpPr>
        <p:spPr>
          <a:xfrm>
            <a:off x="5098219" y="3753969"/>
            <a:ext cx="6565143" cy="22134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83F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200" b="1" dirty="0">
                <a:solidFill>
                  <a:srgbClr val="494949"/>
                </a:solidFill>
              </a:rPr>
              <a:t>Permits and Planning:</a:t>
            </a:r>
            <a:r>
              <a:rPr lang="en-US" sz="2200" dirty="0">
                <a:solidFill>
                  <a:srgbClr val="494949"/>
                </a:solidFill>
              </a:rPr>
              <a:t> </a:t>
            </a:r>
            <a:r>
              <a:rPr lang="en-US" sz="2200" b="1" dirty="0">
                <a:solidFill>
                  <a:srgbClr val="E96751"/>
                </a:solidFill>
                <a:hlinkClick r:id="rId4">
                  <a:extLst>
                    <a:ext uri="{A12FA001-AC4F-418D-AE19-62706E023703}">
                      <ahyp:hlinkClr xmlns:ahyp="http://schemas.microsoft.com/office/drawing/2018/hyperlinkcolor" val="tx"/>
                    </a:ext>
                  </a:extLst>
                </a:hlinkClick>
              </a:rPr>
              <a:t>The Icelandic Tourist Board </a:t>
            </a:r>
            <a:r>
              <a:rPr lang="en-US" sz="2200" dirty="0">
                <a:solidFill>
                  <a:srgbClr val="494949"/>
                </a:solidFill>
              </a:rPr>
              <a:t>(</a:t>
            </a:r>
            <a:r>
              <a:rPr lang="en-US" sz="2200" dirty="0" err="1">
                <a:solidFill>
                  <a:srgbClr val="494949"/>
                </a:solidFill>
              </a:rPr>
              <a:t>Ferðamálastofa</a:t>
            </a:r>
            <a:r>
              <a:rPr lang="en-US" sz="2200" dirty="0">
                <a:solidFill>
                  <a:srgbClr val="494949"/>
                </a:solidFill>
              </a:rPr>
              <a:t>) is the primary agency responsible for planning and managing tourism in Iceland. </a:t>
            </a:r>
          </a:p>
          <a:p>
            <a:pPr marL="0" indent="0"/>
            <a:r>
              <a:rPr lang="en-US" sz="2200" dirty="0">
                <a:solidFill>
                  <a:srgbClr val="494949"/>
                </a:solidFill>
              </a:rPr>
              <a:t>It is tasked with various responsibilities, including issuing licenses for travel agencies and tour operators, monitoring their activities, and developing Destination Management Plans (DMPs) for different regions. </a:t>
            </a:r>
          </a:p>
        </p:txBody>
      </p:sp>
      <p:sp>
        <p:nvSpPr>
          <p:cNvPr id="13" name="Freeform 28">
            <a:extLst>
              <a:ext uri="{FF2B5EF4-FFF2-40B4-BE49-F238E27FC236}">
                <a16:creationId xmlns:a16="http://schemas.microsoft.com/office/drawing/2014/main" id="{64818C28-3B64-2F55-40C1-4602FAFAAEFF}"/>
              </a:ext>
            </a:extLst>
          </p:cNvPr>
          <p:cNvSpPr/>
          <p:nvPr/>
        </p:nvSpPr>
        <p:spPr>
          <a:xfrm>
            <a:off x="-12813" y="146403"/>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8196E177-23A9-3303-AB90-72EE077F207E}"/>
              </a:ext>
            </a:extLst>
          </p:cNvPr>
          <p:cNvSpPr txBox="1">
            <a:spLocks/>
          </p:cNvSpPr>
          <p:nvPr/>
        </p:nvSpPr>
        <p:spPr>
          <a:xfrm>
            <a:off x="448950" y="260999"/>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Resources &amp; Supports</a:t>
            </a:r>
          </a:p>
        </p:txBody>
      </p:sp>
      <p:sp>
        <p:nvSpPr>
          <p:cNvPr id="4" name="TextBox 3">
            <a:extLst>
              <a:ext uri="{FF2B5EF4-FFF2-40B4-BE49-F238E27FC236}">
                <a16:creationId xmlns:a16="http://schemas.microsoft.com/office/drawing/2014/main" id="{F752993E-8B68-596D-E73A-5123F45157E6}"/>
              </a:ext>
            </a:extLst>
          </p:cNvPr>
          <p:cNvSpPr txBox="1"/>
          <p:nvPr/>
        </p:nvSpPr>
        <p:spPr>
          <a:xfrm>
            <a:off x="1053897" y="1817014"/>
            <a:ext cx="3675375" cy="1569660"/>
          </a:xfrm>
          <a:prstGeom prst="rect">
            <a:avLst/>
          </a:prstGeom>
          <a:noFill/>
        </p:spPr>
        <p:txBody>
          <a:bodyPr wrap="square">
            <a:spAutoFit/>
          </a:bodyPr>
          <a:lstStyle/>
          <a:p>
            <a:pPr algn="ctr"/>
            <a:r>
              <a:rPr lang="en-US" sz="3200" b="1" dirty="0">
                <a:solidFill>
                  <a:srgbClr val="494949"/>
                </a:solidFill>
              </a:rPr>
              <a:t>The Iceland Tourism Cluster Initiative</a:t>
            </a:r>
          </a:p>
          <a:p>
            <a:pPr algn="ctr"/>
            <a:r>
              <a:rPr lang="en-US" sz="3200" b="1" dirty="0">
                <a:solidFill>
                  <a:srgbClr val="494949"/>
                </a:solidFill>
              </a:rPr>
              <a:t>&amp; Business Iceland</a:t>
            </a:r>
            <a:endParaRPr lang="en-IE" sz="3200" dirty="0">
              <a:solidFill>
                <a:srgbClr val="494949"/>
              </a:solidFill>
            </a:endParaRPr>
          </a:p>
        </p:txBody>
      </p:sp>
      <p:sp>
        <p:nvSpPr>
          <p:cNvPr id="5" name="TextBox 4">
            <a:extLst>
              <a:ext uri="{FF2B5EF4-FFF2-40B4-BE49-F238E27FC236}">
                <a16:creationId xmlns:a16="http://schemas.microsoft.com/office/drawing/2014/main" id="{BB21420A-A4F3-D19A-B1DA-52EF5B51CFA0}"/>
              </a:ext>
            </a:extLst>
          </p:cNvPr>
          <p:cNvSpPr txBox="1"/>
          <p:nvPr/>
        </p:nvSpPr>
        <p:spPr>
          <a:xfrm>
            <a:off x="1053897" y="4245871"/>
            <a:ext cx="3675375" cy="1077218"/>
          </a:xfrm>
          <a:prstGeom prst="rect">
            <a:avLst/>
          </a:prstGeom>
          <a:noFill/>
        </p:spPr>
        <p:txBody>
          <a:bodyPr wrap="square">
            <a:spAutoFit/>
          </a:bodyPr>
          <a:lstStyle/>
          <a:p>
            <a:pPr algn="ctr"/>
            <a:r>
              <a:rPr lang="en-US" sz="3200" b="1" dirty="0">
                <a:solidFill>
                  <a:srgbClr val="494949"/>
                </a:solidFill>
              </a:rPr>
              <a:t>The Iceland Planning for Tourism Agency </a:t>
            </a:r>
            <a:endParaRPr lang="en-IE" sz="3200" dirty="0">
              <a:solidFill>
                <a:srgbClr val="494949"/>
              </a:solidFill>
            </a:endParaRPr>
          </a:p>
        </p:txBody>
      </p:sp>
    </p:spTree>
    <p:extLst>
      <p:ext uri="{BB962C8B-B14F-4D97-AF65-F5344CB8AC3E}">
        <p14:creationId xmlns:p14="http://schemas.microsoft.com/office/powerpoint/2010/main" val="29799732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21321-F7AC-FE36-C468-64795D10057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19EFE96-09EC-CB37-80CB-3D6FAE99C61B}"/>
              </a:ext>
            </a:extLst>
          </p:cNvPr>
          <p:cNvSpPr>
            <a:spLocks noGrp="1"/>
          </p:cNvSpPr>
          <p:nvPr>
            <p:ph type="body" sz="quarter" idx="18"/>
          </p:nvPr>
        </p:nvSpPr>
        <p:spPr>
          <a:xfrm>
            <a:off x="5175443" y="981751"/>
            <a:ext cx="6340282" cy="2213420"/>
          </a:xfrm>
        </p:spPr>
        <p:txBody>
          <a:bodyPr/>
          <a:lstStyle/>
          <a:p>
            <a:r>
              <a:rPr lang="en-US" dirty="0"/>
              <a:t>Each Icelandic municipality has a cultural or business development fund (often small). Also, the </a:t>
            </a:r>
            <a:r>
              <a:rPr lang="en-US" b="1" dirty="0">
                <a:solidFill>
                  <a:srgbClr val="E96751"/>
                </a:solidFill>
                <a:hlinkClick r:id="rId2">
                  <a:extLst>
                    <a:ext uri="{A12FA001-AC4F-418D-AE19-62706E023703}">
                      <ahyp:hlinkClr xmlns:ahyp="http://schemas.microsoft.com/office/drawing/2018/hyperlinkcolor" val="tx"/>
                    </a:ext>
                  </a:extLst>
                </a:hlinkClick>
              </a:rPr>
              <a:t>Icelandic Tourist Board</a:t>
            </a:r>
            <a:r>
              <a:rPr lang="en-US" dirty="0"/>
              <a:t> sometimes issues </a:t>
            </a:r>
            <a:r>
              <a:rPr lang="en-US" b="1" dirty="0"/>
              <a:t>development grants</a:t>
            </a:r>
            <a:r>
              <a:rPr lang="en-US" dirty="0"/>
              <a:t> for specific tourism themes (e.g. to improve accessibility or innovation in tourism). Keep an eye on announcements from the Ministry of Culture and Business (which oversees tourism) </a:t>
            </a:r>
            <a:r>
              <a:rPr lang="en-US" dirty="0">
                <a:solidFill>
                  <a:srgbClr val="E96751"/>
                </a:solidFill>
                <a:hlinkClick r:id="rId3">
                  <a:extLst>
                    <a:ext uri="{A12FA001-AC4F-418D-AE19-62706E023703}">
                      <ahyp:hlinkClr xmlns:ahyp="http://schemas.microsoft.com/office/drawing/2018/hyperlinkcolor" val="tx"/>
                    </a:ext>
                  </a:extLst>
                </a:hlinkClick>
              </a:rPr>
              <a:t>government.is</a:t>
            </a:r>
            <a:r>
              <a:rPr lang="en-US" dirty="0">
                <a:solidFill>
                  <a:srgbClr val="E96751"/>
                </a:solidFill>
              </a:rPr>
              <a:t>.</a:t>
            </a:r>
          </a:p>
        </p:txBody>
      </p:sp>
      <p:cxnSp>
        <p:nvCxnSpPr>
          <p:cNvPr id="7" name="Straight Connector 6">
            <a:extLst>
              <a:ext uri="{FF2B5EF4-FFF2-40B4-BE49-F238E27FC236}">
                <a16:creationId xmlns:a16="http://schemas.microsoft.com/office/drawing/2014/main" id="{C3DDDCD7-F18D-50FE-FF07-6AEEFB47A0F2}"/>
              </a:ext>
            </a:extLst>
          </p:cNvPr>
          <p:cNvCxnSpPr/>
          <p:nvPr/>
        </p:nvCxnSpPr>
        <p:spPr>
          <a:xfrm>
            <a:off x="1290918" y="3754326"/>
            <a:ext cx="9475694" cy="0"/>
          </a:xfrm>
          <a:prstGeom prst="line">
            <a:avLst/>
          </a:prstGeom>
          <a:ln w="57150">
            <a:solidFill>
              <a:srgbClr val="ED028C"/>
            </a:solidFill>
          </a:ln>
        </p:spPr>
        <p:style>
          <a:lnRef idx="1">
            <a:schemeClr val="accent1"/>
          </a:lnRef>
          <a:fillRef idx="0">
            <a:schemeClr val="accent1"/>
          </a:fillRef>
          <a:effectRef idx="0">
            <a:schemeClr val="accent1"/>
          </a:effectRef>
          <a:fontRef idx="minor">
            <a:schemeClr val="tx1"/>
          </a:fontRef>
        </p:style>
      </p:cxnSp>
      <p:sp>
        <p:nvSpPr>
          <p:cNvPr id="13" name="Freeform 28">
            <a:extLst>
              <a:ext uri="{FF2B5EF4-FFF2-40B4-BE49-F238E27FC236}">
                <a16:creationId xmlns:a16="http://schemas.microsoft.com/office/drawing/2014/main" id="{0BF85034-955B-9EB2-0AF8-6C2319C0DFCD}"/>
              </a:ext>
            </a:extLst>
          </p:cNvPr>
          <p:cNvSpPr/>
          <p:nvPr/>
        </p:nvSpPr>
        <p:spPr>
          <a:xfrm>
            <a:off x="-12813" y="146403"/>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214D52FC-8515-FD45-7F41-C9307A06E0C2}"/>
              </a:ext>
            </a:extLst>
          </p:cNvPr>
          <p:cNvSpPr txBox="1">
            <a:spLocks/>
          </p:cNvSpPr>
          <p:nvPr/>
        </p:nvSpPr>
        <p:spPr>
          <a:xfrm>
            <a:off x="448950" y="260999"/>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Resources &amp; Supports</a:t>
            </a:r>
          </a:p>
        </p:txBody>
      </p:sp>
      <p:sp>
        <p:nvSpPr>
          <p:cNvPr id="4" name="TextBox 3">
            <a:extLst>
              <a:ext uri="{FF2B5EF4-FFF2-40B4-BE49-F238E27FC236}">
                <a16:creationId xmlns:a16="http://schemas.microsoft.com/office/drawing/2014/main" id="{CD0A1504-5A87-ADD3-C3D7-694836F5D910}"/>
              </a:ext>
            </a:extLst>
          </p:cNvPr>
          <p:cNvSpPr txBox="1"/>
          <p:nvPr/>
        </p:nvSpPr>
        <p:spPr>
          <a:xfrm>
            <a:off x="1053897" y="1817014"/>
            <a:ext cx="3675375" cy="1077218"/>
          </a:xfrm>
          <a:prstGeom prst="rect">
            <a:avLst/>
          </a:prstGeom>
          <a:noFill/>
        </p:spPr>
        <p:txBody>
          <a:bodyPr wrap="square">
            <a:spAutoFit/>
          </a:bodyPr>
          <a:lstStyle/>
          <a:p>
            <a:pPr algn="ctr"/>
            <a:r>
              <a:rPr lang="en-US" sz="3200" b="1" dirty="0">
                <a:solidFill>
                  <a:srgbClr val="494949"/>
                </a:solidFill>
              </a:rPr>
              <a:t>Icelandic Tourist Board</a:t>
            </a:r>
            <a:endParaRPr lang="en-IE" sz="3200" dirty="0">
              <a:solidFill>
                <a:srgbClr val="494949"/>
              </a:solidFill>
            </a:endParaRPr>
          </a:p>
        </p:txBody>
      </p:sp>
    </p:spTree>
    <p:extLst>
      <p:ext uri="{BB962C8B-B14F-4D97-AF65-F5344CB8AC3E}">
        <p14:creationId xmlns:p14="http://schemas.microsoft.com/office/powerpoint/2010/main" val="2819650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710231" y="2955896"/>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459597"/>
                </a:solidFill>
              </a:rPr>
              <a:t>You have Completed…             Module 7 (Part 2)</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5238" y="4059291"/>
            <a:ext cx="4734298" cy="1055225"/>
          </a:xfrm>
          <a:prstGeom prst="rect">
            <a:avLst/>
          </a:prstGeom>
          <a:noFill/>
        </p:spPr>
        <p:txBody>
          <a:bodyPr wrap="square" rtlCol="0">
            <a:spAutoFit/>
          </a:bodyPr>
          <a:lstStyle/>
          <a:p>
            <a:pPr algn="ctr">
              <a:lnSpc>
                <a:spcPts val="2520"/>
              </a:lnSpc>
            </a:pPr>
            <a:r>
              <a:rPr lang="en-US" sz="2400" dirty="0">
                <a:solidFill>
                  <a:srgbClr val="414141"/>
                </a:solidFill>
              </a:rPr>
              <a:t>Find the Funds That Fit</a:t>
            </a:r>
          </a:p>
          <a:p>
            <a:pPr algn="ctr">
              <a:lnSpc>
                <a:spcPts val="2520"/>
              </a:lnSpc>
            </a:pPr>
            <a:r>
              <a:rPr lang="en-IE" sz="2400" dirty="0">
                <a:solidFill>
                  <a:srgbClr val="414141"/>
                </a:solidFill>
              </a:rPr>
              <a:t>Iceland</a:t>
            </a:r>
          </a:p>
          <a:p>
            <a:pPr algn="ctr">
              <a:lnSpc>
                <a:spcPts val="2520"/>
              </a:lnSpc>
            </a:pPr>
            <a:endParaRPr lang="en-US" sz="2400" dirty="0">
              <a:solidFill>
                <a:srgbClr val="414141"/>
              </a:solidFill>
            </a:endParaRP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283687" y="1600142"/>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Module 7 (Part 3)</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915839" y="2232022"/>
            <a:ext cx="3369875" cy="1375826"/>
          </a:xfrm>
          <a:prstGeom prst="rect">
            <a:avLst/>
          </a:prstGeom>
          <a:noFill/>
        </p:spPr>
        <p:txBody>
          <a:bodyPr wrap="square" rtlCol="0">
            <a:spAutoFit/>
          </a:bodyPr>
          <a:lstStyle/>
          <a:p>
            <a:pPr algn="ctr">
              <a:lnSpc>
                <a:spcPts val="2520"/>
              </a:lnSpc>
            </a:pPr>
            <a:r>
              <a:rPr lang="en-US" sz="2400" dirty="0">
                <a:solidFill>
                  <a:srgbClr val="414141"/>
                </a:solidFill>
              </a:rPr>
              <a:t>Investment, Grant Applications &amp; Pitching Your Idea</a:t>
            </a:r>
          </a:p>
          <a:p>
            <a:pPr algn="ctr">
              <a:lnSpc>
                <a:spcPts val="2520"/>
              </a:lnSpc>
            </a:pPr>
            <a:endParaRPr lang="en-IE" sz="2400" dirty="0">
              <a:solidFill>
                <a:srgbClr val="414141"/>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820707" y="5200624"/>
            <a:ext cx="1791110" cy="541174"/>
          </a:xfrm>
          <a:prstGeom prst="rect">
            <a:avLst/>
          </a:prstGeom>
          <a:noFill/>
        </p:spPr>
        <p:txBody>
          <a:bodyPr wrap="square">
            <a:spAutoFit/>
          </a:bodyPr>
          <a:lstStyle/>
          <a:p>
            <a:pPr algn="ctr">
              <a:lnSpc>
                <a:spcPts val="3540"/>
              </a:lnSpc>
            </a:pPr>
            <a:r>
              <a:rPr lang="en-US" sz="3200" b="1" dirty="0">
                <a:solidFill>
                  <a:schemeClr val="bg1"/>
                </a:solidFill>
              </a:rPr>
              <a:t>Next is…</a:t>
            </a:r>
            <a:endParaRPr lang="en-US" sz="3200" dirty="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4058040" y="1106750"/>
            <a:ext cx="1414184" cy="941283"/>
          </a:xfrm>
          <a:prstGeom prst="rect">
            <a:avLst/>
          </a:prstGeom>
          <a:noFill/>
        </p:spPr>
        <p:txBody>
          <a:bodyPr wrap="square">
            <a:spAutoFit/>
          </a:bodyPr>
          <a:lstStyle/>
          <a:p>
            <a:pPr algn="ctr">
              <a:lnSpc>
                <a:spcPts val="3340"/>
              </a:lnSpc>
            </a:pPr>
            <a:r>
              <a:rPr lang="en-US" sz="3200" b="1" dirty="0">
                <a:solidFill>
                  <a:schemeClr val="bg1"/>
                </a:solidFill>
              </a:rPr>
              <a:t>Well Done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961207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F9BF0-357B-0721-5EC0-4043B72115DD}"/>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C50AEB0C-A9F6-9008-6895-A6876C2DA721}"/>
              </a:ext>
            </a:extLst>
          </p:cNvPr>
          <p:cNvSpPr>
            <a:spLocks noGrp="1"/>
          </p:cNvSpPr>
          <p:nvPr>
            <p:ph type="body" sz="quarter" idx="17"/>
          </p:nvPr>
        </p:nvSpPr>
        <p:spPr/>
        <p:txBody>
          <a:bodyPr/>
          <a:lstStyle/>
          <a:p>
            <a:r>
              <a:rPr lang="en-IE" dirty="0"/>
              <a:t>07</a:t>
            </a:r>
          </a:p>
        </p:txBody>
      </p:sp>
      <p:sp>
        <p:nvSpPr>
          <p:cNvPr id="12" name="Text Placeholder 8">
            <a:extLst>
              <a:ext uri="{FF2B5EF4-FFF2-40B4-BE49-F238E27FC236}">
                <a16:creationId xmlns:a16="http://schemas.microsoft.com/office/drawing/2014/main" id="{0AE82DF7-D3FC-C644-3730-C8A8A1C2ED40}"/>
              </a:ext>
            </a:extLst>
          </p:cNvPr>
          <p:cNvSpPr>
            <a:spLocks noGrp="1"/>
          </p:cNvSpPr>
          <p:nvPr>
            <p:ph type="body" sz="quarter" idx="16"/>
          </p:nvPr>
        </p:nvSpPr>
        <p:spPr>
          <a:xfrm>
            <a:off x="352931" y="2487978"/>
            <a:ext cx="5282339" cy="3066422"/>
          </a:xfrm>
        </p:spPr>
        <p:txBody>
          <a:bodyPr/>
          <a:lstStyle/>
          <a:p>
            <a:r>
              <a:rPr lang="en-IE" sz="4000" b="1" dirty="0"/>
              <a:t>Iceland’s Funding Options</a:t>
            </a:r>
          </a:p>
          <a:p>
            <a:r>
              <a:rPr lang="en-IE" sz="2800" dirty="0"/>
              <a:t>For Alternative Tourism Accommodation</a:t>
            </a:r>
          </a:p>
          <a:p>
            <a:endParaRPr lang="en-IE" dirty="0"/>
          </a:p>
        </p:txBody>
      </p:sp>
      <p:sp>
        <p:nvSpPr>
          <p:cNvPr id="15" name="TextBox 14">
            <a:extLst>
              <a:ext uri="{FF2B5EF4-FFF2-40B4-BE49-F238E27FC236}">
                <a16:creationId xmlns:a16="http://schemas.microsoft.com/office/drawing/2014/main" id="{9AE19F5D-9CA3-8FC9-2652-2B43A132A2B0}"/>
              </a:ext>
            </a:extLst>
          </p:cNvPr>
          <p:cNvSpPr txBox="1"/>
          <p:nvPr/>
        </p:nvSpPr>
        <p:spPr>
          <a:xfrm>
            <a:off x="140280" y="5147687"/>
            <a:ext cx="11863878" cy="1631216"/>
          </a:xfrm>
          <a:prstGeom prst="rect">
            <a:avLst/>
          </a:prstGeom>
          <a:noFill/>
        </p:spPr>
        <p:txBody>
          <a:bodyPr wrap="square" rtlCol="0">
            <a:spAutoFit/>
          </a:bodyPr>
          <a:lstStyle/>
          <a:p>
            <a:r>
              <a:rPr lang="en-US" sz="2000" dirty="0">
                <a:solidFill>
                  <a:srgbClr val="494949"/>
                </a:solidFill>
              </a:rPr>
              <a:t>Iceland offers a range of funding options for alternative tourism, including public infrastructure grants, regional “</a:t>
            </a:r>
            <a:r>
              <a:rPr lang="en-US" sz="2000" dirty="0" err="1">
                <a:solidFill>
                  <a:srgbClr val="494949"/>
                </a:solidFill>
              </a:rPr>
              <a:t>Uppbyggingarsjóður</a:t>
            </a:r>
            <a:r>
              <a:rPr lang="en-US" sz="2000" dirty="0">
                <a:solidFill>
                  <a:srgbClr val="494949"/>
                </a:solidFill>
              </a:rPr>
              <a:t>” funds, rural loans through Byggðastofnun, and innovation support from the Technology Development Fund. The Tourist Site Protection Fund and NATA grants also back sustainable tourism, while local municipalities and banks provide additional support. Together, these make Iceland a strong environment for launching eco-friendly glamping and rural accommodation projects.</a:t>
            </a:r>
            <a:endParaRPr lang="en-IE" sz="2000" dirty="0">
              <a:solidFill>
                <a:srgbClr val="494949"/>
              </a:solidFill>
            </a:endParaRPr>
          </a:p>
        </p:txBody>
      </p:sp>
      <p:pic>
        <p:nvPicPr>
          <p:cNvPr id="6" name="Picture Placeholder 5" descr="A blue and red flag&#10;&#10;AI-generated content may be incorrect.">
            <a:extLst>
              <a:ext uri="{FF2B5EF4-FFF2-40B4-BE49-F238E27FC236}">
                <a16:creationId xmlns:a16="http://schemas.microsoft.com/office/drawing/2014/main" id="{A8C25E09-4322-074D-EFF5-EBD6C8E31ACE}"/>
              </a:ext>
            </a:extLst>
          </p:cNvPr>
          <p:cNvPicPr>
            <a:picLocks noGrp="1" noChangeAspect="1"/>
          </p:cNvPicPr>
          <p:nvPr>
            <p:ph type="pic" sz="quarter" idx="19"/>
          </p:nvPr>
        </p:nvPicPr>
        <p:blipFill>
          <a:blip r:embed="rId2"/>
          <a:srcRect l="5231" t="15117" r="-5231" b="15441"/>
          <a:stretch>
            <a:fillRect/>
          </a:stretch>
        </p:blipFill>
        <p:spPr>
          <a:xfrm>
            <a:off x="5621941" y="623792"/>
            <a:ext cx="6560312" cy="4556399"/>
          </a:xfrm>
        </p:spPr>
      </p:pic>
    </p:spTree>
    <p:extLst>
      <p:ext uri="{BB962C8B-B14F-4D97-AF65-F5344CB8AC3E}">
        <p14:creationId xmlns:p14="http://schemas.microsoft.com/office/powerpoint/2010/main" val="4045904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17ECC8-4AAC-9FF4-F22D-DF5FBB1A03E5}"/>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B373ED95-3E15-D1E2-CA84-F88C2328A3B9}"/>
              </a:ext>
            </a:extLst>
          </p:cNvPr>
          <p:cNvSpPr>
            <a:spLocks noGrp="1"/>
          </p:cNvSpPr>
          <p:nvPr>
            <p:ph type="body" sz="quarter" idx="18"/>
          </p:nvPr>
        </p:nvSpPr>
        <p:spPr>
          <a:xfrm>
            <a:off x="795582" y="1679408"/>
            <a:ext cx="10600833" cy="3499183"/>
          </a:xfrm>
        </p:spPr>
        <p:txBody>
          <a:bodyPr/>
          <a:lstStyle/>
          <a:p>
            <a:pPr>
              <a:spcAft>
                <a:spcPts val="600"/>
              </a:spcAft>
            </a:pPr>
            <a:r>
              <a:rPr lang="en-US" dirty="0"/>
              <a:t>Iceland’s green tourism funding is primarily focused on nature protection, regional dispersal of tourism, and the development of environmental infrastructure. </a:t>
            </a:r>
          </a:p>
          <a:p>
            <a:pPr>
              <a:spcAft>
                <a:spcPts val="600"/>
              </a:spcAft>
            </a:pPr>
            <a:endParaRPr lang="en-US" dirty="0"/>
          </a:p>
          <a:p>
            <a:pPr>
              <a:spcAft>
                <a:spcPts val="600"/>
              </a:spcAft>
            </a:pPr>
            <a:r>
              <a:rPr lang="en-US" dirty="0"/>
              <a:t>The main support mechanism—The </a:t>
            </a:r>
            <a:r>
              <a:rPr lang="en-US" b="1" dirty="0">
                <a:hlinkClick r:id="rId2">
                  <a:extLst>
                    <a:ext uri="{A12FA001-AC4F-418D-AE19-62706E023703}">
                      <ahyp:hlinkClr xmlns:ahyp="http://schemas.microsoft.com/office/drawing/2018/hyperlinkcolor" val="tx"/>
                    </a:ext>
                  </a:extLst>
                </a:hlinkClick>
              </a:rPr>
              <a:t>Iceland Tourist Board </a:t>
            </a:r>
            <a:r>
              <a:rPr lang="en-IE" b="1" dirty="0">
                <a:hlinkClick r:id="rId3">
                  <a:extLst>
                    <a:ext uri="{A12FA001-AC4F-418D-AE19-62706E023703}">
                      <ahyp:hlinkClr xmlns:ahyp="http://schemas.microsoft.com/office/drawing/2018/hyperlinkcolor" val="tx"/>
                    </a:ext>
                  </a:extLst>
                </a:hlinkClick>
              </a:rPr>
              <a:t>Tourist Site Protection Fund</a:t>
            </a:r>
            <a:r>
              <a:rPr lang="en-IE" b="1" dirty="0"/>
              <a:t> </a:t>
            </a:r>
            <a:r>
              <a:rPr lang="en-US" dirty="0"/>
              <a:t>—finances trails, waste systems, sanitation blocks, and renewable power installations near or around tourism sites. Although the fund is not limited to private businesses, it directly benefits lodges and glamping sites operating near protected landscapes. </a:t>
            </a:r>
          </a:p>
          <a:p>
            <a:pPr>
              <a:spcAft>
                <a:spcPts val="600"/>
              </a:spcAft>
            </a:pPr>
            <a:endParaRPr lang="en-US" dirty="0"/>
          </a:p>
          <a:p>
            <a:pPr>
              <a:spcAft>
                <a:spcPts val="600"/>
              </a:spcAft>
            </a:pPr>
            <a:r>
              <a:rPr lang="en-US" dirty="0"/>
              <a:t>Other support comes from </a:t>
            </a:r>
            <a:r>
              <a:rPr lang="en-US" b="1" dirty="0"/>
              <a:t>Nordic and EU-backed green loan guarantees</a:t>
            </a:r>
            <a:r>
              <a:rPr lang="en-US" dirty="0"/>
              <a:t> that enable rural SMEs to access affordable financing for geothermal energy systems, eco-construction, and off-grid accommodation solutions. To align with Iceland’s funding priorities, your project should be rooted in </a:t>
            </a:r>
            <a:r>
              <a:rPr lang="en-US" b="1" dirty="0"/>
              <a:t>ecological sensitivity and site-specific sustainability</a:t>
            </a:r>
            <a:r>
              <a:rPr lang="en-US" dirty="0"/>
              <a:t>. </a:t>
            </a:r>
            <a:endParaRPr lang="en-IE" dirty="0"/>
          </a:p>
        </p:txBody>
      </p:sp>
      <p:sp>
        <p:nvSpPr>
          <p:cNvPr id="6" name="Text Placeholder 5">
            <a:extLst>
              <a:ext uri="{FF2B5EF4-FFF2-40B4-BE49-F238E27FC236}">
                <a16:creationId xmlns:a16="http://schemas.microsoft.com/office/drawing/2014/main" id="{4DBD134B-893F-A74B-E574-DBE421F00D2C}"/>
              </a:ext>
            </a:extLst>
          </p:cNvPr>
          <p:cNvSpPr>
            <a:spLocks noGrp="1"/>
          </p:cNvSpPr>
          <p:nvPr>
            <p:ph type="body" sz="quarter" idx="16"/>
          </p:nvPr>
        </p:nvSpPr>
        <p:spPr>
          <a:xfrm>
            <a:off x="788656" y="158725"/>
            <a:ext cx="10614687" cy="803654"/>
          </a:xfrm>
        </p:spPr>
        <p:txBody>
          <a:bodyPr/>
          <a:lstStyle/>
          <a:p>
            <a:r>
              <a:rPr lang="en-IE" sz="3200" dirty="0"/>
              <a:t>Introduction: </a:t>
            </a:r>
            <a:r>
              <a:rPr lang="en-IE" sz="3200" b="0" dirty="0"/>
              <a:t>Iceland’s Funding Priorities</a:t>
            </a:r>
          </a:p>
          <a:p>
            <a:endParaRPr lang="en-IE" sz="3200" dirty="0"/>
          </a:p>
        </p:txBody>
      </p:sp>
      <p:sp>
        <p:nvSpPr>
          <p:cNvPr id="8" name="Text Placeholder 7">
            <a:extLst>
              <a:ext uri="{FF2B5EF4-FFF2-40B4-BE49-F238E27FC236}">
                <a16:creationId xmlns:a16="http://schemas.microsoft.com/office/drawing/2014/main" id="{98C58A6C-8716-F9F1-DAC5-D1F9C4A3B88A}"/>
              </a:ext>
            </a:extLst>
          </p:cNvPr>
          <p:cNvSpPr>
            <a:spLocks noGrp="1"/>
          </p:cNvSpPr>
          <p:nvPr>
            <p:ph type="body" sz="quarter" idx="19"/>
          </p:nvPr>
        </p:nvSpPr>
        <p:spPr>
          <a:xfrm>
            <a:off x="802510" y="770435"/>
            <a:ext cx="10970390" cy="803654"/>
          </a:xfrm>
        </p:spPr>
        <p:txBody>
          <a:bodyPr/>
          <a:lstStyle/>
          <a:p>
            <a:r>
              <a:rPr lang="en-IE" dirty="0"/>
              <a:t>Green tourism, nature protection, regional dispersal of tourism, environmental infrastructure development, ecological sensitivity, site-specific sustainability.</a:t>
            </a:r>
          </a:p>
        </p:txBody>
      </p:sp>
    </p:spTree>
    <p:extLst>
      <p:ext uri="{BB962C8B-B14F-4D97-AF65-F5344CB8AC3E}">
        <p14:creationId xmlns:p14="http://schemas.microsoft.com/office/powerpoint/2010/main" val="2193937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783011-07F8-3BFB-0D29-CC3C589C4E4F}"/>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B649C256-3165-9E8D-424F-057190BACD3E}"/>
              </a:ext>
            </a:extLst>
          </p:cNvPr>
          <p:cNvSpPr>
            <a:spLocks noGrp="1"/>
          </p:cNvSpPr>
          <p:nvPr>
            <p:ph type="body" sz="quarter" idx="18"/>
          </p:nvPr>
        </p:nvSpPr>
        <p:spPr>
          <a:xfrm>
            <a:off x="788656" y="1002589"/>
            <a:ext cx="10155569" cy="3499183"/>
          </a:xfrm>
        </p:spPr>
        <p:txBody>
          <a:bodyPr/>
          <a:lstStyle/>
          <a:p>
            <a:pPr>
              <a:spcAft>
                <a:spcPts val="600"/>
              </a:spcAft>
            </a:pPr>
            <a:r>
              <a:rPr lang="en-US" dirty="0"/>
              <a:t>Businesses that </a:t>
            </a:r>
            <a:r>
              <a:rPr lang="en-US" b="1" dirty="0"/>
              <a:t>reduce strain on natural sites</a:t>
            </a:r>
            <a:r>
              <a:rPr lang="en-US" dirty="0"/>
              <a:t>—through the use of boardwalks, erosion control measures, or water-saving systems—fit well.</a:t>
            </a:r>
          </a:p>
          <a:p>
            <a:pPr>
              <a:spcAft>
                <a:spcPts val="600"/>
              </a:spcAft>
            </a:pPr>
            <a:r>
              <a:rPr lang="en-US" dirty="0"/>
              <a:t> </a:t>
            </a:r>
          </a:p>
          <a:p>
            <a:pPr>
              <a:spcAft>
                <a:spcPts val="600"/>
              </a:spcAft>
            </a:pPr>
            <a:r>
              <a:rPr lang="en-US" dirty="0"/>
              <a:t>If you operate in a remote area, demonstrate how your accommodation helps </a:t>
            </a:r>
            <a:r>
              <a:rPr lang="en-US" b="1" dirty="0"/>
              <a:t>spread tourist flows away from Reykjavík</a:t>
            </a:r>
            <a:r>
              <a:rPr lang="en-US" dirty="0"/>
              <a:t> while preserving Iceland’s fragile environment.</a:t>
            </a:r>
          </a:p>
          <a:p>
            <a:pPr>
              <a:spcAft>
                <a:spcPts val="600"/>
              </a:spcAft>
            </a:pPr>
            <a:r>
              <a:rPr lang="en-US" dirty="0"/>
              <a:t> </a:t>
            </a:r>
          </a:p>
          <a:p>
            <a:pPr>
              <a:spcAft>
                <a:spcPts val="600"/>
              </a:spcAft>
            </a:pPr>
            <a:r>
              <a:rPr lang="en-US" dirty="0"/>
              <a:t>Collaborating with local authorities, park managers, or applying for co-financed environmental upgrades will strengthen your position. Projects that demonstrate innovation, regeneration, and clear environmental benefit are best placed to secure support.</a:t>
            </a:r>
          </a:p>
          <a:p>
            <a:pPr>
              <a:spcAft>
                <a:spcPts val="600"/>
              </a:spcAft>
            </a:pPr>
            <a:endParaRPr lang="en-IE" dirty="0"/>
          </a:p>
        </p:txBody>
      </p:sp>
      <p:sp>
        <p:nvSpPr>
          <p:cNvPr id="6" name="Text Placeholder 5">
            <a:extLst>
              <a:ext uri="{FF2B5EF4-FFF2-40B4-BE49-F238E27FC236}">
                <a16:creationId xmlns:a16="http://schemas.microsoft.com/office/drawing/2014/main" id="{19CB1A1F-17D6-3FA0-C519-9362DEB61052}"/>
              </a:ext>
            </a:extLst>
          </p:cNvPr>
          <p:cNvSpPr>
            <a:spLocks noGrp="1"/>
          </p:cNvSpPr>
          <p:nvPr>
            <p:ph type="body" sz="quarter" idx="16"/>
          </p:nvPr>
        </p:nvSpPr>
        <p:spPr>
          <a:xfrm>
            <a:off x="788656" y="158725"/>
            <a:ext cx="10614687" cy="803654"/>
          </a:xfrm>
        </p:spPr>
        <p:txBody>
          <a:bodyPr/>
          <a:lstStyle/>
          <a:p>
            <a:r>
              <a:rPr lang="en-IE" sz="3200" dirty="0"/>
              <a:t>Introduction: </a:t>
            </a:r>
            <a:r>
              <a:rPr lang="en-IE" sz="3200" b="0" dirty="0"/>
              <a:t>Iceland’s Funding Priorities</a:t>
            </a:r>
          </a:p>
          <a:p>
            <a:endParaRPr lang="en-IE" sz="3200" dirty="0"/>
          </a:p>
        </p:txBody>
      </p:sp>
    </p:spTree>
    <p:extLst>
      <p:ext uri="{BB962C8B-B14F-4D97-AF65-F5344CB8AC3E}">
        <p14:creationId xmlns:p14="http://schemas.microsoft.com/office/powerpoint/2010/main" val="2922726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7E7B3-C471-7685-DB6F-DAF2E2B16A7C}"/>
            </a:ext>
          </a:extLst>
        </p:cNvPr>
        <p:cNvGrpSpPr/>
        <p:nvPr/>
      </p:nvGrpSpPr>
      <p:grpSpPr>
        <a:xfrm>
          <a:off x="0" y="0"/>
          <a:ext cx="0" cy="0"/>
          <a:chOff x="0" y="0"/>
          <a:chExt cx="0" cy="0"/>
        </a:xfrm>
      </p:grpSpPr>
      <p:sp>
        <p:nvSpPr>
          <p:cNvPr id="18" name="Flowchart: Alternate Process 17">
            <a:extLst>
              <a:ext uri="{FF2B5EF4-FFF2-40B4-BE49-F238E27FC236}">
                <a16:creationId xmlns:a16="http://schemas.microsoft.com/office/drawing/2014/main" id="{2C96B0E8-C0DE-96F8-B5E7-70C15AF84510}"/>
              </a:ext>
            </a:extLst>
          </p:cNvPr>
          <p:cNvSpPr/>
          <p:nvPr/>
        </p:nvSpPr>
        <p:spPr>
          <a:xfrm>
            <a:off x="1232877" y="2495993"/>
            <a:ext cx="10029647" cy="4276574"/>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BA21803F-AEE9-2E9F-68E7-AE79788EC39A}"/>
              </a:ext>
            </a:extLst>
          </p:cNvPr>
          <p:cNvSpPr txBox="1">
            <a:spLocks/>
          </p:cNvSpPr>
          <p:nvPr/>
        </p:nvSpPr>
        <p:spPr>
          <a:xfrm>
            <a:off x="1976424" y="2611419"/>
            <a:ext cx="924636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b="1" dirty="0">
                <a:solidFill>
                  <a:srgbClr val="E96751"/>
                </a:solidFill>
              </a:rPr>
              <a:t>Objective: </a:t>
            </a:r>
            <a:r>
              <a:rPr lang="en-US" sz="2200" b="1" dirty="0">
                <a:solidFill>
                  <a:srgbClr val="494949"/>
                </a:solidFill>
              </a:rPr>
              <a:t>T</a:t>
            </a:r>
            <a:r>
              <a:rPr lang="en-US" sz="2200" dirty="0">
                <a:solidFill>
                  <a:srgbClr val="494949"/>
                </a:solidFill>
              </a:rPr>
              <a:t>he </a:t>
            </a:r>
            <a:r>
              <a:rPr lang="en-US" sz="2200" b="1" dirty="0">
                <a:solidFill>
                  <a:srgbClr val="494949"/>
                </a:solidFill>
                <a:hlinkClick r:id="rId3">
                  <a:extLst>
                    <a:ext uri="{A12FA001-AC4F-418D-AE19-62706E023703}">
                      <ahyp:hlinkClr xmlns:ahyp="http://schemas.microsoft.com/office/drawing/2018/hyperlinkcolor" val="tx"/>
                    </a:ext>
                  </a:extLst>
                </a:hlinkClick>
              </a:rPr>
              <a:t>Iceland Tourist Board </a:t>
            </a:r>
            <a:r>
              <a:rPr lang="en-IE" sz="2200" b="1" dirty="0">
                <a:solidFill>
                  <a:srgbClr val="494949"/>
                </a:solidFill>
                <a:hlinkClick r:id="rId4">
                  <a:extLst>
                    <a:ext uri="{A12FA001-AC4F-418D-AE19-62706E023703}">
                      <ahyp:hlinkClr xmlns:ahyp="http://schemas.microsoft.com/office/drawing/2018/hyperlinkcolor" val="tx"/>
                    </a:ext>
                  </a:extLst>
                </a:hlinkClick>
              </a:rPr>
              <a:t>Tourist Site Protection Fund</a:t>
            </a:r>
            <a:r>
              <a:rPr lang="en-IE" sz="2200" b="1" dirty="0">
                <a:solidFill>
                  <a:srgbClr val="494949"/>
                </a:solidFill>
              </a:rPr>
              <a:t> </a:t>
            </a:r>
            <a:r>
              <a:rPr lang="en-IE" sz="2200" dirty="0">
                <a:solidFill>
                  <a:srgbClr val="494949"/>
                </a:solidFill>
              </a:rPr>
              <a:t>(</a:t>
            </a:r>
            <a:r>
              <a:rPr lang="en-IE" sz="2200" dirty="0" err="1">
                <a:solidFill>
                  <a:srgbClr val="494949"/>
                </a:solidFill>
              </a:rPr>
              <a:t>Framkvæmdasjóður</a:t>
            </a:r>
            <a:r>
              <a:rPr lang="en-IE" sz="2200" dirty="0">
                <a:solidFill>
                  <a:srgbClr val="494949"/>
                </a:solidFill>
              </a:rPr>
              <a:t> </a:t>
            </a:r>
            <a:r>
              <a:rPr lang="en-IE" sz="2200" dirty="0" err="1">
                <a:solidFill>
                  <a:srgbClr val="494949"/>
                </a:solidFill>
              </a:rPr>
              <a:t>ferðamannastaða</a:t>
            </a:r>
            <a:r>
              <a:rPr lang="en-IE" sz="2200" dirty="0">
                <a:solidFill>
                  <a:srgbClr val="494949"/>
                </a:solidFill>
              </a:rPr>
              <a:t>) is a ‘tourist site’ fund or grant</a:t>
            </a:r>
            <a:r>
              <a:rPr lang="en-US" sz="2200" dirty="0">
                <a:solidFill>
                  <a:srgbClr val="494949"/>
                </a:solidFill>
              </a:rPr>
              <a:t> aimed at protecting, supporting, and developing tourist sites, infrastructure, preserving nature and cultural heritage. </a:t>
            </a:r>
          </a:p>
          <a:p>
            <a:pPr marL="0" indent="0">
              <a:spcAft>
                <a:spcPts val="600"/>
              </a:spcAft>
            </a:pPr>
            <a:r>
              <a:rPr lang="en-US" sz="2200" b="1" dirty="0">
                <a:solidFill>
                  <a:srgbClr val="494949"/>
                </a:solidFill>
              </a:rPr>
              <a:t>Improving Access and Infrastructure: </a:t>
            </a:r>
            <a:r>
              <a:rPr lang="en-US" sz="2200" dirty="0">
                <a:solidFill>
                  <a:srgbClr val="494949"/>
                </a:solidFill>
              </a:rPr>
              <a:t>If you're operating in a rural area near a popular natural site (e.g. waterfalls, geothermal springs, hiking routes), your project may qualify for funding to:</a:t>
            </a:r>
          </a:p>
          <a:p>
            <a:pPr marL="0" indent="0">
              <a:spcAft>
                <a:spcPts val="600"/>
              </a:spcAft>
            </a:pPr>
            <a:r>
              <a:rPr lang="en-US" sz="2200" dirty="0">
                <a:solidFill>
                  <a:srgbClr val="494949"/>
                </a:solidFill>
              </a:rPr>
              <a:t>Improve access roads or </a:t>
            </a:r>
            <a:r>
              <a:rPr lang="en-US" sz="2200" b="1" dirty="0">
                <a:solidFill>
                  <a:srgbClr val="494949"/>
                </a:solidFill>
              </a:rPr>
              <a:t>walking paths </a:t>
            </a:r>
            <a:r>
              <a:rPr lang="en-US" sz="2200" dirty="0">
                <a:solidFill>
                  <a:srgbClr val="494949"/>
                </a:solidFill>
              </a:rPr>
              <a:t>leading to or around your accommodation. Create or maintain </a:t>
            </a:r>
            <a:r>
              <a:rPr lang="en-US" sz="2200" b="1" dirty="0">
                <a:solidFill>
                  <a:srgbClr val="494949"/>
                </a:solidFill>
              </a:rPr>
              <a:t>parking areas, signage</a:t>
            </a:r>
            <a:r>
              <a:rPr lang="en-US" sz="2200" dirty="0">
                <a:solidFill>
                  <a:srgbClr val="494949"/>
                </a:solidFill>
              </a:rPr>
              <a:t>, or </a:t>
            </a:r>
            <a:r>
              <a:rPr lang="en-US" sz="2200" b="1" dirty="0">
                <a:solidFill>
                  <a:srgbClr val="494949"/>
                </a:solidFill>
              </a:rPr>
              <a:t>viewing platforms. </a:t>
            </a:r>
            <a:r>
              <a:rPr lang="en-US" sz="2200" dirty="0">
                <a:solidFill>
                  <a:srgbClr val="494949"/>
                </a:solidFill>
              </a:rPr>
              <a:t>Add safety infrastructure like </a:t>
            </a:r>
            <a:r>
              <a:rPr lang="en-US" sz="2200" b="1" dirty="0">
                <a:solidFill>
                  <a:srgbClr val="494949"/>
                </a:solidFill>
              </a:rPr>
              <a:t>railings, lighting</a:t>
            </a:r>
            <a:r>
              <a:rPr lang="en-US" sz="2200" dirty="0">
                <a:solidFill>
                  <a:srgbClr val="494949"/>
                </a:solidFill>
              </a:rPr>
              <a:t>, or </a:t>
            </a:r>
            <a:r>
              <a:rPr lang="en-US" sz="2200" b="1" dirty="0">
                <a:solidFill>
                  <a:srgbClr val="494949"/>
                </a:solidFill>
              </a:rPr>
              <a:t>trail upgrades</a:t>
            </a:r>
          </a:p>
          <a:p>
            <a:pPr marL="0" indent="0">
              <a:spcAft>
                <a:spcPts val="600"/>
              </a:spcAft>
            </a:pPr>
            <a:r>
              <a:rPr lang="en-US" sz="2200" dirty="0">
                <a:solidFill>
                  <a:srgbClr val="494949"/>
                </a:solidFill>
              </a:rPr>
              <a:t>This improves guest experience and supports </a:t>
            </a:r>
            <a:r>
              <a:rPr lang="en-US" sz="2000" dirty="0">
                <a:solidFill>
                  <a:srgbClr val="494949"/>
                </a:solidFill>
              </a:rPr>
              <a:t>the sustainable flow of visitors.</a:t>
            </a:r>
          </a:p>
        </p:txBody>
      </p:sp>
      <p:sp>
        <p:nvSpPr>
          <p:cNvPr id="33" name="Freeform 28">
            <a:extLst>
              <a:ext uri="{FF2B5EF4-FFF2-40B4-BE49-F238E27FC236}">
                <a16:creationId xmlns:a16="http://schemas.microsoft.com/office/drawing/2014/main" id="{2642F097-4F36-BD63-C9E1-B46A801130C9}"/>
              </a:ext>
            </a:extLst>
          </p:cNvPr>
          <p:cNvSpPr/>
          <p:nvPr/>
        </p:nvSpPr>
        <p:spPr>
          <a:xfrm>
            <a:off x="-15513" y="109727"/>
            <a:ext cx="10695330"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AF4815E3-4359-AD54-4642-1CA768A7DB9A}"/>
              </a:ext>
            </a:extLst>
          </p:cNvPr>
          <p:cNvSpPr txBox="1">
            <a:spLocks/>
          </p:cNvSpPr>
          <p:nvPr/>
        </p:nvSpPr>
        <p:spPr>
          <a:xfrm>
            <a:off x="1311205" y="290314"/>
            <a:ext cx="798424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2800" dirty="0">
                <a:hlinkClick r:id="rId3">
                  <a:extLst>
                    <a:ext uri="{A12FA001-AC4F-418D-AE19-62706E023703}">
                      <ahyp:hlinkClr xmlns:ahyp="http://schemas.microsoft.com/office/drawing/2018/hyperlinkcolor" val="tx"/>
                    </a:ext>
                  </a:extLst>
                </a:hlinkClick>
              </a:rPr>
              <a:t>Iceland Tourist Board </a:t>
            </a:r>
            <a:r>
              <a:rPr lang="en-IE" sz="2800" dirty="0">
                <a:hlinkClick r:id="rId4">
                  <a:extLst>
                    <a:ext uri="{A12FA001-AC4F-418D-AE19-62706E023703}">
                      <ahyp:hlinkClr xmlns:ahyp="http://schemas.microsoft.com/office/drawing/2018/hyperlinkcolor" val="tx"/>
                    </a:ext>
                  </a:extLst>
                </a:hlinkClick>
              </a:rPr>
              <a:t>Tourist Site Protection Fund</a:t>
            </a:r>
            <a:endParaRPr lang="en-IE" sz="2800" dirty="0"/>
          </a:p>
          <a:p>
            <a:pPr>
              <a:spcBef>
                <a:spcPts val="0"/>
              </a:spcBef>
            </a:pPr>
            <a:r>
              <a:rPr lang="en-IE" sz="2800" i="1" dirty="0"/>
              <a:t>(</a:t>
            </a:r>
            <a:r>
              <a:rPr lang="en-IE" sz="2800" i="1" dirty="0" err="1"/>
              <a:t>Framkvæmdasjóður</a:t>
            </a:r>
            <a:r>
              <a:rPr lang="en-IE" sz="2800" i="1" dirty="0"/>
              <a:t> </a:t>
            </a:r>
            <a:r>
              <a:rPr lang="en-IE" sz="2800" i="1" dirty="0" err="1"/>
              <a:t>ferðamannastaða</a:t>
            </a:r>
            <a:r>
              <a:rPr lang="en-IE" sz="2800" i="1" dirty="0"/>
              <a:t>)</a:t>
            </a:r>
            <a:endParaRPr lang="en-US" sz="2800" i="1" dirty="0"/>
          </a:p>
        </p:txBody>
      </p:sp>
      <p:cxnSp>
        <p:nvCxnSpPr>
          <p:cNvPr id="16" name="Straight Connector 15">
            <a:extLst>
              <a:ext uri="{FF2B5EF4-FFF2-40B4-BE49-F238E27FC236}">
                <a16:creationId xmlns:a16="http://schemas.microsoft.com/office/drawing/2014/main" id="{3709AEA7-D867-9C62-47A5-B63BC0916825}"/>
              </a:ext>
            </a:extLst>
          </p:cNvPr>
          <p:cNvCxnSpPr/>
          <p:nvPr/>
        </p:nvCxnSpPr>
        <p:spPr>
          <a:xfrm>
            <a:off x="477458" y="3729825"/>
            <a:ext cx="76633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3473998-3711-EC04-DA30-D49CF1C4882A}"/>
              </a:ext>
            </a:extLst>
          </p:cNvPr>
          <p:cNvCxnSpPr>
            <a:cxnSpLocks/>
          </p:cNvCxnSpPr>
          <p:nvPr/>
        </p:nvCxnSpPr>
        <p:spPr>
          <a:xfrm>
            <a:off x="458939" y="1123333"/>
            <a:ext cx="18519" cy="2606492"/>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A7EB6660-1EC2-BC99-BA2F-BF2D55E63F8B}"/>
              </a:ext>
            </a:extLst>
          </p:cNvPr>
          <p:cNvGrpSpPr/>
          <p:nvPr/>
        </p:nvGrpSpPr>
        <p:grpSpPr>
          <a:xfrm>
            <a:off x="274432" y="85433"/>
            <a:ext cx="1047896" cy="1049846"/>
            <a:chOff x="1016000" y="1137920"/>
            <a:chExt cx="1016000" cy="1016000"/>
          </a:xfrm>
        </p:grpSpPr>
        <p:sp>
          <p:nvSpPr>
            <p:cNvPr id="28" name="Oval 27">
              <a:extLst>
                <a:ext uri="{FF2B5EF4-FFF2-40B4-BE49-F238E27FC236}">
                  <a16:creationId xmlns:a16="http://schemas.microsoft.com/office/drawing/2014/main" id="{1E5CCAF5-BB00-33EC-4736-369DFFA50AB5}"/>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9" name="TextBox 28">
              <a:extLst>
                <a:ext uri="{FF2B5EF4-FFF2-40B4-BE49-F238E27FC236}">
                  <a16:creationId xmlns:a16="http://schemas.microsoft.com/office/drawing/2014/main" id="{86B3EA76-BA1B-2CB6-30BC-197E34368D7B}"/>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pic>
        <p:nvPicPr>
          <p:cNvPr id="4" name="Graphic 3" descr="Target with solid fill">
            <a:extLst>
              <a:ext uri="{FF2B5EF4-FFF2-40B4-BE49-F238E27FC236}">
                <a16:creationId xmlns:a16="http://schemas.microsoft.com/office/drawing/2014/main" id="{E01F3ED2-AE21-1C55-0E68-61041581647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29687" y="2611419"/>
            <a:ext cx="633914" cy="633914"/>
          </a:xfrm>
          <a:prstGeom prst="rect">
            <a:avLst/>
          </a:prstGeom>
        </p:spPr>
      </p:pic>
      <p:sp>
        <p:nvSpPr>
          <p:cNvPr id="7" name="Flowchart: Alternate Process 6">
            <a:extLst>
              <a:ext uri="{FF2B5EF4-FFF2-40B4-BE49-F238E27FC236}">
                <a16:creationId xmlns:a16="http://schemas.microsoft.com/office/drawing/2014/main" id="{7F88A12F-D9D9-2B72-DB82-CC17B69BEBD4}"/>
              </a:ext>
            </a:extLst>
          </p:cNvPr>
          <p:cNvSpPr/>
          <p:nvPr/>
        </p:nvSpPr>
        <p:spPr>
          <a:xfrm>
            <a:off x="1035945" y="1245513"/>
            <a:ext cx="10131080" cy="1144102"/>
          </a:xfrm>
          <a:prstGeom prst="flowChartAlternateProcess">
            <a:avLst/>
          </a:prstGeom>
          <a:solidFill>
            <a:srgbClr val="3B7F81"/>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8" name="Text Placeholder 5">
            <a:extLst>
              <a:ext uri="{FF2B5EF4-FFF2-40B4-BE49-F238E27FC236}">
                <a16:creationId xmlns:a16="http://schemas.microsoft.com/office/drawing/2014/main" id="{C0DEA3BA-7CB7-337D-7310-F00A0811474E}"/>
              </a:ext>
            </a:extLst>
          </p:cNvPr>
          <p:cNvSpPr txBox="1">
            <a:spLocks/>
          </p:cNvSpPr>
          <p:nvPr/>
        </p:nvSpPr>
        <p:spPr>
          <a:xfrm>
            <a:off x="1512183" y="1409840"/>
            <a:ext cx="9388142"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sz="2200" b="1" dirty="0">
                <a:solidFill>
                  <a:schemeClr val="bg1"/>
                </a:solidFill>
              </a:rPr>
              <a:t>Iceland is not an EU member, but part of the EEA </a:t>
            </a:r>
            <a:r>
              <a:rPr lang="en-US" sz="2200" dirty="0">
                <a:solidFill>
                  <a:schemeClr val="bg1"/>
                </a:solidFill>
              </a:rPr>
              <a:t>– has a booming tourism sector and some supports for rural and sustainable tourism but has some supports for rural and sustainable tourism.</a:t>
            </a:r>
          </a:p>
        </p:txBody>
      </p:sp>
      <p:pic>
        <p:nvPicPr>
          <p:cNvPr id="9" name="Picture 8">
            <a:extLst>
              <a:ext uri="{FF2B5EF4-FFF2-40B4-BE49-F238E27FC236}">
                <a16:creationId xmlns:a16="http://schemas.microsoft.com/office/drawing/2014/main" id="{D591B1CC-2216-8BD5-E9D4-F9BBE7A22444}"/>
              </a:ext>
            </a:extLst>
          </p:cNvPr>
          <p:cNvPicPr>
            <a:picLocks noChangeAspect="1"/>
          </p:cNvPicPr>
          <p:nvPr/>
        </p:nvPicPr>
        <p:blipFill>
          <a:blip r:embed="rId7"/>
          <a:srcRect r="8617" b="25770"/>
          <a:stretch>
            <a:fillRect/>
          </a:stretch>
        </p:blipFill>
        <p:spPr>
          <a:xfrm>
            <a:off x="8670355" y="55612"/>
            <a:ext cx="3487270" cy="1144102"/>
          </a:xfrm>
          <a:prstGeom prst="rect">
            <a:avLst/>
          </a:prstGeom>
        </p:spPr>
      </p:pic>
      <p:cxnSp>
        <p:nvCxnSpPr>
          <p:cNvPr id="11" name="Straight Connector 10">
            <a:extLst>
              <a:ext uri="{FF2B5EF4-FFF2-40B4-BE49-F238E27FC236}">
                <a16:creationId xmlns:a16="http://schemas.microsoft.com/office/drawing/2014/main" id="{1869FEC4-D7B6-1023-7496-A55CAFE0E7A8}"/>
              </a:ext>
            </a:extLst>
          </p:cNvPr>
          <p:cNvCxnSpPr>
            <a:cxnSpLocks/>
          </p:cNvCxnSpPr>
          <p:nvPr/>
        </p:nvCxnSpPr>
        <p:spPr>
          <a:xfrm flipV="1">
            <a:off x="464563" y="1798514"/>
            <a:ext cx="571382" cy="4818"/>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30964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08A1A-32DB-8D3C-84AB-31D06D1FBE57}"/>
            </a:ext>
          </a:extLst>
        </p:cNvPr>
        <p:cNvGrpSpPr/>
        <p:nvPr/>
      </p:nvGrpSpPr>
      <p:grpSpPr>
        <a:xfrm>
          <a:off x="0" y="0"/>
          <a:ext cx="0" cy="0"/>
          <a:chOff x="0" y="0"/>
          <a:chExt cx="0" cy="0"/>
        </a:xfrm>
      </p:grpSpPr>
      <p:sp>
        <p:nvSpPr>
          <p:cNvPr id="33" name="Freeform 28">
            <a:extLst>
              <a:ext uri="{FF2B5EF4-FFF2-40B4-BE49-F238E27FC236}">
                <a16:creationId xmlns:a16="http://schemas.microsoft.com/office/drawing/2014/main" id="{662271C4-90DC-EA7F-F9FD-295AA605C287}"/>
              </a:ext>
            </a:extLst>
          </p:cNvPr>
          <p:cNvSpPr/>
          <p:nvPr/>
        </p:nvSpPr>
        <p:spPr>
          <a:xfrm>
            <a:off x="-15513" y="109727"/>
            <a:ext cx="10695330"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 name="Flowchart: Alternate Process 1">
            <a:extLst>
              <a:ext uri="{FF2B5EF4-FFF2-40B4-BE49-F238E27FC236}">
                <a16:creationId xmlns:a16="http://schemas.microsoft.com/office/drawing/2014/main" id="{A3039701-399D-168D-4D1B-2370C131C32C}"/>
              </a:ext>
            </a:extLst>
          </p:cNvPr>
          <p:cNvSpPr/>
          <p:nvPr/>
        </p:nvSpPr>
        <p:spPr>
          <a:xfrm>
            <a:off x="1043979" y="1235907"/>
            <a:ext cx="10029647" cy="3491510"/>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5">
            <a:extLst>
              <a:ext uri="{FF2B5EF4-FFF2-40B4-BE49-F238E27FC236}">
                <a16:creationId xmlns:a16="http://schemas.microsoft.com/office/drawing/2014/main" id="{F975DFD3-6CD5-6335-2E3A-6DA7208C9EE3}"/>
              </a:ext>
            </a:extLst>
          </p:cNvPr>
          <p:cNvSpPr txBox="1">
            <a:spLocks/>
          </p:cNvSpPr>
          <p:nvPr/>
        </p:nvSpPr>
        <p:spPr>
          <a:xfrm>
            <a:off x="1876980" y="1438172"/>
            <a:ext cx="894399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494949"/>
                </a:solidFill>
              </a:rPr>
              <a:t>Nature and Cultural Heritage Protection: </a:t>
            </a:r>
            <a:r>
              <a:rPr lang="en-US" sz="2200" dirty="0">
                <a:solidFill>
                  <a:srgbClr val="494949"/>
                </a:solidFill>
              </a:rPr>
              <a:t>If your glamping site, eco-cabin, or guesthouse is integrated with natural or heritage features (e.g. turf houses, lava fields, historic farm sites), the fund may support efforts to:</a:t>
            </a:r>
          </a:p>
          <a:p>
            <a:pPr marL="0" indent="0">
              <a:spcAft>
                <a:spcPts val="600"/>
              </a:spcAft>
            </a:pPr>
            <a:r>
              <a:rPr lang="en-IE" sz="2200" dirty="0">
                <a:solidFill>
                  <a:srgbClr val="494949"/>
                </a:solidFill>
              </a:rPr>
              <a:t>Restore or </a:t>
            </a:r>
            <a:r>
              <a:rPr lang="en-IE" sz="2200" b="1" dirty="0">
                <a:solidFill>
                  <a:srgbClr val="494949"/>
                </a:solidFill>
              </a:rPr>
              <a:t>preserve cultural structures</a:t>
            </a:r>
            <a:r>
              <a:rPr lang="en-IE" sz="2200" dirty="0">
                <a:solidFill>
                  <a:srgbClr val="494949"/>
                </a:solidFill>
              </a:rPr>
              <a:t>. </a:t>
            </a:r>
            <a:r>
              <a:rPr lang="en-US" sz="2200" dirty="0">
                <a:solidFill>
                  <a:srgbClr val="494949"/>
                </a:solidFill>
              </a:rPr>
              <a:t>Manage </a:t>
            </a:r>
            <a:r>
              <a:rPr lang="en-US" sz="2200" b="1" dirty="0">
                <a:solidFill>
                  <a:srgbClr val="494949"/>
                </a:solidFill>
              </a:rPr>
              <a:t>natural impacts </a:t>
            </a:r>
            <a:r>
              <a:rPr lang="en-US" sz="2200" dirty="0">
                <a:solidFill>
                  <a:srgbClr val="494949"/>
                </a:solidFill>
              </a:rPr>
              <a:t>(e.g., fencing off sensitive flora, soil </a:t>
            </a:r>
            <a:r>
              <a:rPr lang="en-US" sz="2200" dirty="0" err="1">
                <a:solidFill>
                  <a:srgbClr val="494949"/>
                </a:solidFill>
              </a:rPr>
              <a:t>stabilisation</a:t>
            </a:r>
            <a:r>
              <a:rPr lang="en-US" sz="2200" dirty="0">
                <a:solidFill>
                  <a:srgbClr val="494949"/>
                </a:solidFill>
              </a:rPr>
              <a:t>). Install </a:t>
            </a:r>
            <a:r>
              <a:rPr lang="en-US" sz="2200" b="1" dirty="0">
                <a:solidFill>
                  <a:srgbClr val="494949"/>
                </a:solidFill>
              </a:rPr>
              <a:t>educational signage </a:t>
            </a:r>
            <a:r>
              <a:rPr lang="en-US" sz="2200" dirty="0">
                <a:solidFill>
                  <a:srgbClr val="494949"/>
                </a:solidFill>
              </a:rPr>
              <a:t>or interpretation boards</a:t>
            </a:r>
          </a:p>
          <a:p>
            <a:pPr marL="0" indent="0">
              <a:spcAft>
                <a:spcPts val="600"/>
              </a:spcAft>
            </a:pPr>
            <a:r>
              <a:rPr lang="en-US" sz="2200" dirty="0">
                <a:solidFill>
                  <a:srgbClr val="494949"/>
                </a:solidFill>
              </a:rPr>
              <a:t>This can be tied into your accommodation’s brand as an eco-conscious or heritage-based experience.</a:t>
            </a:r>
          </a:p>
          <a:p>
            <a:pPr marL="104775" indent="0"/>
            <a:endParaRPr lang="en-US" sz="2200" dirty="0">
              <a:solidFill>
                <a:srgbClr val="494949"/>
              </a:solidFill>
            </a:endParaRPr>
          </a:p>
        </p:txBody>
      </p:sp>
      <p:cxnSp>
        <p:nvCxnSpPr>
          <p:cNvPr id="17" name="Straight Connector 16">
            <a:extLst>
              <a:ext uri="{FF2B5EF4-FFF2-40B4-BE49-F238E27FC236}">
                <a16:creationId xmlns:a16="http://schemas.microsoft.com/office/drawing/2014/main" id="{9F36EC35-C96B-A98E-3F6A-7AE902DE2211}"/>
              </a:ext>
            </a:extLst>
          </p:cNvPr>
          <p:cNvCxnSpPr>
            <a:cxnSpLocks/>
          </p:cNvCxnSpPr>
          <p:nvPr/>
        </p:nvCxnSpPr>
        <p:spPr>
          <a:xfrm>
            <a:off x="458939" y="1123333"/>
            <a:ext cx="5624" cy="4767036"/>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ED3A405-4405-F1A0-969E-C6C19B64A935}"/>
              </a:ext>
            </a:extLst>
          </p:cNvPr>
          <p:cNvPicPr>
            <a:picLocks noChangeAspect="1"/>
          </p:cNvPicPr>
          <p:nvPr/>
        </p:nvPicPr>
        <p:blipFill>
          <a:blip r:embed="rId3"/>
          <a:srcRect r="8617" b="25770"/>
          <a:stretch>
            <a:fillRect/>
          </a:stretch>
        </p:blipFill>
        <p:spPr>
          <a:xfrm>
            <a:off x="7653364" y="55612"/>
            <a:ext cx="3487270" cy="1144102"/>
          </a:xfrm>
          <a:prstGeom prst="rect">
            <a:avLst/>
          </a:prstGeom>
        </p:spPr>
      </p:pic>
      <p:cxnSp>
        <p:nvCxnSpPr>
          <p:cNvPr id="11" name="Straight Connector 10">
            <a:extLst>
              <a:ext uri="{FF2B5EF4-FFF2-40B4-BE49-F238E27FC236}">
                <a16:creationId xmlns:a16="http://schemas.microsoft.com/office/drawing/2014/main" id="{DDF7485D-7F10-395E-976A-86E52C7EC786}"/>
              </a:ext>
            </a:extLst>
          </p:cNvPr>
          <p:cNvCxnSpPr>
            <a:cxnSpLocks/>
          </p:cNvCxnSpPr>
          <p:nvPr/>
        </p:nvCxnSpPr>
        <p:spPr>
          <a:xfrm flipV="1">
            <a:off x="464563" y="1798514"/>
            <a:ext cx="571382" cy="4818"/>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10" name="Graphic 9" descr="Share with solid fill">
            <a:extLst>
              <a:ext uri="{FF2B5EF4-FFF2-40B4-BE49-F238E27FC236}">
                <a16:creationId xmlns:a16="http://schemas.microsoft.com/office/drawing/2014/main" id="{65C09BE2-0FF8-61EB-A458-37CBDB730A9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49498" y="1477930"/>
            <a:ext cx="650804" cy="650804"/>
          </a:xfrm>
          <a:prstGeom prst="rect">
            <a:avLst/>
          </a:prstGeom>
        </p:spPr>
      </p:pic>
      <p:pic>
        <p:nvPicPr>
          <p:cNvPr id="20" name="Picture 19" descr="A house with a fence and grass&#10;&#10;AI-generated content may be incorrect.">
            <a:extLst>
              <a:ext uri="{FF2B5EF4-FFF2-40B4-BE49-F238E27FC236}">
                <a16:creationId xmlns:a16="http://schemas.microsoft.com/office/drawing/2014/main" id="{693DF29F-51CF-BD8A-1221-002336BE65CD}"/>
              </a:ext>
            </a:extLst>
          </p:cNvPr>
          <p:cNvPicPr>
            <a:picLocks noChangeAspect="1"/>
          </p:cNvPicPr>
          <p:nvPr/>
        </p:nvPicPr>
        <p:blipFill>
          <a:blip r:embed="rId6"/>
          <a:stretch>
            <a:fillRect/>
          </a:stretch>
        </p:blipFill>
        <p:spPr>
          <a:xfrm>
            <a:off x="477386" y="4842547"/>
            <a:ext cx="2834873" cy="1892277"/>
          </a:xfrm>
          <a:prstGeom prst="rect">
            <a:avLst/>
          </a:prstGeom>
        </p:spPr>
      </p:pic>
      <p:pic>
        <p:nvPicPr>
          <p:cNvPr id="22" name="Picture 21" descr="A white building with a steeple&#10;&#10;AI-generated content may be incorrect.">
            <a:extLst>
              <a:ext uri="{FF2B5EF4-FFF2-40B4-BE49-F238E27FC236}">
                <a16:creationId xmlns:a16="http://schemas.microsoft.com/office/drawing/2014/main" id="{688BAB78-8F9F-8D73-9A70-3DCC02D53783}"/>
              </a:ext>
            </a:extLst>
          </p:cNvPr>
          <p:cNvPicPr>
            <a:picLocks noChangeAspect="1"/>
          </p:cNvPicPr>
          <p:nvPr/>
        </p:nvPicPr>
        <p:blipFill>
          <a:blip r:embed="rId7"/>
          <a:stretch>
            <a:fillRect/>
          </a:stretch>
        </p:blipFill>
        <p:spPr>
          <a:xfrm>
            <a:off x="3325082" y="4847360"/>
            <a:ext cx="3355895" cy="1887691"/>
          </a:xfrm>
          <a:prstGeom prst="rect">
            <a:avLst/>
          </a:prstGeom>
        </p:spPr>
      </p:pic>
      <p:pic>
        <p:nvPicPr>
          <p:cNvPr id="25" name="Picture 24" descr="A building with cars parked in front of it&#10;&#10;AI-generated content may be incorrect.">
            <a:extLst>
              <a:ext uri="{FF2B5EF4-FFF2-40B4-BE49-F238E27FC236}">
                <a16:creationId xmlns:a16="http://schemas.microsoft.com/office/drawing/2014/main" id="{00B70D95-AC45-B2E4-9F1A-5BBAA979AC1A}"/>
              </a:ext>
            </a:extLst>
          </p:cNvPr>
          <p:cNvPicPr>
            <a:picLocks noChangeAspect="1"/>
          </p:cNvPicPr>
          <p:nvPr/>
        </p:nvPicPr>
        <p:blipFill>
          <a:blip r:embed="rId8"/>
          <a:stretch>
            <a:fillRect/>
          </a:stretch>
        </p:blipFill>
        <p:spPr>
          <a:xfrm>
            <a:off x="6680977" y="4839992"/>
            <a:ext cx="2834873" cy="1887986"/>
          </a:xfrm>
          <a:prstGeom prst="rect">
            <a:avLst/>
          </a:prstGeom>
        </p:spPr>
      </p:pic>
      <p:pic>
        <p:nvPicPr>
          <p:cNvPr id="30" name="Picture 29" descr="A person standing in front of a hot tub&#10;&#10;AI-generated content may be incorrect.">
            <a:extLst>
              <a:ext uri="{FF2B5EF4-FFF2-40B4-BE49-F238E27FC236}">
                <a16:creationId xmlns:a16="http://schemas.microsoft.com/office/drawing/2014/main" id="{8E1FEE5F-526C-0BE8-D14D-BFC40B8093DD}"/>
              </a:ext>
            </a:extLst>
          </p:cNvPr>
          <p:cNvPicPr>
            <a:picLocks noChangeAspect="1"/>
          </p:cNvPicPr>
          <p:nvPr/>
        </p:nvPicPr>
        <p:blipFill>
          <a:blip r:embed="rId9"/>
          <a:stretch>
            <a:fillRect/>
          </a:stretch>
        </p:blipFill>
        <p:spPr>
          <a:xfrm>
            <a:off x="9340807" y="4828045"/>
            <a:ext cx="2851194" cy="1899932"/>
          </a:xfrm>
          <a:prstGeom prst="rect">
            <a:avLst/>
          </a:prstGeom>
        </p:spPr>
      </p:pic>
      <p:sp>
        <p:nvSpPr>
          <p:cNvPr id="31" name="Text Placeholder 5">
            <a:extLst>
              <a:ext uri="{FF2B5EF4-FFF2-40B4-BE49-F238E27FC236}">
                <a16:creationId xmlns:a16="http://schemas.microsoft.com/office/drawing/2014/main" id="{C03E3144-B1A4-2F36-165D-A000B2E0C7DA}"/>
              </a:ext>
            </a:extLst>
          </p:cNvPr>
          <p:cNvSpPr txBox="1">
            <a:spLocks/>
          </p:cNvSpPr>
          <p:nvPr/>
        </p:nvSpPr>
        <p:spPr>
          <a:xfrm>
            <a:off x="373214" y="281570"/>
            <a:ext cx="798424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2800" dirty="0">
                <a:hlinkClick r:id="rId10">
                  <a:extLst>
                    <a:ext uri="{A12FA001-AC4F-418D-AE19-62706E023703}">
                      <ahyp:hlinkClr xmlns:ahyp="http://schemas.microsoft.com/office/drawing/2018/hyperlinkcolor" val="tx"/>
                    </a:ext>
                  </a:extLst>
                </a:hlinkClick>
              </a:rPr>
              <a:t>Iceland Tourist Board </a:t>
            </a:r>
            <a:r>
              <a:rPr lang="en-IE" sz="2800" dirty="0">
                <a:hlinkClick r:id="rId11">
                  <a:extLst>
                    <a:ext uri="{A12FA001-AC4F-418D-AE19-62706E023703}">
                      <ahyp:hlinkClr xmlns:ahyp="http://schemas.microsoft.com/office/drawing/2018/hyperlinkcolor" val="tx"/>
                    </a:ext>
                  </a:extLst>
                </a:hlinkClick>
              </a:rPr>
              <a:t>Tourist Site Protection Fund</a:t>
            </a:r>
            <a:endParaRPr lang="en-IE" sz="2800" dirty="0"/>
          </a:p>
          <a:p>
            <a:pPr>
              <a:spcBef>
                <a:spcPts val="0"/>
              </a:spcBef>
            </a:pPr>
            <a:r>
              <a:rPr lang="en-IE" sz="2800" i="1" dirty="0"/>
              <a:t>(</a:t>
            </a:r>
            <a:r>
              <a:rPr lang="en-IE" sz="2800" i="1" dirty="0" err="1"/>
              <a:t>Framkvæmdasjóður</a:t>
            </a:r>
            <a:r>
              <a:rPr lang="en-IE" sz="2800" i="1" dirty="0"/>
              <a:t> </a:t>
            </a:r>
            <a:r>
              <a:rPr lang="en-IE" sz="2800" i="1" dirty="0" err="1"/>
              <a:t>ferðamannastaða</a:t>
            </a:r>
            <a:r>
              <a:rPr lang="en-IE" sz="2800" i="1" dirty="0"/>
              <a:t>)</a:t>
            </a:r>
            <a:endParaRPr lang="en-US" sz="2800" i="1" dirty="0"/>
          </a:p>
        </p:txBody>
      </p:sp>
    </p:spTree>
    <p:extLst>
      <p:ext uri="{BB962C8B-B14F-4D97-AF65-F5344CB8AC3E}">
        <p14:creationId xmlns:p14="http://schemas.microsoft.com/office/powerpoint/2010/main" val="15321718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4B423-EC38-4290-4E12-C019037CBDAE}"/>
            </a:ext>
          </a:extLst>
        </p:cNvPr>
        <p:cNvGrpSpPr/>
        <p:nvPr/>
      </p:nvGrpSpPr>
      <p:grpSpPr>
        <a:xfrm>
          <a:off x="0" y="0"/>
          <a:ext cx="0" cy="0"/>
          <a:chOff x="0" y="0"/>
          <a:chExt cx="0" cy="0"/>
        </a:xfrm>
      </p:grpSpPr>
      <p:sp>
        <p:nvSpPr>
          <p:cNvPr id="18" name="Flowchart: Alternate Process 17">
            <a:extLst>
              <a:ext uri="{FF2B5EF4-FFF2-40B4-BE49-F238E27FC236}">
                <a16:creationId xmlns:a16="http://schemas.microsoft.com/office/drawing/2014/main" id="{50480FCB-8E58-9056-E606-386140EF3AAF}"/>
              </a:ext>
            </a:extLst>
          </p:cNvPr>
          <p:cNvSpPr/>
          <p:nvPr/>
        </p:nvSpPr>
        <p:spPr>
          <a:xfrm>
            <a:off x="1225518" y="1303356"/>
            <a:ext cx="10029647" cy="3192444"/>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CA9F7C8D-1982-18EB-DDBC-D62022B4F0DC}"/>
              </a:ext>
            </a:extLst>
          </p:cNvPr>
          <p:cNvSpPr txBox="1">
            <a:spLocks/>
          </p:cNvSpPr>
          <p:nvPr/>
        </p:nvSpPr>
        <p:spPr>
          <a:xfrm>
            <a:off x="1991846" y="1456158"/>
            <a:ext cx="924636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494949"/>
                </a:solidFill>
              </a:rPr>
              <a:t>Partnerships with Municipalities or Local Tourism Boards: </a:t>
            </a:r>
            <a:r>
              <a:rPr lang="en-US" sz="2200" dirty="0">
                <a:solidFill>
                  <a:srgbClr val="494949"/>
                </a:solidFill>
              </a:rPr>
              <a:t>While the Icelandic Tourist Board administers the fund, </a:t>
            </a:r>
            <a:r>
              <a:rPr lang="en-US" sz="2200" b="1" dirty="0">
                <a:solidFill>
                  <a:srgbClr val="494949"/>
                </a:solidFill>
              </a:rPr>
              <a:t>municipalities or landowners must supervise projects</a:t>
            </a:r>
            <a:r>
              <a:rPr lang="en-US" sz="2200" dirty="0">
                <a:solidFill>
                  <a:srgbClr val="494949"/>
                </a:solidFill>
              </a:rPr>
              <a:t>. You can: </a:t>
            </a:r>
          </a:p>
          <a:p>
            <a:pPr marL="0" indent="0">
              <a:spcAft>
                <a:spcPts val="600"/>
              </a:spcAft>
            </a:pPr>
            <a:r>
              <a:rPr lang="en-US" sz="2200" dirty="0">
                <a:solidFill>
                  <a:srgbClr val="494949"/>
                </a:solidFill>
              </a:rPr>
              <a:t>Partner with your local municipality or a </a:t>
            </a:r>
            <a:r>
              <a:rPr lang="en-US" sz="2200" b="1" dirty="0">
                <a:solidFill>
                  <a:srgbClr val="494949"/>
                </a:solidFill>
              </a:rPr>
              <a:t>local DMO </a:t>
            </a:r>
            <a:r>
              <a:rPr lang="en-US" sz="2200" dirty="0">
                <a:solidFill>
                  <a:srgbClr val="494949"/>
                </a:solidFill>
              </a:rPr>
              <a:t>(Destination Management </a:t>
            </a:r>
            <a:r>
              <a:rPr lang="en-US" sz="2200" dirty="0" err="1">
                <a:solidFill>
                  <a:srgbClr val="494949"/>
                </a:solidFill>
              </a:rPr>
              <a:t>Organisation</a:t>
            </a:r>
            <a:r>
              <a:rPr lang="en-US" sz="2200" dirty="0">
                <a:solidFill>
                  <a:srgbClr val="494949"/>
                </a:solidFill>
              </a:rPr>
              <a:t>). Collaborate with nearby </a:t>
            </a:r>
            <a:r>
              <a:rPr lang="en-US" sz="2200" b="1" dirty="0">
                <a:solidFill>
                  <a:srgbClr val="494949"/>
                </a:solidFill>
              </a:rPr>
              <a:t>farmers, guides, or landowners </a:t>
            </a:r>
            <a:r>
              <a:rPr lang="en-US" sz="2200" dirty="0">
                <a:solidFill>
                  <a:srgbClr val="494949"/>
                </a:solidFill>
              </a:rPr>
              <a:t>to apply for a shared infrastructure upgrade. Propose your accommodation as a base for </a:t>
            </a:r>
            <a:r>
              <a:rPr lang="en-US" sz="2200" b="1" dirty="0">
                <a:solidFill>
                  <a:srgbClr val="494949"/>
                </a:solidFill>
              </a:rPr>
              <a:t>nature exploration or cultural education.</a:t>
            </a:r>
          </a:p>
          <a:p>
            <a:pPr marL="0" indent="0">
              <a:spcAft>
                <a:spcPts val="1200"/>
              </a:spcAft>
            </a:pPr>
            <a:endParaRPr lang="en-US" sz="2200" dirty="0">
              <a:solidFill>
                <a:srgbClr val="494949"/>
              </a:solidFill>
            </a:endParaRPr>
          </a:p>
        </p:txBody>
      </p:sp>
      <p:cxnSp>
        <p:nvCxnSpPr>
          <p:cNvPr id="16" name="Straight Connector 15">
            <a:extLst>
              <a:ext uri="{FF2B5EF4-FFF2-40B4-BE49-F238E27FC236}">
                <a16:creationId xmlns:a16="http://schemas.microsoft.com/office/drawing/2014/main" id="{516FCCC3-7A66-7FF0-85EE-16E26DC8C8C9}"/>
              </a:ext>
            </a:extLst>
          </p:cNvPr>
          <p:cNvCxnSpPr/>
          <p:nvPr/>
        </p:nvCxnSpPr>
        <p:spPr>
          <a:xfrm>
            <a:off x="470099" y="2537188"/>
            <a:ext cx="76633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2" name="Graphic 1" descr="Share with solid fill">
            <a:extLst>
              <a:ext uri="{FF2B5EF4-FFF2-40B4-BE49-F238E27FC236}">
                <a16:creationId xmlns:a16="http://schemas.microsoft.com/office/drawing/2014/main" id="{D3BD7A14-6E59-8BEC-1826-A1DAE718D1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41042" y="1477930"/>
            <a:ext cx="650804" cy="650804"/>
          </a:xfrm>
          <a:prstGeom prst="rect">
            <a:avLst/>
          </a:prstGeom>
        </p:spPr>
      </p:pic>
      <p:sp>
        <p:nvSpPr>
          <p:cNvPr id="3" name="Freeform 28">
            <a:extLst>
              <a:ext uri="{FF2B5EF4-FFF2-40B4-BE49-F238E27FC236}">
                <a16:creationId xmlns:a16="http://schemas.microsoft.com/office/drawing/2014/main" id="{50448C09-5EA2-A18E-4EF5-ADE52ED8389E}"/>
              </a:ext>
            </a:extLst>
          </p:cNvPr>
          <p:cNvSpPr/>
          <p:nvPr/>
        </p:nvSpPr>
        <p:spPr>
          <a:xfrm>
            <a:off x="-15513" y="109727"/>
            <a:ext cx="10695330"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4" name="Picture 3">
            <a:extLst>
              <a:ext uri="{FF2B5EF4-FFF2-40B4-BE49-F238E27FC236}">
                <a16:creationId xmlns:a16="http://schemas.microsoft.com/office/drawing/2014/main" id="{FBFD0FD5-A487-B5E5-175F-CE78181169D9}"/>
              </a:ext>
            </a:extLst>
          </p:cNvPr>
          <p:cNvPicPr>
            <a:picLocks noChangeAspect="1"/>
          </p:cNvPicPr>
          <p:nvPr/>
        </p:nvPicPr>
        <p:blipFill>
          <a:blip r:embed="rId5"/>
          <a:srcRect r="8617" b="25770"/>
          <a:stretch>
            <a:fillRect/>
          </a:stretch>
        </p:blipFill>
        <p:spPr>
          <a:xfrm>
            <a:off x="7653364" y="55612"/>
            <a:ext cx="3487270" cy="1144102"/>
          </a:xfrm>
          <a:prstGeom prst="rect">
            <a:avLst/>
          </a:prstGeom>
        </p:spPr>
      </p:pic>
      <p:sp>
        <p:nvSpPr>
          <p:cNvPr id="5" name="Text Placeholder 5">
            <a:extLst>
              <a:ext uri="{FF2B5EF4-FFF2-40B4-BE49-F238E27FC236}">
                <a16:creationId xmlns:a16="http://schemas.microsoft.com/office/drawing/2014/main" id="{831FC5AD-5828-8632-0773-E3BB2C67DDAB}"/>
              </a:ext>
            </a:extLst>
          </p:cNvPr>
          <p:cNvSpPr txBox="1">
            <a:spLocks/>
          </p:cNvSpPr>
          <p:nvPr/>
        </p:nvSpPr>
        <p:spPr>
          <a:xfrm>
            <a:off x="373214" y="281570"/>
            <a:ext cx="798424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2800" dirty="0">
                <a:hlinkClick r:id="rId6">
                  <a:extLst>
                    <a:ext uri="{A12FA001-AC4F-418D-AE19-62706E023703}">
                      <ahyp:hlinkClr xmlns:ahyp="http://schemas.microsoft.com/office/drawing/2018/hyperlinkcolor" val="tx"/>
                    </a:ext>
                  </a:extLst>
                </a:hlinkClick>
              </a:rPr>
              <a:t>Iceland Tourist Board </a:t>
            </a:r>
            <a:r>
              <a:rPr lang="en-IE" sz="2800" dirty="0">
                <a:hlinkClick r:id="rId7">
                  <a:extLst>
                    <a:ext uri="{A12FA001-AC4F-418D-AE19-62706E023703}">
                      <ahyp:hlinkClr xmlns:ahyp="http://schemas.microsoft.com/office/drawing/2018/hyperlinkcolor" val="tx"/>
                    </a:ext>
                  </a:extLst>
                </a:hlinkClick>
              </a:rPr>
              <a:t>Tourist Site Protection Fund</a:t>
            </a:r>
            <a:endParaRPr lang="en-IE" sz="2800" dirty="0"/>
          </a:p>
          <a:p>
            <a:pPr>
              <a:spcBef>
                <a:spcPts val="0"/>
              </a:spcBef>
            </a:pPr>
            <a:r>
              <a:rPr lang="en-IE" sz="2800" i="1" dirty="0"/>
              <a:t>(</a:t>
            </a:r>
            <a:r>
              <a:rPr lang="en-IE" sz="2800" i="1" dirty="0" err="1"/>
              <a:t>Framkvæmdasjóður</a:t>
            </a:r>
            <a:r>
              <a:rPr lang="en-IE" sz="2800" i="1" dirty="0"/>
              <a:t> </a:t>
            </a:r>
            <a:r>
              <a:rPr lang="en-IE" sz="2800" i="1" dirty="0" err="1"/>
              <a:t>ferðamannastaða</a:t>
            </a:r>
            <a:r>
              <a:rPr lang="en-IE" sz="2800" i="1" dirty="0"/>
              <a:t>)</a:t>
            </a:r>
            <a:endParaRPr lang="en-US" sz="2800" i="1" dirty="0"/>
          </a:p>
        </p:txBody>
      </p:sp>
      <p:pic>
        <p:nvPicPr>
          <p:cNvPr id="6" name="Picture 5" descr="A group of houses in a grassy field&#10;&#10;AI-generated content may be incorrect.">
            <a:extLst>
              <a:ext uri="{FF2B5EF4-FFF2-40B4-BE49-F238E27FC236}">
                <a16:creationId xmlns:a16="http://schemas.microsoft.com/office/drawing/2014/main" id="{BE4A2650-A6C5-0AC1-A040-C4EE6734EE9E}"/>
              </a:ext>
            </a:extLst>
          </p:cNvPr>
          <p:cNvPicPr>
            <a:picLocks noChangeAspect="1"/>
          </p:cNvPicPr>
          <p:nvPr/>
        </p:nvPicPr>
        <p:blipFill>
          <a:blip r:embed="rId8"/>
          <a:stretch>
            <a:fillRect/>
          </a:stretch>
        </p:blipFill>
        <p:spPr>
          <a:xfrm>
            <a:off x="0" y="4599442"/>
            <a:ext cx="3174847" cy="2117598"/>
          </a:xfrm>
          <a:prstGeom prst="rect">
            <a:avLst/>
          </a:prstGeom>
        </p:spPr>
      </p:pic>
      <p:pic>
        <p:nvPicPr>
          <p:cNvPr id="7" name="Picture 6" descr="A black building with a roof&#10;&#10;AI-generated content may be incorrect.">
            <a:extLst>
              <a:ext uri="{FF2B5EF4-FFF2-40B4-BE49-F238E27FC236}">
                <a16:creationId xmlns:a16="http://schemas.microsoft.com/office/drawing/2014/main" id="{D3AC5BDF-0F44-2CB7-2707-FC887160ED0A}"/>
              </a:ext>
            </a:extLst>
          </p:cNvPr>
          <p:cNvPicPr>
            <a:picLocks noChangeAspect="1"/>
          </p:cNvPicPr>
          <p:nvPr/>
        </p:nvPicPr>
        <p:blipFill>
          <a:blip r:embed="rId9"/>
          <a:srcRect t="9647" b="8665"/>
          <a:stretch>
            <a:fillRect/>
          </a:stretch>
        </p:blipFill>
        <p:spPr>
          <a:xfrm>
            <a:off x="3174846" y="4599442"/>
            <a:ext cx="3886501" cy="2117598"/>
          </a:xfrm>
          <a:prstGeom prst="rect">
            <a:avLst/>
          </a:prstGeom>
        </p:spPr>
      </p:pic>
      <p:pic>
        <p:nvPicPr>
          <p:cNvPr id="11" name="Picture 10" descr="A bed in a glass dome&#10;&#10;AI-generated content may be incorrect.">
            <a:extLst>
              <a:ext uri="{FF2B5EF4-FFF2-40B4-BE49-F238E27FC236}">
                <a16:creationId xmlns:a16="http://schemas.microsoft.com/office/drawing/2014/main" id="{4FD14974-8923-0DEB-E3FB-50E82593339B}"/>
              </a:ext>
            </a:extLst>
          </p:cNvPr>
          <p:cNvPicPr>
            <a:picLocks noChangeAspect="1"/>
          </p:cNvPicPr>
          <p:nvPr/>
        </p:nvPicPr>
        <p:blipFill>
          <a:blip r:embed="rId10"/>
          <a:srcRect t="15997"/>
          <a:stretch>
            <a:fillRect/>
          </a:stretch>
        </p:blipFill>
        <p:spPr>
          <a:xfrm>
            <a:off x="7068634" y="4599442"/>
            <a:ext cx="3782764" cy="2117598"/>
          </a:xfrm>
          <a:prstGeom prst="rect">
            <a:avLst/>
          </a:prstGeom>
        </p:spPr>
      </p:pic>
      <p:cxnSp>
        <p:nvCxnSpPr>
          <p:cNvPr id="8" name="Straight Connector 7">
            <a:extLst>
              <a:ext uri="{FF2B5EF4-FFF2-40B4-BE49-F238E27FC236}">
                <a16:creationId xmlns:a16="http://schemas.microsoft.com/office/drawing/2014/main" id="{2CF0F5F2-8A58-D842-D059-782CFD013247}"/>
              </a:ext>
            </a:extLst>
          </p:cNvPr>
          <p:cNvCxnSpPr>
            <a:cxnSpLocks/>
          </p:cNvCxnSpPr>
          <p:nvPr/>
        </p:nvCxnSpPr>
        <p:spPr>
          <a:xfrm flipH="1">
            <a:off x="468198" y="1123333"/>
            <a:ext cx="1901" cy="1413855"/>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34440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142350-CC0E-1FEF-B61E-EB8D5F215C86}"/>
            </a:ext>
          </a:extLst>
        </p:cNvPr>
        <p:cNvGrpSpPr/>
        <p:nvPr/>
      </p:nvGrpSpPr>
      <p:grpSpPr>
        <a:xfrm>
          <a:off x="0" y="0"/>
          <a:ext cx="0" cy="0"/>
          <a:chOff x="0" y="0"/>
          <a:chExt cx="0" cy="0"/>
        </a:xfrm>
      </p:grpSpPr>
      <p:sp>
        <p:nvSpPr>
          <p:cNvPr id="33" name="Freeform 28">
            <a:extLst>
              <a:ext uri="{FF2B5EF4-FFF2-40B4-BE49-F238E27FC236}">
                <a16:creationId xmlns:a16="http://schemas.microsoft.com/office/drawing/2014/main" id="{74909052-A1E4-E11F-3C58-A01F6AB72328}"/>
              </a:ext>
            </a:extLst>
          </p:cNvPr>
          <p:cNvSpPr/>
          <p:nvPr/>
        </p:nvSpPr>
        <p:spPr>
          <a:xfrm>
            <a:off x="-15513" y="109727"/>
            <a:ext cx="10695330"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 name="Flowchart: Alternate Process 1">
            <a:extLst>
              <a:ext uri="{FF2B5EF4-FFF2-40B4-BE49-F238E27FC236}">
                <a16:creationId xmlns:a16="http://schemas.microsoft.com/office/drawing/2014/main" id="{CB023C2D-8062-C52C-1B33-19F930A060B0}"/>
              </a:ext>
            </a:extLst>
          </p:cNvPr>
          <p:cNvSpPr/>
          <p:nvPr/>
        </p:nvSpPr>
        <p:spPr>
          <a:xfrm>
            <a:off x="1043979" y="1235907"/>
            <a:ext cx="10029647" cy="4045650"/>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5">
            <a:extLst>
              <a:ext uri="{FF2B5EF4-FFF2-40B4-BE49-F238E27FC236}">
                <a16:creationId xmlns:a16="http://schemas.microsoft.com/office/drawing/2014/main" id="{C308934A-696E-8E25-F401-CC799F092BB5}"/>
              </a:ext>
            </a:extLst>
          </p:cNvPr>
          <p:cNvSpPr txBox="1">
            <a:spLocks/>
          </p:cNvSpPr>
          <p:nvPr/>
        </p:nvSpPr>
        <p:spPr>
          <a:xfrm>
            <a:off x="1876980" y="1438172"/>
            <a:ext cx="894399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dirty="0">
                <a:solidFill>
                  <a:srgbClr val="494949"/>
                </a:solidFill>
              </a:rPr>
              <a:t>This strengthens your community ties and makes your project more attractive to funders.</a:t>
            </a:r>
            <a:endParaRPr lang="en-US" sz="2200" b="1" dirty="0">
              <a:solidFill>
                <a:srgbClr val="494949"/>
              </a:solidFill>
            </a:endParaRPr>
          </a:p>
          <a:p>
            <a:pPr marL="342900" indent="-342900">
              <a:spcAft>
                <a:spcPts val="600"/>
              </a:spcAft>
              <a:buFont typeface="Wingdings" panose="05000000000000000000" pitchFamily="2" charset="2"/>
              <a:buChar char="v"/>
            </a:pPr>
            <a:r>
              <a:rPr lang="en-US" sz="2200" b="1" dirty="0">
                <a:solidFill>
                  <a:srgbClr val="494949"/>
                </a:solidFill>
              </a:rPr>
              <a:t>Private landowners</a:t>
            </a:r>
            <a:r>
              <a:rPr lang="en-US" sz="2200" dirty="0">
                <a:solidFill>
                  <a:srgbClr val="494949"/>
                </a:solidFill>
              </a:rPr>
              <a:t> can get support if the project is about protecting natural sites or infrastructure that </a:t>
            </a:r>
            <a:r>
              <a:rPr lang="en-US" sz="2200" dirty="0">
                <a:solidFill>
                  <a:srgbClr val="494949"/>
                </a:solidFill>
                <a:hlinkClick r:id="rId3">
                  <a:extLst>
                    <a:ext uri="{A12FA001-AC4F-418D-AE19-62706E023703}">
                      <ahyp:hlinkClr xmlns:ahyp="http://schemas.microsoft.com/office/drawing/2018/hyperlinkcolor" val="tx"/>
                    </a:ext>
                  </a:extLst>
                </a:hlinkClick>
              </a:rPr>
              <a:t>benefits visitors</a:t>
            </a:r>
            <a:r>
              <a:rPr lang="en-US" sz="2200" dirty="0">
                <a:solidFill>
                  <a:srgbClr val="494949"/>
                </a:solidFill>
              </a:rPr>
              <a:t>. </a:t>
            </a:r>
          </a:p>
          <a:p>
            <a:pPr marL="342900" indent="-342900">
              <a:spcAft>
                <a:spcPts val="600"/>
              </a:spcAft>
              <a:buFont typeface="Wingdings" panose="05000000000000000000" pitchFamily="2" charset="2"/>
              <a:buChar char="v"/>
            </a:pPr>
            <a:r>
              <a:rPr lang="en-US" sz="2200" b="1" dirty="0">
                <a:solidFill>
                  <a:srgbClr val="494949"/>
                </a:solidFill>
              </a:rPr>
              <a:t>You must show that your project benefits visitors</a:t>
            </a:r>
            <a:r>
              <a:rPr lang="en-US" sz="2200" dirty="0">
                <a:solidFill>
                  <a:srgbClr val="494949"/>
                </a:solidFill>
              </a:rPr>
              <a:t>, not just private profit. </a:t>
            </a:r>
          </a:p>
          <a:p>
            <a:pPr marL="342900" indent="-342900">
              <a:spcAft>
                <a:spcPts val="600"/>
              </a:spcAft>
              <a:buFont typeface="Wingdings" panose="05000000000000000000" pitchFamily="2" charset="2"/>
              <a:buChar char="v"/>
            </a:pPr>
            <a:r>
              <a:rPr lang="en-US" sz="2200" b="1" dirty="0">
                <a:solidFill>
                  <a:srgbClr val="494949"/>
                </a:solidFill>
              </a:rPr>
              <a:t>You can be a private landowner</a:t>
            </a:r>
            <a:r>
              <a:rPr lang="en-US" sz="2200" dirty="0">
                <a:solidFill>
                  <a:srgbClr val="494949"/>
                </a:solidFill>
              </a:rPr>
              <a:t>, but you must collaborate with local authorities or submit projects aligned with tourism/public good.</a:t>
            </a:r>
            <a:r>
              <a:rPr lang="en-US" sz="2200" b="1" dirty="0">
                <a:solidFill>
                  <a:srgbClr val="494949"/>
                </a:solidFill>
              </a:rPr>
              <a:t> </a:t>
            </a:r>
          </a:p>
          <a:p>
            <a:pPr marL="342900" indent="-342900">
              <a:spcAft>
                <a:spcPts val="600"/>
              </a:spcAft>
              <a:buFont typeface="Wingdings" panose="05000000000000000000" pitchFamily="2" charset="2"/>
              <a:buChar char="v"/>
            </a:pPr>
            <a:r>
              <a:rPr lang="en-US" sz="2200" b="1" dirty="0">
                <a:solidFill>
                  <a:srgbClr val="494949"/>
                </a:solidFill>
              </a:rPr>
              <a:t>Grants are not directly for building cabins or lodges</a:t>
            </a:r>
            <a:r>
              <a:rPr lang="en-US" sz="2200" dirty="0">
                <a:solidFill>
                  <a:srgbClr val="494949"/>
                </a:solidFill>
              </a:rPr>
              <a:t>, but for surrounding infrastructure that makes tourism more sustainable and safer.</a:t>
            </a:r>
          </a:p>
          <a:p>
            <a:pPr marL="104775" indent="0"/>
            <a:endParaRPr lang="en-US" sz="2200" dirty="0">
              <a:solidFill>
                <a:srgbClr val="494949"/>
              </a:solidFill>
            </a:endParaRPr>
          </a:p>
        </p:txBody>
      </p:sp>
      <p:cxnSp>
        <p:nvCxnSpPr>
          <p:cNvPr id="17" name="Straight Connector 16">
            <a:extLst>
              <a:ext uri="{FF2B5EF4-FFF2-40B4-BE49-F238E27FC236}">
                <a16:creationId xmlns:a16="http://schemas.microsoft.com/office/drawing/2014/main" id="{7B7E2E14-AF05-E92E-4EDC-38940716936D}"/>
              </a:ext>
            </a:extLst>
          </p:cNvPr>
          <p:cNvCxnSpPr>
            <a:cxnSpLocks/>
          </p:cNvCxnSpPr>
          <p:nvPr/>
        </p:nvCxnSpPr>
        <p:spPr>
          <a:xfrm>
            <a:off x="458939" y="1123333"/>
            <a:ext cx="5624" cy="4767036"/>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E7F905A-B1F5-2F42-CEDD-FD28C57098F2}"/>
              </a:ext>
            </a:extLst>
          </p:cNvPr>
          <p:cNvPicPr>
            <a:picLocks noChangeAspect="1"/>
          </p:cNvPicPr>
          <p:nvPr/>
        </p:nvPicPr>
        <p:blipFill>
          <a:blip r:embed="rId4"/>
          <a:srcRect r="8617" b="25770"/>
          <a:stretch>
            <a:fillRect/>
          </a:stretch>
        </p:blipFill>
        <p:spPr>
          <a:xfrm>
            <a:off x="7653364" y="55612"/>
            <a:ext cx="3487270" cy="1144102"/>
          </a:xfrm>
          <a:prstGeom prst="rect">
            <a:avLst/>
          </a:prstGeom>
        </p:spPr>
      </p:pic>
      <p:cxnSp>
        <p:nvCxnSpPr>
          <p:cNvPr id="11" name="Straight Connector 10">
            <a:extLst>
              <a:ext uri="{FF2B5EF4-FFF2-40B4-BE49-F238E27FC236}">
                <a16:creationId xmlns:a16="http://schemas.microsoft.com/office/drawing/2014/main" id="{46D3027B-8E8E-5E45-A9B6-3DC1A5B465CA}"/>
              </a:ext>
            </a:extLst>
          </p:cNvPr>
          <p:cNvCxnSpPr>
            <a:cxnSpLocks/>
          </p:cNvCxnSpPr>
          <p:nvPr/>
        </p:nvCxnSpPr>
        <p:spPr>
          <a:xfrm flipV="1">
            <a:off x="464563" y="1798514"/>
            <a:ext cx="571382" cy="4818"/>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10" name="Graphic 9" descr="Share with solid fill">
            <a:extLst>
              <a:ext uri="{FF2B5EF4-FFF2-40B4-BE49-F238E27FC236}">
                <a16:creationId xmlns:a16="http://schemas.microsoft.com/office/drawing/2014/main" id="{3329C10F-C04B-B9A4-A759-10938399FB3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49498" y="1477930"/>
            <a:ext cx="650804" cy="650804"/>
          </a:xfrm>
          <a:prstGeom prst="rect">
            <a:avLst/>
          </a:prstGeom>
        </p:spPr>
      </p:pic>
      <p:sp>
        <p:nvSpPr>
          <p:cNvPr id="31" name="Text Placeholder 5">
            <a:extLst>
              <a:ext uri="{FF2B5EF4-FFF2-40B4-BE49-F238E27FC236}">
                <a16:creationId xmlns:a16="http://schemas.microsoft.com/office/drawing/2014/main" id="{CA7325AD-3644-A62C-60D2-73376E12F93A}"/>
              </a:ext>
            </a:extLst>
          </p:cNvPr>
          <p:cNvSpPr txBox="1">
            <a:spLocks/>
          </p:cNvSpPr>
          <p:nvPr/>
        </p:nvSpPr>
        <p:spPr>
          <a:xfrm>
            <a:off x="373214" y="281570"/>
            <a:ext cx="798424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2800" dirty="0">
                <a:hlinkClick r:id="rId7">
                  <a:extLst>
                    <a:ext uri="{A12FA001-AC4F-418D-AE19-62706E023703}">
                      <ahyp:hlinkClr xmlns:ahyp="http://schemas.microsoft.com/office/drawing/2018/hyperlinkcolor" val="tx"/>
                    </a:ext>
                  </a:extLst>
                </a:hlinkClick>
              </a:rPr>
              <a:t>Iceland Tourist Board </a:t>
            </a:r>
            <a:r>
              <a:rPr lang="en-IE" sz="2800" dirty="0">
                <a:hlinkClick r:id="rId8">
                  <a:extLst>
                    <a:ext uri="{A12FA001-AC4F-418D-AE19-62706E023703}">
                      <ahyp:hlinkClr xmlns:ahyp="http://schemas.microsoft.com/office/drawing/2018/hyperlinkcolor" val="tx"/>
                    </a:ext>
                  </a:extLst>
                </a:hlinkClick>
              </a:rPr>
              <a:t>Tourist Site Protection Fund</a:t>
            </a:r>
            <a:endParaRPr lang="en-IE" sz="2800" dirty="0"/>
          </a:p>
          <a:p>
            <a:pPr>
              <a:spcBef>
                <a:spcPts val="0"/>
              </a:spcBef>
            </a:pPr>
            <a:r>
              <a:rPr lang="en-IE" sz="2800" i="1" dirty="0"/>
              <a:t>(</a:t>
            </a:r>
            <a:r>
              <a:rPr lang="en-IE" sz="2800" i="1" dirty="0" err="1"/>
              <a:t>Framkvæmdasjóður</a:t>
            </a:r>
            <a:r>
              <a:rPr lang="en-IE" sz="2800" i="1" dirty="0"/>
              <a:t> </a:t>
            </a:r>
            <a:r>
              <a:rPr lang="en-IE" sz="2800" i="1" dirty="0" err="1"/>
              <a:t>ferðamannastaða</a:t>
            </a:r>
            <a:r>
              <a:rPr lang="en-IE" sz="2800" i="1" dirty="0"/>
              <a:t>)</a:t>
            </a:r>
            <a:endParaRPr lang="en-US" sz="2800" i="1" dirty="0"/>
          </a:p>
        </p:txBody>
      </p:sp>
      <p:sp>
        <p:nvSpPr>
          <p:cNvPr id="4" name="Flowchart: Alternate Process 3">
            <a:extLst>
              <a:ext uri="{FF2B5EF4-FFF2-40B4-BE49-F238E27FC236}">
                <a16:creationId xmlns:a16="http://schemas.microsoft.com/office/drawing/2014/main" id="{B70DAC71-D754-C2AB-15D2-079B0E647FC1}"/>
              </a:ext>
            </a:extLst>
          </p:cNvPr>
          <p:cNvSpPr/>
          <p:nvPr/>
        </p:nvSpPr>
        <p:spPr>
          <a:xfrm>
            <a:off x="458939" y="5512046"/>
            <a:ext cx="10708086" cy="1139284"/>
          </a:xfrm>
          <a:prstGeom prst="flowChartAlternateProcess">
            <a:avLst/>
          </a:prstGeom>
          <a:solidFill>
            <a:srgbClr val="3B7F81"/>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5" name="Text Placeholder 5">
            <a:extLst>
              <a:ext uri="{FF2B5EF4-FFF2-40B4-BE49-F238E27FC236}">
                <a16:creationId xmlns:a16="http://schemas.microsoft.com/office/drawing/2014/main" id="{558F3212-E2CF-9A9D-8E43-E923FFB000DD}"/>
              </a:ext>
            </a:extLst>
          </p:cNvPr>
          <p:cNvSpPr txBox="1">
            <a:spLocks/>
          </p:cNvSpPr>
          <p:nvPr/>
        </p:nvSpPr>
        <p:spPr>
          <a:xfrm>
            <a:off x="1512183" y="5737857"/>
            <a:ext cx="9388142"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sz="2400" b="1" dirty="0">
                <a:solidFill>
                  <a:schemeClr val="bg1"/>
                </a:solidFill>
              </a:rPr>
              <a:t>Example: </a:t>
            </a:r>
            <a:r>
              <a:rPr lang="en-US" sz="2200" dirty="0">
                <a:solidFill>
                  <a:schemeClr val="bg1"/>
                </a:solidFill>
              </a:rPr>
              <a:t>If your glamping requires building a sustainable walking trail to a nature spot or setting up safety measures around a nearby attraction, you might get assistance from this fund.</a:t>
            </a:r>
          </a:p>
        </p:txBody>
      </p:sp>
      <p:pic>
        <p:nvPicPr>
          <p:cNvPr id="6" name="Graphic 5" descr="Excellent with solid fill">
            <a:extLst>
              <a:ext uri="{FF2B5EF4-FFF2-40B4-BE49-F238E27FC236}">
                <a16:creationId xmlns:a16="http://schemas.microsoft.com/office/drawing/2014/main" id="{A091E4A7-FD13-03F7-1441-98FB8C01071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01520" y="5537027"/>
            <a:ext cx="749373" cy="749373"/>
          </a:xfrm>
          <a:prstGeom prst="rect">
            <a:avLst/>
          </a:prstGeom>
        </p:spPr>
      </p:pic>
    </p:spTree>
    <p:extLst>
      <p:ext uri="{BB962C8B-B14F-4D97-AF65-F5344CB8AC3E}">
        <p14:creationId xmlns:p14="http://schemas.microsoft.com/office/powerpoint/2010/main" val="1923355015"/>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32</TotalTime>
  <Words>3264</Words>
  <Application>Microsoft Office PowerPoint</Application>
  <PresentationFormat>Widescreen</PresentationFormat>
  <Paragraphs>213</Paragraphs>
  <Slides>27</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Aptos</vt:lpstr>
      <vt:lpstr>Arial</vt:lpstr>
      <vt:lpstr>Calibri</vt:lpstr>
      <vt:lpstr>Google Sans</vt:lpstr>
      <vt:lpstr>Montserrat</vt:lpstr>
      <vt:lpstr>Montserrat Light</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Laura Magan (MMS,Ireland)</cp:lastModifiedBy>
  <cp:revision>565</cp:revision>
  <dcterms:created xsi:type="dcterms:W3CDTF">2020-10-14T13:32:04Z</dcterms:created>
  <dcterms:modified xsi:type="dcterms:W3CDTF">2025-08-21T15:17:31Z</dcterms:modified>
</cp:coreProperties>
</file>