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3"/>
  </p:notesMasterIdLst>
  <p:sldIdLst>
    <p:sldId id="7764" r:id="rId2"/>
    <p:sldId id="7690" r:id="rId3"/>
    <p:sldId id="7709" r:id="rId4"/>
    <p:sldId id="7711" r:id="rId5"/>
    <p:sldId id="7316" r:id="rId6"/>
    <p:sldId id="7725" r:id="rId7"/>
    <p:sldId id="7317" r:id="rId8"/>
    <p:sldId id="7401" r:id="rId9"/>
    <p:sldId id="7402" r:id="rId10"/>
    <p:sldId id="7406" r:id="rId11"/>
    <p:sldId id="7172" r:id="rId12"/>
    <p:sldId id="7412" r:id="rId13"/>
    <p:sldId id="7618" r:id="rId14"/>
    <p:sldId id="4354" r:id="rId15"/>
    <p:sldId id="7408" r:id="rId16"/>
    <p:sldId id="7404" r:id="rId17"/>
    <p:sldId id="7197" r:id="rId18"/>
    <p:sldId id="7244" r:id="rId19"/>
    <p:sldId id="7245" r:id="rId20"/>
    <p:sldId id="7265" r:id="rId21"/>
    <p:sldId id="7186" r:id="rId22"/>
    <p:sldId id="7207" r:id="rId23"/>
    <p:sldId id="7191" r:id="rId24"/>
    <p:sldId id="7264" r:id="rId25"/>
    <p:sldId id="7266" r:id="rId26"/>
    <p:sldId id="7589" r:id="rId27"/>
    <p:sldId id="7205" r:id="rId28"/>
    <p:sldId id="7409" r:id="rId29"/>
    <p:sldId id="7171" r:id="rId30"/>
    <p:sldId id="7206" r:id="rId31"/>
    <p:sldId id="7208" r:id="rId32"/>
    <p:sldId id="7209" r:id="rId33"/>
    <p:sldId id="7617" r:id="rId34"/>
    <p:sldId id="7587" r:id="rId35"/>
    <p:sldId id="7595" r:id="rId36"/>
    <p:sldId id="7590" r:id="rId37"/>
    <p:sldId id="7593" r:id="rId38"/>
    <p:sldId id="7596" r:id="rId39"/>
    <p:sldId id="7598" r:id="rId40"/>
    <p:sldId id="7619" r:id="rId41"/>
    <p:sldId id="7620" r:id="rId42"/>
    <p:sldId id="6586" r:id="rId43"/>
    <p:sldId id="7599" r:id="rId44"/>
    <p:sldId id="6955" r:id="rId45"/>
    <p:sldId id="6506" r:id="rId46"/>
    <p:sldId id="6933" r:id="rId47"/>
    <p:sldId id="6963" r:id="rId48"/>
    <p:sldId id="6921" r:id="rId49"/>
    <p:sldId id="7600" r:id="rId50"/>
    <p:sldId id="6931" r:id="rId51"/>
    <p:sldId id="7601" r:id="rId52"/>
    <p:sldId id="7604" r:id="rId53"/>
    <p:sldId id="7603" r:id="rId54"/>
    <p:sldId id="7602" r:id="rId55"/>
    <p:sldId id="7606" r:id="rId56"/>
    <p:sldId id="6954" r:id="rId57"/>
    <p:sldId id="6964" r:id="rId58"/>
    <p:sldId id="7605" r:id="rId59"/>
    <p:sldId id="6737" r:id="rId60"/>
    <p:sldId id="6922" r:id="rId61"/>
    <p:sldId id="6923" r:id="rId62"/>
    <p:sldId id="6966" r:id="rId63"/>
    <p:sldId id="7196" r:id="rId64"/>
    <p:sldId id="7243" r:id="rId65"/>
    <p:sldId id="7410" r:id="rId66"/>
    <p:sldId id="7246" r:id="rId67"/>
    <p:sldId id="7168" r:id="rId68"/>
    <p:sldId id="7159" r:id="rId69"/>
    <p:sldId id="7161" r:id="rId70"/>
    <p:sldId id="7166" r:id="rId71"/>
    <p:sldId id="770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F2A158"/>
    <a:srgbClr val="EC7C69"/>
    <a:srgbClr val="E96751"/>
    <a:srgbClr val="616161"/>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Payback Period Formula </a:t>
          </a:r>
          <a:r>
            <a:rPr lang="en-IE" sz="2400" b="0" dirty="0"/>
            <a:t>(years)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Payback Period </a:t>
          </a:r>
          <a:r>
            <a:rPr lang="en-US" sz="2200" dirty="0"/>
            <a:t>= Initial Investment / Annual Savings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ROI </a:t>
          </a:r>
        </a:p>
        <a:p>
          <a:r>
            <a:rPr lang="en-IE" sz="2000" b="0" dirty="0"/>
            <a:t>(Return on Investment %)</a:t>
          </a:r>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ROI = </a:t>
          </a:r>
          <a:r>
            <a:rPr lang="en-US" sz="2200" b="0" dirty="0"/>
            <a:t>(Annual Net Savings / Initial Investment) × 100</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200" b="1" dirty="0"/>
            <a:t>High Start-Up Costs </a:t>
          </a:r>
        </a:p>
      </dgm:t>
    </dgm:pt>
    <dgm:pt modelId="{6FBDA5F3-E1D3-43ED-B384-F026D920AB12}" type="parTrans" cxnId="{595C4B3D-2C03-4BB2-B532-EB6B0A1FB9CD}">
      <dgm:prSet/>
      <dgm:spPr/>
      <dgm:t>
        <a:bodyPr/>
        <a:lstStyle/>
        <a:p>
          <a:endParaRPr lang="en-IE" sz="2000"/>
        </a:p>
      </dgm:t>
    </dgm:pt>
    <dgm:pt modelId="{D2702068-BFD1-4A4B-802A-C4238FC65AAB}" type="sibTrans" cxnId="{595C4B3D-2C03-4BB2-B532-EB6B0A1FB9CD}">
      <dgm:prSet/>
      <dgm:spPr/>
      <dgm:t>
        <a:bodyPr/>
        <a:lstStyle/>
        <a:p>
          <a:endParaRPr lang="en-IE" sz="20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200" b="0" i="0" u="none" strike="noStrike" cap="none" normalizeH="0" baseline="0" dirty="0">
              <a:ln>
                <a:noFill/>
              </a:ln>
              <a:effectLst/>
            </a:rPr>
            <a:t>Installation, upgrade, materials and construction can cost a significant amount.</a:t>
          </a:r>
          <a:endParaRPr lang="en-IE" sz="2200" b="0" dirty="0"/>
        </a:p>
      </dgm:t>
    </dgm:pt>
    <dgm:pt modelId="{CAB6670D-41F5-4EF0-9F8E-D601BA7ED432}" type="parTrans" cxnId="{3C427FAA-8888-4B42-A2DD-B1C4FEAFF1AE}">
      <dgm:prSet/>
      <dgm:spPr/>
      <dgm:t>
        <a:bodyPr/>
        <a:lstStyle/>
        <a:p>
          <a:endParaRPr lang="en-IE" sz="2000"/>
        </a:p>
      </dgm:t>
    </dgm:pt>
    <dgm:pt modelId="{57AFF84B-524A-4291-932E-8A689CEDBB95}" type="sibTrans" cxnId="{3C427FAA-8888-4B42-A2DD-B1C4FEAFF1AE}">
      <dgm:prSet/>
      <dgm:spPr/>
      <dgm:t>
        <a:bodyPr/>
        <a:lstStyle/>
        <a:p>
          <a:endParaRPr lang="en-IE" sz="2000"/>
        </a:p>
      </dgm:t>
    </dgm:pt>
    <dgm:pt modelId="{35ECE6DB-832A-468B-B9D2-562C46F00314}">
      <dgm:prSet phldrT="[Text]" custT="1"/>
      <dgm:spPr/>
      <dgm:t>
        <a:bodyPr/>
        <a:lstStyle/>
        <a:p>
          <a:r>
            <a:rPr lang="en-IE" sz="2200" b="1" dirty="0">
              <a:solidFill>
                <a:srgbClr val="E96751"/>
              </a:solidFill>
            </a:rPr>
            <a:t>Example</a:t>
          </a:r>
        </a:p>
      </dgm:t>
    </dgm:pt>
    <dgm:pt modelId="{71198CC0-91FA-4EDA-852A-A200C1E285E0}" type="parTrans" cxnId="{A76AB69A-6F40-4594-B626-A82381799289}">
      <dgm:prSet/>
      <dgm:spPr/>
      <dgm:t>
        <a:bodyPr/>
        <a:lstStyle/>
        <a:p>
          <a:endParaRPr lang="en-IE" sz="2000"/>
        </a:p>
      </dgm:t>
    </dgm:pt>
    <dgm:pt modelId="{BA908799-5339-489F-A269-0A57B796E13C}" type="sibTrans" cxnId="{A76AB69A-6F40-4594-B626-A82381799289}">
      <dgm:prSet/>
      <dgm:spPr/>
      <dgm:t>
        <a:bodyPr/>
        <a:lstStyle/>
        <a:p>
          <a:endParaRPr lang="en-IE" sz="2000"/>
        </a:p>
      </dgm:t>
    </dgm:pt>
    <dgm:pt modelId="{E7FAECCE-73F1-4FAE-BFD5-B32B8014B2EC}">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000"/>
        </a:p>
      </dgm:t>
    </dgm:pt>
    <dgm:pt modelId="{C7BDDA27-8D63-40D1-AAE5-2BABBD736E38}" type="sibTrans" cxnId="{281E3E1B-C4EC-49C1-9C92-08AAF2AD8BB7}">
      <dgm:prSet/>
      <dgm:spPr/>
      <dgm:t>
        <a:bodyPr/>
        <a:lstStyle/>
        <a:p>
          <a:endParaRPr lang="en-IE" sz="2000"/>
        </a:p>
      </dgm:t>
    </dgm:pt>
    <dgm:pt modelId="{821587D9-E91D-49DF-A762-BB5E7EA5A6C5}">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dgm:t>
    </dgm:pt>
    <dgm:pt modelId="{9CC0332B-ADB7-46CA-BE4A-AD1BEAA0900F}" type="parTrans" cxnId="{54C76432-302B-46A2-8B2B-F1A7CEEDE122}">
      <dgm:prSet/>
      <dgm:spPr/>
      <dgm:t>
        <a:bodyPr/>
        <a:lstStyle/>
        <a:p>
          <a:endParaRPr lang="en-IE"/>
        </a:p>
      </dgm:t>
    </dgm:pt>
    <dgm:pt modelId="{5450CD31-F145-4EE4-A016-AED60571940C}" type="sibTrans" cxnId="{54C76432-302B-46A2-8B2B-F1A7CEEDE122}">
      <dgm:prSet/>
      <dgm:spPr/>
      <dgm:t>
        <a:bodyPr/>
        <a:lstStyle/>
        <a:p>
          <a:endParaRPr lang="en-IE"/>
        </a:p>
      </dgm:t>
    </dgm:pt>
    <dgm:pt modelId="{85A10E8F-C2AA-4BC7-B31C-7F2C5E6417E6}">
      <dgm:prSet phldrT="[Text]" custT="1"/>
      <dgm:spPr>
        <a:solidFill>
          <a:srgbClr val="EC7C69"/>
        </a:solidFill>
      </dgm:spPr>
      <dgm:t>
        <a:bodyPr lIns="360000"/>
        <a:lstStyle/>
        <a:p>
          <a:pPr marL="0">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gm:t>
    </dgm:pt>
    <dgm:pt modelId="{2E963C82-4FF2-405C-AA3A-90C6B27EE0BF}" type="parTrans" cxnId="{57E0F928-A295-4F68-8CCF-6529757F0C14}">
      <dgm:prSet/>
      <dgm:spPr/>
      <dgm:t>
        <a:bodyPr/>
        <a:lstStyle/>
        <a:p>
          <a:endParaRPr lang="en-IE"/>
        </a:p>
      </dgm:t>
    </dgm:pt>
    <dgm:pt modelId="{1CEEFBC5-98B8-4DA8-84B3-87CC3CED22E5}" type="sibTrans" cxnId="{57E0F928-A295-4F68-8CCF-6529757F0C1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19473" custLinFactNeighborX="-590" custLinFactNeighborY="-8874">
        <dgm:presLayoutVars>
          <dgm:chMax val="1"/>
          <dgm:bulletEnabled val="1"/>
        </dgm:presLayoutVars>
      </dgm:prSet>
      <dgm:spPr/>
    </dgm:pt>
    <dgm:pt modelId="{D8C8E0A3-BA8E-4282-AB64-69A8298815EE}" type="pres">
      <dgm:prSet presAssocID="{E42BD325-DF3F-4EA7-A363-04593AC8B8B9}" presName="bracket" presStyleLbl="parChTrans1D1" presStyleIdx="0" presStyleCnt="2" custLinFactNeighborX="11708" custLinFactNeighborY="-15579"/>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89529" custLinFactNeighborX="1477" custLinFactNeighborY="-18771">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ScaleX="124503"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132310" custLinFactNeighborX="56723" custLinFactNeighborY="570"/>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184931" custScaleY="149542" custLinFactNeighborX="9778" custLinFactNeighborY="11773">
        <dgm:presLayoutVars>
          <dgm:bulletEnabled val="1"/>
        </dgm:presLayoutVars>
      </dgm:prSet>
      <dgm:spPr/>
    </dgm:pt>
  </dgm:ptLst>
  <dgm:cxnLst>
    <dgm:cxn modelId="{15D72704-E2B9-466A-8B12-CE5F24901298}" type="presOf" srcId="{85A10E8F-C2AA-4BC7-B31C-7F2C5E6417E6}" destId="{169FA5A2-EAC8-4B0B-AB9D-C120184E3A76}" srcOrd="0" destOrd="2" presId="urn:diagrams.loki3.com/BracketList"/>
    <dgm:cxn modelId="{281E3E1B-C4EC-49C1-9C92-08AAF2AD8BB7}" srcId="{35ECE6DB-832A-468B-B9D2-562C46F00314}" destId="{E7FAECCE-73F1-4FAE-BFD5-B32B8014B2EC}" srcOrd="0" destOrd="0" parTransId="{24CD6CE3-A1B3-4AE3-AF90-640CE1DAF97D}" sibTransId="{C7BDDA27-8D63-40D1-AAE5-2BABBD736E38}"/>
    <dgm:cxn modelId="{57E0F928-A295-4F68-8CCF-6529757F0C14}" srcId="{35ECE6DB-832A-468B-B9D2-562C46F00314}" destId="{85A10E8F-C2AA-4BC7-B31C-7F2C5E6417E6}" srcOrd="2" destOrd="0" parTransId="{2E963C82-4FF2-405C-AA3A-90C6B27EE0BF}" sibTransId="{1CEEFBC5-98B8-4DA8-84B3-87CC3CED22E5}"/>
    <dgm:cxn modelId="{54C76432-302B-46A2-8B2B-F1A7CEEDE122}" srcId="{35ECE6DB-832A-468B-B9D2-562C46F00314}" destId="{821587D9-E91D-49DF-A762-BB5E7EA5A6C5}" srcOrd="1" destOrd="0" parTransId="{9CC0332B-ADB7-46CA-BE4A-AD1BEAA0900F}" sibTransId="{5450CD31-F145-4EE4-A016-AED60571940C}"/>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B1C9D4D7-D414-402C-8C10-C1AF9E1BA825}" type="presOf" srcId="{821587D9-E91D-49DF-A762-BB5E7EA5A6C5}" destId="{169FA5A2-EAC8-4B0B-AB9D-C120184E3A76}" srcOrd="0" destOrd="1"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Breakeven Price </a:t>
          </a:r>
          <a:r>
            <a:rPr lang="en-IE" sz="2400" b="0" dirty="0"/>
            <a:t>(per night)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Breakeven Price </a:t>
          </a:r>
          <a:r>
            <a:rPr lang="en-US" sz="2200" b="0" dirty="0"/>
            <a:t>= (Fixed Costs + Variable Costs) / Expected Occupancy Nights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Green Price Premium Potential</a:t>
          </a:r>
          <a:endParaRPr lang="en-IE" sz="2000" b="0"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Adjusted Rate = </a:t>
          </a:r>
          <a:r>
            <a:rPr lang="en-US" sz="2200" b="0" dirty="0"/>
            <a:t>Base Rate × (1 + Green Premium %)</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Reduce Costs Long Term</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However, they usually </a:t>
          </a:r>
          <a:r>
            <a:rPr kumimoji="0" lang="en-US" altLang="en-US" sz="2400" b="1" i="0" u="none" strike="noStrike" cap="none" normalizeH="0" baseline="0" dirty="0">
              <a:ln>
                <a:noFill/>
              </a:ln>
              <a:effectLst/>
            </a:rPr>
            <a:t>reduce ongoing operating costs</a:t>
          </a:r>
          <a:r>
            <a:rPr kumimoji="0" lang="en-US" altLang="en-US" sz="2400" b="0" i="0" u="none" strike="noStrike" cap="none" normalizeH="0" baseline="0" dirty="0">
              <a:ln>
                <a:noFill/>
              </a:ln>
              <a:effectLst/>
            </a:rPr>
            <a:t> significantly by more than 50%.</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Example</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324253"/>
          <a:ext cx="1720571"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Payback Period Formula </a:t>
          </a:r>
          <a:r>
            <a:rPr lang="en-IE" sz="2400" b="0" kern="1200" dirty="0"/>
            <a:t>(years) </a:t>
          </a:r>
          <a:endParaRPr lang="en-IE" sz="2400" b="1" kern="1200" dirty="0"/>
        </a:p>
      </dsp:txBody>
      <dsp:txXfrm>
        <a:off x="912" y="324253"/>
        <a:ext cx="1720571" cy="1488093"/>
      </dsp:txXfrm>
    </dsp:sp>
    <dsp:sp modelId="{D8C8E0A3-BA8E-4282-AB64-69A8298815EE}">
      <dsp:nvSpPr>
        <dsp:cNvPr id="0" name=""/>
        <dsp:cNvSpPr/>
      </dsp:nvSpPr>
      <dsp:spPr>
        <a:xfrm>
          <a:off x="1721484" y="584022"/>
          <a:ext cx="344114" cy="9685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03441"/>
          <a:ext cx="9283158" cy="72971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Payback Period </a:t>
          </a:r>
          <a:r>
            <a:rPr lang="en-US" sz="2200" kern="1200" dirty="0"/>
            <a:t>= Initial Investment / Annual Savings</a:t>
          </a:r>
          <a:endParaRPr lang="en-IE" sz="2200" b="0" kern="1200" dirty="0"/>
        </a:p>
      </dsp:txBody>
      <dsp:txXfrm>
        <a:off x="2203244" y="703441"/>
        <a:ext cx="9283158" cy="729716"/>
      </dsp:txXfrm>
    </dsp:sp>
    <dsp:sp modelId="{019716EF-CDDF-41A5-92A2-DC8BDAAC3D55}">
      <dsp:nvSpPr>
        <dsp:cNvPr id="0" name=""/>
        <dsp:cNvSpPr/>
      </dsp:nvSpPr>
      <dsp:spPr>
        <a:xfrm>
          <a:off x="0" y="1636771"/>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636771"/>
        <a:ext cx="1529708" cy="1287000"/>
      </dsp:txXfrm>
    </dsp:sp>
    <dsp:sp modelId="{FF0AADBA-13D1-4FE1-86F3-6C03F6381B4E}">
      <dsp:nvSpPr>
        <dsp:cNvPr id="0" name=""/>
        <dsp:cNvSpPr/>
      </dsp:nvSpPr>
      <dsp:spPr>
        <a:xfrm>
          <a:off x="1530621" y="1961025"/>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975014"/>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sp:txBody>
      <dsp:txXfrm>
        <a:off x="1959852" y="1975014"/>
        <a:ext cx="9536822" cy="553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ROI </a:t>
          </a:r>
        </a:p>
        <a:p>
          <a:pPr marL="0" lvl="0" indent="0" algn="r" defTabSz="1066800">
            <a:lnSpc>
              <a:spcPct val="90000"/>
            </a:lnSpc>
            <a:spcBef>
              <a:spcPct val="0"/>
            </a:spcBef>
            <a:spcAft>
              <a:spcPct val="35000"/>
            </a:spcAft>
            <a:buNone/>
          </a:pPr>
          <a:r>
            <a:rPr lang="en-IE" sz="2000" b="0" kern="1200" dirty="0"/>
            <a:t>(Return on Investment %)</a:t>
          </a:r>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ROI = </a:t>
          </a:r>
          <a:r>
            <a:rPr lang="en-US" sz="2200" b="0" kern="1200" dirty="0"/>
            <a:t>(Annual Net Savings / Initial Investment) × 100</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0"/>
          <a:ext cx="1356141" cy="97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t>High Start-Up Costs </a:t>
          </a:r>
        </a:p>
      </dsp:txBody>
      <dsp:txXfrm>
        <a:off x="0" y="0"/>
        <a:ext cx="1356141" cy="978591"/>
      </dsp:txXfrm>
    </dsp:sp>
    <dsp:sp modelId="{D8C8E0A3-BA8E-4282-AB64-69A8298815EE}">
      <dsp:nvSpPr>
        <dsp:cNvPr id="0" name=""/>
        <dsp:cNvSpPr/>
      </dsp:nvSpPr>
      <dsp:spPr>
        <a:xfrm>
          <a:off x="1368113" y="0"/>
          <a:ext cx="227020" cy="97859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1676650" y="0"/>
          <a:ext cx="6124324" cy="876123"/>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kumimoji="0" lang="en-US" altLang="en-US" sz="2200" b="0" i="0" u="none" strike="noStrike" kern="1200" cap="none" normalizeH="0" baseline="0" dirty="0">
              <a:ln>
                <a:noFill/>
              </a:ln>
              <a:effectLst/>
            </a:rPr>
            <a:t>Installation, upgrade, materials and construction can cost a significant amount.</a:t>
          </a:r>
          <a:endParaRPr lang="en-IE" sz="2200" b="0" kern="1200" dirty="0"/>
        </a:p>
      </dsp:txBody>
      <dsp:txXfrm>
        <a:off x="1676650" y="0"/>
        <a:ext cx="6124324" cy="876123"/>
      </dsp:txXfrm>
    </dsp:sp>
    <dsp:sp modelId="{019716EF-CDDF-41A5-92A2-DC8BDAAC3D55}">
      <dsp:nvSpPr>
        <dsp:cNvPr id="0" name=""/>
        <dsp:cNvSpPr/>
      </dsp:nvSpPr>
      <dsp:spPr>
        <a:xfrm>
          <a:off x="1340" y="2467503"/>
          <a:ext cx="1479630" cy="39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96751"/>
              </a:solidFill>
            </a:rPr>
            <a:t>Example</a:t>
          </a:r>
        </a:p>
      </dsp:txBody>
      <dsp:txXfrm>
        <a:off x="1340" y="2467503"/>
        <a:ext cx="1479630" cy="396096"/>
      </dsp:txXfrm>
    </dsp:sp>
    <dsp:sp modelId="{FF0AADBA-13D1-4FE1-86F3-6C03F6381B4E}">
      <dsp:nvSpPr>
        <dsp:cNvPr id="0" name=""/>
        <dsp:cNvSpPr/>
      </dsp:nvSpPr>
      <dsp:spPr>
        <a:xfrm>
          <a:off x="1534899" y="1209319"/>
          <a:ext cx="237685" cy="30789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823026" y="995571"/>
          <a:ext cx="5977948" cy="3479944"/>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sp:txBody>
      <dsp:txXfrm>
        <a:off x="1823026" y="995571"/>
        <a:ext cx="5977948" cy="3479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24799"/>
          <a:ext cx="172057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Breakeven Price </a:t>
          </a:r>
          <a:r>
            <a:rPr lang="en-IE" sz="2400" b="0" kern="1200" dirty="0"/>
            <a:t>(per night) </a:t>
          </a:r>
          <a:endParaRPr lang="en-IE" sz="2400" b="1" kern="1200" dirty="0"/>
        </a:p>
      </dsp:txBody>
      <dsp:txXfrm>
        <a:off x="912" y="424799"/>
        <a:ext cx="1720571" cy="1287000"/>
      </dsp:txXfrm>
    </dsp:sp>
    <dsp:sp modelId="{D8C8E0A3-BA8E-4282-AB64-69A8298815EE}">
      <dsp:nvSpPr>
        <dsp:cNvPr id="0" name=""/>
        <dsp:cNvSpPr/>
      </dsp:nvSpPr>
      <dsp:spPr>
        <a:xfrm>
          <a:off x="1721484" y="649465"/>
          <a:ext cx="344114"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52746"/>
          <a:ext cx="928315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Breakeven Price </a:t>
          </a:r>
          <a:r>
            <a:rPr lang="en-US" sz="2200" b="0" kern="1200" dirty="0"/>
            <a:t>= (Fixed Costs + Variable Costs) / Expected Occupancy Nights</a:t>
          </a:r>
          <a:endParaRPr lang="en-IE" sz="2200" b="0" kern="1200" dirty="0"/>
        </a:p>
      </dsp:txBody>
      <dsp:txXfrm>
        <a:off x="2203244" y="752746"/>
        <a:ext cx="9283158" cy="631106"/>
      </dsp:txXfrm>
    </dsp:sp>
    <dsp:sp modelId="{019716EF-CDDF-41A5-92A2-DC8BDAAC3D55}">
      <dsp:nvSpPr>
        <dsp:cNvPr id="0" name=""/>
        <dsp:cNvSpPr/>
      </dsp:nvSpPr>
      <dsp:spPr>
        <a:xfrm>
          <a:off x="0" y="1536225"/>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36225"/>
        <a:ext cx="1529708" cy="1287000"/>
      </dsp:txXfrm>
    </dsp:sp>
    <dsp:sp modelId="{FF0AADBA-13D1-4FE1-86F3-6C03F6381B4E}">
      <dsp:nvSpPr>
        <dsp:cNvPr id="0" name=""/>
        <dsp:cNvSpPr/>
      </dsp:nvSpPr>
      <dsp:spPr>
        <a:xfrm>
          <a:off x="1530621" y="1860478"/>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4468"/>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sp:txBody>
      <dsp:txXfrm>
        <a:off x="1959852" y="1874468"/>
        <a:ext cx="9536822" cy="553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Green Price Premium Potential</a:t>
          </a:r>
          <a:endParaRPr lang="en-IE" sz="2000" b="0" kern="1200" dirty="0"/>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Adjusted Rate = </a:t>
          </a:r>
          <a:r>
            <a:rPr lang="en-US" sz="2200" b="0" kern="1200" dirty="0"/>
            <a:t>Base Rate × (1 + Green Premium %)</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6840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Reduce Costs Long Term</a:t>
          </a:r>
        </a:p>
      </dsp:txBody>
      <dsp:txXfrm>
        <a:off x="0" y="684076"/>
        <a:ext cx="1849303" cy="1267200"/>
      </dsp:txXfrm>
    </dsp:sp>
    <dsp:sp modelId="{D8C8E0A3-BA8E-4282-AB64-69A8298815EE}">
      <dsp:nvSpPr>
        <dsp:cNvPr id="0" name=""/>
        <dsp:cNvSpPr/>
      </dsp:nvSpPr>
      <dsp:spPr>
        <a:xfrm>
          <a:off x="1829157" y="8050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775366"/>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However, they usually </a:t>
          </a:r>
          <a:r>
            <a:rPr kumimoji="0" lang="en-US" altLang="en-US" sz="2400" b="1" i="0" u="none" strike="noStrike" kern="1200" cap="none" normalizeH="0" baseline="0" dirty="0">
              <a:ln>
                <a:noFill/>
              </a:ln>
              <a:effectLst/>
            </a:rPr>
            <a:t>reduce ongoing operating costs</a:t>
          </a:r>
          <a:r>
            <a:rPr kumimoji="0" lang="en-US" altLang="en-US" sz="2400" b="0" i="0" u="none" strike="noStrike" kern="1200" cap="none" normalizeH="0" baseline="0" dirty="0">
              <a:ln>
                <a:noFill/>
              </a:ln>
              <a:effectLst/>
            </a:rPr>
            <a:t> significantly by more than 50%.</a:t>
          </a:r>
          <a:endParaRPr lang="en-IE" sz="2400" b="0" kern="1200" dirty="0"/>
        </a:p>
      </dsp:txBody>
      <dsp:txXfrm>
        <a:off x="2493560" y="775366"/>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Example</a:t>
          </a:r>
        </a:p>
      </dsp:txBody>
      <dsp:txXfrm>
        <a:off x="0" y="2129094"/>
        <a:ext cx="1950243" cy="1267200"/>
      </dsp:txXfrm>
    </dsp:sp>
    <dsp:sp modelId="{FF0AADBA-13D1-4FE1-86F3-6C03F6381B4E}">
      <dsp:nvSpPr>
        <dsp:cNvPr id="0" name=""/>
        <dsp:cNvSpPr/>
      </dsp:nvSpPr>
      <dsp:spPr>
        <a:xfrm>
          <a:off x="2023112" y="1830370"/>
          <a:ext cx="390048" cy="1940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816962"/>
          <a:ext cx="5304663" cy="19404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sp:txBody>
      <dsp:txXfrm>
        <a:off x="2496311" y="1816962"/>
        <a:ext cx="5304663" cy="19404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8" name="Straight Connector 7">
            <a:extLst>
              <a:ext uri="{FF2B5EF4-FFF2-40B4-BE49-F238E27FC236}">
                <a16:creationId xmlns:a16="http://schemas.microsoft.com/office/drawing/2014/main" id="{876A1F6A-8D07-99C2-028B-4F9A3DEDC954}"/>
              </a:ext>
            </a:extLst>
          </p:cNvPr>
          <p:cNvCxnSpPr>
            <a:cxnSpLocks/>
          </p:cNvCxnSpPr>
          <p:nvPr userDrawn="1"/>
        </p:nvCxnSpPr>
        <p:spPr>
          <a:xfrm>
            <a:off x="8773537" y="1670191"/>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EE3A64A-148D-3827-3756-D5DB790C2514}"/>
              </a:ext>
            </a:extLst>
          </p:cNvPr>
          <p:cNvSpPr>
            <a:spLocks noGrp="1"/>
          </p:cNvSpPr>
          <p:nvPr>
            <p:ph type="body" sz="quarter" idx="18" hasCustomPrompt="1"/>
          </p:nvPr>
        </p:nvSpPr>
        <p:spPr>
          <a:xfrm>
            <a:off x="8892781" y="1832083"/>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2D81317D-52DC-2F94-7A59-F76FB6D924FB}"/>
              </a:ext>
            </a:extLst>
          </p:cNvPr>
          <p:cNvSpPr>
            <a:spLocks noGrp="1"/>
          </p:cNvSpPr>
          <p:nvPr>
            <p:ph type="body" sz="quarter" idx="19" hasCustomPrompt="1"/>
          </p:nvPr>
        </p:nvSpPr>
        <p:spPr>
          <a:xfrm>
            <a:off x="8909580" y="897164"/>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156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ext + Device 03">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Tree>
    <p:extLst>
      <p:ext uri="{BB962C8B-B14F-4D97-AF65-F5344CB8AC3E}">
        <p14:creationId xmlns:p14="http://schemas.microsoft.com/office/powerpoint/2010/main" val="22643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301221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1881647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15645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67" r:id="rId69"/>
    <p:sldLayoutId id="2147483969" r:id="rId70"/>
    <p:sldLayoutId id="2147483971" r:id="rId71"/>
    <p:sldLayoutId id="2147483972" r:id="rId72"/>
    <p:sldLayoutId id="2147483976" r:id="rId73"/>
    <p:sldLayoutId id="2147483979"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en.ccunesco.ca/-/media/Files/Unesco/Resources/2022/01/GuideSustainabilityPracticesInTouristAccommodationFacilities.pdf#:~:text=sustainability%20are%20more%20likely%20to,All" TargetMode="External"/><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hyperlink" Target="https://businessplan-templates.com/blogs/startup-costs/eco-lodge" TargetMode="External"/><Relationship Id="rId4" Type="http://schemas.openxmlformats.org/officeDocument/2006/relationships/image" Target="../media/image49.png"/><Relationship Id="rId9" Type="http://schemas.openxmlformats.org/officeDocument/2006/relationships/image" Target="../media/image54.sv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g"/><Relationship Id="rId7" Type="http://schemas.openxmlformats.org/officeDocument/2006/relationships/image" Target="../media/image58.svg"/><Relationship Id="rId2" Type="http://schemas.openxmlformats.org/officeDocument/2006/relationships/image" Target="../media/image55.jpg"/><Relationship Id="rId1" Type="http://schemas.openxmlformats.org/officeDocument/2006/relationships/slideLayout" Target="../slideLayouts/slideLayout70.xml"/><Relationship Id="rId6" Type="http://schemas.openxmlformats.org/officeDocument/2006/relationships/image" Target="../media/image57.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60.svg"/></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1.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35.svg"/><Relationship Id="rId7" Type="http://schemas.openxmlformats.org/officeDocument/2006/relationships/image" Target="../media/image60.svg"/><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hyperlink" Target="https://www.glion.edu/magazine/eco-friendly-hotels-explained/#:~:text=By%20choosing%20to%20stay%20at,and%20often%20use%20sustainable%20materials." TargetMode="External"/><Relationship Id="rId4" Type="http://schemas.openxmlformats.org/officeDocument/2006/relationships/image" Target="../media/image57.png"/><Relationship Id="rId9" Type="http://schemas.openxmlformats.org/officeDocument/2006/relationships/image" Target="../media/image63.jp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4.jp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65.jpg"/><Relationship Id="rId5" Type="http://schemas.openxmlformats.org/officeDocument/2006/relationships/image" Target="../media/image60.sv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7.jpg"/><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66.jpg"/><Relationship Id="rId5" Type="http://schemas.openxmlformats.org/officeDocument/2006/relationships/image" Target="../media/image60.sv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0.svg"/><Relationship Id="rId7" Type="http://schemas.openxmlformats.org/officeDocument/2006/relationships/image" Target="../media/image71.jpg"/><Relationship Id="rId2" Type="http://schemas.openxmlformats.org/officeDocument/2006/relationships/image" Target="../media/image59.png"/><Relationship Id="rId1" Type="http://schemas.openxmlformats.org/officeDocument/2006/relationships/slideLayout" Target="../slideLayouts/slideLayout70.xml"/><Relationship Id="rId6" Type="http://schemas.openxmlformats.org/officeDocument/2006/relationships/image" Target="../media/image70.jpg"/><Relationship Id="rId5" Type="http://schemas.openxmlformats.org/officeDocument/2006/relationships/image" Target="../media/image69.sv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www.vacationrentalformula.com/blogs/the-bottom-line-on-going-green-making-responsible-tourism-pay#:~:text=Recent%20industry%20studies%20show%20that,conscious%20stay" TargetMode="External"/><Relationship Id="rId7" Type="http://schemas.openxmlformats.org/officeDocument/2006/relationships/image" Target="../media/image77.svg"/><Relationship Id="rId2" Type="http://schemas.openxmlformats.org/officeDocument/2006/relationships/hyperlink" Target="https://centreforaviation.com/news/euromonitor-international-80-of-travellers-will-pay-at-least-10-more-for-sustainable-travel-1219217" TargetMode="External"/><Relationship Id="rId1" Type="http://schemas.openxmlformats.org/officeDocument/2006/relationships/slideLayout" Target="../slideLayouts/slideLayout70.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hyperlink" Target="https://www.vacationrentalformula.com/blogs/the-bottom-line-on-going-green-making-responsible-tourism-pay" TargetMode="External"/><Relationship Id="rId2" Type="http://schemas.openxmlformats.org/officeDocument/2006/relationships/image" Target="../media/image80.jp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4.jpg"/><Relationship Id="rId2" Type="http://schemas.openxmlformats.org/officeDocument/2006/relationships/image" Target="../media/image76.png"/><Relationship Id="rId1" Type="http://schemas.openxmlformats.org/officeDocument/2006/relationships/slideLayout" Target="../slideLayouts/slideLayout70.xml"/><Relationship Id="rId6" Type="http://schemas.openxmlformats.org/officeDocument/2006/relationships/image" Target="../media/image83.jpg"/><Relationship Id="rId5" Type="http://schemas.openxmlformats.org/officeDocument/2006/relationships/image" Target="../media/image82.sv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create.microsoft.com/en-us/templates/financial-management#:~:text=Create%20create,keeping%20track%20of%20your" TargetMode="External"/><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hyperlink" Target="https://www.vertex42.com/ExcelTemplates/cash-flow-statement.html#:~:text=flows%20will%20augment%20your%20balance,sheet%20and%20income%20statements" TargetMode="External"/><Relationship Id="rId2" Type="http://schemas.openxmlformats.org/officeDocument/2006/relationships/hyperlink" Target="https://www.smartsheet.com/free-cash-flow-statement-templates?srsltid=AfmBOopfakHdwnL15CZsjX6RrXpKdrPjghs3i5b2ZqsI2fOY9EJKnlLt#:~:text=Free%20Cash%20Flow%20Statement%20Templates,can%20be%20downloaded%20for%20free" TargetMode="External"/><Relationship Id="rId1" Type="http://schemas.openxmlformats.org/officeDocument/2006/relationships/slideLayout" Target="../slideLayouts/slideLayout72.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5)</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5C93-0D23-EEBD-9A93-B723C76D52D9}"/>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7A53F50E-3990-8A84-02DC-682CD19A2AA6}"/>
              </a:ext>
            </a:extLst>
          </p:cNvPr>
          <p:cNvPicPr>
            <a:picLocks noGrp="1" noChangeAspect="1"/>
          </p:cNvPicPr>
          <p:nvPr>
            <p:ph type="pic" sz="quarter" idx="10"/>
          </p:nvPr>
        </p:nvPicPr>
        <p:blipFill>
          <a:blip r:embed="rId2"/>
          <a:srcRect t="7263" b="7263"/>
          <a:stretch>
            <a:fillRect/>
          </a:stretch>
        </p:blipFill>
        <p:spPr/>
      </p:pic>
      <p:sp>
        <p:nvSpPr>
          <p:cNvPr id="14" name="Text Placeholder 13">
            <a:extLst>
              <a:ext uri="{FF2B5EF4-FFF2-40B4-BE49-F238E27FC236}">
                <a16:creationId xmlns:a16="http://schemas.microsoft.com/office/drawing/2014/main" id="{D8F9181F-5A99-E14D-76F3-149FEEA5A56A}"/>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8EC1214A-D145-4EC4-6E71-1B5179066961}"/>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B553BA63-B6C6-B013-8D61-5EB18CD6A39B}"/>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6E212573-9D5B-2906-AFEE-33A36B8EB64C}"/>
              </a:ext>
            </a:extLst>
          </p:cNvPr>
          <p:cNvSpPr>
            <a:spLocks noGrp="1"/>
          </p:cNvSpPr>
          <p:nvPr>
            <p:ph type="body" sz="quarter" idx="21"/>
          </p:nvPr>
        </p:nvSpPr>
        <p:spPr>
          <a:xfrm>
            <a:off x="4276527" y="239066"/>
            <a:ext cx="7099686" cy="4530541"/>
          </a:xfrm>
        </p:spPr>
        <p:txBody>
          <a:bodyPr/>
          <a:lstStyle/>
          <a:p>
            <a:pPr>
              <a:spcAft>
                <a:spcPts val="1200"/>
              </a:spcAft>
            </a:pPr>
            <a:r>
              <a:rPr lang="en-US" dirty="0"/>
              <a:t>Learn how </a:t>
            </a:r>
            <a:r>
              <a:rPr lang="en-US" i="1" dirty="0"/>
              <a:t>running a glamping or tiny lodge business involves specific financial risks, so owners should clearly understand these risks and have strategies in place to mitigate them. </a:t>
            </a:r>
            <a:r>
              <a:rPr lang="en-US" dirty="0"/>
              <a:t>Next, we discuss different risks and key risk mitigation or prevention tools.</a:t>
            </a:r>
          </a:p>
          <a:p>
            <a:pPr>
              <a:spcAft>
                <a:spcPts val="1200"/>
              </a:spcAft>
            </a:pPr>
            <a:r>
              <a:rPr lang="en-IE" dirty="0"/>
              <a:t>By identifying these, you’re not dwelling on doom and gloom, but rather making sure you’re not caught completely off-guard.</a:t>
            </a:r>
          </a:p>
          <a:p>
            <a:pPr>
              <a:spcAft>
                <a:spcPts val="1200"/>
              </a:spcAft>
            </a:pPr>
            <a:r>
              <a:rPr lang="en-IE" dirty="0"/>
              <a:t>For each significant risk you identify, outline a </a:t>
            </a:r>
            <a:r>
              <a:rPr lang="en-IE" b="1" dirty="0"/>
              <a:t>contingency plan</a:t>
            </a:r>
            <a:r>
              <a:rPr lang="en-IE" dirty="0"/>
              <a:t> – what actions will you take if that scenario comes true?</a:t>
            </a:r>
          </a:p>
          <a:p>
            <a:pPr>
              <a:spcAft>
                <a:spcPts val="1200"/>
              </a:spcAft>
            </a:pPr>
            <a:r>
              <a:rPr lang="en-IE" dirty="0"/>
              <a:t> Essentially, </a:t>
            </a:r>
            <a:r>
              <a:rPr lang="en-IE" dirty="0">
                <a:solidFill>
                  <a:srgbClr val="E96751"/>
                </a:solidFill>
              </a:rPr>
              <a:t>“If X happens, then we will do Y.” </a:t>
            </a:r>
            <a:r>
              <a:rPr lang="en-IE" dirty="0"/>
              <a:t>Also consider preventive measures (things you can do now to reduce the chance or impact of the risk). A critical part of contingency planning is </a:t>
            </a:r>
            <a:r>
              <a:rPr lang="en-IE" b="1" dirty="0"/>
              <a:t>financial safeguards</a:t>
            </a:r>
            <a:r>
              <a:rPr lang="en-IE" dirty="0"/>
              <a:t>. One of the simplest yet most effective safeguards is an </a:t>
            </a:r>
            <a:r>
              <a:rPr lang="en-IE" b="1" dirty="0"/>
              <a:t>emergency cash reserve.</a:t>
            </a:r>
            <a:r>
              <a:rPr lang="en-IE" dirty="0"/>
              <a:t> </a:t>
            </a:r>
          </a:p>
          <a:p>
            <a:pPr>
              <a:spcAft>
                <a:spcPts val="1200"/>
              </a:spcAft>
            </a:pPr>
            <a:r>
              <a:rPr lang="en-US" dirty="0"/>
              <a:t> </a:t>
            </a:r>
            <a:endParaRPr lang="en-IE" dirty="0"/>
          </a:p>
        </p:txBody>
      </p:sp>
      <p:sp>
        <p:nvSpPr>
          <p:cNvPr id="5" name="TextBox 4">
            <a:extLst>
              <a:ext uri="{FF2B5EF4-FFF2-40B4-BE49-F238E27FC236}">
                <a16:creationId xmlns:a16="http://schemas.microsoft.com/office/drawing/2014/main" id="{468B4115-1D09-72A8-04B9-798B7EE74884}"/>
              </a:ext>
            </a:extLst>
          </p:cNvPr>
          <p:cNvSpPr txBox="1"/>
          <p:nvPr/>
        </p:nvSpPr>
        <p:spPr>
          <a:xfrm>
            <a:off x="152400" y="6247450"/>
            <a:ext cx="6096000" cy="432170"/>
          </a:xfrm>
          <a:prstGeom prst="rect">
            <a:avLst/>
          </a:prstGeom>
          <a:noFill/>
        </p:spPr>
        <p:txBody>
          <a:bodyPr wrap="square">
            <a:spAutoFit/>
          </a:bodyPr>
          <a:lstStyle/>
          <a:p>
            <a:pPr algn="l">
              <a:lnSpc>
                <a:spcPts val="2850"/>
              </a:lnSpc>
              <a:spcBef>
                <a:spcPts val="1500"/>
              </a:spcBef>
              <a:spcAft>
                <a:spcPts val="1500"/>
              </a:spcAft>
              <a:buNone/>
            </a:pPr>
            <a:r>
              <a:rPr lang="en-US"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Contingency Planning for Retailers and Hospitality Businesses</a:t>
            </a:r>
            <a:endParaRPr lang="en-US" i="0" dirty="0">
              <a:solidFill>
                <a:srgbClr val="00B0F0"/>
              </a:solidFill>
              <a:effectLst/>
              <a:latin typeface="CormorantGaramond-Bold"/>
            </a:endParaRPr>
          </a:p>
        </p:txBody>
      </p:sp>
    </p:spTree>
    <p:extLst>
      <p:ext uri="{BB962C8B-B14F-4D97-AF65-F5344CB8AC3E}">
        <p14:creationId xmlns:p14="http://schemas.microsoft.com/office/powerpoint/2010/main" val="384994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CAC2-134A-F420-F159-8697963B14C5}"/>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BEBE3591-8CF3-8C35-2FA6-5755E7552FFE}"/>
              </a:ext>
            </a:extLst>
          </p:cNvPr>
          <p:cNvSpPr>
            <a:spLocks noGrp="1"/>
          </p:cNvSpPr>
          <p:nvPr>
            <p:ph type="body" sz="quarter" idx="21"/>
          </p:nvPr>
        </p:nvSpPr>
        <p:spPr>
          <a:xfrm>
            <a:off x="4345625" y="416257"/>
            <a:ext cx="7417749" cy="4530541"/>
          </a:xfrm>
        </p:spPr>
        <p:txBody>
          <a:bodyPr/>
          <a:lstStyle/>
          <a:p>
            <a:pPr>
              <a:spcAft>
                <a:spcPts val="1200"/>
              </a:spcAft>
            </a:pPr>
            <a:r>
              <a:rPr lang="en-US" b="1" dirty="0"/>
              <a:t>Many business plans include three cases: worst, expected, and best. </a:t>
            </a:r>
          </a:p>
          <a:p>
            <a:pPr>
              <a:spcAft>
                <a:spcPts val="1200"/>
              </a:spcAft>
            </a:pPr>
            <a:r>
              <a:rPr lang="en-US" dirty="0"/>
              <a:t>It’s helpful to model a </a:t>
            </a:r>
            <a:r>
              <a:rPr lang="en-US" b="1" dirty="0"/>
              <a:t>pessimistic scenario</a:t>
            </a:r>
            <a:r>
              <a:rPr lang="en-US" dirty="0"/>
              <a:t> (e.g., lower occupancy </a:t>
            </a:r>
            <a:r>
              <a:rPr lang="en-US" b="1" dirty="0"/>
              <a:t>and</a:t>
            </a:r>
            <a:r>
              <a:rPr lang="en-US" dirty="0"/>
              <a:t> some higher costs) to see if you still break even or have a tolerable loss. </a:t>
            </a:r>
          </a:p>
          <a:p>
            <a:pPr>
              <a:spcAft>
                <a:spcPts val="1200"/>
              </a:spcAft>
            </a:pPr>
            <a:r>
              <a:rPr lang="en-US" dirty="0"/>
              <a:t>Also model an optimistic case (high occupancy, stable costs) – this isn’t to be Pollyannaish </a:t>
            </a:r>
            <a:r>
              <a:rPr lang="en-US" i="1" dirty="0"/>
              <a:t>(overly optimistic), </a:t>
            </a:r>
            <a:r>
              <a:rPr lang="en-US" dirty="0"/>
              <a:t>but to see the potential upside and ensure you have capacity (e.g. enough cleaning help) if things go really well. </a:t>
            </a:r>
          </a:p>
          <a:p>
            <a:pPr>
              <a:spcAft>
                <a:spcPts val="1200"/>
              </a:spcAft>
            </a:pPr>
            <a:r>
              <a:rPr lang="en-US" dirty="0"/>
              <a:t>As a beginner, focus on making the “expected” case solid, but have the worst-case scenario in your back pocket so you’re not caught off guard if tourism is slow or a rainy summer hits bookings.</a:t>
            </a:r>
          </a:p>
          <a:p>
            <a:pPr>
              <a:spcAft>
                <a:spcPts val="1200"/>
              </a:spcAft>
            </a:pPr>
            <a:r>
              <a:rPr lang="en-IE" sz="2400" b="1" dirty="0">
                <a:solidFill>
                  <a:srgbClr val="E96751"/>
                </a:solidFill>
              </a:rPr>
              <a:t>Worst-Case vs Expected Case vs Best-Case Examples in the next slide!</a:t>
            </a:r>
          </a:p>
          <a:p>
            <a:pPr>
              <a:spcAft>
                <a:spcPts val="1200"/>
              </a:spcAft>
            </a:pPr>
            <a:endParaRPr lang="en-US" dirty="0"/>
          </a:p>
        </p:txBody>
      </p:sp>
      <p:sp>
        <p:nvSpPr>
          <p:cNvPr id="8" name="Text Placeholder 7">
            <a:extLst>
              <a:ext uri="{FF2B5EF4-FFF2-40B4-BE49-F238E27FC236}">
                <a16:creationId xmlns:a16="http://schemas.microsoft.com/office/drawing/2014/main" id="{DD6BFE0B-A8E4-C02F-718A-DE49DB985240}"/>
              </a:ext>
            </a:extLst>
          </p:cNvPr>
          <p:cNvSpPr>
            <a:spLocks noGrp="1"/>
          </p:cNvSpPr>
          <p:nvPr>
            <p:ph type="body" sz="quarter" idx="19"/>
          </p:nvPr>
        </p:nvSpPr>
        <p:spPr>
          <a:xfrm>
            <a:off x="190500" y="995317"/>
            <a:ext cx="3222015" cy="385564"/>
          </a:xfrm>
        </p:spPr>
        <p:txBody>
          <a:bodyPr/>
          <a:lstStyle/>
          <a:p>
            <a:r>
              <a:rPr lang="en-IE" sz="4400" dirty="0"/>
              <a:t>Worst vs Expected vs Best-Case</a:t>
            </a:r>
          </a:p>
        </p:txBody>
      </p:sp>
    </p:spTree>
    <p:extLst>
      <p:ext uri="{BB962C8B-B14F-4D97-AF65-F5344CB8AC3E}">
        <p14:creationId xmlns:p14="http://schemas.microsoft.com/office/powerpoint/2010/main" val="8820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28E7-5648-40A9-30F4-1C1BE2608FD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50E287-9DEA-B90C-9F37-2029D167D7BB}"/>
              </a:ext>
            </a:extLst>
          </p:cNvPr>
          <p:cNvSpPr/>
          <p:nvPr/>
        </p:nvSpPr>
        <p:spPr>
          <a:xfrm>
            <a:off x="683881" y="2685787"/>
            <a:ext cx="11012621" cy="201809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48E07050-0C09-A2E9-98DE-F61FE33AC110}"/>
              </a:ext>
            </a:extLst>
          </p:cNvPr>
          <p:cNvSpPr/>
          <p:nvPr/>
        </p:nvSpPr>
        <p:spPr>
          <a:xfrm>
            <a:off x="656537" y="3108333"/>
            <a:ext cx="2339097"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B16ED338-45CB-6130-430F-7490A94BEF95}"/>
              </a:ext>
            </a:extLst>
          </p:cNvPr>
          <p:cNvSpPr/>
          <p:nvPr/>
        </p:nvSpPr>
        <p:spPr>
          <a:xfrm>
            <a:off x="720952" y="4807726"/>
            <a:ext cx="11012620" cy="194549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3D4FC5FD-5F90-AD70-469B-D89703EA86D8}"/>
              </a:ext>
            </a:extLst>
          </p:cNvPr>
          <p:cNvSpPr/>
          <p:nvPr/>
        </p:nvSpPr>
        <p:spPr>
          <a:xfrm>
            <a:off x="683881" y="5102063"/>
            <a:ext cx="2311753"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3F453951-8F49-9A59-6E07-24E76B0FD81D}"/>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Expected Case Scenario</a:t>
            </a:r>
          </a:p>
        </p:txBody>
      </p:sp>
      <p:sp>
        <p:nvSpPr>
          <p:cNvPr id="14" name="TextBox 13">
            <a:extLst>
              <a:ext uri="{FF2B5EF4-FFF2-40B4-BE49-F238E27FC236}">
                <a16:creationId xmlns:a16="http://schemas.microsoft.com/office/drawing/2014/main" id="{8BA798EE-15F0-6B78-AC37-9961743A1FFB}"/>
              </a:ext>
            </a:extLst>
          </p:cNvPr>
          <p:cNvSpPr txBox="1"/>
          <p:nvPr/>
        </p:nvSpPr>
        <p:spPr>
          <a:xfrm>
            <a:off x="656537" y="5070101"/>
            <a:ext cx="2339096" cy="830997"/>
          </a:xfrm>
          <a:prstGeom prst="rect">
            <a:avLst/>
          </a:prstGeom>
          <a:solidFill>
            <a:srgbClr val="E96751"/>
          </a:solidFill>
        </p:spPr>
        <p:txBody>
          <a:bodyPr wrap="square" rtlCol="0">
            <a:spAutoFit/>
          </a:bodyPr>
          <a:lstStyle/>
          <a:p>
            <a:pPr algn="ctr"/>
            <a:r>
              <a:rPr lang="en-IE" sz="2400" b="1" dirty="0">
                <a:solidFill>
                  <a:schemeClr val="bg1"/>
                </a:solidFill>
              </a:rPr>
              <a:t>Best Case Scenario</a:t>
            </a:r>
          </a:p>
        </p:txBody>
      </p:sp>
      <p:sp>
        <p:nvSpPr>
          <p:cNvPr id="17" name="TextBox 16">
            <a:extLst>
              <a:ext uri="{FF2B5EF4-FFF2-40B4-BE49-F238E27FC236}">
                <a16:creationId xmlns:a16="http://schemas.microsoft.com/office/drawing/2014/main" id="{9BBE7B6A-7403-3ACC-5327-F0F2729405E7}"/>
              </a:ext>
            </a:extLst>
          </p:cNvPr>
          <p:cNvSpPr txBox="1"/>
          <p:nvPr/>
        </p:nvSpPr>
        <p:spPr>
          <a:xfrm>
            <a:off x="3032705" y="2665418"/>
            <a:ext cx="8673520" cy="2092881"/>
          </a:xfrm>
          <a:prstGeom prst="rect">
            <a:avLst/>
          </a:prstGeom>
          <a:noFill/>
        </p:spPr>
        <p:txBody>
          <a:bodyPr wrap="square" rtlCol="0">
            <a:spAutoFit/>
          </a:bodyPr>
          <a:lstStyle/>
          <a:p>
            <a:r>
              <a:rPr lang="en-US" sz="2100" dirty="0">
                <a:solidFill>
                  <a:srgbClr val="494949"/>
                </a:solidFill>
              </a:rPr>
              <a:t>This is your </a:t>
            </a:r>
            <a:r>
              <a:rPr lang="en-US" sz="2100" b="1" dirty="0">
                <a:solidFill>
                  <a:srgbClr val="494949"/>
                </a:solidFill>
              </a:rPr>
              <a:t>baseline forecast </a:t>
            </a:r>
            <a:r>
              <a:rPr lang="en-US" sz="2100" dirty="0">
                <a:solidFill>
                  <a:srgbClr val="494949"/>
                </a:solidFill>
              </a:rPr>
              <a:t>— the version you use to budget, plan, and operate your business. Based on </a:t>
            </a:r>
            <a:r>
              <a:rPr lang="en-US" sz="2100" b="1" dirty="0">
                <a:solidFill>
                  <a:srgbClr val="494949"/>
                </a:solidFill>
              </a:rPr>
              <a:t>realistic occupanc</a:t>
            </a:r>
            <a:r>
              <a:rPr lang="en-US" sz="2100" dirty="0">
                <a:solidFill>
                  <a:srgbClr val="494949"/>
                </a:solidFill>
              </a:rPr>
              <a:t>y rates drawn from local market trends or past performance. Includes </a:t>
            </a:r>
            <a:r>
              <a:rPr lang="en-US" sz="2100" b="1" dirty="0">
                <a:solidFill>
                  <a:srgbClr val="494949"/>
                </a:solidFill>
              </a:rPr>
              <a:t>typical running costs </a:t>
            </a:r>
            <a:r>
              <a:rPr lang="en-US" sz="2100" dirty="0">
                <a:solidFill>
                  <a:srgbClr val="494949"/>
                </a:solidFill>
              </a:rPr>
              <a:t>and seasonal variations. Assumes </a:t>
            </a:r>
            <a:r>
              <a:rPr lang="en-US" sz="2100" b="1" dirty="0">
                <a:solidFill>
                  <a:srgbClr val="494949"/>
                </a:solidFill>
              </a:rPr>
              <a:t>stable pricing </a:t>
            </a:r>
            <a:r>
              <a:rPr lang="en-US" sz="2100" dirty="0">
                <a:solidFill>
                  <a:srgbClr val="494949"/>
                </a:solidFill>
              </a:rPr>
              <a:t>and </a:t>
            </a:r>
            <a:r>
              <a:rPr lang="en-US" sz="2100" b="1" dirty="0">
                <a:solidFill>
                  <a:srgbClr val="494949"/>
                </a:solidFill>
              </a:rPr>
              <a:t>normal guest booking </a:t>
            </a:r>
            <a:r>
              <a:rPr lang="en-US" sz="2100" b="1" dirty="0" err="1">
                <a:solidFill>
                  <a:srgbClr val="494949"/>
                </a:solidFill>
              </a:rPr>
              <a:t>behaviours</a:t>
            </a:r>
            <a:r>
              <a:rPr lang="en-US" sz="2100" b="1" dirty="0">
                <a:solidFill>
                  <a:srgbClr val="494949"/>
                </a:solidFill>
              </a:rPr>
              <a:t>. </a:t>
            </a:r>
            <a:r>
              <a:rPr lang="en-US" sz="2100" b="1" dirty="0">
                <a:solidFill>
                  <a:srgbClr val="E96751"/>
                </a:solidFill>
              </a:rPr>
              <a:t>Goal: </a:t>
            </a:r>
            <a:r>
              <a:rPr lang="en-US" sz="2100" dirty="0">
                <a:solidFill>
                  <a:srgbClr val="494949"/>
                </a:solidFill>
              </a:rPr>
              <a:t>Focus on this one, make sure your business can thrive in normal conditions.</a:t>
            </a:r>
          </a:p>
        </p:txBody>
      </p:sp>
      <p:sp>
        <p:nvSpPr>
          <p:cNvPr id="19" name="TextBox 18">
            <a:extLst>
              <a:ext uri="{FF2B5EF4-FFF2-40B4-BE49-F238E27FC236}">
                <a16:creationId xmlns:a16="http://schemas.microsoft.com/office/drawing/2014/main" id="{64E73A42-A970-4BB7-9DAF-716444F9BE99}"/>
              </a:ext>
            </a:extLst>
          </p:cNvPr>
          <p:cNvSpPr txBox="1"/>
          <p:nvPr/>
        </p:nvSpPr>
        <p:spPr>
          <a:xfrm>
            <a:off x="3133726" y="4883920"/>
            <a:ext cx="8397708" cy="2031325"/>
          </a:xfrm>
          <a:prstGeom prst="rect">
            <a:avLst/>
          </a:prstGeom>
          <a:noFill/>
          <a:ln>
            <a:noFill/>
          </a:ln>
        </p:spPr>
        <p:txBody>
          <a:bodyPr wrap="square" rtlCol="0">
            <a:spAutoFit/>
          </a:bodyPr>
          <a:lstStyle/>
          <a:p>
            <a:r>
              <a:rPr lang="en-US" sz="2100" b="1" dirty="0">
                <a:solidFill>
                  <a:srgbClr val="595959"/>
                </a:solidFill>
              </a:rPr>
              <a:t>This is the optimistic view</a:t>
            </a:r>
            <a:r>
              <a:rPr lang="en-US" sz="2100" dirty="0">
                <a:solidFill>
                  <a:srgbClr val="595959"/>
                </a:solidFill>
              </a:rPr>
              <a:t>: Occupancy is </a:t>
            </a:r>
            <a:r>
              <a:rPr lang="en-US" sz="2100" b="1" dirty="0">
                <a:solidFill>
                  <a:srgbClr val="595959"/>
                </a:solidFill>
              </a:rPr>
              <a:t>high or full during peak </a:t>
            </a:r>
            <a:r>
              <a:rPr lang="en-US" sz="2100" dirty="0">
                <a:solidFill>
                  <a:srgbClr val="595959"/>
                </a:solidFill>
              </a:rPr>
              <a:t>months. </a:t>
            </a:r>
            <a:r>
              <a:rPr lang="en-US" sz="2100" b="1" dirty="0">
                <a:solidFill>
                  <a:srgbClr val="595959"/>
                </a:solidFill>
              </a:rPr>
              <a:t>Costs are stable </a:t>
            </a:r>
            <a:r>
              <a:rPr lang="en-US" sz="2100" dirty="0">
                <a:solidFill>
                  <a:srgbClr val="595959"/>
                </a:solidFill>
              </a:rPr>
              <a:t>or reduced due to efficiency. You receive additional bookings, upgrades, or group stays. </a:t>
            </a:r>
            <a:r>
              <a:rPr lang="en-US" sz="2100" b="1" dirty="0">
                <a:solidFill>
                  <a:srgbClr val="E96751"/>
                </a:solidFill>
              </a:rPr>
              <a:t>Goal: </a:t>
            </a:r>
            <a:r>
              <a:rPr lang="en-US" sz="2100" dirty="0">
                <a:solidFill>
                  <a:srgbClr val="595959"/>
                </a:solidFill>
              </a:rPr>
              <a:t>Look at the </a:t>
            </a:r>
            <a:r>
              <a:rPr lang="en-US" sz="2100" b="1" dirty="0">
                <a:solidFill>
                  <a:srgbClr val="595959"/>
                </a:solidFill>
              </a:rPr>
              <a:t>potential upside</a:t>
            </a:r>
            <a:r>
              <a:rPr lang="en-US" sz="2100" dirty="0">
                <a:solidFill>
                  <a:srgbClr val="595959"/>
                </a:solidFill>
              </a:rPr>
              <a:t> and make sure you’re </a:t>
            </a:r>
            <a:r>
              <a:rPr lang="en-US" sz="2100" b="1" dirty="0">
                <a:solidFill>
                  <a:srgbClr val="595959"/>
                </a:solidFill>
              </a:rPr>
              <a:t>ready to scale </a:t>
            </a:r>
            <a:r>
              <a:rPr lang="en-US" sz="2100" dirty="0">
                <a:solidFill>
                  <a:srgbClr val="595959"/>
                </a:solidFill>
              </a:rPr>
              <a:t>if things go better than planned — e.g., do you have enough staff, laundry capacity, or amenities if demand surges?</a:t>
            </a:r>
          </a:p>
          <a:p>
            <a:pPr>
              <a:spcAft>
                <a:spcPts val="600"/>
              </a:spcAft>
            </a:pPr>
            <a:endParaRPr lang="en-US" sz="2100" dirty="0">
              <a:solidFill>
                <a:srgbClr val="595959"/>
              </a:solidFill>
            </a:endParaRPr>
          </a:p>
        </p:txBody>
      </p:sp>
      <p:sp>
        <p:nvSpPr>
          <p:cNvPr id="10" name="Rectangle 9">
            <a:extLst>
              <a:ext uri="{FF2B5EF4-FFF2-40B4-BE49-F238E27FC236}">
                <a16:creationId xmlns:a16="http://schemas.microsoft.com/office/drawing/2014/main" id="{33D38BD6-5BB7-9588-ED2F-9D87ADE7DE54}"/>
              </a:ext>
            </a:extLst>
          </p:cNvPr>
          <p:cNvSpPr/>
          <p:nvPr/>
        </p:nvSpPr>
        <p:spPr>
          <a:xfrm>
            <a:off x="693604" y="176545"/>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0E6FAB21-DD89-D001-B316-3BC95762C124}"/>
              </a:ext>
            </a:extLst>
          </p:cNvPr>
          <p:cNvSpPr/>
          <p:nvPr/>
        </p:nvSpPr>
        <p:spPr>
          <a:xfrm>
            <a:off x="656537" y="497381"/>
            <a:ext cx="2339097"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BB550BD0-03C5-3A37-3B2F-81EB991847E4}"/>
              </a:ext>
            </a:extLst>
          </p:cNvPr>
          <p:cNvSpPr txBox="1"/>
          <p:nvPr/>
        </p:nvSpPr>
        <p:spPr>
          <a:xfrm>
            <a:off x="485775" y="559844"/>
            <a:ext cx="2339096" cy="830997"/>
          </a:xfrm>
          <a:prstGeom prst="rect">
            <a:avLst/>
          </a:prstGeom>
          <a:noFill/>
        </p:spPr>
        <p:txBody>
          <a:bodyPr wrap="square" rtlCol="0">
            <a:spAutoFit/>
          </a:bodyPr>
          <a:lstStyle/>
          <a:p>
            <a:pPr algn="ctr"/>
            <a:r>
              <a:rPr lang="en-IE" sz="2400" b="1" dirty="0">
                <a:solidFill>
                  <a:schemeClr val="bg1"/>
                </a:solidFill>
              </a:rPr>
              <a:t>Worst-Case Scenario</a:t>
            </a:r>
          </a:p>
        </p:txBody>
      </p:sp>
      <p:sp>
        <p:nvSpPr>
          <p:cNvPr id="15" name="TextBox 14">
            <a:extLst>
              <a:ext uri="{FF2B5EF4-FFF2-40B4-BE49-F238E27FC236}">
                <a16:creationId xmlns:a16="http://schemas.microsoft.com/office/drawing/2014/main" id="{0D5378FA-A17B-F611-6BF3-F47D4E16817E}"/>
              </a:ext>
            </a:extLst>
          </p:cNvPr>
          <p:cNvSpPr txBox="1"/>
          <p:nvPr/>
        </p:nvSpPr>
        <p:spPr>
          <a:xfrm>
            <a:off x="3208867" y="215397"/>
            <a:ext cx="8491955" cy="2354491"/>
          </a:xfrm>
          <a:prstGeom prst="rect">
            <a:avLst/>
          </a:prstGeom>
          <a:noFill/>
        </p:spPr>
        <p:txBody>
          <a:bodyPr wrap="square" rtlCol="0">
            <a:spAutoFit/>
          </a:bodyPr>
          <a:lstStyle/>
          <a:p>
            <a:r>
              <a:rPr lang="en-US" sz="2100" dirty="0">
                <a:solidFill>
                  <a:srgbClr val="494949"/>
                </a:solidFill>
              </a:rPr>
              <a:t>In this version, you assume things </a:t>
            </a:r>
            <a:r>
              <a:rPr lang="en-US" sz="2100" b="1" dirty="0">
                <a:solidFill>
                  <a:srgbClr val="494949"/>
                </a:solidFill>
              </a:rPr>
              <a:t>don’t go as planned:</a:t>
            </a:r>
          </a:p>
          <a:p>
            <a:pPr marL="342900" indent="-342900">
              <a:buFont typeface="Arial" panose="020B0604020202020204" pitchFamily="34" charset="0"/>
              <a:buChar char="•"/>
            </a:pPr>
            <a:r>
              <a:rPr lang="en-US" sz="2100" dirty="0">
                <a:solidFill>
                  <a:srgbClr val="494949"/>
                </a:solidFill>
              </a:rPr>
              <a:t>Lower-than-expected </a:t>
            </a:r>
            <a:r>
              <a:rPr lang="en-US" sz="2100" b="1" dirty="0">
                <a:solidFill>
                  <a:srgbClr val="494949"/>
                </a:solidFill>
              </a:rPr>
              <a:t>occupancy</a:t>
            </a:r>
          </a:p>
          <a:p>
            <a:pPr marL="342900" indent="-342900">
              <a:buFont typeface="Arial" panose="020B0604020202020204" pitchFamily="34" charset="0"/>
              <a:buChar char="•"/>
            </a:pPr>
            <a:r>
              <a:rPr lang="en-US" sz="2100" dirty="0">
                <a:solidFill>
                  <a:srgbClr val="494949"/>
                </a:solidFill>
              </a:rPr>
              <a:t>Higher variable or </a:t>
            </a:r>
            <a:r>
              <a:rPr lang="en-US" sz="2100" b="1" dirty="0">
                <a:solidFill>
                  <a:srgbClr val="494949"/>
                </a:solidFill>
              </a:rPr>
              <a:t>unexpected costs </a:t>
            </a:r>
            <a:r>
              <a:rPr lang="en-US" sz="2100" dirty="0">
                <a:solidFill>
                  <a:srgbClr val="494949"/>
                </a:solidFill>
              </a:rPr>
              <a:t>(e.g. repairs, fuel surges)</a:t>
            </a:r>
          </a:p>
          <a:p>
            <a:pPr marL="342900" indent="-342900">
              <a:buFont typeface="Arial" panose="020B0604020202020204" pitchFamily="34" charset="0"/>
              <a:buChar char="•"/>
            </a:pPr>
            <a:r>
              <a:rPr lang="en-US" sz="2100" dirty="0">
                <a:solidFill>
                  <a:srgbClr val="494949"/>
                </a:solidFill>
              </a:rPr>
              <a:t>Possible </a:t>
            </a:r>
            <a:r>
              <a:rPr lang="en-US" sz="2100" b="1" dirty="0">
                <a:solidFill>
                  <a:srgbClr val="494949"/>
                </a:solidFill>
              </a:rPr>
              <a:t>marketing delays </a:t>
            </a:r>
            <a:r>
              <a:rPr lang="en-US" sz="2100" dirty="0">
                <a:solidFill>
                  <a:srgbClr val="494949"/>
                </a:solidFill>
              </a:rPr>
              <a:t>or </a:t>
            </a:r>
            <a:r>
              <a:rPr lang="en-US" sz="2100" b="1" dirty="0">
                <a:solidFill>
                  <a:srgbClr val="494949"/>
                </a:solidFill>
              </a:rPr>
              <a:t>tourism downturns</a:t>
            </a:r>
          </a:p>
          <a:p>
            <a:r>
              <a:rPr lang="en-US" sz="2100" b="1" dirty="0">
                <a:solidFill>
                  <a:srgbClr val="E96751"/>
                </a:solidFill>
              </a:rPr>
              <a:t>Goal: </a:t>
            </a:r>
            <a:r>
              <a:rPr lang="en-US" sz="2100" dirty="0">
                <a:solidFill>
                  <a:srgbClr val="494949"/>
                </a:solidFill>
              </a:rPr>
              <a:t>To stress-test your model and ensure you can at least break even or withstand a manageable loss. This helps you prepare for downturns — for example, a rainy summer, local event cancellation, or rising utility costs.</a:t>
            </a:r>
          </a:p>
        </p:txBody>
      </p:sp>
    </p:spTree>
    <p:extLst>
      <p:ext uri="{BB962C8B-B14F-4D97-AF65-F5344CB8AC3E}">
        <p14:creationId xmlns:p14="http://schemas.microsoft.com/office/powerpoint/2010/main" val="136697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961B-54FF-CBE9-0A31-B4668B718FD2}"/>
            </a:ext>
          </a:extLst>
        </p:cNvPr>
        <p:cNvGrpSpPr/>
        <p:nvPr/>
      </p:nvGrpSpPr>
      <p:grpSpPr>
        <a:xfrm>
          <a:off x="0" y="0"/>
          <a:ext cx="0" cy="0"/>
          <a:chOff x="0" y="0"/>
          <a:chExt cx="0" cy="0"/>
        </a:xfrm>
      </p:grpSpPr>
      <p:pic>
        <p:nvPicPr>
          <p:cNvPr id="3" name="Picture Placeholder 2" descr="A close-up of people holding papers&#10;&#10;AI-generated content may be incorrect.">
            <a:extLst>
              <a:ext uri="{FF2B5EF4-FFF2-40B4-BE49-F238E27FC236}">
                <a16:creationId xmlns:a16="http://schemas.microsoft.com/office/drawing/2014/main" id="{58A91296-039C-5569-3B41-E9E429369C7C}"/>
              </a:ext>
            </a:extLst>
          </p:cNvPr>
          <p:cNvPicPr>
            <a:picLocks noGrp="1" noChangeAspect="1"/>
          </p:cNvPicPr>
          <p:nvPr>
            <p:ph type="pic" sz="quarter" idx="22"/>
          </p:nvPr>
        </p:nvPicPr>
        <p:blipFill>
          <a:blip r:embed="rId2"/>
          <a:srcRect t="8636" b="8636"/>
          <a:stretch>
            <a:fillRect/>
          </a:stretch>
        </p:blipFill>
        <p:spPr>
          <a:xfrm>
            <a:off x="0" y="148452"/>
            <a:ext cx="8097183" cy="4136469"/>
          </a:xfrm>
        </p:spPr>
      </p:pic>
      <p:sp>
        <p:nvSpPr>
          <p:cNvPr id="7" name="Text Placeholder 6">
            <a:extLst>
              <a:ext uri="{FF2B5EF4-FFF2-40B4-BE49-F238E27FC236}">
                <a16:creationId xmlns:a16="http://schemas.microsoft.com/office/drawing/2014/main" id="{DFCDFDD6-BE4F-45EB-8EFD-5E36B417A563}"/>
              </a:ext>
            </a:extLst>
          </p:cNvPr>
          <p:cNvSpPr>
            <a:spLocks noGrp="1"/>
          </p:cNvSpPr>
          <p:nvPr>
            <p:ph type="body" sz="quarter" idx="23"/>
          </p:nvPr>
        </p:nvSpPr>
        <p:spPr>
          <a:xfrm>
            <a:off x="229231" y="4426032"/>
            <a:ext cx="11590248" cy="1248936"/>
          </a:xfrm>
        </p:spPr>
        <p:txBody>
          <a:bodyPr/>
          <a:lstStyle/>
          <a:p>
            <a:pPr algn="ctr">
              <a:spcAft>
                <a:spcPts val="600"/>
              </a:spcAft>
            </a:pPr>
            <a:r>
              <a:rPr lang="en-US" sz="2800" i="1" dirty="0">
                <a:solidFill>
                  <a:srgbClr val="E96751"/>
                </a:solidFill>
              </a:rPr>
              <a:t>What</a:t>
            </a:r>
            <a:r>
              <a:rPr lang="en-US" sz="2800" b="1" i="1" dirty="0">
                <a:solidFill>
                  <a:srgbClr val="E96751"/>
                </a:solidFill>
              </a:rPr>
              <a:t> types of insurance </a:t>
            </a:r>
            <a:r>
              <a:rPr lang="en-US" sz="2800" i="1" dirty="0">
                <a:solidFill>
                  <a:srgbClr val="E96751"/>
                </a:solidFill>
              </a:rPr>
              <a:t>do I need to protect my business, and why is it necessary? </a:t>
            </a:r>
            <a:r>
              <a:rPr lang="en-US" sz="2400" b="1" i="1" dirty="0">
                <a:solidFill>
                  <a:srgbClr val="E96751"/>
                </a:solidFill>
              </a:rPr>
              <a:t>Objective: </a:t>
            </a:r>
            <a:r>
              <a:rPr lang="en-US" sz="2400" dirty="0">
                <a:solidFill>
                  <a:srgbClr val="595959"/>
                </a:solidFill>
              </a:rPr>
              <a:t>Understand how insurance protects your business from potential threats that could cause financial loss or disrupt operations. Identify the right insurance policies that will provide a financial safety net, </a:t>
            </a:r>
            <a:r>
              <a:rPr lang="en-US" sz="2400" dirty="0" err="1">
                <a:solidFill>
                  <a:srgbClr val="595959"/>
                </a:solidFill>
              </a:rPr>
              <a:t>minimising</a:t>
            </a:r>
            <a:r>
              <a:rPr lang="en-US" sz="2400" dirty="0">
                <a:solidFill>
                  <a:srgbClr val="595959"/>
                </a:solidFill>
              </a:rPr>
              <a:t> and preventing disruption from incidents like fire, weather damage, theft, or guest injury.</a:t>
            </a:r>
            <a:endParaRPr lang="en-IE" sz="2400" dirty="0">
              <a:solidFill>
                <a:srgbClr val="595959"/>
              </a:solidFill>
            </a:endParaRPr>
          </a:p>
        </p:txBody>
      </p:sp>
      <p:sp>
        <p:nvSpPr>
          <p:cNvPr id="4" name="Text Placeholder 3">
            <a:extLst>
              <a:ext uri="{FF2B5EF4-FFF2-40B4-BE49-F238E27FC236}">
                <a16:creationId xmlns:a16="http://schemas.microsoft.com/office/drawing/2014/main" id="{FF9B5CD2-2B68-32C7-0C71-9E00A397EF9E}"/>
              </a:ext>
            </a:extLst>
          </p:cNvPr>
          <p:cNvSpPr>
            <a:spLocks noGrp="1"/>
          </p:cNvSpPr>
          <p:nvPr>
            <p:ph type="body" sz="quarter" idx="18"/>
          </p:nvPr>
        </p:nvSpPr>
        <p:spPr>
          <a:xfrm>
            <a:off x="8097183" y="1992992"/>
            <a:ext cx="3820861" cy="1049221"/>
          </a:xfrm>
        </p:spPr>
        <p:txBody>
          <a:bodyPr/>
          <a:lstStyle/>
          <a:p>
            <a:pPr algn="r"/>
            <a:r>
              <a:rPr lang="en-US" sz="3200" b="0" dirty="0"/>
              <a:t>Protecting Your Assets &amp; Reducing Risk</a:t>
            </a:r>
            <a:endParaRPr lang="en-IE" sz="3200" b="0" dirty="0"/>
          </a:p>
        </p:txBody>
      </p:sp>
      <p:sp>
        <p:nvSpPr>
          <p:cNvPr id="2" name="Text Placeholder 17">
            <a:extLst>
              <a:ext uri="{FF2B5EF4-FFF2-40B4-BE49-F238E27FC236}">
                <a16:creationId xmlns:a16="http://schemas.microsoft.com/office/drawing/2014/main" id="{B946F860-7901-6E26-8435-B8F2D86C8E6A}"/>
              </a:ext>
            </a:extLst>
          </p:cNvPr>
          <p:cNvSpPr>
            <a:spLocks noGrp="1"/>
          </p:cNvSpPr>
          <p:nvPr>
            <p:ph type="body" sz="quarter" idx="19"/>
          </p:nvPr>
        </p:nvSpPr>
        <p:spPr>
          <a:xfrm>
            <a:off x="9237730" y="1291420"/>
            <a:ext cx="2597067" cy="385564"/>
          </a:xfrm>
        </p:spPr>
        <p:txBody>
          <a:bodyPr/>
          <a:lstStyle/>
          <a:p>
            <a:pPr algn="r"/>
            <a:r>
              <a:rPr lang="en-IE" sz="4000" dirty="0"/>
              <a:t>Insurance</a:t>
            </a:r>
          </a:p>
          <a:p>
            <a:pPr algn="r"/>
            <a:endParaRPr lang="en-IE" sz="4000" dirty="0"/>
          </a:p>
        </p:txBody>
      </p:sp>
      <p:grpSp>
        <p:nvGrpSpPr>
          <p:cNvPr id="6" name="Group 5">
            <a:extLst>
              <a:ext uri="{FF2B5EF4-FFF2-40B4-BE49-F238E27FC236}">
                <a16:creationId xmlns:a16="http://schemas.microsoft.com/office/drawing/2014/main" id="{401CFDFF-CC13-7E33-62EB-6AC6D2AB3B60}"/>
              </a:ext>
            </a:extLst>
          </p:cNvPr>
          <p:cNvGrpSpPr/>
          <p:nvPr/>
        </p:nvGrpSpPr>
        <p:grpSpPr>
          <a:xfrm>
            <a:off x="10920313" y="97029"/>
            <a:ext cx="1081945" cy="1011723"/>
            <a:chOff x="1016000" y="1137920"/>
            <a:chExt cx="1016000" cy="1016000"/>
          </a:xfrm>
        </p:grpSpPr>
        <p:sp>
          <p:nvSpPr>
            <p:cNvPr id="9" name="Oval 8">
              <a:extLst>
                <a:ext uri="{FF2B5EF4-FFF2-40B4-BE49-F238E27FC236}">
                  <a16:creationId xmlns:a16="http://schemas.microsoft.com/office/drawing/2014/main" id="{202C8BDC-6091-514C-9D01-00AC6C3CC53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15F52291-922D-3411-9FB0-2616D14B4FC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43</a:t>
              </a:r>
            </a:p>
          </p:txBody>
        </p:sp>
      </p:grpSp>
    </p:spTree>
    <p:extLst>
      <p:ext uri="{BB962C8B-B14F-4D97-AF65-F5344CB8AC3E}">
        <p14:creationId xmlns:p14="http://schemas.microsoft.com/office/powerpoint/2010/main" val="256940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3D9127C3-B24D-12E8-9012-A723CA9FE92F}"/>
              </a:ext>
            </a:extLst>
          </p:cNvPr>
          <p:cNvSpPr/>
          <p:nvPr/>
        </p:nvSpPr>
        <p:spPr>
          <a:xfrm>
            <a:off x="5942510" y="2347573"/>
            <a:ext cx="5438496"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Insurance: </a:t>
            </a:r>
            <a:r>
              <a:rPr lang="en-IE" sz="3200" dirty="0">
                <a:solidFill>
                  <a:srgbClr val="459597"/>
                </a:solidFill>
              </a:rPr>
              <a:t>Risk Assessment &amp; Strategies</a:t>
            </a:r>
          </a:p>
        </p:txBody>
      </p:sp>
      <p:sp>
        <p:nvSpPr>
          <p:cNvPr id="11" name="Freeform: Shape 10">
            <a:extLst>
              <a:ext uri="{FF2B5EF4-FFF2-40B4-BE49-F238E27FC236}">
                <a16:creationId xmlns:a16="http://schemas.microsoft.com/office/drawing/2014/main" id="{F3E658C7-0D90-031D-3C5B-4BAEE4CC67B6}"/>
              </a:ext>
            </a:extLst>
          </p:cNvPr>
          <p:cNvSpPr/>
          <p:nvPr/>
        </p:nvSpPr>
        <p:spPr>
          <a:xfrm>
            <a:off x="1141891" y="2347573"/>
            <a:ext cx="4601684"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853677"/>
            <a:ext cx="11479343" cy="5317429"/>
            <a:chOff x="-20769" y="1515051"/>
            <a:chExt cx="11479343" cy="5605573"/>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1454304" y="1938013"/>
              <a:ext cx="3603471" cy="1070700"/>
            </a:xfrm>
            <a:prstGeom prst="rect">
              <a:avLst/>
            </a:prstGeom>
            <a:noFill/>
          </p:spPr>
          <p:txBody>
            <a:bodyPr wrap="square" rtlCol="0">
              <a:spAutoFit/>
            </a:bodyPr>
            <a:lstStyle/>
            <a:p>
              <a:pPr algn="ctr"/>
              <a:r>
                <a:rPr lang="en-GB" sz="3000" b="1" dirty="0">
                  <a:solidFill>
                    <a:schemeClr val="bg1"/>
                  </a:solidFill>
                </a:rPr>
                <a:t>Identify and Prioritise Risks</a:t>
              </a:r>
            </a:p>
          </p:txBody>
        </p:sp>
        <p:sp>
          <p:nvSpPr>
            <p:cNvPr id="25" name="TextBox 24">
              <a:extLst>
                <a:ext uri="{FF2B5EF4-FFF2-40B4-BE49-F238E27FC236}">
                  <a16:creationId xmlns:a16="http://schemas.microsoft.com/office/drawing/2014/main" id="{D4FEDBBB-34AD-3F88-CA48-6CAAD828322A}"/>
                </a:ext>
              </a:extLst>
            </p:cNvPr>
            <p:cNvSpPr txBox="1"/>
            <p:nvPr/>
          </p:nvSpPr>
          <p:spPr>
            <a:xfrm>
              <a:off x="1235229" y="3519179"/>
              <a:ext cx="4335177" cy="3601445"/>
            </a:xfrm>
            <a:prstGeom prst="rect">
              <a:avLst/>
            </a:prstGeom>
            <a:noFill/>
          </p:spPr>
          <p:txBody>
            <a:bodyPr wrap="square" rtlCol="0">
              <a:spAutoFit/>
            </a:bodyPr>
            <a:lstStyle/>
            <a:p>
              <a:pPr algn="ctr"/>
              <a:r>
                <a:rPr lang="en-US" sz="2400" dirty="0">
                  <a:solidFill>
                    <a:schemeClr val="bg1"/>
                  </a:solidFill>
                </a:rPr>
                <a:t>First, think through what could go wrong. </a:t>
              </a:r>
            </a:p>
            <a:p>
              <a:pPr algn="ctr"/>
              <a:r>
                <a:rPr lang="en-US" sz="2400" b="1" dirty="0">
                  <a:solidFill>
                    <a:schemeClr val="bg1"/>
                  </a:solidFill>
                </a:rPr>
                <a:t>List scenarios </a:t>
              </a:r>
              <a:r>
                <a:rPr lang="en-US" sz="2400" dirty="0">
                  <a:solidFill>
                    <a:schemeClr val="bg1"/>
                  </a:solidFill>
                </a:rPr>
                <a:t>– from mild (e.g. a slow month) to severe (e.g. a natural disaster affecting tourism). Assess the likelihood of each and the potential impact if it were to happen. This helps prioritize what to prepare for.</a:t>
              </a:r>
              <a:endParaRPr lang="en-GB" sz="2400" dirty="0">
                <a:solidFill>
                  <a:schemeClr val="bg1"/>
                </a:solidFill>
              </a:endParaRPr>
            </a:p>
          </p:txBody>
        </p:sp>
      </p:grpSp>
      <p:grpSp>
        <p:nvGrpSpPr>
          <p:cNvPr id="21" name="Group 20">
            <a:extLst>
              <a:ext uri="{FF2B5EF4-FFF2-40B4-BE49-F238E27FC236}">
                <a16:creationId xmlns:a16="http://schemas.microsoft.com/office/drawing/2014/main" id="{45E36027-A407-0FD4-AE1C-D07E0B34B5CE}"/>
              </a:ext>
            </a:extLst>
          </p:cNvPr>
          <p:cNvGrpSpPr/>
          <p:nvPr/>
        </p:nvGrpSpPr>
        <p:grpSpPr>
          <a:xfrm>
            <a:off x="-533400" y="853677"/>
            <a:ext cx="11941794" cy="5149068"/>
            <a:chOff x="-20769" y="1515051"/>
            <a:chExt cx="11156601" cy="5428089"/>
          </a:xfrm>
        </p:grpSpPr>
        <p:grpSp>
          <p:nvGrpSpPr>
            <p:cNvPr id="22" name="Group 21">
              <a:extLst>
                <a:ext uri="{FF2B5EF4-FFF2-40B4-BE49-F238E27FC236}">
                  <a16:creationId xmlns:a16="http://schemas.microsoft.com/office/drawing/2014/main" id="{FC2F1799-B859-515F-3C0B-450552544011}"/>
                </a:ext>
              </a:extLst>
            </p:cNvPr>
            <p:cNvGrpSpPr/>
            <p:nvPr/>
          </p:nvGrpSpPr>
          <p:grpSpPr>
            <a:xfrm>
              <a:off x="-20769" y="1515051"/>
              <a:ext cx="11156601" cy="1566632"/>
              <a:chOff x="-20769" y="1499713"/>
              <a:chExt cx="11156601" cy="2045238"/>
            </a:xfrm>
          </p:grpSpPr>
          <p:cxnSp>
            <p:nvCxnSpPr>
              <p:cNvPr id="31" name="Straight Connector 30">
                <a:extLst>
                  <a:ext uri="{FF2B5EF4-FFF2-40B4-BE49-F238E27FC236}">
                    <a16:creationId xmlns:a16="http://schemas.microsoft.com/office/drawing/2014/main" id="{5E3115D0-3931-012B-5F99-A2F9E09547D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02C890A-24C3-0552-FC51-2FCA39DBCA71}"/>
                  </a:ext>
                </a:extLst>
              </p:cNvPr>
              <p:cNvSpPr/>
              <p:nvPr/>
            </p:nvSpPr>
            <p:spPr>
              <a:xfrm>
                <a:off x="6045545" y="1971932"/>
                <a:ext cx="5090287"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7" name="TextBox 26">
              <a:extLst>
                <a:ext uri="{FF2B5EF4-FFF2-40B4-BE49-F238E27FC236}">
                  <a16:creationId xmlns:a16="http://schemas.microsoft.com/office/drawing/2014/main" id="{638CA72C-1582-7776-0121-55E7B45A5EEF}"/>
                </a:ext>
              </a:extLst>
            </p:cNvPr>
            <p:cNvSpPr txBox="1"/>
            <p:nvPr/>
          </p:nvSpPr>
          <p:spPr>
            <a:xfrm>
              <a:off x="6468545" y="2176563"/>
              <a:ext cx="4264986" cy="584018"/>
            </a:xfrm>
            <a:prstGeom prst="rect">
              <a:avLst/>
            </a:prstGeom>
            <a:noFill/>
          </p:spPr>
          <p:txBody>
            <a:bodyPr wrap="square" rtlCol="0">
              <a:spAutoFit/>
            </a:bodyPr>
            <a:lstStyle/>
            <a:p>
              <a:pPr algn="ctr"/>
              <a:r>
                <a:rPr lang="en-IE" sz="3000" b="1" dirty="0">
                  <a:solidFill>
                    <a:schemeClr val="bg1"/>
                  </a:solidFill>
                </a:rPr>
                <a:t>Insurance and Mitigation</a:t>
              </a:r>
              <a:endParaRPr lang="en-GB" sz="3000" b="1" dirty="0">
                <a:solidFill>
                  <a:schemeClr val="bg1"/>
                </a:solidFill>
              </a:endParaRPr>
            </a:p>
          </p:txBody>
        </p:sp>
        <p:sp>
          <p:nvSpPr>
            <p:cNvPr id="30" name="TextBox 29">
              <a:extLst>
                <a:ext uri="{FF2B5EF4-FFF2-40B4-BE49-F238E27FC236}">
                  <a16:creationId xmlns:a16="http://schemas.microsoft.com/office/drawing/2014/main" id="{D7DAB1C4-F451-BCE9-EC0C-70405E808C42}"/>
                </a:ext>
              </a:extLst>
            </p:cNvPr>
            <p:cNvSpPr txBox="1"/>
            <p:nvPr/>
          </p:nvSpPr>
          <p:spPr>
            <a:xfrm>
              <a:off x="6145005" y="3276804"/>
              <a:ext cx="4856603" cy="3666336"/>
            </a:xfrm>
            <a:prstGeom prst="rect">
              <a:avLst/>
            </a:prstGeom>
            <a:noFill/>
          </p:spPr>
          <p:txBody>
            <a:bodyPr wrap="square" rtlCol="0">
              <a:spAutoFit/>
            </a:bodyPr>
            <a:lstStyle/>
            <a:p>
              <a:pPr algn="ctr"/>
              <a:r>
                <a:rPr lang="en-US" sz="2200" dirty="0">
                  <a:solidFill>
                    <a:schemeClr val="bg1"/>
                  </a:solidFill>
                </a:rPr>
                <a:t>Use insurance to protect against certain risks. While insurance costs money, it can save you from catastrophic losses (for example, covering damage costs from that storm). Additionally, take preventive measures – regular maintenance can help prevent unexpected expenses, and flexible cost structures (such as part-time staff or seasonal contractors) can help adjust expenses when business is slow.</a:t>
              </a:r>
              <a:endParaRPr lang="en-GB" sz="2200" dirty="0">
                <a:solidFill>
                  <a:schemeClr val="bg1"/>
                </a:solidFill>
              </a:endParaRPr>
            </a:p>
          </p:txBody>
        </p:sp>
      </p:grpSp>
    </p:spTree>
    <p:extLst>
      <p:ext uri="{BB962C8B-B14F-4D97-AF65-F5344CB8AC3E}">
        <p14:creationId xmlns:p14="http://schemas.microsoft.com/office/powerpoint/2010/main" val="341382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20F7-51F5-5602-6550-BBF5A76765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513E6E-EA21-F6E0-3BB9-0A4A6F1EDBA4}"/>
              </a:ext>
            </a:extLst>
          </p:cNvPr>
          <p:cNvSpPr>
            <a:spLocks noGrp="1"/>
          </p:cNvSpPr>
          <p:nvPr>
            <p:ph type="body" sz="quarter" idx="18"/>
          </p:nvPr>
        </p:nvSpPr>
        <p:spPr>
          <a:xfrm>
            <a:off x="543568" y="1313380"/>
            <a:ext cx="10966867" cy="3499183"/>
          </a:xfrm>
        </p:spPr>
        <p:txBody>
          <a:bodyPr/>
          <a:lstStyle/>
          <a:p>
            <a:endParaRPr lang="en-IE" dirty="0"/>
          </a:p>
        </p:txBody>
      </p:sp>
      <p:sp>
        <p:nvSpPr>
          <p:cNvPr id="6" name="Rectangle 5">
            <a:extLst>
              <a:ext uri="{FF2B5EF4-FFF2-40B4-BE49-F238E27FC236}">
                <a16:creationId xmlns:a16="http://schemas.microsoft.com/office/drawing/2014/main" id="{C67439DD-AF67-A637-E03C-2B27603CEDDE}"/>
              </a:ext>
            </a:extLst>
          </p:cNvPr>
          <p:cNvSpPr/>
          <p:nvPr/>
        </p:nvSpPr>
        <p:spPr>
          <a:xfrm>
            <a:off x="529714" y="939801"/>
            <a:ext cx="11122614" cy="1211892"/>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507C5A41-F337-EB1C-9752-99D1DEF3F369}"/>
              </a:ext>
            </a:extLst>
          </p:cNvPr>
          <p:cNvSpPr/>
          <p:nvPr/>
        </p:nvSpPr>
        <p:spPr>
          <a:xfrm>
            <a:off x="529714" y="783123"/>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0" name="Rectangle 9">
            <a:extLst>
              <a:ext uri="{FF2B5EF4-FFF2-40B4-BE49-F238E27FC236}">
                <a16:creationId xmlns:a16="http://schemas.microsoft.com/office/drawing/2014/main" id="{8856FD06-611D-221E-F2B5-C818866E9EA3}"/>
              </a:ext>
            </a:extLst>
          </p:cNvPr>
          <p:cNvSpPr/>
          <p:nvPr/>
        </p:nvSpPr>
        <p:spPr>
          <a:xfrm>
            <a:off x="539672" y="2490044"/>
            <a:ext cx="11122614" cy="1785104"/>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06761203-4388-E4D6-B4A0-8E9437C95EC3}"/>
              </a:ext>
            </a:extLst>
          </p:cNvPr>
          <p:cNvSpPr/>
          <p:nvPr/>
        </p:nvSpPr>
        <p:spPr>
          <a:xfrm>
            <a:off x="539672" y="2320217"/>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E06429DE-2363-42AF-C83D-FB1595B2C278}"/>
              </a:ext>
            </a:extLst>
          </p:cNvPr>
          <p:cNvSpPr/>
          <p:nvPr/>
        </p:nvSpPr>
        <p:spPr>
          <a:xfrm>
            <a:off x="529714" y="4488546"/>
            <a:ext cx="11197152" cy="220256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D6A51127-1B42-49DA-06E4-73865532CF99}"/>
              </a:ext>
            </a:extLst>
          </p:cNvPr>
          <p:cNvSpPr/>
          <p:nvPr/>
        </p:nvSpPr>
        <p:spPr>
          <a:xfrm>
            <a:off x="604252" y="4331870"/>
            <a:ext cx="3248567"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A01EEDFD-2E7C-09AE-1D1E-984EADFC5D04}"/>
              </a:ext>
            </a:extLst>
          </p:cNvPr>
          <p:cNvSpPr txBox="1"/>
          <p:nvPr/>
        </p:nvSpPr>
        <p:spPr>
          <a:xfrm>
            <a:off x="543568" y="845386"/>
            <a:ext cx="2839571" cy="400110"/>
          </a:xfrm>
          <a:prstGeom prst="rect">
            <a:avLst/>
          </a:prstGeom>
          <a:noFill/>
        </p:spPr>
        <p:txBody>
          <a:bodyPr wrap="square" rtlCol="0">
            <a:spAutoFit/>
          </a:bodyPr>
          <a:lstStyle/>
          <a:p>
            <a:r>
              <a:rPr lang="en-US" sz="2000" b="1" dirty="0">
                <a:solidFill>
                  <a:schemeClr val="bg1"/>
                </a:solidFill>
              </a:rPr>
              <a:t>Emergency Risk Planning</a:t>
            </a:r>
            <a:endParaRPr lang="en-GB" sz="2200" b="1" dirty="0">
              <a:solidFill>
                <a:schemeClr val="bg1"/>
              </a:solidFill>
            </a:endParaRPr>
          </a:p>
        </p:txBody>
      </p:sp>
      <p:sp>
        <p:nvSpPr>
          <p:cNvPr id="16" name="TextBox 15">
            <a:extLst>
              <a:ext uri="{FF2B5EF4-FFF2-40B4-BE49-F238E27FC236}">
                <a16:creationId xmlns:a16="http://schemas.microsoft.com/office/drawing/2014/main" id="{B349F5B0-F8EB-804C-A975-6EF92F6F469F}"/>
              </a:ext>
            </a:extLst>
          </p:cNvPr>
          <p:cNvSpPr txBox="1"/>
          <p:nvPr/>
        </p:nvSpPr>
        <p:spPr>
          <a:xfrm>
            <a:off x="642850" y="2368874"/>
            <a:ext cx="2416704" cy="430887"/>
          </a:xfrm>
          <a:prstGeom prst="rect">
            <a:avLst/>
          </a:prstGeom>
          <a:noFill/>
        </p:spPr>
        <p:txBody>
          <a:bodyPr wrap="square" rtlCol="0">
            <a:spAutoFit/>
          </a:bodyPr>
          <a:lstStyle/>
          <a:p>
            <a:r>
              <a:rPr lang="en-GB" sz="2200" b="1" dirty="0">
                <a:solidFill>
                  <a:schemeClr val="bg1"/>
                </a:solidFill>
              </a:rPr>
              <a:t>Operational Risks</a:t>
            </a:r>
          </a:p>
        </p:txBody>
      </p:sp>
      <p:sp>
        <p:nvSpPr>
          <p:cNvPr id="17" name="TextBox 16">
            <a:extLst>
              <a:ext uri="{FF2B5EF4-FFF2-40B4-BE49-F238E27FC236}">
                <a16:creationId xmlns:a16="http://schemas.microsoft.com/office/drawing/2014/main" id="{13D1FE4D-E9B0-2CBA-3EC9-36BCE2FACF0E}"/>
              </a:ext>
            </a:extLst>
          </p:cNvPr>
          <p:cNvSpPr txBox="1"/>
          <p:nvPr/>
        </p:nvSpPr>
        <p:spPr>
          <a:xfrm>
            <a:off x="721696" y="4380041"/>
            <a:ext cx="3248567" cy="430887"/>
          </a:xfrm>
          <a:prstGeom prst="rect">
            <a:avLst/>
          </a:prstGeom>
          <a:noFill/>
        </p:spPr>
        <p:txBody>
          <a:bodyPr wrap="square" rtlCol="0">
            <a:spAutoFit/>
          </a:bodyPr>
          <a:lstStyle/>
          <a:p>
            <a:r>
              <a:rPr lang="en-GB" sz="2200" b="1" dirty="0">
                <a:solidFill>
                  <a:schemeClr val="bg1"/>
                </a:solidFill>
              </a:rPr>
              <a:t>Bookings Underperform</a:t>
            </a:r>
          </a:p>
        </p:txBody>
      </p:sp>
      <p:sp>
        <p:nvSpPr>
          <p:cNvPr id="18" name="TextBox 17">
            <a:extLst>
              <a:ext uri="{FF2B5EF4-FFF2-40B4-BE49-F238E27FC236}">
                <a16:creationId xmlns:a16="http://schemas.microsoft.com/office/drawing/2014/main" id="{F6CC3C42-4CB7-AEA9-679E-06E4FBCDDCBE}"/>
              </a:ext>
            </a:extLst>
          </p:cNvPr>
          <p:cNvSpPr txBox="1"/>
          <p:nvPr/>
        </p:nvSpPr>
        <p:spPr>
          <a:xfrm>
            <a:off x="647158" y="1027804"/>
            <a:ext cx="11001273" cy="1107996"/>
          </a:xfrm>
          <a:prstGeom prst="rect">
            <a:avLst/>
          </a:prstGeom>
          <a:noFill/>
        </p:spPr>
        <p:txBody>
          <a:bodyPr wrap="square" rtlCol="0">
            <a:spAutoFit/>
          </a:bodyPr>
          <a:lstStyle/>
          <a:p>
            <a:pPr indent="2692400"/>
            <a:r>
              <a:rPr lang="en-US" sz="2200" b="1" dirty="0">
                <a:solidFill>
                  <a:srgbClr val="E96751"/>
                </a:solidFill>
              </a:rPr>
              <a:t>For example, </a:t>
            </a:r>
            <a:r>
              <a:rPr lang="en-US" sz="2200" dirty="0">
                <a:solidFill>
                  <a:srgbClr val="595959"/>
                </a:solidFill>
              </a:rPr>
              <a:t>having a financial cushion (emergency fund, as noted earlier) and a plan for operating under unexpected conditions. </a:t>
            </a:r>
            <a:r>
              <a:rPr lang="en-US" sz="2200" b="1" dirty="0">
                <a:solidFill>
                  <a:srgbClr val="E96751"/>
                </a:solidFill>
              </a:rPr>
              <a:t>For example, </a:t>
            </a:r>
            <a:r>
              <a:rPr lang="en-US" sz="2200" dirty="0">
                <a:solidFill>
                  <a:srgbClr val="595959"/>
                </a:solidFill>
              </a:rPr>
              <a:t>if a storm forces you to close for a month, do you have funds or a line of credit to carry through? </a:t>
            </a:r>
          </a:p>
        </p:txBody>
      </p:sp>
      <p:sp>
        <p:nvSpPr>
          <p:cNvPr id="19" name="TextBox 18">
            <a:extLst>
              <a:ext uri="{FF2B5EF4-FFF2-40B4-BE49-F238E27FC236}">
                <a16:creationId xmlns:a16="http://schemas.microsoft.com/office/drawing/2014/main" id="{2BB82D4E-5273-9D52-0092-E5ACCF4A5EBC}"/>
              </a:ext>
            </a:extLst>
          </p:cNvPr>
          <p:cNvSpPr txBox="1"/>
          <p:nvPr/>
        </p:nvSpPr>
        <p:spPr>
          <a:xfrm>
            <a:off x="834537" y="4605789"/>
            <a:ext cx="10966867" cy="1785104"/>
          </a:xfrm>
          <a:prstGeom prst="rect">
            <a:avLst/>
          </a:prstGeom>
          <a:noFill/>
        </p:spPr>
        <p:txBody>
          <a:bodyPr wrap="square" rtlCol="0">
            <a:spAutoFit/>
          </a:bodyPr>
          <a:lstStyle/>
          <a:p>
            <a:pPr indent="3240000"/>
            <a:r>
              <a:rPr lang="en-US" sz="2200" dirty="0">
                <a:solidFill>
                  <a:srgbClr val="595959"/>
                </a:solidFill>
              </a:rPr>
              <a:t>One common risk for seasonal businesses is that peak-season bookings may underperform. </a:t>
            </a:r>
            <a:r>
              <a:rPr lang="en-US" sz="2200" b="1" dirty="0">
                <a:solidFill>
                  <a:srgbClr val="E96751"/>
                </a:solidFill>
              </a:rPr>
              <a:t>For example, </a:t>
            </a:r>
            <a:r>
              <a:rPr lang="en-US" sz="2200" dirty="0">
                <a:solidFill>
                  <a:srgbClr val="595959"/>
                </a:solidFill>
              </a:rPr>
              <a:t>say you planned on </a:t>
            </a:r>
            <a:r>
              <a:rPr lang="en-US" sz="2200" b="1" dirty="0">
                <a:solidFill>
                  <a:srgbClr val="595959"/>
                </a:solidFill>
              </a:rPr>
              <a:t>80% occupancy </a:t>
            </a:r>
            <a:r>
              <a:rPr lang="en-US" sz="2200" dirty="0">
                <a:solidFill>
                  <a:srgbClr val="595959"/>
                </a:solidFill>
              </a:rPr>
              <a:t>in summer but only </a:t>
            </a:r>
            <a:r>
              <a:rPr lang="en-US" sz="2200" b="1" dirty="0">
                <a:solidFill>
                  <a:srgbClr val="595959"/>
                </a:solidFill>
              </a:rPr>
              <a:t>achieved 60%. </a:t>
            </a:r>
            <a:r>
              <a:rPr lang="en-US" sz="2200" dirty="0">
                <a:solidFill>
                  <a:srgbClr val="595959"/>
                </a:solidFill>
              </a:rPr>
              <a:t>If you’ve identified that as a risk, you can watch early booking trends and maybe increase marketing or adjust pricing quickly when you see slow pickup, rather than </a:t>
            </a:r>
            <a:r>
              <a:rPr lang="en-US" sz="2200" dirty="0" err="1">
                <a:solidFill>
                  <a:srgbClr val="595959"/>
                </a:solidFill>
              </a:rPr>
              <a:t>realising</a:t>
            </a:r>
            <a:r>
              <a:rPr lang="en-US" sz="2200" dirty="0">
                <a:solidFill>
                  <a:srgbClr val="595959"/>
                </a:solidFill>
              </a:rPr>
              <a:t> too late. </a:t>
            </a:r>
          </a:p>
        </p:txBody>
      </p:sp>
      <p:sp>
        <p:nvSpPr>
          <p:cNvPr id="21" name="TextBox 20">
            <a:extLst>
              <a:ext uri="{FF2B5EF4-FFF2-40B4-BE49-F238E27FC236}">
                <a16:creationId xmlns:a16="http://schemas.microsoft.com/office/drawing/2014/main" id="{7D1B6D38-0544-E1FB-5F63-ED75110877C8}"/>
              </a:ext>
            </a:extLst>
          </p:cNvPr>
          <p:cNvSpPr txBox="1"/>
          <p:nvPr/>
        </p:nvSpPr>
        <p:spPr>
          <a:xfrm>
            <a:off x="674867" y="2512824"/>
            <a:ext cx="11001273" cy="1785104"/>
          </a:xfrm>
          <a:prstGeom prst="rect">
            <a:avLst/>
          </a:prstGeom>
          <a:noFill/>
        </p:spPr>
        <p:txBody>
          <a:bodyPr wrap="square" rtlCol="0">
            <a:spAutoFit/>
          </a:bodyPr>
          <a:lstStyle/>
          <a:p>
            <a:pPr indent="2692400"/>
            <a:r>
              <a:rPr lang="en-IE" sz="2200" b="1" dirty="0">
                <a:solidFill>
                  <a:srgbClr val="595959"/>
                </a:solidFill>
              </a:rPr>
              <a:t>For operational risks, have backup solutions: </a:t>
            </a:r>
            <a:r>
              <a:rPr lang="en-IE" sz="2200" dirty="0">
                <a:solidFill>
                  <a:srgbClr val="595959"/>
                </a:solidFill>
              </a:rPr>
              <a:t>if your booking software fails, have a manual process or a secondary system</a:t>
            </a:r>
            <a:r>
              <a:rPr lang="en-US" sz="2200" dirty="0">
                <a:solidFill>
                  <a:srgbClr val="595959"/>
                </a:solidFill>
              </a:rPr>
              <a:t> in place. If a key staff member quits during peak season, maintain</a:t>
            </a:r>
            <a:r>
              <a:rPr lang="en-IE" sz="2200" dirty="0">
                <a:solidFill>
                  <a:srgbClr val="595959"/>
                </a:solidFill>
              </a:rPr>
              <a:t> a relationship with a temp agency or have a cross-trained team so others can fill in. Consider scenarios: </a:t>
            </a:r>
            <a:r>
              <a:rPr lang="en-US" sz="2200" i="1" dirty="0">
                <a:solidFill>
                  <a:srgbClr val="E96751"/>
                </a:solidFill>
              </a:rPr>
              <a:t>“What if the </a:t>
            </a:r>
            <a:r>
              <a:rPr lang="en-US" sz="2200" b="1" i="1" dirty="0">
                <a:solidFill>
                  <a:srgbClr val="E96751"/>
                </a:solidFill>
              </a:rPr>
              <a:t>boiler breaks </a:t>
            </a:r>
            <a:r>
              <a:rPr lang="en-US" sz="2200" i="1" dirty="0">
                <a:solidFill>
                  <a:srgbClr val="E96751"/>
                </a:solidFill>
              </a:rPr>
              <a:t>in the middle of winter?” </a:t>
            </a:r>
            <a:r>
              <a:rPr lang="en-US" sz="2200" dirty="0">
                <a:solidFill>
                  <a:srgbClr val="595959"/>
                </a:solidFill>
              </a:rPr>
              <a:t>or “</a:t>
            </a:r>
            <a:r>
              <a:rPr lang="en-US" sz="2200" i="1" dirty="0">
                <a:solidFill>
                  <a:srgbClr val="E96751"/>
                </a:solidFill>
              </a:rPr>
              <a:t>What if my </a:t>
            </a:r>
            <a:r>
              <a:rPr lang="en-US" sz="2200" b="1" i="1" dirty="0">
                <a:solidFill>
                  <a:srgbClr val="E96751"/>
                </a:solidFill>
              </a:rPr>
              <a:t>booking system goes offline </a:t>
            </a:r>
            <a:r>
              <a:rPr lang="en-US" sz="2200" i="1" dirty="0">
                <a:solidFill>
                  <a:srgbClr val="E96751"/>
                </a:solidFill>
              </a:rPr>
              <a:t>during a peak booking period?” </a:t>
            </a:r>
          </a:p>
        </p:txBody>
      </p:sp>
      <p:sp>
        <p:nvSpPr>
          <p:cNvPr id="27" name="TextBox 26">
            <a:extLst>
              <a:ext uri="{FF2B5EF4-FFF2-40B4-BE49-F238E27FC236}">
                <a16:creationId xmlns:a16="http://schemas.microsoft.com/office/drawing/2014/main" id="{F8246432-8B8F-3CAF-34C0-EC0154DF9327}"/>
              </a:ext>
            </a:extLst>
          </p:cNvPr>
          <p:cNvSpPr txBox="1"/>
          <p:nvPr/>
        </p:nvSpPr>
        <p:spPr>
          <a:xfrm>
            <a:off x="543568" y="221469"/>
            <a:ext cx="11001273" cy="523220"/>
          </a:xfrm>
          <a:prstGeom prst="rect">
            <a:avLst/>
          </a:prstGeom>
          <a:noFill/>
        </p:spPr>
        <p:txBody>
          <a:bodyPr wrap="square">
            <a:spAutoFit/>
          </a:bodyPr>
          <a:lstStyle/>
          <a:p>
            <a:r>
              <a:rPr lang="en-IE" sz="2800" b="1" dirty="0">
                <a:solidFill>
                  <a:srgbClr val="E96751"/>
                </a:solidFill>
              </a:rPr>
              <a:t>Identify Risks and Implement Prevention &amp; Mitigation Strategies</a:t>
            </a:r>
            <a:endParaRPr lang="en-US" sz="2800" b="1" dirty="0">
              <a:solidFill>
                <a:srgbClr val="E96751"/>
              </a:solidFill>
            </a:endParaRPr>
          </a:p>
        </p:txBody>
      </p:sp>
    </p:spTree>
    <p:extLst>
      <p:ext uri="{BB962C8B-B14F-4D97-AF65-F5344CB8AC3E}">
        <p14:creationId xmlns:p14="http://schemas.microsoft.com/office/powerpoint/2010/main" val="407805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D312B-F5E1-6625-9238-E02C1EBBB3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DB576A-0ADF-2C61-0B52-9750B1BD990E}"/>
              </a:ext>
            </a:extLst>
          </p:cNvPr>
          <p:cNvSpPr>
            <a:spLocks noGrp="1"/>
          </p:cNvSpPr>
          <p:nvPr>
            <p:ph type="body" sz="quarter" idx="18"/>
          </p:nvPr>
        </p:nvSpPr>
        <p:spPr>
          <a:xfrm>
            <a:off x="557423" y="525382"/>
            <a:ext cx="10966867" cy="3499183"/>
          </a:xfrm>
        </p:spPr>
        <p:txBody>
          <a:bodyPr/>
          <a:lstStyle/>
          <a:p>
            <a:endParaRPr lang="en-IE" dirty="0"/>
          </a:p>
        </p:txBody>
      </p:sp>
      <p:sp>
        <p:nvSpPr>
          <p:cNvPr id="6" name="Rectangle 5">
            <a:extLst>
              <a:ext uri="{FF2B5EF4-FFF2-40B4-BE49-F238E27FC236}">
                <a16:creationId xmlns:a16="http://schemas.microsoft.com/office/drawing/2014/main" id="{94F72C00-DF85-F926-398B-3D23C8BA8DE4}"/>
              </a:ext>
            </a:extLst>
          </p:cNvPr>
          <p:cNvSpPr/>
          <p:nvPr/>
        </p:nvSpPr>
        <p:spPr>
          <a:xfrm>
            <a:off x="543569" y="249599"/>
            <a:ext cx="11122614" cy="150360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51E4EC0F-4AB9-C580-1355-08BDD19E07D7}"/>
              </a:ext>
            </a:extLst>
          </p:cNvPr>
          <p:cNvSpPr/>
          <p:nvPr/>
        </p:nvSpPr>
        <p:spPr>
          <a:xfrm>
            <a:off x="543569" y="92921"/>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0" name="Rectangle 9">
            <a:extLst>
              <a:ext uri="{FF2B5EF4-FFF2-40B4-BE49-F238E27FC236}">
                <a16:creationId xmlns:a16="http://schemas.microsoft.com/office/drawing/2014/main" id="{4DCEB9D8-731A-0616-DEDB-CF880B8B352E}"/>
              </a:ext>
            </a:extLst>
          </p:cNvPr>
          <p:cNvSpPr/>
          <p:nvPr/>
        </p:nvSpPr>
        <p:spPr>
          <a:xfrm>
            <a:off x="543569" y="2022040"/>
            <a:ext cx="11122614" cy="145759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DD56B0E1-AD8E-A933-D1A3-4683C1460E19}"/>
              </a:ext>
            </a:extLst>
          </p:cNvPr>
          <p:cNvSpPr/>
          <p:nvPr/>
        </p:nvSpPr>
        <p:spPr>
          <a:xfrm>
            <a:off x="543569" y="1852213"/>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BBEE86DC-6FDF-45F6-F651-C53C6198866A}"/>
              </a:ext>
            </a:extLst>
          </p:cNvPr>
          <p:cNvSpPr/>
          <p:nvPr/>
        </p:nvSpPr>
        <p:spPr>
          <a:xfrm>
            <a:off x="553527" y="3696647"/>
            <a:ext cx="11122614" cy="138089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BD821B5C-C477-BF05-25B2-5FC6D2F82052}"/>
              </a:ext>
            </a:extLst>
          </p:cNvPr>
          <p:cNvSpPr/>
          <p:nvPr/>
        </p:nvSpPr>
        <p:spPr>
          <a:xfrm>
            <a:off x="553527" y="3539971"/>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CBDA15BD-B7C8-F133-4199-6EE306A944DC}"/>
              </a:ext>
            </a:extLst>
          </p:cNvPr>
          <p:cNvSpPr txBox="1"/>
          <p:nvPr/>
        </p:nvSpPr>
        <p:spPr>
          <a:xfrm>
            <a:off x="557423" y="155184"/>
            <a:ext cx="2609207" cy="400110"/>
          </a:xfrm>
          <a:prstGeom prst="rect">
            <a:avLst/>
          </a:prstGeom>
          <a:noFill/>
        </p:spPr>
        <p:txBody>
          <a:bodyPr wrap="square" rtlCol="0">
            <a:spAutoFit/>
          </a:bodyPr>
          <a:lstStyle/>
          <a:p>
            <a:r>
              <a:rPr lang="en-US" sz="2000" b="1" dirty="0">
                <a:solidFill>
                  <a:schemeClr val="bg1"/>
                </a:solidFill>
              </a:rPr>
              <a:t>Liability Risk Insurance</a:t>
            </a:r>
            <a:endParaRPr lang="en-GB" sz="2200" b="1" dirty="0">
              <a:solidFill>
                <a:schemeClr val="bg1"/>
              </a:solidFill>
            </a:endParaRPr>
          </a:p>
        </p:txBody>
      </p:sp>
      <p:sp>
        <p:nvSpPr>
          <p:cNvPr id="15" name="TextBox 14">
            <a:extLst>
              <a:ext uri="{FF2B5EF4-FFF2-40B4-BE49-F238E27FC236}">
                <a16:creationId xmlns:a16="http://schemas.microsoft.com/office/drawing/2014/main" id="{B0C55D11-5E09-3780-5FE0-140543E9FC94}"/>
              </a:ext>
            </a:extLst>
          </p:cNvPr>
          <p:cNvSpPr txBox="1"/>
          <p:nvPr/>
        </p:nvSpPr>
        <p:spPr>
          <a:xfrm>
            <a:off x="661012" y="1353088"/>
            <a:ext cx="3254308" cy="400110"/>
          </a:xfrm>
          <a:prstGeom prst="rect">
            <a:avLst/>
          </a:prstGeom>
          <a:noFill/>
        </p:spPr>
        <p:txBody>
          <a:bodyPr wrap="square" rtlCol="0">
            <a:spAutoFit/>
          </a:bodyPr>
          <a:lstStyle/>
          <a:p>
            <a:r>
              <a:rPr lang="en-GB" sz="2000" b="1" dirty="0">
                <a:solidFill>
                  <a:schemeClr val="bg1"/>
                </a:solidFill>
              </a:rPr>
              <a:t>Ongoing Operational Costs </a:t>
            </a:r>
          </a:p>
        </p:txBody>
      </p:sp>
      <p:sp>
        <p:nvSpPr>
          <p:cNvPr id="16" name="TextBox 15">
            <a:extLst>
              <a:ext uri="{FF2B5EF4-FFF2-40B4-BE49-F238E27FC236}">
                <a16:creationId xmlns:a16="http://schemas.microsoft.com/office/drawing/2014/main" id="{945EA07D-9F0D-BD2C-16AE-CFB43E67B9F5}"/>
              </a:ext>
            </a:extLst>
          </p:cNvPr>
          <p:cNvSpPr txBox="1"/>
          <p:nvPr/>
        </p:nvSpPr>
        <p:spPr>
          <a:xfrm>
            <a:off x="661013" y="1909875"/>
            <a:ext cx="2416704" cy="400110"/>
          </a:xfrm>
          <a:prstGeom prst="rect">
            <a:avLst/>
          </a:prstGeom>
          <a:noFill/>
        </p:spPr>
        <p:txBody>
          <a:bodyPr wrap="square" rtlCol="0">
            <a:spAutoFit/>
          </a:bodyPr>
          <a:lstStyle/>
          <a:p>
            <a:r>
              <a:rPr lang="en-US" sz="2000" b="1" dirty="0">
                <a:solidFill>
                  <a:schemeClr val="bg1"/>
                </a:solidFill>
              </a:rPr>
              <a:t>Property Insurance</a:t>
            </a:r>
            <a:endParaRPr lang="en-GB" sz="2200" b="1" dirty="0">
              <a:solidFill>
                <a:schemeClr val="bg1"/>
              </a:solidFill>
            </a:endParaRPr>
          </a:p>
        </p:txBody>
      </p:sp>
      <p:sp>
        <p:nvSpPr>
          <p:cNvPr id="17" name="TextBox 16">
            <a:extLst>
              <a:ext uri="{FF2B5EF4-FFF2-40B4-BE49-F238E27FC236}">
                <a16:creationId xmlns:a16="http://schemas.microsoft.com/office/drawing/2014/main" id="{6CB0365D-9657-07A0-381D-65626FB85268}"/>
              </a:ext>
            </a:extLst>
          </p:cNvPr>
          <p:cNvSpPr txBox="1"/>
          <p:nvPr/>
        </p:nvSpPr>
        <p:spPr>
          <a:xfrm>
            <a:off x="670971" y="3588142"/>
            <a:ext cx="2735981" cy="430887"/>
          </a:xfrm>
          <a:prstGeom prst="rect">
            <a:avLst/>
          </a:prstGeom>
          <a:noFill/>
        </p:spPr>
        <p:txBody>
          <a:bodyPr wrap="square" rtlCol="0">
            <a:spAutoFit/>
          </a:bodyPr>
          <a:lstStyle/>
          <a:p>
            <a:r>
              <a:rPr lang="en-GB" sz="2200" b="1" dirty="0">
                <a:solidFill>
                  <a:schemeClr val="bg1"/>
                </a:solidFill>
              </a:rPr>
              <a:t>Market Risks</a:t>
            </a:r>
          </a:p>
        </p:txBody>
      </p:sp>
      <p:sp>
        <p:nvSpPr>
          <p:cNvPr id="18" name="TextBox 17">
            <a:extLst>
              <a:ext uri="{FF2B5EF4-FFF2-40B4-BE49-F238E27FC236}">
                <a16:creationId xmlns:a16="http://schemas.microsoft.com/office/drawing/2014/main" id="{76C327D2-8C24-C3DB-7AFD-C82124ED0093}"/>
              </a:ext>
            </a:extLst>
          </p:cNvPr>
          <p:cNvSpPr txBox="1"/>
          <p:nvPr/>
        </p:nvSpPr>
        <p:spPr>
          <a:xfrm>
            <a:off x="661013" y="300103"/>
            <a:ext cx="11001273" cy="1446550"/>
          </a:xfrm>
          <a:prstGeom prst="rect">
            <a:avLst/>
          </a:prstGeom>
          <a:noFill/>
        </p:spPr>
        <p:txBody>
          <a:bodyPr wrap="square" rtlCol="0">
            <a:spAutoFit/>
          </a:bodyPr>
          <a:lstStyle/>
          <a:p>
            <a:pPr indent="2692400"/>
            <a:r>
              <a:rPr lang="en-US" sz="2200" b="1" dirty="0">
                <a:solidFill>
                  <a:srgbClr val="E96751"/>
                </a:solidFill>
              </a:rPr>
              <a:t>For example, </a:t>
            </a:r>
            <a:r>
              <a:rPr lang="en-US" sz="2200" dirty="0">
                <a:solidFill>
                  <a:srgbClr val="616161"/>
                </a:solidFill>
              </a:rPr>
              <a:t>it protects you if someone has an accident or gets injured on your property, natural disasters (such as storms or floods) damage your facilities, or sudden drops in tourism occur, or even if another pandemic strikes, so that </a:t>
            </a:r>
            <a:r>
              <a:rPr lang="en-US" sz="2200" dirty="0">
                <a:solidFill>
                  <a:srgbClr val="595959"/>
                </a:solidFill>
              </a:rPr>
              <a:t>one incident doesn’t bankrupt the business. </a:t>
            </a:r>
            <a:r>
              <a:rPr lang="en-US" sz="2200" b="1" dirty="0">
                <a:solidFill>
                  <a:srgbClr val="E96751"/>
                </a:solidFill>
              </a:rPr>
              <a:t>For example,</a:t>
            </a:r>
            <a:r>
              <a:rPr lang="en-US" sz="2200" dirty="0">
                <a:solidFill>
                  <a:srgbClr val="595959"/>
                </a:solidFill>
              </a:rPr>
              <a:t> someone slips in the shower of the treehouse. </a:t>
            </a:r>
          </a:p>
        </p:txBody>
      </p:sp>
      <p:sp>
        <p:nvSpPr>
          <p:cNvPr id="19" name="TextBox 18">
            <a:extLst>
              <a:ext uri="{FF2B5EF4-FFF2-40B4-BE49-F238E27FC236}">
                <a16:creationId xmlns:a16="http://schemas.microsoft.com/office/drawing/2014/main" id="{33136978-9AC6-CE3A-4610-978F800D1F90}"/>
              </a:ext>
            </a:extLst>
          </p:cNvPr>
          <p:cNvSpPr txBox="1"/>
          <p:nvPr/>
        </p:nvSpPr>
        <p:spPr>
          <a:xfrm>
            <a:off x="783812" y="3679166"/>
            <a:ext cx="10966867" cy="1785104"/>
          </a:xfrm>
          <a:prstGeom prst="rect">
            <a:avLst/>
          </a:prstGeom>
          <a:noFill/>
        </p:spPr>
        <p:txBody>
          <a:bodyPr wrap="square" rtlCol="0">
            <a:spAutoFit/>
          </a:bodyPr>
          <a:lstStyle/>
          <a:p>
            <a:pPr indent="2692400"/>
            <a:r>
              <a:rPr lang="en-IE" sz="2200" dirty="0">
                <a:solidFill>
                  <a:srgbClr val="595959"/>
                </a:solidFill>
              </a:rPr>
              <a:t>For competitive risks</a:t>
            </a:r>
            <a:r>
              <a:rPr lang="en-US" sz="2200" dirty="0">
                <a:solidFill>
                  <a:srgbClr val="595959"/>
                </a:solidFill>
              </a:rPr>
              <a:t>, such as a new rival, a contingency might involve</a:t>
            </a:r>
            <a:r>
              <a:rPr lang="en-IE" sz="2200" dirty="0">
                <a:solidFill>
                  <a:srgbClr val="595959"/>
                </a:solidFill>
              </a:rPr>
              <a:t> ramping up your unique selling points (better service, local experiences) or targeted marketing to loyal customers. Consider </a:t>
            </a:r>
            <a:r>
              <a:rPr lang="en-US" sz="2200" i="1" dirty="0">
                <a:solidFill>
                  <a:srgbClr val="E96751"/>
                </a:solidFill>
              </a:rPr>
              <a:t>“What if a </a:t>
            </a:r>
            <a:r>
              <a:rPr lang="en-US" sz="2200" b="1" i="1" dirty="0">
                <a:solidFill>
                  <a:srgbClr val="E96751"/>
                </a:solidFill>
              </a:rPr>
              <a:t>new unique hotel opens nearby </a:t>
            </a:r>
            <a:r>
              <a:rPr lang="en-US" sz="2200" i="1" dirty="0">
                <a:solidFill>
                  <a:srgbClr val="E96751"/>
                </a:solidFill>
              </a:rPr>
              <a:t>with cheaper rates?” </a:t>
            </a:r>
            <a:r>
              <a:rPr lang="en-US" sz="2200" dirty="0">
                <a:solidFill>
                  <a:srgbClr val="595959"/>
                </a:solidFill>
              </a:rPr>
              <a:t>or </a:t>
            </a:r>
            <a:r>
              <a:rPr lang="en-US" sz="2200" i="1" dirty="0">
                <a:solidFill>
                  <a:srgbClr val="E96751"/>
                </a:solidFill>
              </a:rPr>
              <a:t>“What if </a:t>
            </a:r>
            <a:r>
              <a:rPr lang="en-US" sz="2200" b="1" i="1" dirty="0">
                <a:solidFill>
                  <a:srgbClr val="E96751"/>
                </a:solidFill>
              </a:rPr>
              <a:t>travel regulations change </a:t>
            </a:r>
            <a:r>
              <a:rPr lang="en-US" sz="2200" i="1" dirty="0">
                <a:solidFill>
                  <a:srgbClr val="E96751"/>
                </a:solidFill>
              </a:rPr>
              <a:t>(e.g. visa rules or airline routes) and fewer guests come?” </a:t>
            </a:r>
          </a:p>
        </p:txBody>
      </p:sp>
      <p:sp>
        <p:nvSpPr>
          <p:cNvPr id="21" name="TextBox 20">
            <a:extLst>
              <a:ext uri="{FF2B5EF4-FFF2-40B4-BE49-F238E27FC236}">
                <a16:creationId xmlns:a16="http://schemas.microsoft.com/office/drawing/2014/main" id="{63786352-0615-2BCB-7787-36E23E360A14}"/>
              </a:ext>
            </a:extLst>
          </p:cNvPr>
          <p:cNvSpPr txBox="1"/>
          <p:nvPr/>
        </p:nvSpPr>
        <p:spPr>
          <a:xfrm>
            <a:off x="674868" y="2061049"/>
            <a:ext cx="11001273" cy="1785104"/>
          </a:xfrm>
          <a:prstGeom prst="rect">
            <a:avLst/>
          </a:prstGeom>
          <a:noFill/>
        </p:spPr>
        <p:txBody>
          <a:bodyPr wrap="square" rtlCol="0">
            <a:spAutoFit/>
          </a:bodyPr>
          <a:lstStyle/>
          <a:p>
            <a:pPr indent="2692400"/>
            <a:r>
              <a:rPr lang="en-US" sz="2200" dirty="0">
                <a:solidFill>
                  <a:srgbClr val="595959"/>
                </a:solidFill>
              </a:rPr>
              <a:t>Covers </a:t>
            </a:r>
            <a:r>
              <a:rPr lang="en-US" sz="2200" b="1" dirty="0">
                <a:solidFill>
                  <a:srgbClr val="595959"/>
                </a:solidFill>
              </a:rPr>
              <a:t>damages to your structures </a:t>
            </a:r>
            <a:r>
              <a:rPr lang="en-US" sz="2200" dirty="0">
                <a:solidFill>
                  <a:srgbClr val="595959"/>
                </a:solidFill>
              </a:rPr>
              <a:t>(tents, cabins, etc.), crucial if you operate in </a:t>
            </a:r>
            <a:r>
              <a:rPr lang="en-US" sz="2200" b="1" dirty="0">
                <a:solidFill>
                  <a:srgbClr val="595959"/>
                </a:solidFill>
              </a:rPr>
              <a:t>hazard-prone areas </a:t>
            </a:r>
            <a:r>
              <a:rPr lang="en-US" sz="2200" dirty="0">
                <a:solidFill>
                  <a:srgbClr val="595959"/>
                </a:solidFill>
              </a:rPr>
              <a:t>(forest fire or flood zones). </a:t>
            </a:r>
            <a:r>
              <a:rPr lang="en-US" sz="2200" b="1" dirty="0">
                <a:solidFill>
                  <a:srgbClr val="E96751"/>
                </a:solidFill>
              </a:rPr>
              <a:t>Example: </a:t>
            </a:r>
            <a:r>
              <a:rPr lang="en-IE" sz="2200" dirty="0">
                <a:solidFill>
                  <a:srgbClr val="595959"/>
                </a:solidFill>
              </a:rPr>
              <a:t>If a kitchen fire causes damage and closure for a month, insurance can cover repairs and lost income in that period, rather than you paying out of pocket entirely. </a:t>
            </a:r>
            <a:endParaRPr lang="en-US" sz="2200" dirty="0">
              <a:solidFill>
                <a:srgbClr val="595959"/>
              </a:solidFill>
            </a:endParaRPr>
          </a:p>
          <a:p>
            <a:pPr indent="2692400"/>
            <a:endParaRPr lang="en-US" sz="2200" i="1" dirty="0">
              <a:solidFill>
                <a:srgbClr val="E96751"/>
              </a:solidFill>
            </a:endParaRPr>
          </a:p>
        </p:txBody>
      </p:sp>
      <p:sp>
        <p:nvSpPr>
          <p:cNvPr id="22" name="Rectangle 21">
            <a:extLst>
              <a:ext uri="{FF2B5EF4-FFF2-40B4-BE49-F238E27FC236}">
                <a16:creationId xmlns:a16="http://schemas.microsoft.com/office/drawing/2014/main" id="{122B7378-E5B2-7B9F-55C4-9B8E60CD4B56}"/>
              </a:ext>
            </a:extLst>
          </p:cNvPr>
          <p:cNvSpPr/>
          <p:nvPr/>
        </p:nvSpPr>
        <p:spPr>
          <a:xfrm>
            <a:off x="553527" y="5267724"/>
            <a:ext cx="11122614" cy="151323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59CD7FD8-1234-8DF1-2CD0-F3019C97DE5F}"/>
              </a:ext>
            </a:extLst>
          </p:cNvPr>
          <p:cNvSpPr/>
          <p:nvPr/>
        </p:nvSpPr>
        <p:spPr>
          <a:xfrm>
            <a:off x="553526" y="5111047"/>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B42AB809-C36F-CF0B-18A0-3ADAD5E96B85}"/>
              </a:ext>
            </a:extLst>
          </p:cNvPr>
          <p:cNvSpPr txBox="1"/>
          <p:nvPr/>
        </p:nvSpPr>
        <p:spPr>
          <a:xfrm>
            <a:off x="670971" y="5159218"/>
            <a:ext cx="2939394" cy="430887"/>
          </a:xfrm>
          <a:prstGeom prst="rect">
            <a:avLst/>
          </a:prstGeom>
          <a:noFill/>
        </p:spPr>
        <p:txBody>
          <a:bodyPr wrap="square" rtlCol="0">
            <a:spAutoFit/>
          </a:bodyPr>
          <a:lstStyle/>
          <a:p>
            <a:r>
              <a:rPr lang="en-GB" sz="2200" b="1" dirty="0">
                <a:solidFill>
                  <a:schemeClr val="bg1"/>
                </a:solidFill>
              </a:rPr>
              <a:t>External Risks</a:t>
            </a:r>
          </a:p>
        </p:txBody>
      </p:sp>
      <p:sp>
        <p:nvSpPr>
          <p:cNvPr id="25" name="TextBox 24">
            <a:extLst>
              <a:ext uri="{FF2B5EF4-FFF2-40B4-BE49-F238E27FC236}">
                <a16:creationId xmlns:a16="http://schemas.microsoft.com/office/drawing/2014/main" id="{AFB52DF2-879F-F527-735B-392852FC4075}"/>
              </a:ext>
            </a:extLst>
          </p:cNvPr>
          <p:cNvSpPr txBox="1"/>
          <p:nvPr/>
        </p:nvSpPr>
        <p:spPr>
          <a:xfrm>
            <a:off x="942275" y="5287668"/>
            <a:ext cx="10591973" cy="1446550"/>
          </a:xfrm>
          <a:prstGeom prst="rect">
            <a:avLst/>
          </a:prstGeom>
          <a:noFill/>
        </p:spPr>
        <p:txBody>
          <a:bodyPr wrap="square" rtlCol="0">
            <a:spAutoFit/>
          </a:bodyPr>
          <a:lstStyle/>
          <a:p>
            <a:pPr indent="2692400"/>
            <a:r>
              <a:rPr lang="en-US" sz="2200" dirty="0">
                <a:solidFill>
                  <a:srgbClr val="595959"/>
                </a:solidFill>
              </a:rPr>
              <a:t>like economic downturns or health crises. Assign each risk a rough likelihood and impact. </a:t>
            </a:r>
            <a:r>
              <a:rPr lang="en-US" sz="2200" b="1" dirty="0">
                <a:solidFill>
                  <a:srgbClr val="E96751"/>
                </a:solidFill>
              </a:rPr>
              <a:t>For example, </a:t>
            </a:r>
            <a:r>
              <a:rPr lang="en-US" sz="2200" dirty="0">
                <a:solidFill>
                  <a:srgbClr val="595959"/>
                </a:solidFill>
              </a:rPr>
              <a:t>a slow season being worse than expected is fairly likely at some point and has a medium impact (lost revenue), whereas a natural disaster hitting your area might be very unlikely but have a high impact. </a:t>
            </a:r>
          </a:p>
        </p:txBody>
      </p:sp>
    </p:spTree>
    <p:extLst>
      <p:ext uri="{BB962C8B-B14F-4D97-AF65-F5344CB8AC3E}">
        <p14:creationId xmlns:p14="http://schemas.microsoft.com/office/powerpoint/2010/main" val="31070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FE2441-8A23-9D93-BDF0-3DC73E91D45F}"/>
              </a:ext>
            </a:extLst>
          </p:cNvPr>
          <p:cNvSpPr>
            <a:spLocks noGrp="1"/>
          </p:cNvSpPr>
          <p:nvPr>
            <p:ph type="body" sz="quarter" idx="23"/>
          </p:nvPr>
        </p:nvSpPr>
        <p:spPr>
          <a:xfrm>
            <a:off x="788657" y="4043809"/>
            <a:ext cx="10614687" cy="1248936"/>
          </a:xfrm>
        </p:spPr>
        <p:txBody>
          <a:bodyPr/>
          <a:lstStyle/>
          <a:p>
            <a:pPr algn="ctr">
              <a:spcAft>
                <a:spcPts val="600"/>
              </a:spcAft>
            </a:pPr>
            <a:r>
              <a:rPr lang="en-US" sz="2800" i="1" dirty="0">
                <a:solidFill>
                  <a:srgbClr val="E96751"/>
                </a:solidFill>
              </a:rPr>
              <a:t>How can I plan for </a:t>
            </a:r>
            <a:r>
              <a:rPr lang="en-US" sz="2800" b="1" i="1" dirty="0">
                <a:solidFill>
                  <a:srgbClr val="E96751"/>
                </a:solidFill>
              </a:rPr>
              <a:t>long-term financial health </a:t>
            </a:r>
            <a:r>
              <a:rPr lang="en-US" sz="2800" i="1" dirty="0">
                <a:solidFill>
                  <a:srgbClr val="E96751"/>
                </a:solidFill>
              </a:rPr>
              <a:t>and make sure my business remains viable in changing economic conditions?</a:t>
            </a:r>
          </a:p>
          <a:p>
            <a:pPr algn="ctr">
              <a:spcAft>
                <a:spcPts val="600"/>
              </a:spcAft>
            </a:pPr>
            <a:r>
              <a:rPr lang="en-US" b="1" dirty="0">
                <a:solidFill>
                  <a:srgbClr val="595959"/>
                </a:solidFill>
              </a:rPr>
              <a:t>Objective: </a:t>
            </a:r>
            <a:r>
              <a:rPr lang="en-US" dirty="0">
                <a:solidFill>
                  <a:srgbClr val="595959"/>
                </a:solidFill>
              </a:rPr>
              <a:t>To build a sustainable Financial Strategy (plan) that ensures your accommodation can survive challenges, grow profitably, and support your personal and professional goals. To equip you with the tools to create a strong financial strategy, including cash flow forecasting, setting aside contingency funds, monitoring profitability, and planning for reinvestment. This supports long-term growth, investor confidence, and peace of mind.</a:t>
            </a:r>
            <a:endParaRPr lang="en-IE" dirty="0">
              <a:solidFill>
                <a:srgbClr val="595959"/>
              </a:solidFill>
            </a:endParaRPr>
          </a:p>
        </p:txBody>
      </p:sp>
      <p:sp>
        <p:nvSpPr>
          <p:cNvPr id="4" name="Text Placeholder 3">
            <a:extLst>
              <a:ext uri="{FF2B5EF4-FFF2-40B4-BE49-F238E27FC236}">
                <a16:creationId xmlns:a16="http://schemas.microsoft.com/office/drawing/2014/main" id="{D5086138-B536-687F-F09E-9A5883EA8168}"/>
              </a:ext>
            </a:extLst>
          </p:cNvPr>
          <p:cNvSpPr>
            <a:spLocks noGrp="1"/>
          </p:cNvSpPr>
          <p:nvPr>
            <p:ph type="body" sz="quarter" idx="18"/>
          </p:nvPr>
        </p:nvSpPr>
        <p:spPr>
          <a:xfrm>
            <a:off x="8329576" y="1992992"/>
            <a:ext cx="3588468" cy="1049221"/>
          </a:xfrm>
        </p:spPr>
        <p:txBody>
          <a:bodyPr/>
          <a:lstStyle/>
          <a:p>
            <a:pPr algn="r"/>
            <a:r>
              <a:rPr lang="en-IE" sz="3200" b="0" dirty="0"/>
              <a:t>Financial Strategy &amp; Long-Term Viability</a:t>
            </a:r>
          </a:p>
        </p:txBody>
      </p:sp>
      <p:sp>
        <p:nvSpPr>
          <p:cNvPr id="2" name="Text Placeholder 3">
            <a:extLst>
              <a:ext uri="{FF2B5EF4-FFF2-40B4-BE49-F238E27FC236}">
                <a16:creationId xmlns:a16="http://schemas.microsoft.com/office/drawing/2014/main" id="{D0C8FBC1-5281-FDD2-F8AE-8567CD68070E}"/>
              </a:ext>
            </a:extLst>
          </p:cNvPr>
          <p:cNvSpPr txBox="1">
            <a:spLocks/>
          </p:cNvSpPr>
          <p:nvPr/>
        </p:nvSpPr>
        <p:spPr>
          <a:xfrm>
            <a:off x="8329576" y="1252257"/>
            <a:ext cx="358846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E" sz="3600" dirty="0"/>
              <a:t>Financial Health</a:t>
            </a:r>
            <a:endParaRPr lang="en-IE" sz="3600" b="0" dirty="0"/>
          </a:p>
        </p:txBody>
      </p:sp>
      <p:pic>
        <p:nvPicPr>
          <p:cNvPr id="10" name="Picture Placeholder 9" descr="Hands writing on papers and calculator&#10;&#10;AI-generated content may be incorrect.">
            <a:extLst>
              <a:ext uri="{FF2B5EF4-FFF2-40B4-BE49-F238E27FC236}">
                <a16:creationId xmlns:a16="http://schemas.microsoft.com/office/drawing/2014/main" id="{FFB8CA7B-078D-0AD0-4BD9-7426BEBCDC88}"/>
              </a:ext>
            </a:extLst>
          </p:cNvPr>
          <p:cNvPicPr>
            <a:picLocks noGrp="1" noChangeAspect="1"/>
          </p:cNvPicPr>
          <p:nvPr>
            <p:ph type="pic" sz="quarter" idx="22"/>
          </p:nvPr>
        </p:nvPicPr>
        <p:blipFill>
          <a:blip r:embed="rId2"/>
          <a:srcRect t="2981" b="2981"/>
          <a:stretch>
            <a:fillRect/>
          </a:stretch>
        </p:blipFill>
        <p:spPr>
          <a:xfrm>
            <a:off x="0" y="148453"/>
            <a:ext cx="8097183" cy="3923818"/>
          </a:xfrm>
        </p:spPr>
      </p:pic>
      <p:grpSp>
        <p:nvGrpSpPr>
          <p:cNvPr id="12" name="Group 11">
            <a:extLst>
              <a:ext uri="{FF2B5EF4-FFF2-40B4-BE49-F238E27FC236}">
                <a16:creationId xmlns:a16="http://schemas.microsoft.com/office/drawing/2014/main" id="{7848532B-823D-4E0F-709D-2A49DE25046B}"/>
              </a:ext>
            </a:extLst>
          </p:cNvPr>
          <p:cNvGrpSpPr/>
          <p:nvPr/>
        </p:nvGrpSpPr>
        <p:grpSpPr>
          <a:xfrm>
            <a:off x="10920313" y="97029"/>
            <a:ext cx="1081945" cy="1011723"/>
            <a:chOff x="1016000" y="1137920"/>
            <a:chExt cx="1016000" cy="1016000"/>
          </a:xfrm>
        </p:grpSpPr>
        <p:sp>
          <p:nvSpPr>
            <p:cNvPr id="13" name="Oval 12">
              <a:extLst>
                <a:ext uri="{FF2B5EF4-FFF2-40B4-BE49-F238E27FC236}">
                  <a16:creationId xmlns:a16="http://schemas.microsoft.com/office/drawing/2014/main" id="{6E426247-029F-37DA-A349-C27752452FA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00EC0485-EC10-60A9-1630-20AA29D6C92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44</a:t>
              </a:r>
            </a:p>
          </p:txBody>
        </p:sp>
      </p:grpSp>
    </p:spTree>
    <p:extLst>
      <p:ext uri="{BB962C8B-B14F-4D97-AF65-F5344CB8AC3E}">
        <p14:creationId xmlns:p14="http://schemas.microsoft.com/office/powerpoint/2010/main" val="18373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A901-6746-653C-98A7-991229E7D113}"/>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071BEB6F-D630-263E-CF74-A9A9F9EDC0F1}"/>
              </a:ext>
            </a:extLst>
          </p:cNvPr>
          <p:cNvPicPr>
            <a:picLocks noGrp="1" noChangeAspect="1"/>
          </p:cNvPicPr>
          <p:nvPr>
            <p:ph type="pic" sz="quarter" idx="10"/>
          </p:nvPr>
        </p:nvPicPr>
        <p:blipFill>
          <a:blip r:embed="rId2"/>
          <a:srcRect t="12090" b="12090"/>
          <a:stretch>
            <a:fillRect/>
          </a:stretch>
        </p:blipFill>
        <p:spPr/>
      </p:pic>
      <p:sp>
        <p:nvSpPr>
          <p:cNvPr id="10" name="Text Placeholder 9">
            <a:extLst>
              <a:ext uri="{FF2B5EF4-FFF2-40B4-BE49-F238E27FC236}">
                <a16:creationId xmlns:a16="http://schemas.microsoft.com/office/drawing/2014/main" id="{CC641662-8D31-9756-53D1-537C535527B4}"/>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5DB159AC-D132-B086-3B97-85E0B450FE25}"/>
              </a:ext>
            </a:extLst>
          </p:cNvPr>
          <p:cNvSpPr>
            <a:spLocks noGrp="1"/>
          </p:cNvSpPr>
          <p:nvPr>
            <p:ph type="body" sz="quarter" idx="16"/>
          </p:nvPr>
        </p:nvSpPr>
        <p:spPr>
          <a:xfrm>
            <a:off x="4295552" y="186544"/>
            <a:ext cx="7504847" cy="803654"/>
          </a:xfrm>
        </p:spPr>
        <p:txBody>
          <a:bodyPr/>
          <a:lstStyle/>
          <a:p>
            <a:r>
              <a:rPr lang="en-US" sz="3000" dirty="0"/>
              <a:t>Sustainability and Long-Term Financial Health</a:t>
            </a:r>
            <a:endParaRPr lang="en-IE" sz="3000" dirty="0"/>
          </a:p>
        </p:txBody>
      </p:sp>
      <p:sp>
        <p:nvSpPr>
          <p:cNvPr id="5" name="Text Placeholder 4">
            <a:extLst>
              <a:ext uri="{FF2B5EF4-FFF2-40B4-BE49-F238E27FC236}">
                <a16:creationId xmlns:a16="http://schemas.microsoft.com/office/drawing/2014/main" id="{D30B9DAD-37C4-135A-BEE7-F843B9598846}"/>
              </a:ext>
            </a:extLst>
          </p:cNvPr>
          <p:cNvSpPr>
            <a:spLocks noGrp="1"/>
          </p:cNvSpPr>
          <p:nvPr>
            <p:ph type="body" sz="quarter" idx="21"/>
          </p:nvPr>
        </p:nvSpPr>
        <p:spPr>
          <a:xfrm>
            <a:off x="4295553" y="709648"/>
            <a:ext cx="7221426" cy="4530541"/>
          </a:xfrm>
        </p:spPr>
        <p:txBody>
          <a:bodyPr/>
          <a:lstStyle/>
          <a:p>
            <a:pPr>
              <a:spcAft>
                <a:spcPts val="1200"/>
              </a:spcAft>
            </a:pPr>
            <a:r>
              <a:rPr lang="en-US" dirty="0"/>
              <a:t>With risk management in place, you have built resilience into your business model. The final step is to look at </a:t>
            </a:r>
            <a:r>
              <a:rPr lang="en-US" b="1" dirty="0"/>
              <a:t>sustainability and long-term success</a:t>
            </a:r>
            <a:r>
              <a:rPr lang="en-US" dirty="0"/>
              <a:t> – essentially, how to keep your venture thriving for years to come. We transition by pointing out that managing risks and finances wisely lays the groundwork for sustainable operations, which is the focus of the concluding section.</a:t>
            </a:r>
            <a:endParaRPr lang="en-IE" dirty="0"/>
          </a:p>
          <a:p>
            <a:pPr>
              <a:spcAft>
                <a:spcPts val="1200"/>
              </a:spcAft>
            </a:pPr>
            <a:r>
              <a:rPr lang="en-US" dirty="0">
                <a:solidFill>
                  <a:srgbClr val="595959"/>
                </a:solidFill>
              </a:rPr>
              <a:t>This capstone section ties everything together and looks at the </a:t>
            </a:r>
            <a:r>
              <a:rPr lang="en-US" b="1" dirty="0">
                <a:solidFill>
                  <a:srgbClr val="595959"/>
                </a:solidFill>
              </a:rPr>
              <a:t>big picture of enduring success</a:t>
            </a:r>
            <a:r>
              <a:rPr lang="en-US" dirty="0">
                <a:solidFill>
                  <a:srgbClr val="595959"/>
                </a:solidFill>
              </a:rPr>
              <a:t>. We discuss “sustainability” in two senses: </a:t>
            </a:r>
            <a:r>
              <a:rPr lang="en-US" b="1" dirty="0">
                <a:solidFill>
                  <a:srgbClr val="595959"/>
                </a:solidFill>
              </a:rPr>
              <a:t>financial sustainability</a:t>
            </a:r>
            <a:r>
              <a:rPr lang="en-US" dirty="0">
                <a:solidFill>
                  <a:srgbClr val="595959"/>
                </a:solidFill>
              </a:rPr>
              <a:t> (consistent profitability and ability to reinvest in your business) and </a:t>
            </a:r>
            <a:r>
              <a:rPr lang="en-US" b="1" dirty="0">
                <a:solidFill>
                  <a:srgbClr val="595959"/>
                </a:solidFill>
              </a:rPr>
              <a:t>environmental sustainability</a:t>
            </a:r>
            <a:r>
              <a:rPr lang="en-US" dirty="0">
                <a:solidFill>
                  <a:srgbClr val="595959"/>
                </a:solidFill>
              </a:rPr>
              <a:t>, which is highly relevant in alternative tourism and can also bolster financial success. </a:t>
            </a:r>
            <a:r>
              <a:rPr lang="en-US" i="1" dirty="0">
                <a:solidFill>
                  <a:srgbClr val="E96751"/>
                </a:solidFill>
              </a:rPr>
              <a:t>Environmental viability is discussed in Section 11.</a:t>
            </a:r>
          </a:p>
          <a:p>
            <a:pPr>
              <a:spcAft>
                <a:spcPts val="1200"/>
              </a:spcAft>
            </a:pPr>
            <a:r>
              <a:rPr lang="en-US" b="1" dirty="0">
                <a:solidFill>
                  <a:srgbClr val="595959"/>
                </a:solidFill>
              </a:rPr>
              <a:t>It is essential to note that a financially sustainable business regularly earns more than it spends, adapts to change, and plans for growth. </a:t>
            </a:r>
            <a:endParaRPr lang="en-IE" dirty="0">
              <a:solidFill>
                <a:srgbClr val="595959"/>
              </a:solidFill>
            </a:endParaRPr>
          </a:p>
        </p:txBody>
      </p:sp>
      <p:sp>
        <p:nvSpPr>
          <p:cNvPr id="8" name="Text Placeholder 7">
            <a:extLst>
              <a:ext uri="{FF2B5EF4-FFF2-40B4-BE49-F238E27FC236}">
                <a16:creationId xmlns:a16="http://schemas.microsoft.com/office/drawing/2014/main" id="{0421DE1A-854C-D08F-11DE-83606F3964D7}"/>
              </a:ext>
            </a:extLst>
          </p:cNvPr>
          <p:cNvSpPr>
            <a:spLocks noGrp="1"/>
          </p:cNvSpPr>
          <p:nvPr>
            <p:ph type="body" sz="quarter" idx="18"/>
          </p:nvPr>
        </p:nvSpPr>
        <p:spPr/>
        <p:txBody>
          <a:bodyPr/>
          <a:lstStyle/>
          <a:p>
            <a:r>
              <a:rPr lang="en-IE" b="0" dirty="0"/>
              <a:t>Financial and Environmental</a:t>
            </a:r>
          </a:p>
        </p:txBody>
      </p:sp>
      <p:sp>
        <p:nvSpPr>
          <p:cNvPr id="4" name="Text Placeholder 3">
            <a:extLst>
              <a:ext uri="{FF2B5EF4-FFF2-40B4-BE49-F238E27FC236}">
                <a16:creationId xmlns:a16="http://schemas.microsoft.com/office/drawing/2014/main" id="{B410F62E-2E46-A70E-5557-CCB4AE8FCD96}"/>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178114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D24-FBF0-AE24-A4DF-BC919AFE4134}"/>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6199D953-66F8-517F-2818-45782F444D08}"/>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701F8BF0-1D23-27E1-418D-E48C622024F8}"/>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C1D80BC6-29AD-780C-3A43-FE414213B9A9}"/>
              </a:ext>
            </a:extLst>
          </p:cNvPr>
          <p:cNvSpPr>
            <a:spLocks noGrp="1"/>
          </p:cNvSpPr>
          <p:nvPr>
            <p:ph type="body" sz="quarter" idx="21"/>
          </p:nvPr>
        </p:nvSpPr>
        <p:spPr>
          <a:xfrm>
            <a:off x="4211882" y="210834"/>
            <a:ext cx="7588518" cy="4530541"/>
          </a:xfrm>
        </p:spPr>
        <p:txBody>
          <a:bodyPr/>
          <a:lstStyle/>
          <a:p>
            <a:pPr>
              <a:spcAft>
                <a:spcPts val="1200"/>
              </a:spcAft>
            </a:pPr>
            <a:r>
              <a:rPr lang="en-US" dirty="0">
                <a:solidFill>
                  <a:srgbClr val="595959"/>
                </a:solidFill>
              </a:rPr>
              <a:t>This means continuously applying what was learned, including updating budgets, refining pricing in response to market changes, managing costs efficiently, and maintaining effective risk strategies. We must </a:t>
            </a:r>
            <a:r>
              <a:rPr lang="en-US" dirty="0" err="1">
                <a:solidFill>
                  <a:srgbClr val="595959"/>
                </a:solidFill>
              </a:rPr>
              <a:t>emphasise</a:t>
            </a:r>
            <a:r>
              <a:rPr lang="en-US" dirty="0">
                <a:solidFill>
                  <a:srgbClr val="595959"/>
                </a:solidFill>
              </a:rPr>
              <a:t> in the modern tourism market, </a:t>
            </a:r>
            <a:r>
              <a:rPr lang="en-US" b="1" dirty="0">
                <a:solidFill>
                  <a:srgbClr val="595959"/>
                </a:solidFill>
              </a:rPr>
              <a:t>eco-sustainability and financial viability often go hand in hand</a:t>
            </a:r>
            <a:r>
              <a:rPr lang="en-US" dirty="0">
                <a:solidFill>
                  <a:srgbClr val="595959"/>
                </a:solidFill>
              </a:rPr>
              <a:t>.</a:t>
            </a:r>
          </a:p>
          <a:p>
            <a:pPr>
              <a:spcAft>
                <a:spcPts val="1200"/>
              </a:spcAft>
            </a:pPr>
            <a:r>
              <a:rPr lang="en-US" dirty="0">
                <a:solidFill>
                  <a:srgbClr val="595959"/>
                </a:solidFill>
              </a:rPr>
              <a:t>Adopting sustainable practices can reduce operating costs and attract more guests. </a:t>
            </a:r>
            <a:r>
              <a:rPr lang="en-US" b="1" dirty="0">
                <a:solidFill>
                  <a:srgbClr val="E96751"/>
                </a:solidFill>
              </a:rPr>
              <a:t>For example, </a:t>
            </a:r>
            <a:r>
              <a:rPr lang="en-US" dirty="0">
                <a:solidFill>
                  <a:srgbClr val="595959"/>
                </a:solidFill>
              </a:rPr>
              <a:t>installing solar panels or rainwater harvesting systems can lower utility bills over time and </a:t>
            </a:r>
            <a:r>
              <a:rPr lang="en-US" i="1" dirty="0">
                <a:solidFill>
                  <a:srgbClr val="595959"/>
                </a:solidFill>
              </a:rPr>
              <a:t>earn tax credits or incentives</a:t>
            </a:r>
            <a:r>
              <a:rPr lang="en-US" dirty="0">
                <a:solidFill>
                  <a:srgbClr val="595959"/>
                </a:solidFill>
              </a:rPr>
              <a:t>. </a:t>
            </a:r>
          </a:p>
          <a:p>
            <a:pPr>
              <a:spcAft>
                <a:spcPts val="1200"/>
              </a:spcAft>
            </a:pPr>
            <a:r>
              <a:rPr lang="en-US" dirty="0">
                <a:solidFill>
                  <a:srgbClr val="595959"/>
                </a:solidFill>
              </a:rPr>
              <a:t>Likewise, </a:t>
            </a:r>
            <a:r>
              <a:rPr lang="en-US" b="1" dirty="0">
                <a:solidFill>
                  <a:srgbClr val="595959"/>
                </a:solidFill>
              </a:rPr>
              <a:t>eco-friendly lodgings often enjoy higher demand and guest loyalty</a:t>
            </a:r>
            <a:r>
              <a:rPr lang="en-US" dirty="0">
                <a:solidFill>
                  <a:srgbClr val="595959"/>
                </a:solidFill>
              </a:rPr>
              <a:t>, thereby strengthening revenue. Studies have found that sustainable properties tend to have lower operating costs and increased guest appeal, which in turn boosts their financial </a:t>
            </a:r>
            <a:r>
              <a:rPr lang="en-US" dirty="0">
                <a:solidFill>
                  <a:srgbClr val="EC7C69"/>
                </a:solidFill>
                <a:hlinkClick r:id="rId3">
                  <a:extLst>
                    <a:ext uri="{A12FA001-AC4F-418D-AE19-62706E023703}">
                      <ahyp:hlinkClr xmlns:ahyp="http://schemas.microsoft.com/office/drawing/2018/hyperlinkcolor" val="tx"/>
                    </a:ext>
                  </a:extLst>
                </a:hlinkClick>
              </a:rPr>
              <a:t>performance</a:t>
            </a:r>
            <a:r>
              <a:rPr lang="en-US" dirty="0"/>
              <a:t>. </a:t>
            </a:r>
          </a:p>
          <a:p>
            <a:pPr>
              <a:spcAft>
                <a:spcPts val="1200"/>
              </a:spcAft>
            </a:pPr>
            <a:r>
              <a:rPr lang="en-US" dirty="0">
                <a:solidFill>
                  <a:srgbClr val="595959"/>
                </a:solidFill>
              </a:rPr>
              <a:t>We encourage owners to seek sustainability wins, such as energy efficiency (to save money), local sourcing or community initiatives (to enhance brand and potentially build community support), and obtain eco-certs that can justify premium pricing. </a:t>
            </a:r>
          </a:p>
        </p:txBody>
      </p:sp>
      <p:sp>
        <p:nvSpPr>
          <p:cNvPr id="8" name="Text Placeholder 7">
            <a:extLst>
              <a:ext uri="{FF2B5EF4-FFF2-40B4-BE49-F238E27FC236}">
                <a16:creationId xmlns:a16="http://schemas.microsoft.com/office/drawing/2014/main" id="{8B1EB164-C05D-3136-0560-CE7551F35427}"/>
              </a:ext>
            </a:extLst>
          </p:cNvPr>
          <p:cNvSpPr>
            <a:spLocks noGrp="1"/>
          </p:cNvSpPr>
          <p:nvPr>
            <p:ph type="body" sz="quarter" idx="18"/>
          </p:nvPr>
        </p:nvSpPr>
        <p:spPr>
          <a:xfrm>
            <a:off x="675021" y="3392026"/>
            <a:ext cx="2893974" cy="1049221"/>
          </a:xfrm>
        </p:spPr>
        <p:txBody>
          <a:bodyPr/>
          <a:lstStyle/>
          <a:p>
            <a:r>
              <a:rPr lang="en-IE" b="0" dirty="0"/>
              <a:t>Eco-sustainability &amp; Financial Go Hand in Hand</a:t>
            </a:r>
          </a:p>
        </p:txBody>
      </p:sp>
      <p:sp>
        <p:nvSpPr>
          <p:cNvPr id="4" name="Text Placeholder 3">
            <a:extLst>
              <a:ext uri="{FF2B5EF4-FFF2-40B4-BE49-F238E27FC236}">
                <a16:creationId xmlns:a16="http://schemas.microsoft.com/office/drawing/2014/main" id="{121848A2-3045-A2BF-DA5B-C44DF2E063AE}"/>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378580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Contingency Planning for Long-Term Viability</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8 </a:t>
            </a:r>
            <a:r>
              <a:rPr lang="en-IE" sz="5000" dirty="0"/>
              <a:t>(Part 5)</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Cave People, Iceland</a:t>
            </a:r>
          </a:p>
        </p:txBody>
      </p:sp>
      <p:pic>
        <p:nvPicPr>
          <p:cNvPr id="10" name="Picture Placeholder 9" descr="A group of people sitting outside a house&#10;&#10;AI-generated content may be incorrect.">
            <a:extLst>
              <a:ext uri="{FF2B5EF4-FFF2-40B4-BE49-F238E27FC236}">
                <a16:creationId xmlns:a16="http://schemas.microsoft.com/office/drawing/2014/main" id="{A82B8BC0-65DF-1FE0-8476-D589587A9DFF}"/>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C3AAF60-571E-8BFD-858E-FAF67D0C84F1}"/>
              </a:ext>
            </a:extLst>
          </p:cNvPr>
          <p:cNvSpPr/>
          <p:nvPr/>
        </p:nvSpPr>
        <p:spPr>
          <a:xfrm>
            <a:off x="304800" y="4924425"/>
            <a:ext cx="11668125" cy="1765722"/>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8522699A-7210-8394-C074-3FB5C3BE445B}"/>
              </a:ext>
            </a:extLst>
          </p:cNvPr>
          <p:cNvSpPr>
            <a:spLocks noGrp="1"/>
          </p:cNvSpPr>
          <p:nvPr>
            <p:ph type="body" sz="quarter" idx="18"/>
          </p:nvPr>
        </p:nvSpPr>
        <p:spPr>
          <a:xfrm>
            <a:off x="569582" y="1425242"/>
            <a:ext cx="10614687" cy="3499183"/>
          </a:xfrm>
        </p:spPr>
        <p:txBody>
          <a:bodyPr/>
          <a:lstStyle/>
          <a:p>
            <a:pPr>
              <a:spcAft>
                <a:spcPts val="600"/>
              </a:spcAft>
            </a:pPr>
            <a:r>
              <a:rPr lang="en-US" dirty="0"/>
              <a:t>A </a:t>
            </a:r>
            <a:r>
              <a:rPr lang="en-US" b="1" dirty="0"/>
              <a:t>Financial Strategy</a:t>
            </a:r>
            <a:r>
              <a:rPr lang="en-US" dirty="0"/>
              <a:t> is essentially a </a:t>
            </a:r>
            <a:r>
              <a:rPr lang="en-US" b="1" dirty="0"/>
              <a:t>money-management game plan</a:t>
            </a:r>
            <a:r>
              <a:rPr lang="en-US" dirty="0"/>
              <a:t> for your business goals. It answers the questions:</a:t>
            </a:r>
          </a:p>
          <a:p>
            <a:pPr>
              <a:spcAft>
                <a:spcPts val="600"/>
              </a:spcAft>
            </a:pPr>
            <a:r>
              <a:rPr lang="en-US" dirty="0"/>
              <a:t> </a:t>
            </a:r>
            <a:r>
              <a:rPr lang="en-US" b="1" i="1" dirty="0">
                <a:solidFill>
                  <a:srgbClr val="E96751"/>
                </a:solidFill>
              </a:rPr>
              <a:t>“Where should our money go to best achieve our objectives?”</a:t>
            </a:r>
            <a:r>
              <a:rPr lang="en-US" b="1" dirty="0">
                <a:solidFill>
                  <a:srgbClr val="E96751"/>
                </a:solidFill>
              </a:rPr>
              <a:t> and </a:t>
            </a:r>
            <a:r>
              <a:rPr lang="en-US" b="1" i="1" dirty="0">
                <a:solidFill>
                  <a:srgbClr val="E96751"/>
                </a:solidFill>
              </a:rPr>
              <a:t>“How will we fund our plans?”</a:t>
            </a:r>
            <a:r>
              <a:rPr lang="en-US" b="1" dirty="0">
                <a:solidFill>
                  <a:srgbClr val="E96751"/>
                </a:solidFill>
              </a:rPr>
              <a:t> </a:t>
            </a:r>
          </a:p>
          <a:p>
            <a:pPr>
              <a:spcAft>
                <a:spcPts val="600"/>
              </a:spcAft>
            </a:pPr>
            <a:r>
              <a:rPr lang="en-US" dirty="0"/>
              <a:t>This strategy will typically cover decisions about spending, saving, investing, and financing.</a:t>
            </a:r>
          </a:p>
          <a:p>
            <a:pPr>
              <a:spcAft>
                <a:spcPts val="600"/>
              </a:spcAft>
            </a:pPr>
            <a:r>
              <a:rPr lang="en-US" dirty="0"/>
              <a:t>In practical terms, a financial strategy for your accommodation business will include things like </a:t>
            </a:r>
            <a:r>
              <a:rPr lang="en-US" b="1" dirty="0"/>
              <a:t>investment decisions, financing decisions, cost management and pricing strategies. </a:t>
            </a:r>
          </a:p>
          <a:p>
            <a:pPr>
              <a:spcAft>
                <a:spcPts val="600"/>
              </a:spcAft>
            </a:pPr>
            <a:r>
              <a:rPr lang="en-US" dirty="0"/>
              <a:t>In short, the financial strategy is your </a:t>
            </a:r>
            <a:r>
              <a:rPr lang="en-US" b="1" dirty="0"/>
              <a:t>guide for decision-making</a:t>
            </a:r>
            <a:r>
              <a:rPr lang="en-US" dirty="0"/>
              <a:t>. Whenever you face a financial choice, you refer to this strategy. </a:t>
            </a:r>
          </a:p>
          <a:p>
            <a:pPr>
              <a:spcAft>
                <a:spcPts val="600"/>
              </a:spcAft>
            </a:pPr>
            <a:endParaRPr lang="en-US" sz="1000" dirty="0"/>
          </a:p>
          <a:p>
            <a:pPr>
              <a:spcAft>
                <a:spcPts val="600"/>
              </a:spcAft>
            </a:pPr>
            <a:r>
              <a:rPr lang="en-US" sz="2400" b="1" dirty="0">
                <a:solidFill>
                  <a:schemeClr val="bg1"/>
                </a:solidFill>
              </a:rPr>
              <a:t>Example: </a:t>
            </a:r>
            <a:r>
              <a:rPr lang="en-US" b="1" i="1" dirty="0">
                <a:solidFill>
                  <a:schemeClr val="bg1"/>
                </a:solidFill>
              </a:rPr>
              <a:t>Should you hire another staff member? </a:t>
            </a:r>
            <a:r>
              <a:rPr lang="en-US" dirty="0">
                <a:solidFill>
                  <a:schemeClr val="bg1"/>
                </a:solidFill>
              </a:rPr>
              <a:t>Your financial strategy (based on your goals and budget) will guide whether that’s feasible now or later. </a:t>
            </a:r>
          </a:p>
          <a:p>
            <a:pPr>
              <a:spcAft>
                <a:spcPts val="600"/>
              </a:spcAft>
            </a:pPr>
            <a:r>
              <a:rPr lang="en-US" sz="2000" b="1" dirty="0">
                <a:solidFill>
                  <a:schemeClr val="bg1"/>
                </a:solidFill>
              </a:rPr>
              <a:t>Example: </a:t>
            </a:r>
            <a:r>
              <a:rPr lang="en-US" b="1" i="1" dirty="0">
                <a:solidFill>
                  <a:schemeClr val="bg1"/>
                </a:solidFill>
              </a:rPr>
              <a:t>Should you reinvest earnings or keep cash? </a:t>
            </a:r>
            <a:r>
              <a:rPr lang="en-US" dirty="0">
                <a:solidFill>
                  <a:schemeClr val="bg1"/>
                </a:solidFill>
              </a:rPr>
              <a:t>The strategy clarifies priorities (maybe reinvest if growth is the goal, or save if building a safety net is the goal).</a:t>
            </a:r>
          </a:p>
          <a:p>
            <a:endParaRPr lang="en-IE" dirty="0"/>
          </a:p>
        </p:txBody>
      </p:sp>
      <p:sp>
        <p:nvSpPr>
          <p:cNvPr id="9" name="Text Placeholder 8">
            <a:extLst>
              <a:ext uri="{FF2B5EF4-FFF2-40B4-BE49-F238E27FC236}">
                <a16:creationId xmlns:a16="http://schemas.microsoft.com/office/drawing/2014/main" id="{54A76644-7A0E-3DDD-EAB8-20661F51FF09}"/>
              </a:ext>
            </a:extLst>
          </p:cNvPr>
          <p:cNvSpPr>
            <a:spLocks noGrp="1"/>
          </p:cNvSpPr>
          <p:nvPr>
            <p:ph type="body" sz="quarter" idx="16"/>
          </p:nvPr>
        </p:nvSpPr>
        <p:spPr>
          <a:xfrm>
            <a:off x="569582" y="167853"/>
            <a:ext cx="10614687" cy="803654"/>
          </a:xfrm>
        </p:spPr>
        <p:txBody>
          <a:bodyPr/>
          <a:lstStyle/>
          <a:p>
            <a:r>
              <a:rPr lang="en-US" dirty="0"/>
              <a:t>What is a Financial Strategy?</a:t>
            </a:r>
          </a:p>
          <a:p>
            <a:endParaRPr lang="en-IE" dirty="0"/>
          </a:p>
        </p:txBody>
      </p:sp>
      <p:sp>
        <p:nvSpPr>
          <p:cNvPr id="11" name="Text Placeholder 10">
            <a:extLst>
              <a:ext uri="{FF2B5EF4-FFF2-40B4-BE49-F238E27FC236}">
                <a16:creationId xmlns:a16="http://schemas.microsoft.com/office/drawing/2014/main" id="{FC74AE55-3BFB-0B6E-765D-4044A715BBBD}"/>
              </a:ext>
            </a:extLst>
          </p:cNvPr>
          <p:cNvSpPr>
            <a:spLocks noGrp="1"/>
          </p:cNvSpPr>
          <p:nvPr>
            <p:ph type="body" sz="quarter" idx="19"/>
          </p:nvPr>
        </p:nvSpPr>
        <p:spPr>
          <a:xfrm>
            <a:off x="569582" y="775367"/>
            <a:ext cx="10614687" cy="803654"/>
          </a:xfrm>
        </p:spPr>
        <p:txBody>
          <a:bodyPr/>
          <a:lstStyle/>
          <a:p>
            <a:r>
              <a:rPr lang="en-IE" b="0" i="1" dirty="0"/>
              <a:t>Your Money Management Plan!</a:t>
            </a:r>
          </a:p>
        </p:txBody>
      </p:sp>
    </p:spTree>
    <p:extLst>
      <p:ext uri="{BB962C8B-B14F-4D97-AF65-F5344CB8AC3E}">
        <p14:creationId xmlns:p14="http://schemas.microsoft.com/office/powerpoint/2010/main" val="297821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FDF24C89-3B77-13D5-AAFC-4868C1B75131}"/>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0D0FDEC1-DDCC-2E8A-FE6A-DBB8B2F968F4}"/>
              </a:ext>
            </a:extLst>
          </p:cNvPr>
          <p:cNvSpPr>
            <a:spLocks noGrp="1"/>
          </p:cNvSpPr>
          <p:nvPr>
            <p:ph type="body" sz="quarter" idx="66"/>
          </p:nvPr>
        </p:nvSpPr>
        <p:spPr/>
        <p:txBody>
          <a:bodyPr/>
          <a:lstStyle/>
          <a:p>
            <a:endParaRPr lang="en-IE"/>
          </a:p>
        </p:txBody>
      </p:sp>
      <p:sp>
        <p:nvSpPr>
          <p:cNvPr id="11" name="Text Placeholder 10">
            <a:extLst>
              <a:ext uri="{FF2B5EF4-FFF2-40B4-BE49-F238E27FC236}">
                <a16:creationId xmlns:a16="http://schemas.microsoft.com/office/drawing/2014/main" id="{6E71B4A5-0CB1-E0A4-DC7A-C4CF700C2F05}"/>
              </a:ext>
            </a:extLst>
          </p:cNvPr>
          <p:cNvSpPr>
            <a:spLocks noGrp="1"/>
          </p:cNvSpPr>
          <p:nvPr>
            <p:ph type="body" sz="quarter" idx="21"/>
          </p:nvPr>
        </p:nvSpPr>
        <p:spPr>
          <a:xfrm>
            <a:off x="4190999" y="210834"/>
            <a:ext cx="7762875" cy="4530541"/>
          </a:xfrm>
        </p:spPr>
        <p:txBody>
          <a:bodyPr/>
          <a:lstStyle/>
          <a:p>
            <a:pPr>
              <a:spcAft>
                <a:spcPts val="1200"/>
              </a:spcAft>
            </a:pPr>
            <a:r>
              <a:rPr lang="en-US" dirty="0"/>
              <a:t>All businesses face financial risks. Effective financial management means </a:t>
            </a:r>
            <a:r>
              <a:rPr lang="en-US" b="1" dirty="0"/>
              <a:t>identifying potential risks and planning how to deal with them</a:t>
            </a:r>
            <a:r>
              <a:rPr lang="en-US" dirty="0"/>
              <a:t>. In the alternative tourism accommodation sector, some common financial risks include:</a:t>
            </a:r>
          </a:p>
          <a:p>
            <a:pPr marL="342900" indent="-342900">
              <a:spcAft>
                <a:spcPts val="1200"/>
              </a:spcAft>
              <a:buFont typeface="Wingdings" panose="05000000000000000000" pitchFamily="2" charset="2"/>
              <a:buChar char="v"/>
            </a:pPr>
            <a:r>
              <a:rPr lang="en-US" sz="2100" b="1" dirty="0">
                <a:solidFill>
                  <a:srgbClr val="459597"/>
                </a:solidFill>
              </a:rPr>
              <a:t>Cash Flow Shortages:</a:t>
            </a:r>
            <a:r>
              <a:rPr lang="en-US" sz="2100" dirty="0">
                <a:solidFill>
                  <a:srgbClr val="459597"/>
                </a:solidFill>
              </a:rPr>
              <a:t> </a:t>
            </a:r>
            <a:r>
              <a:rPr lang="en-US" sz="2100" b="1" dirty="0"/>
              <a:t>Seasonal dips or unforeseen events </a:t>
            </a:r>
            <a:r>
              <a:rPr lang="en-US" sz="2100" dirty="0"/>
              <a:t>(like a sudden travel ban or pandemic) could dry up your bookings for a while. This risk is particularly high in tourism – you may experience a sudden shift from full occupancy to near zero due to factors beyond your control. If you haven’t prepared, you could run out of cash. </a:t>
            </a:r>
          </a:p>
          <a:p>
            <a:pPr marL="342900" indent="-342900">
              <a:spcAft>
                <a:spcPts val="1200"/>
              </a:spcAft>
              <a:buFont typeface="Wingdings" panose="05000000000000000000" pitchFamily="2" charset="2"/>
              <a:buChar char="v"/>
            </a:pPr>
            <a:r>
              <a:rPr lang="en-US" sz="2100" b="1" dirty="0">
                <a:solidFill>
                  <a:srgbClr val="459597"/>
                </a:solidFill>
              </a:rPr>
              <a:t>Market Fluctuations:</a:t>
            </a:r>
            <a:r>
              <a:rPr lang="en-US" sz="2100" dirty="0">
                <a:solidFill>
                  <a:srgbClr val="459597"/>
                </a:solidFill>
              </a:rPr>
              <a:t> </a:t>
            </a:r>
            <a:r>
              <a:rPr lang="en-US" sz="2100" b="1" dirty="0"/>
              <a:t>Economic conditions or market trends</a:t>
            </a:r>
            <a:r>
              <a:rPr lang="en-US" sz="2100" dirty="0"/>
              <a:t> can affect tourism demand. A recession might mean fewer </a:t>
            </a:r>
            <a:r>
              <a:rPr lang="en-US" sz="2100" dirty="0" err="1"/>
              <a:t>travellers</a:t>
            </a:r>
            <a:r>
              <a:rPr lang="en-US" sz="2100" dirty="0"/>
              <a:t>, or increased competition in your area could force prices down. Even changes in exchange rates can impact you if you cater to international guests. These external factors can reduce your revenue or increase costs (e.g., rising utility or supply prices). To manage these risks, </a:t>
            </a:r>
            <a:r>
              <a:rPr lang="en-US" sz="2100" b="1" dirty="0"/>
              <a:t>plan ahead</a:t>
            </a:r>
            <a:r>
              <a:rPr lang="en-US" sz="2100" dirty="0"/>
              <a:t> as part of your financial strategy. The next slide shows some Risk Management Strategies:</a:t>
            </a:r>
            <a:endParaRPr lang="en-IE" sz="2100" dirty="0"/>
          </a:p>
          <a:p>
            <a:pPr>
              <a:spcAft>
                <a:spcPts val="1200"/>
              </a:spcAft>
            </a:pPr>
            <a:endParaRPr lang="en-IE" dirty="0"/>
          </a:p>
        </p:txBody>
      </p:sp>
      <p:sp>
        <p:nvSpPr>
          <p:cNvPr id="9" name="Text Placeholder 8">
            <a:extLst>
              <a:ext uri="{FF2B5EF4-FFF2-40B4-BE49-F238E27FC236}">
                <a16:creationId xmlns:a16="http://schemas.microsoft.com/office/drawing/2014/main" id="{C3764104-9052-71DC-6353-B1E84D061990}"/>
              </a:ext>
            </a:extLst>
          </p:cNvPr>
          <p:cNvSpPr>
            <a:spLocks noGrp="1"/>
          </p:cNvSpPr>
          <p:nvPr>
            <p:ph type="body" sz="quarter" idx="18"/>
          </p:nvPr>
        </p:nvSpPr>
        <p:spPr>
          <a:xfrm>
            <a:off x="443988" y="3393152"/>
            <a:ext cx="3277854" cy="1049221"/>
          </a:xfrm>
        </p:spPr>
        <p:txBody>
          <a:bodyPr/>
          <a:lstStyle/>
          <a:p>
            <a:r>
              <a:rPr lang="en-IE" sz="2400" b="0" dirty="0"/>
              <a:t>Cash Flow,  Unexpected Expenses &amp; Market Fluctuations</a:t>
            </a:r>
          </a:p>
        </p:txBody>
      </p:sp>
      <p:sp>
        <p:nvSpPr>
          <p:cNvPr id="10" name="Text Placeholder 9">
            <a:extLst>
              <a:ext uri="{FF2B5EF4-FFF2-40B4-BE49-F238E27FC236}">
                <a16:creationId xmlns:a16="http://schemas.microsoft.com/office/drawing/2014/main" id="{1C620A37-2199-D2A5-C739-958A4CCF2A6E}"/>
              </a:ext>
            </a:extLst>
          </p:cNvPr>
          <p:cNvSpPr>
            <a:spLocks noGrp="1"/>
          </p:cNvSpPr>
          <p:nvPr>
            <p:ph type="body" sz="quarter" idx="19"/>
          </p:nvPr>
        </p:nvSpPr>
        <p:spPr>
          <a:xfrm>
            <a:off x="691820" y="2090541"/>
            <a:ext cx="2597067" cy="385564"/>
          </a:xfrm>
        </p:spPr>
        <p:txBody>
          <a:bodyPr/>
          <a:lstStyle/>
          <a:p>
            <a:r>
              <a:rPr lang="en-IE" dirty="0"/>
              <a:t>Risk Management</a:t>
            </a:r>
          </a:p>
        </p:txBody>
      </p:sp>
    </p:spTree>
    <p:extLst>
      <p:ext uri="{BB962C8B-B14F-4D97-AF65-F5344CB8AC3E}">
        <p14:creationId xmlns:p14="http://schemas.microsoft.com/office/powerpoint/2010/main" val="2488399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395544" y="351124"/>
            <a:ext cx="10614687" cy="803654"/>
          </a:xfrm>
        </p:spPr>
        <p:txBody>
          <a:bodyPr/>
          <a:lstStyle/>
          <a:p>
            <a:r>
              <a:rPr lang="en-US" dirty="0">
                <a:solidFill>
                  <a:srgbClr val="E96751"/>
                </a:solidFill>
              </a:rPr>
              <a:t>Financial Strategy: </a:t>
            </a:r>
            <a:r>
              <a:rPr lang="en-US" dirty="0"/>
              <a:t>Practical Terms Explained</a:t>
            </a:r>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5544" y="114724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283029" y="1619411"/>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283029" y="146273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283029" y="2824782"/>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283029" y="266810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406069" y="1593190"/>
            <a:ext cx="3008476" cy="461665"/>
          </a:xfrm>
          <a:prstGeom prst="rect">
            <a:avLst/>
          </a:prstGeom>
          <a:noFill/>
        </p:spPr>
        <p:txBody>
          <a:bodyPr wrap="square" rtlCol="0">
            <a:spAutoFit/>
          </a:bodyPr>
          <a:lstStyle/>
          <a:p>
            <a:r>
              <a:rPr lang="en-GB" sz="2400" b="1" dirty="0">
                <a:solidFill>
                  <a:schemeClr val="bg1"/>
                </a:solidFill>
              </a:rPr>
              <a:t>Investment Decisions</a:t>
            </a:r>
          </a:p>
        </p:txBody>
      </p:sp>
      <p:sp>
        <p:nvSpPr>
          <p:cNvPr id="20" name="TextBox 19">
            <a:extLst>
              <a:ext uri="{FF2B5EF4-FFF2-40B4-BE49-F238E27FC236}">
                <a16:creationId xmlns:a16="http://schemas.microsoft.com/office/drawing/2014/main" id="{33D810BD-8124-1618-1372-6CB6833B25F4}"/>
              </a:ext>
            </a:extLst>
          </p:cNvPr>
          <p:cNvSpPr txBox="1"/>
          <p:nvPr/>
        </p:nvSpPr>
        <p:spPr>
          <a:xfrm>
            <a:off x="406069" y="2798039"/>
            <a:ext cx="2936206" cy="461665"/>
          </a:xfrm>
          <a:prstGeom prst="rect">
            <a:avLst/>
          </a:prstGeom>
          <a:noFill/>
        </p:spPr>
        <p:txBody>
          <a:bodyPr wrap="square" rtlCol="0">
            <a:spAutoFit/>
          </a:bodyPr>
          <a:lstStyle/>
          <a:p>
            <a:r>
              <a:rPr lang="en-IE" sz="2400" b="1" dirty="0">
                <a:solidFill>
                  <a:schemeClr val="bg1"/>
                </a:solidFill>
              </a:rPr>
              <a:t>Financing Decisions</a:t>
            </a:r>
            <a:endParaRPr lang="en-GB" sz="2400" b="1" dirty="0">
              <a:solidFill>
                <a:schemeClr val="bg1"/>
              </a:solidFill>
            </a:endParaRPr>
          </a:p>
        </p:txBody>
      </p:sp>
      <p:sp>
        <p:nvSpPr>
          <p:cNvPr id="23" name="TextBox 22">
            <a:extLst>
              <a:ext uri="{FF2B5EF4-FFF2-40B4-BE49-F238E27FC236}">
                <a16:creationId xmlns:a16="http://schemas.microsoft.com/office/drawing/2014/main" id="{B96E06E6-2A97-6C8E-9F2D-159DE945F4C3}"/>
              </a:ext>
            </a:extLst>
          </p:cNvPr>
          <p:cNvSpPr txBox="1"/>
          <p:nvPr/>
        </p:nvSpPr>
        <p:spPr>
          <a:xfrm>
            <a:off x="3505199" y="1625766"/>
            <a:ext cx="7991475"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deciding to allocate €15,000 toward building a new treehouse accommodation because your goal is to expand capacity.</a:t>
            </a:r>
            <a:endParaRPr lang="en-GB" sz="2200" dirty="0">
              <a:solidFill>
                <a:srgbClr val="59595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505199" y="2798039"/>
            <a:ext cx="8201025"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planning to use 50% saved profits and 50% a small business loan to finance that treehouse, thereby balancing risk and cost.</a:t>
            </a:r>
            <a:endParaRPr lang="en-GB" sz="2200"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272503" y="4013286"/>
            <a:ext cx="11513427"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272504" y="385660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272504" y="5218657"/>
            <a:ext cx="1152395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272504" y="5061979"/>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395544" y="3995498"/>
            <a:ext cx="3008476" cy="461665"/>
          </a:xfrm>
          <a:prstGeom prst="rect">
            <a:avLst/>
          </a:prstGeom>
          <a:noFill/>
        </p:spPr>
        <p:txBody>
          <a:bodyPr wrap="square" rtlCol="0">
            <a:spAutoFit/>
          </a:bodyPr>
          <a:lstStyle/>
          <a:p>
            <a:r>
              <a:rPr lang="en-IE" sz="2400" b="1" dirty="0">
                <a:solidFill>
                  <a:schemeClr val="bg1"/>
                </a:solidFill>
              </a:rPr>
              <a:t>Cost Management</a:t>
            </a:r>
            <a:endParaRPr lang="en-GB" sz="2400" b="1" dirty="0">
              <a:solidFill>
                <a:schemeClr val="bg1"/>
              </a:solidFill>
            </a:endParaRPr>
          </a:p>
        </p:txBody>
      </p:sp>
      <p:sp>
        <p:nvSpPr>
          <p:cNvPr id="34" name="TextBox 33">
            <a:extLst>
              <a:ext uri="{FF2B5EF4-FFF2-40B4-BE49-F238E27FC236}">
                <a16:creationId xmlns:a16="http://schemas.microsoft.com/office/drawing/2014/main" id="{E96970F5-EE80-9FEF-72E3-6D764A956119}"/>
              </a:ext>
            </a:extLst>
          </p:cNvPr>
          <p:cNvSpPr txBox="1"/>
          <p:nvPr/>
        </p:nvSpPr>
        <p:spPr>
          <a:xfrm>
            <a:off x="395544" y="5179514"/>
            <a:ext cx="2936206" cy="461665"/>
          </a:xfrm>
          <a:prstGeom prst="rect">
            <a:avLst/>
          </a:prstGeom>
          <a:noFill/>
        </p:spPr>
        <p:txBody>
          <a:bodyPr wrap="square" rtlCol="0">
            <a:spAutoFit/>
          </a:bodyPr>
          <a:lstStyle/>
          <a:p>
            <a:r>
              <a:rPr lang="en-GB" sz="2400" b="1" dirty="0">
                <a:solidFill>
                  <a:schemeClr val="bg1"/>
                </a:solidFill>
              </a:rPr>
              <a:t>Pricing Strategy</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494674" y="4019641"/>
            <a:ext cx="8211549"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implementing energy-saving measures to cut utility expenses by 10%, helping increase net profits which can be reinvested.</a:t>
            </a:r>
            <a:endParaRPr lang="en-GB" sz="2200" dirty="0">
              <a:solidFill>
                <a:srgbClr val="59595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3494675" y="5191914"/>
            <a:ext cx="8211548"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setting seasonal pricing (higher in peak season, discounts in off-peak) to maximize revenue while maintaining occupancy.</a:t>
            </a:r>
            <a:endParaRPr lang="en-GB" sz="2200" dirty="0">
              <a:solidFill>
                <a:srgbClr val="595959"/>
              </a:solidFill>
            </a:endParaRPr>
          </a:p>
        </p:txBody>
      </p:sp>
    </p:spTree>
    <p:extLst>
      <p:ext uri="{BB962C8B-B14F-4D97-AF65-F5344CB8AC3E}">
        <p14:creationId xmlns:p14="http://schemas.microsoft.com/office/powerpoint/2010/main" val="312977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6F250-626F-9623-ABB7-2A5FB93E921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2428B29-9BFE-DD5C-9FA0-2E7F744DF4CF}"/>
              </a:ext>
            </a:extLst>
          </p:cNvPr>
          <p:cNvSpPr>
            <a:spLocks noGrp="1"/>
          </p:cNvSpPr>
          <p:nvPr>
            <p:ph type="body" sz="quarter" idx="18"/>
          </p:nvPr>
        </p:nvSpPr>
        <p:spPr>
          <a:xfrm>
            <a:off x="788656" y="770983"/>
            <a:ext cx="11031869" cy="3499183"/>
          </a:xfrm>
        </p:spPr>
        <p:txBody>
          <a:bodyPr/>
          <a:lstStyle/>
          <a:p>
            <a:pPr>
              <a:spcAft>
                <a:spcPts val="1200"/>
              </a:spcAft>
            </a:pPr>
            <a:r>
              <a:rPr lang="en-US" sz="2400" dirty="0"/>
              <a:t>Without a strategy, your financial decisions might be ad-hoc and reactive. Here’s why having a clear financial strategy is important:</a:t>
            </a:r>
            <a:endParaRPr lang="en-IE" dirty="0"/>
          </a:p>
        </p:txBody>
      </p:sp>
      <p:sp>
        <p:nvSpPr>
          <p:cNvPr id="7" name="Text Placeholder 6">
            <a:extLst>
              <a:ext uri="{FF2B5EF4-FFF2-40B4-BE49-F238E27FC236}">
                <a16:creationId xmlns:a16="http://schemas.microsoft.com/office/drawing/2014/main" id="{A4E8F38A-88F0-A4F3-9646-53201FA9000A}"/>
              </a:ext>
            </a:extLst>
          </p:cNvPr>
          <p:cNvSpPr>
            <a:spLocks noGrp="1"/>
          </p:cNvSpPr>
          <p:nvPr>
            <p:ph type="body" sz="quarter" idx="16"/>
          </p:nvPr>
        </p:nvSpPr>
        <p:spPr>
          <a:xfrm>
            <a:off x="780423" y="205953"/>
            <a:ext cx="10614687" cy="803654"/>
          </a:xfrm>
        </p:spPr>
        <p:txBody>
          <a:bodyPr/>
          <a:lstStyle/>
          <a:p>
            <a:r>
              <a:rPr lang="en-US" dirty="0"/>
              <a:t>Why Do You Need a Financial Strategy?</a:t>
            </a:r>
            <a:endParaRPr lang="en-IE" dirty="0"/>
          </a:p>
        </p:txBody>
      </p:sp>
      <p:pic>
        <p:nvPicPr>
          <p:cNvPr id="16" name="Graphic 15" descr="Gears outline">
            <a:extLst>
              <a:ext uri="{FF2B5EF4-FFF2-40B4-BE49-F238E27FC236}">
                <a16:creationId xmlns:a16="http://schemas.microsoft.com/office/drawing/2014/main" id="{A2F798D8-678A-B303-631E-A383FED90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E88794B6-2D87-837F-7333-288BDDBFDE3A}"/>
              </a:ext>
            </a:extLst>
          </p:cNvPr>
          <p:cNvGrpSpPr/>
          <p:nvPr/>
        </p:nvGrpSpPr>
        <p:grpSpPr>
          <a:xfrm>
            <a:off x="561975" y="219515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44EDE86F-6590-8002-F5A5-07EE325E4039}"/>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Guides Your Decisions</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BB0CF626-9C28-D4DF-CC03-78FFA6C98AA9}"/>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A financial strategy acts like a </a:t>
              </a:r>
              <a:r>
                <a:rPr lang="en-US" sz="2400" b="1" dirty="0">
                  <a:solidFill>
                    <a:srgbClr val="595959"/>
                  </a:solidFill>
                </a:rPr>
                <a:t>compass for your spending and investing </a:t>
              </a:r>
              <a:r>
                <a:rPr lang="en-US" sz="2400" dirty="0">
                  <a:solidFill>
                    <a:srgbClr val="595959"/>
                  </a:solidFill>
                </a:rPr>
                <a:t>choices. It helps ensure each euro is used in a way that moves the business toward its goals. </a:t>
              </a:r>
              <a:endParaRPr lang="en-US" sz="2200" dirty="0">
                <a:solidFill>
                  <a:srgbClr val="595959"/>
                </a:solidFill>
              </a:endParaRPr>
            </a:p>
          </p:txBody>
        </p:sp>
        <p:sp>
          <p:nvSpPr>
            <p:cNvPr id="20" name="Freeform: Shape 19">
              <a:extLst>
                <a:ext uri="{FF2B5EF4-FFF2-40B4-BE49-F238E27FC236}">
                  <a16:creationId xmlns:a16="http://schemas.microsoft.com/office/drawing/2014/main" id="{035C830C-3509-A89C-7B7D-B2907224EF5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66C7637B-E9C6-A382-08D2-B0D9E25B5C3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If your </a:t>
              </a:r>
              <a:r>
                <a:rPr lang="en-US" sz="2400" b="1" dirty="0">
                  <a:solidFill>
                    <a:srgbClr val="595959"/>
                  </a:solidFill>
                </a:rPr>
                <a:t>goal is to attract eco-tourists</a:t>
              </a:r>
              <a:r>
                <a:rPr lang="en-US" sz="2400" dirty="0">
                  <a:solidFill>
                    <a:srgbClr val="595959"/>
                  </a:solidFill>
                </a:rPr>
                <a:t>, your strategy might </a:t>
              </a:r>
              <a:r>
                <a:rPr lang="en-US" sz="2400" dirty="0" err="1">
                  <a:solidFill>
                    <a:srgbClr val="595959"/>
                  </a:solidFill>
                </a:rPr>
                <a:t>prioritise</a:t>
              </a:r>
              <a:r>
                <a:rPr lang="en-US" sz="2400" dirty="0">
                  <a:solidFill>
                    <a:srgbClr val="595959"/>
                  </a:solidFill>
                </a:rPr>
                <a:t> spending on sustainable infrastructure (like solar power or rainwater harvesting) rather than on something unrelated. This helps you decide whether to approve expenses that align with the plan and decline those that don’t.</a:t>
              </a:r>
            </a:p>
          </p:txBody>
        </p:sp>
      </p:grpSp>
      <p:pic>
        <p:nvPicPr>
          <p:cNvPr id="3" name="Graphic 2" descr="Map compass with solid fill">
            <a:extLst>
              <a:ext uri="{FF2B5EF4-FFF2-40B4-BE49-F238E27FC236}">
                <a16:creationId xmlns:a16="http://schemas.microsoft.com/office/drawing/2014/main" id="{3F182050-DD10-5040-6C0F-5DD09CEF4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907" y="2182686"/>
            <a:ext cx="914400" cy="914400"/>
          </a:xfrm>
          <a:prstGeom prst="rect">
            <a:avLst/>
          </a:prstGeom>
        </p:spPr>
      </p:pic>
    </p:spTree>
    <p:extLst>
      <p:ext uri="{BB962C8B-B14F-4D97-AF65-F5344CB8AC3E}">
        <p14:creationId xmlns:p14="http://schemas.microsoft.com/office/powerpoint/2010/main" val="1470968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992-46BF-FB20-5E19-7E30E2900EA7}"/>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53AEE212-27B7-1527-3EB1-3634544FA5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B721F2B4-E234-AF34-9DC9-AF7ABE0F6BB4}"/>
              </a:ext>
            </a:extLst>
          </p:cNvPr>
          <p:cNvGrpSpPr/>
          <p:nvPr/>
        </p:nvGrpSpPr>
        <p:grpSpPr>
          <a:xfrm>
            <a:off x="285750" y="229964"/>
            <a:ext cx="11620500" cy="3399061"/>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7714D809-BB92-7BCD-9254-730D5DCE58C9}"/>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Prepares You for the Future</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E34BE3AB-9318-02F6-5691-C92D739C096E}"/>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With a strategy, you’re thinking ahead. You can </a:t>
              </a:r>
              <a:r>
                <a:rPr lang="en-US" sz="2200" b="1" dirty="0">
                  <a:solidFill>
                    <a:srgbClr val="595959"/>
                  </a:solidFill>
                </a:rPr>
                <a:t>plan for growth </a:t>
              </a:r>
              <a:r>
                <a:rPr lang="en-US" sz="2200" dirty="0">
                  <a:solidFill>
                    <a:srgbClr val="595959"/>
                  </a:solidFill>
                </a:rPr>
                <a:t>opportunities or big expenditures well in advance. </a:t>
              </a:r>
            </a:p>
          </p:txBody>
        </p:sp>
        <p:sp>
          <p:nvSpPr>
            <p:cNvPr id="20" name="Freeform: Shape 19">
              <a:extLst>
                <a:ext uri="{FF2B5EF4-FFF2-40B4-BE49-F238E27FC236}">
                  <a16:creationId xmlns:a16="http://schemas.microsoft.com/office/drawing/2014/main" id="{5E8FDD31-8F48-BC72-8828-0A19BD735209}"/>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18875517-B55E-EA06-7E11-2C40D33F5E7E}"/>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If you know you want to </a:t>
              </a:r>
              <a:r>
                <a:rPr lang="en-US" sz="2200" b="1" dirty="0">
                  <a:solidFill>
                    <a:srgbClr val="595959"/>
                  </a:solidFill>
                </a:rPr>
                <a:t>expand to a new location in two years</a:t>
              </a:r>
              <a:r>
                <a:rPr lang="en-US" sz="2200" dirty="0">
                  <a:solidFill>
                    <a:srgbClr val="595959"/>
                  </a:solidFill>
                </a:rPr>
                <a:t>, your financial strategy might involve saving a portion of profits or securing an investor now, so the money is available when you’re ready to expand. It also helps you anticipate potential pitfalls (e.g., needing extra funds in winter, which can be part of the strategy to maintain a minimum cash balance.</a:t>
              </a:r>
            </a:p>
          </p:txBody>
        </p:sp>
      </p:grpSp>
      <p:pic>
        <p:nvPicPr>
          <p:cNvPr id="3" name="Graphic 2" descr="Future with solid fill">
            <a:extLst>
              <a:ext uri="{FF2B5EF4-FFF2-40B4-BE49-F238E27FC236}">
                <a16:creationId xmlns:a16="http://schemas.microsoft.com/office/drawing/2014/main" id="{60E13FCA-26CB-3AA4-645B-E5D34C549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750" y="368257"/>
            <a:ext cx="723563" cy="723563"/>
          </a:xfrm>
          <a:prstGeom prst="rect">
            <a:avLst/>
          </a:prstGeom>
        </p:spPr>
      </p:pic>
      <p:grpSp>
        <p:nvGrpSpPr>
          <p:cNvPr id="14" name="Group 13">
            <a:extLst>
              <a:ext uri="{FF2B5EF4-FFF2-40B4-BE49-F238E27FC236}">
                <a16:creationId xmlns:a16="http://schemas.microsoft.com/office/drawing/2014/main" id="{E57D230D-33BB-17ED-9371-07C7DEAA6FD3}"/>
              </a:ext>
            </a:extLst>
          </p:cNvPr>
          <p:cNvGrpSpPr/>
          <p:nvPr/>
        </p:nvGrpSpPr>
        <p:grpSpPr>
          <a:xfrm>
            <a:off x="291118" y="3892772"/>
            <a:ext cx="11620500" cy="2729718"/>
            <a:chOff x="1971016" y="947872"/>
            <a:chExt cx="5363234" cy="4957889"/>
          </a:xfrm>
          <a:effectLst>
            <a:outerShdw blurRad="63500" sx="102000" sy="102000" algn="ctr" rotWithShape="0">
              <a:prstClr val="black">
                <a:alpha val="40000"/>
              </a:prstClr>
            </a:outerShdw>
          </a:effectLst>
        </p:grpSpPr>
        <p:sp>
          <p:nvSpPr>
            <p:cNvPr id="15" name="Freeform: Shape 14">
              <a:extLst>
                <a:ext uri="{FF2B5EF4-FFF2-40B4-BE49-F238E27FC236}">
                  <a16:creationId xmlns:a16="http://schemas.microsoft.com/office/drawing/2014/main" id="{ABEE9C1E-C1E6-AE66-D487-6CE84250AFC7}"/>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Keeps You On Track</a:t>
              </a:r>
              <a:endParaRPr lang="en-GB" sz="2400" b="1" kern="1200" dirty="0">
                <a:solidFill>
                  <a:schemeClr val="bg1"/>
                </a:solidFill>
              </a:endParaRPr>
            </a:p>
          </p:txBody>
        </p:sp>
        <p:sp>
          <p:nvSpPr>
            <p:cNvPr id="22" name="Freeform: Shape 21">
              <a:extLst>
                <a:ext uri="{FF2B5EF4-FFF2-40B4-BE49-F238E27FC236}">
                  <a16:creationId xmlns:a16="http://schemas.microsoft.com/office/drawing/2014/main" id="{B93C3A09-A284-747A-242C-DD38E7D6BAB5}"/>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Business environments are full of distractions and unexpected challenges. A solid strategy keeps you </a:t>
              </a:r>
              <a:r>
                <a:rPr lang="en-US" sz="2200" b="1" dirty="0">
                  <a:solidFill>
                    <a:srgbClr val="595959"/>
                  </a:solidFill>
                </a:rPr>
                <a:t>focused on your long-term goals</a:t>
              </a:r>
              <a:r>
                <a:rPr lang="en-US" sz="2200" dirty="0">
                  <a:solidFill>
                    <a:srgbClr val="595959"/>
                  </a:solidFill>
                </a:rPr>
                <a:t> even when short-term issues arise. </a:t>
              </a:r>
            </a:p>
          </p:txBody>
        </p:sp>
        <p:sp>
          <p:nvSpPr>
            <p:cNvPr id="23" name="Freeform: Shape 22">
              <a:extLst>
                <a:ext uri="{FF2B5EF4-FFF2-40B4-BE49-F238E27FC236}">
                  <a16:creationId xmlns:a16="http://schemas.microsoft.com/office/drawing/2014/main" id="{249C2181-FB10-3267-604C-2C3860371C7B}"/>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4" name="Freeform: Shape 23">
              <a:extLst>
                <a:ext uri="{FF2B5EF4-FFF2-40B4-BE49-F238E27FC236}">
                  <a16:creationId xmlns:a16="http://schemas.microsoft.com/office/drawing/2014/main" id="{F8FDF46A-1EA8-0869-90AB-C4827A9D46AC}"/>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If a </a:t>
              </a:r>
              <a:r>
                <a:rPr lang="en-US" sz="2200" b="1" dirty="0">
                  <a:solidFill>
                    <a:srgbClr val="595959"/>
                  </a:solidFill>
                </a:rPr>
                <a:t>tempting opportunity arises </a:t>
              </a:r>
              <a:r>
                <a:rPr lang="en-US" sz="2200" dirty="0">
                  <a:solidFill>
                    <a:srgbClr val="595959"/>
                  </a:solidFill>
                </a:rPr>
                <a:t>(such as investing in something unrelated), your strategy helps you stay focused on your core goals, like improving your accommodation. It also provides a guide during setbacks (like a tourism downturn), so you can adapt without losing direction.</a:t>
              </a:r>
            </a:p>
          </p:txBody>
        </p:sp>
      </p:grpSp>
      <p:pic>
        <p:nvPicPr>
          <p:cNvPr id="26" name="Graphic 25" descr="Route (Two Pins With A Path) with solid fill">
            <a:extLst>
              <a:ext uri="{FF2B5EF4-FFF2-40B4-BE49-F238E27FC236}">
                <a16:creationId xmlns:a16="http://schemas.microsoft.com/office/drawing/2014/main" id="{59C360EB-97B2-20DD-28BE-638156C9E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874" y="3897226"/>
            <a:ext cx="767562" cy="767562"/>
          </a:xfrm>
          <a:prstGeom prst="rect">
            <a:avLst/>
          </a:prstGeom>
        </p:spPr>
      </p:pic>
    </p:spTree>
    <p:extLst>
      <p:ext uri="{BB962C8B-B14F-4D97-AF65-F5344CB8AC3E}">
        <p14:creationId xmlns:p14="http://schemas.microsoft.com/office/powerpoint/2010/main" val="659146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78C1-DD6A-8BF4-DB52-1A341EB9D86E}"/>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2A80CF72-95AB-B258-156B-2220EF932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7C65BD28-2C3E-3252-BB3C-ED79CB41D483}"/>
              </a:ext>
            </a:extLst>
          </p:cNvPr>
          <p:cNvGrpSpPr/>
          <p:nvPr/>
        </p:nvGrpSpPr>
        <p:grpSpPr>
          <a:xfrm>
            <a:off x="685800" y="42306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5D47BF54-DB8B-5CB9-A6C0-F004D1C88310}"/>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Builds Credibility</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1E6621A8-B7B1-E488-B860-9F1287B7ED30}"/>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If you ever </a:t>
              </a:r>
              <a:r>
                <a:rPr lang="en-US" sz="2400" b="1" dirty="0">
                  <a:solidFill>
                    <a:srgbClr val="595959"/>
                  </a:solidFill>
                </a:rPr>
                <a:t>seek external funding </a:t>
              </a:r>
              <a:r>
                <a:rPr lang="en-US" sz="2400" dirty="0">
                  <a:solidFill>
                    <a:srgbClr val="595959"/>
                  </a:solidFill>
                </a:rPr>
                <a:t>(loans or investors), having a clear financial strategy is a big plus. It shows you’ve done your homework and manage finances deliberately.</a:t>
              </a:r>
            </a:p>
          </p:txBody>
        </p:sp>
        <p:sp>
          <p:nvSpPr>
            <p:cNvPr id="20" name="Freeform: Shape 19">
              <a:extLst>
                <a:ext uri="{FF2B5EF4-FFF2-40B4-BE49-F238E27FC236}">
                  <a16:creationId xmlns:a16="http://schemas.microsoft.com/office/drawing/2014/main" id="{DD36D20E-41A0-4274-27FC-4AC5A5113674}"/>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EE0E4F9C-DD31-8807-896C-1B99A1319CA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Banks and investors are far more likely to trust and fund a business owner who can articulate their financial strategy and show that their budget and financial records align with that plan. In essence, it demonstrates professional financial management of the business.</a:t>
              </a:r>
            </a:p>
          </p:txBody>
        </p:sp>
      </p:grpSp>
      <p:pic>
        <p:nvPicPr>
          <p:cNvPr id="10" name="Graphic 9" descr="Coins outline">
            <a:extLst>
              <a:ext uri="{FF2B5EF4-FFF2-40B4-BE49-F238E27FC236}">
                <a16:creationId xmlns:a16="http://schemas.microsoft.com/office/drawing/2014/main" id="{6F6E7EA9-68C6-93D4-7477-C0E6DEE74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600" y="487848"/>
            <a:ext cx="914400" cy="914400"/>
          </a:xfrm>
          <a:prstGeom prst="rect">
            <a:avLst/>
          </a:prstGeom>
        </p:spPr>
      </p:pic>
      <p:sp>
        <p:nvSpPr>
          <p:cNvPr id="12" name="TextBox 11">
            <a:extLst>
              <a:ext uri="{FF2B5EF4-FFF2-40B4-BE49-F238E27FC236}">
                <a16:creationId xmlns:a16="http://schemas.microsoft.com/office/drawing/2014/main" id="{51E5D1E8-CE71-204A-1026-3029E0A4E891}"/>
              </a:ext>
            </a:extLst>
          </p:cNvPr>
          <p:cNvSpPr txBox="1"/>
          <p:nvPr/>
        </p:nvSpPr>
        <p:spPr>
          <a:xfrm>
            <a:off x="600075" y="4662514"/>
            <a:ext cx="11144250" cy="1107996"/>
          </a:xfrm>
          <a:prstGeom prst="rect">
            <a:avLst/>
          </a:prstGeom>
          <a:noFill/>
        </p:spPr>
        <p:txBody>
          <a:bodyPr wrap="square">
            <a:spAutoFit/>
          </a:bodyPr>
          <a:lstStyle/>
          <a:p>
            <a:r>
              <a:rPr lang="en-US" sz="2200" b="1" dirty="0">
                <a:solidFill>
                  <a:srgbClr val="E96751"/>
                </a:solidFill>
              </a:rPr>
              <a:t>In summary, </a:t>
            </a:r>
            <a:r>
              <a:rPr lang="en-US" sz="2200" b="1" i="1" dirty="0">
                <a:solidFill>
                  <a:srgbClr val="E96751"/>
                </a:solidFill>
              </a:rPr>
              <a:t>failing to plan is planning to fail</a:t>
            </a:r>
            <a:r>
              <a:rPr lang="en-US" sz="2200" b="1" dirty="0">
                <a:solidFill>
                  <a:srgbClr val="E96751"/>
                </a:solidFill>
              </a:rPr>
              <a:t>. </a:t>
            </a:r>
            <a:r>
              <a:rPr lang="en-US" sz="2200" dirty="0">
                <a:solidFill>
                  <a:srgbClr val="595959"/>
                </a:solidFill>
              </a:rPr>
              <a:t>A financial strategy is needed to ensure all parts of your business (sales, expenses, investments) are working in harmony toward what you want to achieve. It’s your financial </a:t>
            </a:r>
            <a:r>
              <a:rPr lang="en-US" sz="2200" b="1" dirty="0">
                <a:solidFill>
                  <a:srgbClr val="595959"/>
                </a:solidFill>
              </a:rPr>
              <a:t>roadmap</a:t>
            </a:r>
            <a:r>
              <a:rPr lang="en-US" sz="2200" dirty="0">
                <a:solidFill>
                  <a:srgbClr val="595959"/>
                </a:solidFill>
              </a:rPr>
              <a:t> to success.</a:t>
            </a:r>
            <a:endParaRPr lang="en-IE" sz="2200" dirty="0">
              <a:solidFill>
                <a:srgbClr val="595959"/>
              </a:solidFill>
            </a:endParaRPr>
          </a:p>
        </p:txBody>
      </p:sp>
    </p:spTree>
    <p:extLst>
      <p:ext uri="{BB962C8B-B14F-4D97-AF65-F5344CB8AC3E}">
        <p14:creationId xmlns:p14="http://schemas.microsoft.com/office/powerpoint/2010/main" val="286728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FF6B-27D8-6D86-2D6C-B85ADB9AF674}"/>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C07B9782-0921-1931-A866-85D4EBD00B8B}"/>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9A2026C1-E3DA-590B-39B0-4782379AD68B}"/>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849EB85-4EC6-982C-2739-4B23126FF6C4}"/>
              </a:ext>
            </a:extLst>
          </p:cNvPr>
          <p:cNvSpPr>
            <a:spLocks noGrp="1"/>
          </p:cNvSpPr>
          <p:nvPr>
            <p:ph type="body" sz="quarter" idx="21"/>
          </p:nvPr>
        </p:nvSpPr>
        <p:spPr>
          <a:xfrm>
            <a:off x="4295552" y="1245379"/>
            <a:ext cx="7221426" cy="4530541"/>
          </a:xfrm>
        </p:spPr>
        <p:txBody>
          <a:bodyPr/>
          <a:lstStyle/>
          <a:p>
            <a:pPr>
              <a:spcAft>
                <a:spcPts val="1200"/>
              </a:spcAft>
            </a:pPr>
            <a:r>
              <a:rPr lang="en-US" dirty="0"/>
              <a:t>To build a truly sustainable and resilient tourism business, financial planning must go beyond monthly income and short-term budgeting. </a:t>
            </a:r>
          </a:p>
          <a:p>
            <a:pPr>
              <a:spcAft>
                <a:spcPts val="1200"/>
              </a:spcAft>
            </a:pPr>
            <a:r>
              <a:rPr lang="en-US" dirty="0"/>
              <a:t>The following strategies provide a roadmap for achieving </a:t>
            </a:r>
            <a:r>
              <a:rPr lang="en-US" b="1" dirty="0"/>
              <a:t>long-term financial health</a:t>
            </a:r>
            <a:r>
              <a:rPr lang="en-US" dirty="0"/>
              <a:t>, ensuring your accommodation can adapt to change, withstand seasonal fluctuations, and support both your personal goals and business mission. </a:t>
            </a:r>
          </a:p>
          <a:p>
            <a:pPr>
              <a:spcAft>
                <a:spcPts val="1200"/>
              </a:spcAft>
            </a:pPr>
            <a:r>
              <a:rPr lang="en-US" dirty="0"/>
              <a:t>From setting aside </a:t>
            </a:r>
            <a:r>
              <a:rPr lang="en-US" b="1" dirty="0"/>
              <a:t>emergency funds </a:t>
            </a:r>
            <a:r>
              <a:rPr lang="en-US" dirty="0"/>
              <a:t>and </a:t>
            </a:r>
            <a:r>
              <a:rPr lang="en-US" b="1" dirty="0"/>
              <a:t>reinvesting</a:t>
            </a:r>
            <a:r>
              <a:rPr lang="en-US" dirty="0"/>
              <a:t> in upgrades to </a:t>
            </a:r>
            <a:r>
              <a:rPr lang="en-US" b="1" dirty="0"/>
              <a:t>tracking financial performance </a:t>
            </a:r>
            <a:r>
              <a:rPr lang="en-US" dirty="0"/>
              <a:t>and </a:t>
            </a:r>
            <a:r>
              <a:rPr lang="en-US" b="1" dirty="0"/>
              <a:t>diversifying income streams</a:t>
            </a:r>
            <a:r>
              <a:rPr lang="en-US" dirty="0"/>
              <a:t>, each area strengthens your foundation for growth. </a:t>
            </a:r>
          </a:p>
          <a:p>
            <a:pPr>
              <a:spcAft>
                <a:spcPts val="1200"/>
              </a:spcAft>
            </a:pPr>
            <a:r>
              <a:rPr lang="en-US" dirty="0"/>
              <a:t>By addressing </a:t>
            </a:r>
            <a:r>
              <a:rPr lang="en-US" b="1" dirty="0"/>
              <a:t>inflation, risk, and long-term vision</a:t>
            </a:r>
            <a:r>
              <a:rPr lang="en-US" dirty="0"/>
              <a:t>, you’ll not only keep your business afloat—you’ll set it up to thrive for years to come.</a:t>
            </a:r>
            <a:endParaRPr lang="en-IE" dirty="0"/>
          </a:p>
        </p:txBody>
      </p:sp>
      <p:sp>
        <p:nvSpPr>
          <p:cNvPr id="7" name="Text Placeholder 6">
            <a:extLst>
              <a:ext uri="{FF2B5EF4-FFF2-40B4-BE49-F238E27FC236}">
                <a16:creationId xmlns:a16="http://schemas.microsoft.com/office/drawing/2014/main" id="{E61BC670-444B-187A-84D6-034D90210D1B}"/>
              </a:ext>
            </a:extLst>
          </p:cNvPr>
          <p:cNvSpPr>
            <a:spLocks noGrp="1"/>
          </p:cNvSpPr>
          <p:nvPr>
            <p:ph type="body" sz="quarter" idx="18"/>
          </p:nvPr>
        </p:nvSpPr>
        <p:spPr>
          <a:xfrm>
            <a:off x="675021" y="3232809"/>
            <a:ext cx="2680738" cy="1049221"/>
          </a:xfrm>
        </p:spPr>
        <p:txBody>
          <a:bodyPr/>
          <a:lstStyle/>
          <a:p>
            <a:r>
              <a:rPr lang="en-IE" b="0" dirty="0"/>
              <a:t>How to Address Challenges and Build Opportunities</a:t>
            </a:r>
          </a:p>
        </p:txBody>
      </p:sp>
      <p:sp>
        <p:nvSpPr>
          <p:cNvPr id="8" name="Text Placeholder 7">
            <a:extLst>
              <a:ext uri="{FF2B5EF4-FFF2-40B4-BE49-F238E27FC236}">
                <a16:creationId xmlns:a16="http://schemas.microsoft.com/office/drawing/2014/main" id="{4A329DDA-707C-BFC5-1EE6-4C80E2FAD2BE}"/>
              </a:ext>
            </a:extLst>
          </p:cNvPr>
          <p:cNvSpPr>
            <a:spLocks noGrp="1"/>
          </p:cNvSpPr>
          <p:nvPr>
            <p:ph type="body" sz="quarter" idx="19"/>
          </p:nvPr>
        </p:nvSpPr>
        <p:spPr>
          <a:xfrm>
            <a:off x="550347" y="2171014"/>
            <a:ext cx="3018648" cy="385564"/>
          </a:xfrm>
        </p:spPr>
        <p:txBody>
          <a:bodyPr/>
          <a:lstStyle/>
          <a:p>
            <a:r>
              <a:rPr lang="en-IE" b="0" dirty="0"/>
              <a:t>Long Term Financial Health</a:t>
            </a:r>
          </a:p>
        </p:txBody>
      </p:sp>
      <p:sp>
        <p:nvSpPr>
          <p:cNvPr id="2" name="Text Placeholder 3">
            <a:extLst>
              <a:ext uri="{FF2B5EF4-FFF2-40B4-BE49-F238E27FC236}">
                <a16:creationId xmlns:a16="http://schemas.microsoft.com/office/drawing/2014/main" id="{2E89F4F2-5BC0-9148-2957-5D5958D3ACB4}"/>
              </a:ext>
            </a:extLst>
          </p:cNvPr>
          <p:cNvSpPr>
            <a:spLocks noGrp="1"/>
          </p:cNvSpPr>
          <p:nvPr>
            <p:ph type="body" sz="quarter" idx="16"/>
          </p:nvPr>
        </p:nvSpPr>
        <p:spPr>
          <a:xfrm>
            <a:off x="4295552" y="186544"/>
            <a:ext cx="7504847" cy="803654"/>
          </a:xfrm>
        </p:spPr>
        <p:txBody>
          <a:bodyPr/>
          <a:lstStyle/>
          <a:p>
            <a:r>
              <a:rPr lang="en-IE" b="0" dirty="0">
                <a:solidFill>
                  <a:srgbClr val="E96751"/>
                </a:solidFill>
              </a:rPr>
              <a:t>Address Challenges with Strategies and Use Opportunities to Build Resilience</a:t>
            </a:r>
          </a:p>
        </p:txBody>
      </p:sp>
    </p:spTree>
    <p:extLst>
      <p:ext uri="{BB962C8B-B14F-4D97-AF65-F5344CB8AC3E}">
        <p14:creationId xmlns:p14="http://schemas.microsoft.com/office/powerpoint/2010/main" val="376118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919F1A-A037-E0AC-31EA-2E5B7391014D}"/>
              </a:ext>
            </a:extLst>
          </p:cNvPr>
          <p:cNvSpPr>
            <a:spLocks noGrp="1"/>
          </p:cNvSpPr>
          <p:nvPr>
            <p:ph type="body" sz="quarter" idx="18"/>
          </p:nvPr>
        </p:nvSpPr>
        <p:spPr>
          <a:xfrm>
            <a:off x="788657" y="874662"/>
            <a:ext cx="10614687" cy="3499183"/>
          </a:xfrm>
        </p:spPr>
        <p:txBody>
          <a:bodyPr/>
          <a:lstStyle/>
          <a:p>
            <a:r>
              <a:rPr lang="en-US" sz="2400" dirty="0"/>
              <a:t>Before you can plan for the future, </a:t>
            </a:r>
            <a:r>
              <a:rPr lang="en-US" sz="2400" b="1" dirty="0"/>
              <a:t>you need a clear picture of your present finances</a:t>
            </a:r>
            <a:r>
              <a:rPr lang="en-US" sz="2400" dirty="0"/>
              <a:t>. This involves reviewing your financial records and statements to answer: Where is your money coming from and where is it going right now?</a:t>
            </a:r>
            <a:endParaRPr lang="en-IE" sz="2400" dirty="0"/>
          </a:p>
        </p:txBody>
      </p:sp>
      <p:sp>
        <p:nvSpPr>
          <p:cNvPr id="7" name="Text Placeholder 6">
            <a:extLst>
              <a:ext uri="{FF2B5EF4-FFF2-40B4-BE49-F238E27FC236}">
                <a16:creationId xmlns:a16="http://schemas.microsoft.com/office/drawing/2014/main" id="{2FEA3ECD-59C1-0720-360F-BD81FC0346F5}"/>
              </a:ext>
            </a:extLst>
          </p:cNvPr>
          <p:cNvSpPr>
            <a:spLocks noGrp="1"/>
          </p:cNvSpPr>
          <p:nvPr>
            <p:ph type="body" sz="quarter" idx="16"/>
          </p:nvPr>
        </p:nvSpPr>
        <p:spPr>
          <a:xfrm>
            <a:off x="788656" y="279095"/>
            <a:ext cx="10614687" cy="803654"/>
          </a:xfrm>
        </p:spPr>
        <p:txBody>
          <a:bodyPr/>
          <a:lstStyle/>
          <a:p>
            <a:r>
              <a:rPr lang="en-IE" sz="2800" dirty="0"/>
              <a:t>Understand Your Financial Situation Right Now – </a:t>
            </a:r>
            <a:r>
              <a:rPr lang="en-IE" sz="2800" dirty="0">
                <a:solidFill>
                  <a:srgbClr val="E96751"/>
                </a:solidFill>
              </a:rPr>
              <a:t>Current Problems</a:t>
            </a:r>
          </a:p>
        </p:txBody>
      </p:sp>
      <p:sp>
        <p:nvSpPr>
          <p:cNvPr id="10" name="Flowchart: Alternate Process 9">
            <a:extLst>
              <a:ext uri="{FF2B5EF4-FFF2-40B4-BE49-F238E27FC236}">
                <a16:creationId xmlns:a16="http://schemas.microsoft.com/office/drawing/2014/main" id="{0761CEBC-D4DA-9926-6AA5-28C96F4B91E5}"/>
              </a:ext>
            </a:extLst>
          </p:cNvPr>
          <p:cNvSpPr/>
          <p:nvPr/>
        </p:nvSpPr>
        <p:spPr>
          <a:xfrm>
            <a:off x="735010" y="2099735"/>
            <a:ext cx="10789448" cy="981719"/>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0EDDF50B-8206-8216-0CEB-6C7F3E454984}"/>
              </a:ext>
            </a:extLst>
          </p:cNvPr>
          <p:cNvSpPr txBox="1">
            <a:spLocks/>
          </p:cNvSpPr>
          <p:nvPr/>
        </p:nvSpPr>
        <p:spPr>
          <a:xfrm>
            <a:off x="909771" y="2089592"/>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Review Financial Statements and Understand </a:t>
            </a:r>
          </a:p>
          <a:p>
            <a:pPr algn="ctr">
              <a:spcAft>
                <a:spcPts val="600"/>
              </a:spcAft>
            </a:pPr>
            <a:r>
              <a:rPr lang="en-IE" sz="2800" dirty="0">
                <a:solidFill>
                  <a:schemeClr val="bg1"/>
                </a:solidFill>
              </a:rPr>
              <a:t>Where You Stand Right Now</a:t>
            </a:r>
            <a:endParaRPr lang="en-IE" sz="2800" i="1" dirty="0">
              <a:solidFill>
                <a:schemeClr val="bg1"/>
              </a:solidFill>
            </a:endParaRPr>
          </a:p>
        </p:txBody>
      </p:sp>
      <p:sp>
        <p:nvSpPr>
          <p:cNvPr id="13" name="Text Placeholder 5">
            <a:extLst>
              <a:ext uri="{FF2B5EF4-FFF2-40B4-BE49-F238E27FC236}">
                <a16:creationId xmlns:a16="http://schemas.microsoft.com/office/drawing/2014/main" id="{FA60B6C2-6E0B-B773-92DE-A0E7C84B19F8}"/>
              </a:ext>
            </a:extLst>
          </p:cNvPr>
          <p:cNvSpPr txBox="1">
            <a:spLocks/>
          </p:cNvSpPr>
          <p:nvPr/>
        </p:nvSpPr>
        <p:spPr>
          <a:xfrm>
            <a:off x="1531044" y="3290765"/>
            <a:ext cx="987230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595959"/>
                </a:solidFill>
              </a:rPr>
              <a:t>Look at your Income Statement, Balance Sheet, and Cash Flow Statement </a:t>
            </a:r>
            <a:r>
              <a:rPr lang="en-US" dirty="0">
                <a:solidFill>
                  <a:srgbClr val="595959"/>
                </a:solidFill>
              </a:rPr>
              <a:t>(more on these statements below) to gather key facts. </a:t>
            </a:r>
            <a:r>
              <a:rPr lang="en-US" i="1" dirty="0">
                <a:solidFill>
                  <a:srgbClr val="E96751"/>
                </a:solidFill>
              </a:rPr>
              <a:t>How much revenue did you earn last month or last year? What are your major expenses? How much debt do you have? How much cash do you have on hand?</a:t>
            </a:r>
          </a:p>
        </p:txBody>
      </p:sp>
      <p:sp>
        <p:nvSpPr>
          <p:cNvPr id="14" name="Flowchart: Alternate Process 13">
            <a:extLst>
              <a:ext uri="{FF2B5EF4-FFF2-40B4-BE49-F238E27FC236}">
                <a16:creationId xmlns:a16="http://schemas.microsoft.com/office/drawing/2014/main" id="{FA14D0F1-D746-2FA3-3F09-E6D95333B113}"/>
              </a:ext>
            </a:extLst>
          </p:cNvPr>
          <p:cNvSpPr/>
          <p:nvPr/>
        </p:nvSpPr>
        <p:spPr>
          <a:xfrm>
            <a:off x="1377915" y="3271469"/>
            <a:ext cx="10146543" cy="140971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EE8E6276-5277-75F8-F450-33C6D31808D1}"/>
              </a:ext>
            </a:extLst>
          </p:cNvPr>
          <p:cNvSpPr txBox="1">
            <a:spLocks/>
          </p:cNvSpPr>
          <p:nvPr/>
        </p:nvSpPr>
        <p:spPr>
          <a:xfrm>
            <a:off x="1500626" y="4969412"/>
            <a:ext cx="9902717"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800" b="1" dirty="0">
                <a:solidFill>
                  <a:srgbClr val="EC7C69"/>
                </a:solidFill>
              </a:rPr>
              <a:t>Example: </a:t>
            </a:r>
            <a:r>
              <a:rPr lang="en-US" altLang="en-US" dirty="0">
                <a:solidFill>
                  <a:srgbClr val="595959"/>
                </a:solidFill>
              </a:rPr>
              <a:t>Y</a:t>
            </a:r>
            <a:r>
              <a:rPr lang="en-US" dirty="0">
                <a:solidFill>
                  <a:srgbClr val="595959"/>
                </a:solidFill>
              </a:rPr>
              <a:t>our income statement might show that your B&amp;B earned €100,000 last year, with €90,000 in expenses, resulting in a €10,000 profit. The balance sheet might reveal that you have €5,000 in cash in the bank, a loan of €20,000, and assets (such as property and equipment) worth €50,000.</a:t>
            </a:r>
            <a:endParaRPr lang="en-IE" dirty="0">
              <a:solidFill>
                <a:srgbClr val="595959"/>
              </a:solidFill>
            </a:endParaRPr>
          </a:p>
        </p:txBody>
      </p:sp>
      <p:sp>
        <p:nvSpPr>
          <p:cNvPr id="16" name="Flowchart: Alternate Process 15">
            <a:extLst>
              <a:ext uri="{FF2B5EF4-FFF2-40B4-BE49-F238E27FC236}">
                <a16:creationId xmlns:a16="http://schemas.microsoft.com/office/drawing/2014/main" id="{89965ED0-AE6C-825F-7B14-763BB98757E9}"/>
              </a:ext>
            </a:extLst>
          </p:cNvPr>
          <p:cNvSpPr/>
          <p:nvPr/>
        </p:nvSpPr>
        <p:spPr>
          <a:xfrm>
            <a:off x="1408331" y="4803874"/>
            <a:ext cx="10116127" cy="188267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8E9A185B-06D9-9728-2D63-C9D1F6FEC60B}"/>
              </a:ext>
            </a:extLst>
          </p:cNvPr>
          <p:cNvCxnSpPr>
            <a:cxnSpLocks/>
            <a:stCxn id="10" idx="1"/>
            <a:endCxn id="14" idx="1"/>
          </p:cNvCxnSpPr>
          <p:nvPr/>
        </p:nvCxnSpPr>
        <p:spPr>
          <a:xfrm rot="10800000" flipH="1" flipV="1">
            <a:off x="735009" y="2590595"/>
            <a:ext cx="642905" cy="1385730"/>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0925654-2455-550A-042F-82BC4682C528}"/>
              </a:ext>
            </a:extLst>
          </p:cNvPr>
          <p:cNvCxnSpPr>
            <a:cxnSpLocks/>
          </p:cNvCxnSpPr>
          <p:nvPr/>
        </p:nvCxnSpPr>
        <p:spPr>
          <a:xfrm rot="16200000" flipH="1">
            <a:off x="-17557" y="4795549"/>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Piggy Bank with solid fill">
            <a:extLst>
              <a:ext uri="{FF2B5EF4-FFF2-40B4-BE49-F238E27FC236}">
                <a16:creationId xmlns:a16="http://schemas.microsoft.com/office/drawing/2014/main" id="{25B5E527-9F74-051B-5E9D-E037A0A21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325" y="2167055"/>
            <a:ext cx="914400" cy="914400"/>
          </a:xfrm>
          <a:prstGeom prst="rect">
            <a:avLst/>
          </a:prstGeom>
        </p:spPr>
      </p:pic>
    </p:spTree>
    <p:extLst>
      <p:ext uri="{BB962C8B-B14F-4D97-AF65-F5344CB8AC3E}">
        <p14:creationId xmlns:p14="http://schemas.microsoft.com/office/powerpoint/2010/main" val="328726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27F7-8B79-95CF-D4B1-77DB2FAE1A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9AD08D-003C-1625-7D36-7853142AA1A7}"/>
              </a:ext>
            </a:extLst>
          </p:cNvPr>
          <p:cNvSpPr/>
          <p:nvPr/>
        </p:nvSpPr>
        <p:spPr>
          <a:xfrm>
            <a:off x="838058" y="1087601"/>
            <a:ext cx="11122614" cy="1625231"/>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F655165-17C1-EB69-7EEC-3FD2FB9EA679}"/>
              </a:ext>
            </a:extLst>
          </p:cNvPr>
          <p:cNvSpPr/>
          <p:nvPr/>
        </p:nvSpPr>
        <p:spPr>
          <a:xfrm>
            <a:off x="838058" y="930924"/>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2" name="Rectangle 11">
            <a:extLst>
              <a:ext uri="{FF2B5EF4-FFF2-40B4-BE49-F238E27FC236}">
                <a16:creationId xmlns:a16="http://schemas.microsoft.com/office/drawing/2014/main" id="{6F27D435-F2FD-4F8A-4FD3-675EDB66CA84}"/>
              </a:ext>
            </a:extLst>
          </p:cNvPr>
          <p:cNvSpPr/>
          <p:nvPr/>
        </p:nvSpPr>
        <p:spPr>
          <a:xfrm>
            <a:off x="838058" y="3204956"/>
            <a:ext cx="11122614" cy="275508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87150C48-97C1-0231-D23B-EEF27C9B9B5A}"/>
              </a:ext>
            </a:extLst>
          </p:cNvPr>
          <p:cNvSpPr/>
          <p:nvPr/>
        </p:nvSpPr>
        <p:spPr>
          <a:xfrm>
            <a:off x="838058" y="3048280"/>
            <a:ext cx="356382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66637728-02ED-9A25-9DD6-E9B1D7C25121}"/>
              </a:ext>
            </a:extLst>
          </p:cNvPr>
          <p:cNvSpPr txBox="1"/>
          <p:nvPr/>
        </p:nvSpPr>
        <p:spPr>
          <a:xfrm>
            <a:off x="851912" y="993187"/>
            <a:ext cx="2839571" cy="461665"/>
          </a:xfrm>
          <a:prstGeom prst="rect">
            <a:avLst/>
          </a:prstGeom>
          <a:noFill/>
        </p:spPr>
        <p:txBody>
          <a:bodyPr wrap="square" rtlCol="0">
            <a:spAutoFit/>
          </a:bodyPr>
          <a:lstStyle/>
          <a:p>
            <a:r>
              <a:rPr lang="en-US" sz="2400" b="1" dirty="0">
                <a:solidFill>
                  <a:schemeClr val="bg1"/>
                </a:solidFill>
              </a:rPr>
              <a:t>Cost Over Runs</a:t>
            </a:r>
            <a:endParaRPr lang="en-GB" sz="2400" b="1" dirty="0">
              <a:solidFill>
                <a:schemeClr val="bg1"/>
              </a:solidFill>
            </a:endParaRPr>
          </a:p>
        </p:txBody>
      </p:sp>
      <p:sp>
        <p:nvSpPr>
          <p:cNvPr id="17" name="TextBox 16">
            <a:extLst>
              <a:ext uri="{FF2B5EF4-FFF2-40B4-BE49-F238E27FC236}">
                <a16:creationId xmlns:a16="http://schemas.microsoft.com/office/drawing/2014/main" id="{3B91B4E5-A930-E0CA-2E8B-B7A16087561A}"/>
              </a:ext>
            </a:extLst>
          </p:cNvPr>
          <p:cNvSpPr txBox="1"/>
          <p:nvPr/>
        </p:nvSpPr>
        <p:spPr>
          <a:xfrm>
            <a:off x="955502" y="3096451"/>
            <a:ext cx="3446377" cy="461665"/>
          </a:xfrm>
          <a:prstGeom prst="rect">
            <a:avLst/>
          </a:prstGeom>
          <a:noFill/>
        </p:spPr>
        <p:txBody>
          <a:bodyPr wrap="square" rtlCol="0">
            <a:spAutoFit/>
          </a:bodyPr>
          <a:lstStyle/>
          <a:p>
            <a:r>
              <a:rPr lang="en-GB" sz="2400" b="1" dirty="0">
                <a:solidFill>
                  <a:schemeClr val="bg1"/>
                </a:solidFill>
              </a:rPr>
              <a:t>Emergency Cash Reserve</a:t>
            </a:r>
          </a:p>
        </p:txBody>
      </p:sp>
      <p:sp>
        <p:nvSpPr>
          <p:cNvPr id="18" name="TextBox 17">
            <a:extLst>
              <a:ext uri="{FF2B5EF4-FFF2-40B4-BE49-F238E27FC236}">
                <a16:creationId xmlns:a16="http://schemas.microsoft.com/office/drawing/2014/main" id="{55F60757-30D7-45B0-23DD-60E46D496C1E}"/>
              </a:ext>
            </a:extLst>
          </p:cNvPr>
          <p:cNvSpPr txBox="1"/>
          <p:nvPr/>
        </p:nvSpPr>
        <p:spPr>
          <a:xfrm>
            <a:off x="955502" y="1175605"/>
            <a:ext cx="11001273" cy="1569660"/>
          </a:xfrm>
          <a:prstGeom prst="rect">
            <a:avLst/>
          </a:prstGeom>
          <a:noFill/>
        </p:spPr>
        <p:txBody>
          <a:bodyPr wrap="square" rtlCol="0">
            <a:spAutoFit/>
          </a:bodyPr>
          <a:lstStyle/>
          <a:p>
            <a:pPr indent="2692400"/>
            <a:r>
              <a:rPr lang="en-US" sz="2400" dirty="0">
                <a:solidFill>
                  <a:srgbClr val="595959"/>
                </a:solidFill>
              </a:rPr>
              <a:t>A common risk is </a:t>
            </a:r>
            <a:r>
              <a:rPr lang="en-US" sz="2400" b="1" dirty="0">
                <a:solidFill>
                  <a:srgbClr val="595959"/>
                </a:solidFill>
              </a:rPr>
              <a:t>cost overruns </a:t>
            </a:r>
            <a:r>
              <a:rPr lang="en-US" sz="2400" dirty="0">
                <a:solidFill>
                  <a:srgbClr val="595959"/>
                </a:solidFill>
              </a:rPr>
              <a:t>– </a:t>
            </a:r>
            <a:r>
              <a:rPr lang="en-US" sz="2400" b="1" dirty="0">
                <a:solidFill>
                  <a:srgbClr val="E96751"/>
                </a:solidFill>
              </a:rPr>
              <a:t>for example, </a:t>
            </a:r>
            <a:r>
              <a:rPr lang="en-US" sz="2400" dirty="0">
                <a:solidFill>
                  <a:srgbClr val="595959"/>
                </a:solidFill>
              </a:rPr>
              <a:t>energy prices spike, making utilities much more expensive than budgeted. Knowing this could happen, you might decide to invest in some energy-efficient appliances or have a bit extra in your emergency fund for utility bills.</a:t>
            </a:r>
          </a:p>
        </p:txBody>
      </p:sp>
      <p:sp>
        <p:nvSpPr>
          <p:cNvPr id="19" name="TextBox 18">
            <a:extLst>
              <a:ext uri="{FF2B5EF4-FFF2-40B4-BE49-F238E27FC236}">
                <a16:creationId xmlns:a16="http://schemas.microsoft.com/office/drawing/2014/main" id="{D3258612-2526-FAFF-31D0-A0394040A3E6}"/>
              </a:ext>
            </a:extLst>
          </p:cNvPr>
          <p:cNvSpPr txBox="1"/>
          <p:nvPr/>
        </p:nvSpPr>
        <p:spPr>
          <a:xfrm>
            <a:off x="1068343" y="3322199"/>
            <a:ext cx="10966867" cy="2308324"/>
          </a:xfrm>
          <a:prstGeom prst="rect">
            <a:avLst/>
          </a:prstGeom>
          <a:noFill/>
        </p:spPr>
        <p:txBody>
          <a:bodyPr wrap="square" rtlCol="0">
            <a:spAutoFit/>
          </a:bodyPr>
          <a:lstStyle/>
          <a:p>
            <a:pPr indent="3240000"/>
            <a:r>
              <a:rPr lang="en-US" sz="2400" dirty="0">
                <a:solidFill>
                  <a:srgbClr val="595959"/>
                </a:solidFill>
              </a:rPr>
              <a:t>Set money aside that you only use when something goes wrong. Many experts suggest having a few months’ worth of </a:t>
            </a:r>
            <a:r>
              <a:rPr lang="en-US" sz="2400" b="1" dirty="0">
                <a:solidFill>
                  <a:srgbClr val="595959"/>
                </a:solidFill>
              </a:rPr>
              <a:t>operating expenses saved </a:t>
            </a:r>
            <a:r>
              <a:rPr lang="en-US" sz="2400" dirty="0">
                <a:solidFill>
                  <a:srgbClr val="595959"/>
                </a:solidFill>
              </a:rPr>
              <a:t>if possible. </a:t>
            </a:r>
            <a:r>
              <a:rPr lang="en-US" sz="2400" b="1" dirty="0">
                <a:solidFill>
                  <a:srgbClr val="E96751"/>
                </a:solidFill>
              </a:rPr>
              <a:t>Example: </a:t>
            </a:r>
            <a:r>
              <a:rPr lang="en-US" sz="2400" dirty="0">
                <a:solidFill>
                  <a:srgbClr val="595959"/>
                </a:solidFill>
              </a:rPr>
              <a:t>If you know your </a:t>
            </a:r>
            <a:r>
              <a:rPr lang="en-US" sz="2400" b="1" dirty="0">
                <a:solidFill>
                  <a:srgbClr val="595959"/>
                </a:solidFill>
              </a:rPr>
              <a:t>fixed costs are €5,000 a month</a:t>
            </a:r>
            <a:r>
              <a:rPr lang="en-US" sz="2400" dirty="0">
                <a:solidFill>
                  <a:srgbClr val="595959"/>
                </a:solidFill>
              </a:rPr>
              <a:t>, having, say, €10,000 in an emergency fund means if you suddenly have a couple of near-zero revenue months (imagine a travel ban or pandemic scenario), you can still pay rent and basic bills and survive until things recover. </a:t>
            </a:r>
          </a:p>
        </p:txBody>
      </p:sp>
      <p:sp>
        <p:nvSpPr>
          <p:cNvPr id="27" name="TextBox 26">
            <a:extLst>
              <a:ext uri="{FF2B5EF4-FFF2-40B4-BE49-F238E27FC236}">
                <a16:creationId xmlns:a16="http://schemas.microsoft.com/office/drawing/2014/main" id="{8E2E2FAC-3C6C-9664-3389-973A313351B7}"/>
              </a:ext>
            </a:extLst>
          </p:cNvPr>
          <p:cNvSpPr txBox="1"/>
          <p:nvPr/>
        </p:nvSpPr>
        <p:spPr>
          <a:xfrm>
            <a:off x="543568" y="221469"/>
            <a:ext cx="11001273" cy="584775"/>
          </a:xfrm>
          <a:prstGeom prst="rect">
            <a:avLst/>
          </a:prstGeom>
          <a:noFill/>
        </p:spPr>
        <p:txBody>
          <a:bodyPr wrap="square">
            <a:spAutoFit/>
          </a:bodyPr>
          <a:lstStyle/>
          <a:p>
            <a:r>
              <a:rPr lang="en-IE" sz="3200" b="1" dirty="0">
                <a:solidFill>
                  <a:srgbClr val="E96751"/>
                </a:solidFill>
              </a:rPr>
              <a:t>Cost Over Runs </a:t>
            </a:r>
            <a:r>
              <a:rPr lang="en-IE" sz="3200" b="1" dirty="0">
                <a:solidFill>
                  <a:srgbClr val="418D8F"/>
                </a:solidFill>
              </a:rPr>
              <a:t>are a Common Challenge for </a:t>
            </a:r>
            <a:r>
              <a:rPr lang="en-IE" sz="3200" b="1" dirty="0" err="1">
                <a:solidFill>
                  <a:srgbClr val="418D8F"/>
                </a:solidFill>
              </a:rPr>
              <a:t>Busineses</a:t>
            </a:r>
            <a:endParaRPr lang="en-US" sz="3200" b="1" dirty="0">
              <a:solidFill>
                <a:srgbClr val="418D8F"/>
              </a:solidFill>
            </a:endParaRPr>
          </a:p>
        </p:txBody>
      </p:sp>
      <p:pic>
        <p:nvPicPr>
          <p:cNvPr id="4" name="Graphic 3" descr="Lights On with solid fill">
            <a:extLst>
              <a:ext uri="{FF2B5EF4-FFF2-40B4-BE49-F238E27FC236}">
                <a16:creationId xmlns:a16="http://schemas.microsoft.com/office/drawing/2014/main" id="{66C0E1FB-0A48-AA4E-EDE5-C64309A33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0" y="2884697"/>
            <a:ext cx="914400" cy="914400"/>
          </a:xfrm>
          <a:prstGeom prst="rect">
            <a:avLst/>
          </a:prstGeom>
        </p:spPr>
      </p:pic>
    </p:spTree>
    <p:extLst>
      <p:ext uri="{BB962C8B-B14F-4D97-AF65-F5344CB8AC3E}">
        <p14:creationId xmlns:p14="http://schemas.microsoft.com/office/powerpoint/2010/main" val="256743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2626-32EF-66A0-EA6D-75CE49912C4F}"/>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9600AE8A-738C-00BE-89F4-C218EF289C3F}"/>
              </a:ext>
            </a:extLst>
          </p:cNvPr>
          <p:cNvSpPr>
            <a:spLocks noGrp="1"/>
          </p:cNvSpPr>
          <p:nvPr>
            <p:ph type="body" sz="quarter" idx="21"/>
          </p:nvPr>
        </p:nvSpPr>
        <p:spPr>
          <a:xfrm>
            <a:off x="4345625" y="183928"/>
            <a:ext cx="7417749" cy="4530541"/>
          </a:xfrm>
        </p:spPr>
        <p:txBody>
          <a:bodyPr/>
          <a:lstStyle/>
          <a:p>
            <a:pPr>
              <a:spcAft>
                <a:spcPts val="1200"/>
              </a:spcAft>
            </a:pPr>
            <a:r>
              <a:rPr lang="en-US" sz="2400" b="1" dirty="0">
                <a:solidFill>
                  <a:srgbClr val="595959"/>
                </a:solidFill>
              </a:rPr>
              <a:t>Costs rarely stay constant – electricity prices might rise, or suppliers charge more. </a:t>
            </a:r>
            <a:r>
              <a:rPr lang="en-US" sz="2400" dirty="0">
                <a:solidFill>
                  <a:srgbClr val="595959"/>
                </a:solidFill>
              </a:rPr>
              <a:t>It’s wise to include an </a:t>
            </a:r>
            <a:r>
              <a:rPr lang="en-US" sz="2400" b="1" i="1" dirty="0">
                <a:solidFill>
                  <a:srgbClr val="E96751"/>
                </a:solidFill>
              </a:rPr>
              <a:t>“inflation” </a:t>
            </a:r>
            <a:r>
              <a:rPr lang="en-US" sz="2400" dirty="0"/>
              <a:t>scenario. </a:t>
            </a:r>
          </a:p>
          <a:p>
            <a:pPr>
              <a:spcAft>
                <a:spcPts val="1200"/>
              </a:spcAft>
            </a:pPr>
            <a:r>
              <a:rPr lang="en-US" sz="2400" b="1" dirty="0">
                <a:solidFill>
                  <a:srgbClr val="E96751"/>
                </a:solidFill>
              </a:rPr>
              <a:t>For example</a:t>
            </a:r>
            <a:r>
              <a:rPr lang="en-US" sz="2400" dirty="0"/>
              <a:t>, </a:t>
            </a:r>
            <a:r>
              <a:rPr lang="en-US" sz="2400" b="1" i="1" dirty="0">
                <a:solidFill>
                  <a:srgbClr val="595959"/>
                </a:solidFill>
              </a:rPr>
              <a:t>what is the impact if utility costs go up 15% next year? </a:t>
            </a:r>
            <a:r>
              <a:rPr lang="en-US" sz="2400" dirty="0">
                <a:solidFill>
                  <a:srgbClr val="595959"/>
                </a:solidFill>
              </a:rPr>
              <a:t>You can adjust those numbers in your cost table and see the profit shrink. If a significant cost increase is likely, plan to counteract it (perhaps by raising prices a bit, improving energy efficiency, etc.). </a:t>
            </a:r>
          </a:p>
          <a:p>
            <a:pPr>
              <a:spcAft>
                <a:spcPts val="1200"/>
              </a:spcAft>
            </a:pPr>
            <a:r>
              <a:rPr lang="en-US" sz="2400" b="1" dirty="0">
                <a:solidFill>
                  <a:srgbClr val="459597"/>
                </a:solidFill>
              </a:rPr>
              <a:t>Solution = Contingency:</a:t>
            </a:r>
            <a:r>
              <a:rPr lang="en-US" sz="2400" dirty="0">
                <a:solidFill>
                  <a:srgbClr val="459597"/>
                </a:solidFill>
              </a:rPr>
              <a:t> </a:t>
            </a:r>
            <a:r>
              <a:rPr lang="en-US" sz="2400" dirty="0">
                <a:solidFill>
                  <a:srgbClr val="595959"/>
                </a:solidFill>
              </a:rPr>
              <a:t>This refers to </a:t>
            </a:r>
            <a:r>
              <a:rPr lang="en-US" sz="2400" b="1" dirty="0">
                <a:solidFill>
                  <a:srgbClr val="595959"/>
                </a:solidFill>
              </a:rPr>
              <a:t>extra budget </a:t>
            </a:r>
            <a:r>
              <a:rPr lang="en-US" sz="2400" dirty="0">
                <a:solidFill>
                  <a:srgbClr val="595959"/>
                </a:solidFill>
              </a:rPr>
              <a:t>set aside for </a:t>
            </a:r>
            <a:r>
              <a:rPr lang="en-US" sz="2400" b="1" dirty="0">
                <a:solidFill>
                  <a:srgbClr val="595959"/>
                </a:solidFill>
              </a:rPr>
              <a:t>unexpected costs or price increases</a:t>
            </a:r>
            <a:r>
              <a:rPr lang="en-US" sz="2400" dirty="0">
                <a:solidFill>
                  <a:srgbClr val="595959"/>
                </a:solidFill>
              </a:rPr>
              <a:t>. We included a contingency in startup costs.</a:t>
            </a:r>
          </a:p>
          <a:p>
            <a:pPr>
              <a:spcAft>
                <a:spcPts val="1200"/>
              </a:spcAft>
            </a:pPr>
            <a:r>
              <a:rPr lang="en-US" sz="2400" dirty="0">
                <a:solidFill>
                  <a:srgbClr val="595959"/>
                </a:solidFill>
              </a:rPr>
              <a:t>Similar applies to annual costs,</a:t>
            </a:r>
            <a:r>
              <a:rPr lang="en-US" sz="2400" b="1" dirty="0">
                <a:solidFill>
                  <a:srgbClr val="595959"/>
                </a:solidFill>
              </a:rPr>
              <a:t> </a:t>
            </a:r>
            <a:r>
              <a:rPr lang="en-US" sz="2400" dirty="0">
                <a:solidFill>
                  <a:srgbClr val="595959"/>
                </a:solidFill>
              </a:rPr>
              <a:t>you might want a contingency line </a:t>
            </a:r>
            <a:r>
              <a:rPr lang="en-US" sz="2400" b="1" dirty="0">
                <a:solidFill>
                  <a:srgbClr val="595959"/>
                </a:solidFill>
              </a:rPr>
              <a:t>(say 5-10% of expenses) </a:t>
            </a:r>
            <a:r>
              <a:rPr lang="en-US" sz="2400" dirty="0">
                <a:solidFill>
                  <a:srgbClr val="595959"/>
                </a:solidFill>
              </a:rPr>
              <a:t>or at least be aware that your actual results may vary. </a:t>
            </a:r>
          </a:p>
          <a:p>
            <a:pPr>
              <a:spcAft>
                <a:spcPts val="1200"/>
              </a:spcAft>
            </a:pPr>
            <a:r>
              <a:rPr lang="en-US" sz="2400" dirty="0">
                <a:solidFill>
                  <a:srgbClr val="595959"/>
                </a:solidFill>
              </a:rPr>
              <a:t>Planning a scenario with across-the-board </a:t>
            </a:r>
            <a:r>
              <a:rPr lang="en-US" sz="2400" b="1" dirty="0">
                <a:solidFill>
                  <a:srgbClr val="595959"/>
                </a:solidFill>
              </a:rPr>
              <a:t>10% higher expenses </a:t>
            </a:r>
            <a:r>
              <a:rPr lang="en-US" sz="2400" dirty="0">
                <a:solidFill>
                  <a:srgbClr val="595959"/>
                </a:solidFill>
              </a:rPr>
              <a:t>can stress-test your business model.</a:t>
            </a:r>
          </a:p>
        </p:txBody>
      </p:sp>
      <p:sp>
        <p:nvSpPr>
          <p:cNvPr id="8" name="Text Placeholder 7">
            <a:extLst>
              <a:ext uri="{FF2B5EF4-FFF2-40B4-BE49-F238E27FC236}">
                <a16:creationId xmlns:a16="http://schemas.microsoft.com/office/drawing/2014/main" id="{97DA4EBC-64E0-3384-6045-7E7B99DB698D}"/>
              </a:ext>
            </a:extLst>
          </p:cNvPr>
          <p:cNvSpPr>
            <a:spLocks noGrp="1"/>
          </p:cNvSpPr>
          <p:nvPr>
            <p:ph type="body" sz="quarter" idx="19"/>
          </p:nvPr>
        </p:nvSpPr>
        <p:spPr>
          <a:xfrm>
            <a:off x="190500" y="1213272"/>
            <a:ext cx="3222015" cy="385564"/>
          </a:xfrm>
        </p:spPr>
        <p:txBody>
          <a:bodyPr/>
          <a:lstStyle/>
          <a:p>
            <a:r>
              <a:rPr lang="en-IE" sz="3400" dirty="0"/>
              <a:t>Possible: </a:t>
            </a:r>
          </a:p>
          <a:p>
            <a:r>
              <a:rPr lang="en-IE" sz="3400" b="0" dirty="0"/>
              <a:t>Cost Inflation Scenario </a:t>
            </a:r>
          </a:p>
          <a:p>
            <a:endParaRPr lang="en-IE" sz="3400" b="0" dirty="0"/>
          </a:p>
        </p:txBody>
      </p:sp>
    </p:spTree>
    <p:extLst>
      <p:ext uri="{BB962C8B-B14F-4D97-AF65-F5344CB8AC3E}">
        <p14:creationId xmlns:p14="http://schemas.microsoft.com/office/powerpoint/2010/main" val="371439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26460" y="1289761"/>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Contingency Planning for Long-Term Viability</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409203" y="1289761"/>
            <a:ext cx="5259656" cy="4671588"/>
          </a:xfrm>
        </p:spPr>
        <p:txBody>
          <a:bodyPr/>
          <a:lstStyle/>
          <a:p>
            <a:pPr marL="0" indent="0">
              <a:spcAft>
                <a:spcPts val="600"/>
              </a:spcAft>
            </a:pPr>
            <a:r>
              <a:rPr lang="en-US" dirty="0"/>
              <a:t>Financial success isn’t just about what you earn today — it’s about preparing wisely for tomorrow. In this section, you’ll explore how to safeguard your accommodation business against risks while staying aligned with both environmental and financial sustainability. We cover risk management and contingency planning to help you prepare for best, expected, and worst-case scenarios, and show how insurance can act as a financial safety net. You’ll also learn how to design financial strategies that support stability, integrate green investments, and make smart long-term decisions that keep your business viable, resilient, and competitive in changing conditions.</a:t>
            </a:r>
            <a:endParaRPr lang="en-US" sz="2200" b="0" dirty="0"/>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567082" cy="720752"/>
          </a:xfrm>
        </p:spPr>
        <p:txBody>
          <a:bodyPr/>
          <a:lstStyle/>
          <a:p>
            <a:r>
              <a:rPr lang="en-US" dirty="0"/>
              <a:t>Module 8 (Part 5)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814531" y="3729418"/>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Identify key </a:t>
            </a:r>
            <a:r>
              <a:rPr lang="en-US" sz="1800" b="1" dirty="0">
                <a:solidFill>
                  <a:srgbClr val="494949"/>
                </a:solidFill>
              </a:rPr>
              <a:t>financial risks </a:t>
            </a:r>
            <a:r>
              <a:rPr lang="en-US" sz="1800" dirty="0">
                <a:solidFill>
                  <a:srgbClr val="494949"/>
                </a:solidFill>
              </a:rPr>
              <a:t>that could impact your business operations.</a:t>
            </a:r>
          </a:p>
          <a:p>
            <a:pPr marL="285750" indent="-285750">
              <a:buFont typeface="Arial" panose="020B0604020202020204" pitchFamily="34" charset="0"/>
              <a:buChar char="•"/>
            </a:pPr>
            <a:r>
              <a:rPr lang="en-US" sz="1800" dirty="0">
                <a:solidFill>
                  <a:srgbClr val="494949"/>
                </a:solidFill>
              </a:rPr>
              <a:t>Develop </a:t>
            </a:r>
            <a:r>
              <a:rPr lang="en-US" sz="1800" b="1" dirty="0">
                <a:solidFill>
                  <a:srgbClr val="494949"/>
                </a:solidFill>
              </a:rPr>
              <a:t>contingency plans </a:t>
            </a:r>
            <a:r>
              <a:rPr lang="en-US" sz="1800" dirty="0">
                <a:solidFill>
                  <a:srgbClr val="494949"/>
                </a:solidFill>
              </a:rPr>
              <a:t>to prepare for emergencies, economic downturns, or climate-related disruptions.</a:t>
            </a:r>
          </a:p>
          <a:p>
            <a:pPr marL="285750" indent="-285750">
              <a:buFont typeface="Arial" panose="020B0604020202020204" pitchFamily="34" charset="0"/>
              <a:buChar char="•"/>
            </a:pPr>
            <a:r>
              <a:rPr lang="en-US" sz="1800" dirty="0">
                <a:solidFill>
                  <a:srgbClr val="494949"/>
                </a:solidFill>
              </a:rPr>
              <a:t>Implement </a:t>
            </a:r>
            <a:r>
              <a:rPr lang="en-US" sz="1800" b="1" dirty="0">
                <a:solidFill>
                  <a:srgbClr val="494949"/>
                </a:solidFill>
              </a:rPr>
              <a:t>financial buffers </a:t>
            </a:r>
            <a:r>
              <a:rPr lang="en-US" sz="1800" dirty="0">
                <a:solidFill>
                  <a:srgbClr val="494949"/>
                </a:solidFill>
              </a:rPr>
              <a:t>(e.g., cash reserves) to manage unexpected challenges.</a:t>
            </a:r>
          </a:p>
          <a:p>
            <a:pPr marL="285750" indent="-285750">
              <a:buFont typeface="Arial" panose="020B0604020202020204" pitchFamily="34" charset="0"/>
              <a:buChar char="•"/>
            </a:pPr>
            <a:r>
              <a:rPr lang="en-US" sz="1800" dirty="0">
                <a:solidFill>
                  <a:srgbClr val="494949"/>
                </a:solidFill>
              </a:rPr>
              <a:t>Align </a:t>
            </a:r>
            <a:r>
              <a:rPr lang="en-US" sz="1800" b="1" dirty="0">
                <a:solidFill>
                  <a:srgbClr val="494949"/>
                </a:solidFill>
              </a:rPr>
              <a:t>long-term planning </a:t>
            </a:r>
            <a:r>
              <a:rPr lang="en-US" sz="1800" dirty="0">
                <a:solidFill>
                  <a:srgbClr val="494949"/>
                </a:solidFill>
              </a:rPr>
              <a:t>with </a:t>
            </a:r>
            <a:r>
              <a:rPr lang="en-US" sz="1800" b="1" dirty="0">
                <a:solidFill>
                  <a:srgbClr val="494949"/>
                </a:solidFill>
              </a:rPr>
              <a:t>sustainability goals</a:t>
            </a:r>
            <a:r>
              <a:rPr lang="en-US" sz="1800" dirty="0">
                <a:solidFill>
                  <a:srgbClr val="494949"/>
                </a:solidFill>
              </a:rPr>
              <a:t>, including environmental investments and energy-efficient upgrades.</a:t>
            </a:r>
          </a:p>
          <a:p>
            <a:pPr marL="285750" indent="-285750">
              <a:buFont typeface="Arial" panose="020B0604020202020204" pitchFamily="34" charset="0"/>
              <a:buChar char="•"/>
            </a:pPr>
            <a:r>
              <a:rPr lang="en-US" sz="1800" dirty="0">
                <a:solidFill>
                  <a:srgbClr val="494949"/>
                </a:solidFill>
              </a:rPr>
              <a:t>Balance </a:t>
            </a:r>
            <a:r>
              <a:rPr lang="en-US" sz="1800" b="1" dirty="0">
                <a:solidFill>
                  <a:srgbClr val="494949"/>
                </a:solidFill>
              </a:rPr>
              <a:t>profitability with eco-conscious </a:t>
            </a:r>
            <a:r>
              <a:rPr lang="en-US" sz="1800" dirty="0">
                <a:solidFill>
                  <a:srgbClr val="494949"/>
                </a:solidFill>
              </a:rPr>
              <a:t>and future-focused decision-making.</a:t>
            </a:r>
          </a:p>
          <a:p>
            <a:pPr marL="285750" indent="-285750">
              <a:buFont typeface="Arial" panose="020B0604020202020204" pitchFamily="34" charset="0"/>
              <a:buChar char="•"/>
            </a:pPr>
            <a:r>
              <a:rPr lang="en-US" sz="1800" dirty="0">
                <a:solidFill>
                  <a:srgbClr val="494949"/>
                </a:solidFill>
              </a:rPr>
              <a:t>Create a strategic plan for </a:t>
            </a:r>
            <a:r>
              <a:rPr lang="en-US" sz="1800" b="1" dirty="0">
                <a:solidFill>
                  <a:srgbClr val="494949"/>
                </a:solidFill>
              </a:rPr>
              <a:t>reinvestment</a:t>
            </a:r>
            <a:r>
              <a:rPr lang="en-US" sz="1800" dirty="0">
                <a:solidFill>
                  <a:srgbClr val="494949"/>
                </a:solidFill>
              </a:rPr>
              <a:t> that supports resilience and responsible growth.</a:t>
            </a:r>
            <a:endParaRPr lang="en-US" sz="1800" dirty="0">
              <a:solidFill>
                <a:srgbClr val="595959"/>
              </a:solidFill>
            </a:endParaRPr>
          </a:p>
        </p:txBody>
      </p:sp>
      <p:sp>
        <p:nvSpPr>
          <p:cNvPr id="2" name="TextBox 1">
            <a:extLst>
              <a:ext uri="{FF2B5EF4-FFF2-40B4-BE49-F238E27FC236}">
                <a16:creationId xmlns:a16="http://schemas.microsoft.com/office/drawing/2014/main" id="{95E80B9B-6DA8-C775-FC0A-FDA411CA2B21}"/>
              </a:ext>
            </a:extLst>
          </p:cNvPr>
          <p:cNvSpPr txBox="1"/>
          <p:nvPr/>
        </p:nvSpPr>
        <p:spPr>
          <a:xfrm>
            <a:off x="6726460" y="4565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7810-9E8B-E650-A2D3-5FC909CBC60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13B80FF-BC02-632A-3088-AB13139C57B1}"/>
              </a:ext>
            </a:extLst>
          </p:cNvPr>
          <p:cNvSpPr>
            <a:spLocks noGrp="1"/>
          </p:cNvSpPr>
          <p:nvPr>
            <p:ph type="body" sz="quarter" idx="16"/>
          </p:nvPr>
        </p:nvSpPr>
        <p:spPr>
          <a:xfrm>
            <a:off x="788656" y="279095"/>
            <a:ext cx="10614687" cy="803654"/>
          </a:xfrm>
        </p:spPr>
        <p:txBody>
          <a:bodyPr/>
          <a:lstStyle/>
          <a:p>
            <a:r>
              <a:rPr lang="en-IE" sz="2800" dirty="0"/>
              <a:t>Understand Your Financial Situation – </a:t>
            </a:r>
            <a:r>
              <a:rPr lang="en-IE" sz="2800" dirty="0">
                <a:solidFill>
                  <a:srgbClr val="E96751"/>
                </a:solidFill>
              </a:rPr>
              <a:t>Identify Opportunities</a:t>
            </a:r>
          </a:p>
        </p:txBody>
      </p:sp>
      <p:sp>
        <p:nvSpPr>
          <p:cNvPr id="10" name="Flowchart: Alternate Process 9">
            <a:extLst>
              <a:ext uri="{FF2B5EF4-FFF2-40B4-BE49-F238E27FC236}">
                <a16:creationId xmlns:a16="http://schemas.microsoft.com/office/drawing/2014/main" id="{015556FA-BA2D-7DFB-3260-A462ECD5A72B}"/>
              </a:ext>
            </a:extLst>
          </p:cNvPr>
          <p:cNvSpPr/>
          <p:nvPr/>
        </p:nvSpPr>
        <p:spPr>
          <a:xfrm>
            <a:off x="735007" y="879403"/>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D34CE0CD-8814-C1C8-16F7-527C2B8CC974}"/>
              </a:ext>
            </a:extLst>
          </p:cNvPr>
          <p:cNvSpPr txBox="1">
            <a:spLocks/>
          </p:cNvSpPr>
          <p:nvPr/>
        </p:nvSpPr>
        <p:spPr>
          <a:xfrm>
            <a:off x="909768" y="1002097"/>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Identify Strengths, Weaknesses &amp; Opportunities</a:t>
            </a:r>
            <a:endParaRPr lang="en-IE" sz="2800" i="1" dirty="0">
              <a:solidFill>
                <a:schemeClr val="bg1"/>
              </a:solidFill>
            </a:endParaRPr>
          </a:p>
        </p:txBody>
      </p:sp>
      <p:sp>
        <p:nvSpPr>
          <p:cNvPr id="13" name="Text Placeholder 5">
            <a:extLst>
              <a:ext uri="{FF2B5EF4-FFF2-40B4-BE49-F238E27FC236}">
                <a16:creationId xmlns:a16="http://schemas.microsoft.com/office/drawing/2014/main" id="{9B6434BE-6E20-AD4E-3723-D5747C6F347E}"/>
              </a:ext>
            </a:extLst>
          </p:cNvPr>
          <p:cNvSpPr txBox="1">
            <a:spLocks/>
          </p:cNvSpPr>
          <p:nvPr/>
        </p:nvSpPr>
        <p:spPr>
          <a:xfrm>
            <a:off x="1531041" y="201455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b="1" dirty="0">
                <a:solidFill>
                  <a:srgbClr val="595959"/>
                </a:solidFill>
              </a:rPr>
              <a:t>As you review, note areas of strength to leverage and weaknesses to address. Strengths</a:t>
            </a:r>
            <a:r>
              <a:rPr lang="en-US" dirty="0">
                <a:solidFill>
                  <a:srgbClr val="595959"/>
                </a:solidFill>
              </a:rPr>
              <a:t> could include a high profit margin on certain offerings (such as your guided tours or meal services) or a strong cash reserve. </a:t>
            </a:r>
            <a:r>
              <a:rPr lang="en-US" b="1" dirty="0">
                <a:solidFill>
                  <a:srgbClr val="595959"/>
                </a:solidFill>
              </a:rPr>
              <a:t>Weaknesses </a:t>
            </a:r>
            <a:r>
              <a:rPr lang="en-US" dirty="0">
                <a:solidFill>
                  <a:srgbClr val="595959"/>
                </a:solidFill>
              </a:rPr>
              <a:t>might be high debt or seasonal cash flow problems (e.g., every winter you dip into the red). Perhaps your occupancy is high on weekends but low on weekdays, or your utility costs are increasing faster than your revenue. These insights help shape your strategy. </a:t>
            </a:r>
            <a:endParaRPr lang="en-US" i="1" dirty="0">
              <a:solidFill>
                <a:srgbClr val="595959"/>
              </a:solidFill>
            </a:endParaRPr>
          </a:p>
        </p:txBody>
      </p:sp>
      <p:sp>
        <p:nvSpPr>
          <p:cNvPr id="14" name="Flowchart: Alternate Process 13">
            <a:extLst>
              <a:ext uri="{FF2B5EF4-FFF2-40B4-BE49-F238E27FC236}">
                <a16:creationId xmlns:a16="http://schemas.microsoft.com/office/drawing/2014/main" id="{9867AB9B-4AD5-42BB-7D28-0E24AD890F70}"/>
              </a:ext>
            </a:extLst>
          </p:cNvPr>
          <p:cNvSpPr/>
          <p:nvPr/>
        </p:nvSpPr>
        <p:spPr>
          <a:xfrm>
            <a:off x="1377912" y="1928443"/>
            <a:ext cx="9964593" cy="275785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B6F03CD5-4B0D-1900-AB00-E88859AD6617}"/>
              </a:ext>
            </a:extLst>
          </p:cNvPr>
          <p:cNvSpPr txBox="1">
            <a:spLocks/>
          </p:cNvSpPr>
          <p:nvPr/>
        </p:nvSpPr>
        <p:spPr>
          <a:xfrm>
            <a:off x="1570007" y="518302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800" b="1" dirty="0">
                <a:solidFill>
                  <a:srgbClr val="EC7C69"/>
                </a:solidFill>
              </a:rPr>
              <a:t>Example: </a:t>
            </a:r>
            <a:r>
              <a:rPr lang="en-US" altLang="en-US" dirty="0">
                <a:solidFill>
                  <a:srgbClr val="595959"/>
                </a:solidFill>
              </a:rPr>
              <a:t>A strength, like a loyal customer base, might lead you to implement a referral program to boost bookings, whereas a weakness, like high debt, might lead you to </a:t>
            </a:r>
            <a:r>
              <a:rPr lang="en-US" altLang="en-US" dirty="0" err="1">
                <a:solidFill>
                  <a:srgbClr val="595959"/>
                </a:solidFill>
              </a:rPr>
              <a:t>prioritise</a:t>
            </a:r>
            <a:r>
              <a:rPr lang="en-US" altLang="en-US" dirty="0">
                <a:solidFill>
                  <a:srgbClr val="595959"/>
                </a:solidFill>
              </a:rPr>
              <a:t> using profits to pay down loans.</a:t>
            </a:r>
            <a:endParaRPr lang="en-IE" dirty="0">
              <a:solidFill>
                <a:srgbClr val="595959"/>
              </a:solidFill>
            </a:endParaRPr>
          </a:p>
        </p:txBody>
      </p:sp>
      <p:sp>
        <p:nvSpPr>
          <p:cNvPr id="16" name="Flowchart: Alternate Process 15">
            <a:extLst>
              <a:ext uri="{FF2B5EF4-FFF2-40B4-BE49-F238E27FC236}">
                <a16:creationId xmlns:a16="http://schemas.microsoft.com/office/drawing/2014/main" id="{AAE4C965-8670-F6EE-9BFB-50287277F1E3}"/>
              </a:ext>
            </a:extLst>
          </p:cNvPr>
          <p:cNvSpPr/>
          <p:nvPr/>
        </p:nvSpPr>
        <p:spPr>
          <a:xfrm>
            <a:off x="1477711" y="5052251"/>
            <a:ext cx="9964593" cy="155648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70AB108C-1877-F47D-FBDA-7AF7CAB02A48}"/>
              </a:ext>
            </a:extLst>
          </p:cNvPr>
          <p:cNvCxnSpPr>
            <a:cxnSpLocks/>
            <a:stCxn id="10" idx="1"/>
            <a:endCxn id="14" idx="1"/>
          </p:cNvCxnSpPr>
          <p:nvPr/>
        </p:nvCxnSpPr>
        <p:spPr>
          <a:xfrm rot="10800000" flipH="1" flipV="1">
            <a:off x="735006" y="1281230"/>
            <a:ext cx="642905" cy="20261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E304C88-BE4A-F440-7A9F-1AAA7462FFCA}"/>
              </a:ext>
            </a:extLst>
          </p:cNvPr>
          <p:cNvCxnSpPr>
            <a:cxnSpLocks/>
          </p:cNvCxnSpPr>
          <p:nvPr/>
        </p:nvCxnSpPr>
        <p:spPr>
          <a:xfrm rot="16200000" flipH="1">
            <a:off x="-2868" y="405993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descr="Scales of justice with solid fill">
            <a:extLst>
              <a:ext uri="{FF2B5EF4-FFF2-40B4-BE49-F238E27FC236}">
                <a16:creationId xmlns:a16="http://schemas.microsoft.com/office/drawing/2014/main" id="{F95A8841-E0A9-EF5B-D1E2-15DD61C9F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1560" y="873060"/>
            <a:ext cx="816340" cy="816340"/>
          </a:xfrm>
          <a:prstGeom prst="rect">
            <a:avLst/>
          </a:prstGeom>
        </p:spPr>
      </p:pic>
    </p:spTree>
    <p:extLst>
      <p:ext uri="{BB962C8B-B14F-4D97-AF65-F5344CB8AC3E}">
        <p14:creationId xmlns:p14="http://schemas.microsoft.com/office/powerpoint/2010/main" val="3287672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9A19B1-CAFB-F078-E463-B49DD101F71E}"/>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951A94-7DAA-460D-1FF9-0A27B3203E4B}"/>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5D7C15A5-9F29-B06E-39AB-CDBE614AA91A}"/>
              </a:ext>
            </a:extLst>
          </p:cNvPr>
          <p:cNvSpPr>
            <a:spLocks noGrp="1"/>
          </p:cNvSpPr>
          <p:nvPr>
            <p:ph type="body" sz="quarter" idx="21"/>
          </p:nvPr>
        </p:nvSpPr>
        <p:spPr>
          <a:xfrm>
            <a:off x="4390803" y="117918"/>
            <a:ext cx="7221426" cy="4530541"/>
          </a:xfrm>
        </p:spPr>
        <p:txBody>
          <a:bodyPr/>
          <a:lstStyle/>
          <a:p>
            <a:pPr>
              <a:spcAft>
                <a:spcPts val="600"/>
              </a:spcAft>
            </a:pPr>
            <a:r>
              <a:rPr lang="en-US" dirty="0"/>
              <a:t>By knowing where you stand, you can set a strategy that </a:t>
            </a:r>
            <a:r>
              <a:rPr lang="en-US" b="1" dirty="0"/>
              <a:t>addresses challenges and builds on opportunities</a:t>
            </a:r>
            <a:r>
              <a:rPr lang="en-US" dirty="0"/>
              <a:t>. This means looking closely at:</a:t>
            </a:r>
          </a:p>
          <a:p>
            <a:pPr marL="342900" indent="-342900">
              <a:buFont typeface="Wingdings" panose="05000000000000000000" pitchFamily="2" charset="2"/>
              <a:buChar char="ü"/>
            </a:pPr>
            <a:r>
              <a:rPr lang="en-US" dirty="0"/>
              <a:t>your </a:t>
            </a:r>
            <a:r>
              <a:rPr lang="en-US" b="1" dirty="0"/>
              <a:t>costs</a:t>
            </a:r>
            <a:r>
              <a:rPr lang="en-US" dirty="0"/>
              <a:t>,</a:t>
            </a:r>
          </a:p>
          <a:p>
            <a:pPr marL="342900" indent="-342900">
              <a:buFont typeface="Wingdings" panose="05000000000000000000" pitchFamily="2" charset="2"/>
              <a:buChar char="ü"/>
            </a:pPr>
            <a:r>
              <a:rPr lang="en-US" dirty="0"/>
              <a:t>your </a:t>
            </a:r>
            <a:r>
              <a:rPr lang="en-US" b="1" dirty="0"/>
              <a:t>revenue patterns</a:t>
            </a:r>
            <a:r>
              <a:rPr lang="en-US" dirty="0"/>
              <a:t>, and</a:t>
            </a:r>
          </a:p>
          <a:p>
            <a:pPr marL="342900" indent="-342900">
              <a:buFont typeface="Wingdings" panose="05000000000000000000" pitchFamily="2" charset="2"/>
              <a:buChar char="ü"/>
            </a:pPr>
            <a:r>
              <a:rPr lang="en-US" dirty="0"/>
              <a:t>how your </a:t>
            </a:r>
            <a:r>
              <a:rPr lang="en-US" b="1" dirty="0"/>
              <a:t>resources (land, staff, time)</a:t>
            </a:r>
            <a:r>
              <a:rPr lang="en-US" dirty="0"/>
              <a:t> are being used — or not.</a:t>
            </a:r>
          </a:p>
          <a:p>
            <a:endParaRPr lang="en-US" dirty="0"/>
          </a:p>
          <a:p>
            <a:pPr>
              <a:spcAft>
                <a:spcPts val="600"/>
              </a:spcAft>
            </a:pPr>
            <a:r>
              <a:rPr lang="en-US" sz="2400" b="1" dirty="0">
                <a:solidFill>
                  <a:schemeClr val="bg1"/>
                </a:solidFill>
                <a:highlight>
                  <a:srgbClr val="E96751"/>
                </a:highlight>
              </a:rPr>
              <a:t>Example 1: </a:t>
            </a:r>
            <a:r>
              <a:rPr lang="en-US" sz="2400" dirty="0">
                <a:solidFill>
                  <a:schemeClr val="bg1"/>
                </a:solidFill>
                <a:highlight>
                  <a:srgbClr val="E96751"/>
                </a:highlight>
              </a:rPr>
              <a:t>Your </a:t>
            </a:r>
            <a:r>
              <a:rPr lang="en-US" sz="2400" b="1" dirty="0">
                <a:solidFill>
                  <a:schemeClr val="bg1"/>
                </a:solidFill>
                <a:highlight>
                  <a:srgbClr val="E96751"/>
                </a:highlight>
              </a:rPr>
              <a:t>cleaning costs are very high;</a:t>
            </a:r>
            <a:r>
              <a:rPr lang="en-US" sz="2400" dirty="0">
                <a:solidFill>
                  <a:schemeClr val="bg1"/>
                </a:solidFill>
                <a:highlight>
                  <a:srgbClr val="E96751"/>
                </a:highlight>
              </a:rPr>
              <a:t> </a:t>
            </a:r>
            <a:r>
              <a:rPr lang="en-US" dirty="0"/>
              <a:t>your strategy might include finding a more cost-effective cleaning service or investing in equipment that reduces costs in the long term. </a:t>
            </a:r>
          </a:p>
          <a:p>
            <a:pPr marL="342900" indent="-342900">
              <a:buFont typeface="Wingdings" panose="05000000000000000000" pitchFamily="2" charset="2"/>
              <a:buChar char="ü"/>
            </a:pPr>
            <a:r>
              <a:rPr lang="en-US" dirty="0"/>
              <a:t>Compare different cleaning service providers</a:t>
            </a:r>
          </a:p>
          <a:p>
            <a:pPr marL="342900" indent="-342900">
              <a:buFont typeface="Wingdings" panose="05000000000000000000" pitchFamily="2" charset="2"/>
              <a:buChar char="ü"/>
            </a:pPr>
            <a:r>
              <a:rPr lang="en-US" dirty="0"/>
              <a:t>Hire seasonal staff instead of contractors</a:t>
            </a:r>
          </a:p>
          <a:p>
            <a:pPr marL="342900" indent="-342900">
              <a:buFont typeface="Wingdings" panose="05000000000000000000" pitchFamily="2" charset="2"/>
              <a:buChar char="ü"/>
            </a:pPr>
            <a:r>
              <a:rPr lang="en-US" dirty="0"/>
              <a:t>Investing in better laundry or cleaning equipment (which pays off over time)</a:t>
            </a:r>
          </a:p>
          <a:p>
            <a:pPr marL="342900" indent="-342900">
              <a:buFont typeface="Wingdings" panose="05000000000000000000" pitchFamily="2" charset="2"/>
              <a:buChar char="ü"/>
            </a:pPr>
            <a:r>
              <a:rPr lang="en-US" dirty="0"/>
              <a:t>Using fewer but higher-quality changeover days per week</a:t>
            </a:r>
          </a:p>
          <a:p>
            <a:r>
              <a:rPr lang="en-US" b="1" dirty="0">
                <a:solidFill>
                  <a:srgbClr val="E96751"/>
                </a:solidFill>
              </a:rPr>
              <a:t>Result:</a:t>
            </a:r>
            <a:r>
              <a:rPr lang="en-US" dirty="0">
                <a:solidFill>
                  <a:srgbClr val="E96751"/>
                </a:solidFill>
              </a:rPr>
              <a:t> </a:t>
            </a:r>
            <a:r>
              <a:rPr lang="en-US" dirty="0"/>
              <a:t>You reduce ongoing costs, without sacrificing guest satisfaction.</a:t>
            </a:r>
          </a:p>
          <a:p>
            <a:pPr>
              <a:spcAft>
                <a:spcPts val="600"/>
              </a:spcAft>
            </a:pPr>
            <a:endParaRPr lang="en-US" dirty="0"/>
          </a:p>
          <a:p>
            <a:pPr>
              <a:spcAft>
                <a:spcPts val="600"/>
              </a:spcAft>
            </a:pPr>
            <a:endParaRPr lang="en-IE" dirty="0"/>
          </a:p>
        </p:txBody>
      </p:sp>
      <p:sp>
        <p:nvSpPr>
          <p:cNvPr id="7" name="Text Placeholder 6">
            <a:extLst>
              <a:ext uri="{FF2B5EF4-FFF2-40B4-BE49-F238E27FC236}">
                <a16:creationId xmlns:a16="http://schemas.microsoft.com/office/drawing/2014/main" id="{43561CB1-10F9-D2C9-3132-F2772DBFB1D5}"/>
              </a:ext>
            </a:extLst>
          </p:cNvPr>
          <p:cNvSpPr>
            <a:spLocks noGrp="1"/>
          </p:cNvSpPr>
          <p:nvPr>
            <p:ph type="body" sz="quarter" idx="18"/>
          </p:nvPr>
        </p:nvSpPr>
        <p:spPr>
          <a:xfrm>
            <a:off x="675021" y="3232809"/>
            <a:ext cx="2680738" cy="1049221"/>
          </a:xfrm>
        </p:spPr>
        <p:txBody>
          <a:bodyPr/>
          <a:lstStyle/>
          <a:p>
            <a:r>
              <a:rPr lang="en-IE" b="0" dirty="0"/>
              <a:t>How to Address Challenges and Build Opportunities</a:t>
            </a:r>
          </a:p>
        </p:txBody>
      </p:sp>
      <p:sp>
        <p:nvSpPr>
          <p:cNvPr id="8" name="Text Placeholder 7">
            <a:extLst>
              <a:ext uri="{FF2B5EF4-FFF2-40B4-BE49-F238E27FC236}">
                <a16:creationId xmlns:a16="http://schemas.microsoft.com/office/drawing/2014/main" id="{E7A0A2FB-A533-24E3-4B1B-B2500B6D4F1C}"/>
              </a:ext>
            </a:extLst>
          </p:cNvPr>
          <p:cNvSpPr>
            <a:spLocks noGrp="1"/>
          </p:cNvSpPr>
          <p:nvPr>
            <p:ph type="body" sz="quarter" idx="19"/>
          </p:nvPr>
        </p:nvSpPr>
        <p:spPr>
          <a:xfrm>
            <a:off x="716856" y="2190407"/>
            <a:ext cx="2597067" cy="385564"/>
          </a:xfrm>
        </p:spPr>
        <p:txBody>
          <a:bodyPr/>
          <a:lstStyle/>
          <a:p>
            <a:r>
              <a:rPr lang="en-IE" dirty="0"/>
              <a:t>Know Where You Stand</a:t>
            </a:r>
          </a:p>
        </p:txBody>
      </p:sp>
    </p:spTree>
    <p:extLst>
      <p:ext uri="{BB962C8B-B14F-4D97-AF65-F5344CB8AC3E}">
        <p14:creationId xmlns:p14="http://schemas.microsoft.com/office/powerpoint/2010/main" val="260367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7192-47E5-C603-3983-3C443472A081}"/>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D25B7F-B5D0-0FB9-AE02-A6BC61DA4F4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FC22D4AD-1821-2220-8F37-AB0EDA752EF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E08368A-2380-C844-1D56-FFE0EB0ED48C}"/>
              </a:ext>
            </a:extLst>
          </p:cNvPr>
          <p:cNvSpPr>
            <a:spLocks noGrp="1"/>
          </p:cNvSpPr>
          <p:nvPr>
            <p:ph type="body" sz="quarter" idx="21"/>
          </p:nvPr>
        </p:nvSpPr>
        <p:spPr>
          <a:xfrm>
            <a:off x="4276526" y="135029"/>
            <a:ext cx="7523874" cy="4530541"/>
          </a:xfrm>
        </p:spPr>
        <p:txBody>
          <a:bodyPr/>
          <a:lstStyle/>
          <a:p>
            <a:pPr>
              <a:spcAft>
                <a:spcPts val="600"/>
              </a:spcAft>
            </a:pPr>
            <a:r>
              <a:rPr lang="en-US" sz="2400" b="1" dirty="0">
                <a:solidFill>
                  <a:schemeClr val="bg1"/>
                </a:solidFill>
                <a:highlight>
                  <a:srgbClr val="E96751"/>
                </a:highlight>
              </a:rPr>
              <a:t>Example 2: Idle Land or Underused Space</a:t>
            </a:r>
          </a:p>
          <a:p>
            <a:pPr>
              <a:spcAft>
                <a:spcPts val="600"/>
              </a:spcAft>
            </a:pPr>
            <a:r>
              <a:rPr lang="en-US" dirty="0"/>
              <a:t>If part of your site is </a:t>
            </a:r>
            <a:r>
              <a:rPr lang="en-US" b="1" dirty="0"/>
              <a:t>unused during peak season</a:t>
            </a:r>
            <a:r>
              <a:rPr lang="en-US" dirty="0"/>
              <a:t>, that’s lost revenue potential. Your strategy could be:</a:t>
            </a:r>
          </a:p>
          <a:p>
            <a:pPr marL="342900" indent="-342900">
              <a:buFont typeface="Wingdings" panose="05000000000000000000" pitchFamily="2" charset="2"/>
              <a:buChar char="ü"/>
            </a:pPr>
            <a:r>
              <a:rPr lang="en-US" dirty="0"/>
              <a:t>Adding a few </a:t>
            </a:r>
            <a:r>
              <a:rPr lang="en-US" b="1" dirty="0"/>
              <a:t>low-cost camping or tent pitches</a:t>
            </a:r>
            <a:r>
              <a:rPr lang="en-US" dirty="0"/>
              <a:t> for overflow</a:t>
            </a:r>
          </a:p>
          <a:p>
            <a:pPr marL="342900" indent="-342900">
              <a:buFont typeface="Wingdings" panose="05000000000000000000" pitchFamily="2" charset="2"/>
              <a:buChar char="ü"/>
            </a:pPr>
            <a:r>
              <a:rPr lang="en-US" dirty="0"/>
              <a:t>Creating a </a:t>
            </a:r>
            <a:r>
              <a:rPr lang="en-US" b="1" dirty="0"/>
              <a:t>small picnic/event space</a:t>
            </a:r>
            <a:r>
              <a:rPr lang="en-US" dirty="0"/>
              <a:t> for community rentals</a:t>
            </a:r>
          </a:p>
          <a:p>
            <a:pPr marL="342900" indent="-342900">
              <a:buFont typeface="Wingdings" panose="05000000000000000000" pitchFamily="2" charset="2"/>
              <a:buChar char="ü"/>
            </a:pPr>
            <a:r>
              <a:rPr lang="en-US" dirty="0"/>
              <a:t>Partnering with local artisans for </a:t>
            </a:r>
            <a:r>
              <a:rPr lang="en-US" b="1" dirty="0"/>
              <a:t>pop-up markets or wellness classes</a:t>
            </a:r>
            <a:endParaRPr lang="en-US" dirty="0"/>
          </a:p>
          <a:p>
            <a:pPr>
              <a:spcAft>
                <a:spcPts val="600"/>
              </a:spcAft>
            </a:pPr>
            <a:r>
              <a:rPr lang="en-US" b="1" dirty="0">
                <a:solidFill>
                  <a:srgbClr val="E96751"/>
                </a:solidFill>
              </a:rPr>
              <a:t>Result:</a:t>
            </a:r>
            <a:r>
              <a:rPr lang="en-US" dirty="0">
                <a:solidFill>
                  <a:srgbClr val="E96751"/>
                </a:solidFill>
              </a:rPr>
              <a:t> </a:t>
            </a:r>
            <a:r>
              <a:rPr lang="en-US" dirty="0"/>
              <a:t>You turn passive land into active income, without major new investment.</a:t>
            </a:r>
          </a:p>
          <a:p>
            <a:pPr>
              <a:spcAft>
                <a:spcPts val="600"/>
              </a:spcAft>
            </a:pPr>
            <a:endParaRPr lang="en-US" sz="1000" dirty="0"/>
          </a:p>
          <a:p>
            <a:pPr>
              <a:spcAft>
                <a:spcPts val="600"/>
              </a:spcAft>
            </a:pPr>
            <a:r>
              <a:rPr lang="en-US" sz="2400" b="1" dirty="0">
                <a:solidFill>
                  <a:schemeClr val="bg1"/>
                </a:solidFill>
                <a:highlight>
                  <a:srgbClr val="E96751"/>
                </a:highlight>
              </a:rPr>
              <a:t>Example 3: Low Off-Season Revenue</a:t>
            </a:r>
          </a:p>
          <a:p>
            <a:r>
              <a:rPr lang="en-US" dirty="0"/>
              <a:t>If your bookings are almost zero in January–March, but you’re still paying heating or staff costs:</a:t>
            </a:r>
          </a:p>
          <a:p>
            <a:pPr marL="342900" indent="-342900">
              <a:buFont typeface="Wingdings" panose="05000000000000000000" pitchFamily="2" charset="2"/>
              <a:buChar char="ü"/>
            </a:pPr>
            <a:r>
              <a:rPr lang="en-US" dirty="0"/>
              <a:t>Try </a:t>
            </a:r>
            <a:r>
              <a:rPr lang="en-US" b="1" dirty="0"/>
              <a:t>closing completely</a:t>
            </a:r>
            <a:r>
              <a:rPr lang="en-US" dirty="0"/>
              <a:t> for those months</a:t>
            </a:r>
          </a:p>
          <a:p>
            <a:pPr marL="342900" indent="-342900">
              <a:buFont typeface="Wingdings" panose="05000000000000000000" pitchFamily="2" charset="2"/>
              <a:buChar char="ü"/>
            </a:pPr>
            <a:r>
              <a:rPr lang="en-US" dirty="0"/>
              <a:t>Or offer </a:t>
            </a:r>
            <a:r>
              <a:rPr lang="en-US" b="1" dirty="0"/>
              <a:t>weekend-only bookings</a:t>
            </a:r>
            <a:r>
              <a:rPr lang="en-US" dirty="0"/>
              <a:t>, or retreats</a:t>
            </a:r>
          </a:p>
          <a:p>
            <a:pPr marL="342900" indent="-342900">
              <a:buFont typeface="Wingdings" panose="05000000000000000000" pitchFamily="2" charset="2"/>
              <a:buChar char="ü"/>
            </a:pPr>
            <a:r>
              <a:rPr lang="en-US" dirty="0"/>
              <a:t>Add </a:t>
            </a:r>
            <a:r>
              <a:rPr lang="en-US" b="1" dirty="0"/>
              <a:t>local marketing</a:t>
            </a:r>
            <a:r>
              <a:rPr lang="en-US" dirty="0"/>
              <a:t> to attract out-of-town guests for Valentine’s, wellness weekends, etc.</a:t>
            </a:r>
          </a:p>
          <a:p>
            <a:r>
              <a:rPr lang="en-US" b="1" dirty="0">
                <a:solidFill>
                  <a:srgbClr val="E96751"/>
                </a:solidFill>
              </a:rPr>
              <a:t>Result:</a:t>
            </a:r>
            <a:r>
              <a:rPr lang="en-US" dirty="0">
                <a:solidFill>
                  <a:srgbClr val="E96751"/>
                </a:solidFill>
              </a:rPr>
              <a:t> </a:t>
            </a:r>
            <a:r>
              <a:rPr lang="en-US" dirty="0"/>
              <a:t>Either cut costs or create targeted income without overextending.</a:t>
            </a:r>
          </a:p>
          <a:p>
            <a:pPr>
              <a:spcAft>
                <a:spcPts val="600"/>
              </a:spcAft>
            </a:pPr>
            <a:endParaRPr lang="en-US" dirty="0"/>
          </a:p>
          <a:p>
            <a:pPr>
              <a:spcAft>
                <a:spcPts val="600"/>
              </a:spcAft>
            </a:pPr>
            <a:endParaRPr lang="en-IE" dirty="0"/>
          </a:p>
        </p:txBody>
      </p:sp>
      <p:sp>
        <p:nvSpPr>
          <p:cNvPr id="8" name="Text Placeholder 7">
            <a:extLst>
              <a:ext uri="{FF2B5EF4-FFF2-40B4-BE49-F238E27FC236}">
                <a16:creationId xmlns:a16="http://schemas.microsoft.com/office/drawing/2014/main" id="{205C4BFF-1673-690B-76EE-52E47FF5FDFE}"/>
              </a:ext>
            </a:extLst>
          </p:cNvPr>
          <p:cNvSpPr>
            <a:spLocks noGrp="1"/>
          </p:cNvSpPr>
          <p:nvPr>
            <p:ph type="body" sz="quarter" idx="19"/>
          </p:nvPr>
        </p:nvSpPr>
        <p:spPr>
          <a:xfrm>
            <a:off x="675021" y="2190407"/>
            <a:ext cx="2597067" cy="385564"/>
          </a:xfrm>
        </p:spPr>
        <p:txBody>
          <a:bodyPr/>
          <a:lstStyle/>
          <a:p>
            <a:r>
              <a:rPr lang="en-IE" dirty="0"/>
              <a:t>Know Where You Stand</a:t>
            </a:r>
          </a:p>
        </p:txBody>
      </p:sp>
      <p:sp>
        <p:nvSpPr>
          <p:cNvPr id="4" name="Text Placeholder 6">
            <a:extLst>
              <a:ext uri="{FF2B5EF4-FFF2-40B4-BE49-F238E27FC236}">
                <a16:creationId xmlns:a16="http://schemas.microsoft.com/office/drawing/2014/main" id="{366FFD02-41CE-AD7E-1C7A-72168D2F74E1}"/>
              </a:ext>
            </a:extLst>
          </p:cNvPr>
          <p:cNvSpPr txBox="1">
            <a:spLocks/>
          </p:cNvSpPr>
          <p:nvPr/>
        </p:nvSpPr>
        <p:spPr>
          <a:xfrm>
            <a:off x="675021" y="3232809"/>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How to Address Challenges and Build Opportunities</a:t>
            </a:r>
          </a:p>
        </p:txBody>
      </p:sp>
    </p:spTree>
    <p:extLst>
      <p:ext uri="{BB962C8B-B14F-4D97-AF65-F5344CB8AC3E}">
        <p14:creationId xmlns:p14="http://schemas.microsoft.com/office/powerpoint/2010/main" val="2039055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3327-5953-2470-961A-3EF8F70A939C}"/>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BB7C24A1-3B9B-2E50-C02D-21DC41E5F660}"/>
              </a:ext>
            </a:extLst>
          </p:cNvPr>
          <p:cNvSpPr/>
          <p:nvPr/>
        </p:nvSpPr>
        <p:spPr>
          <a:xfrm>
            <a:off x="6248400" y="2347573"/>
            <a:ext cx="4908201"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443D650B-9A5C-3B50-3D27-C0557B974D5E}"/>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Need Back Up Cash: </a:t>
            </a:r>
            <a:r>
              <a:rPr lang="en-IE" sz="3200" dirty="0">
                <a:solidFill>
                  <a:srgbClr val="459597"/>
                </a:solidFill>
              </a:rPr>
              <a:t>Basic Financial Risk Strategies</a:t>
            </a:r>
          </a:p>
        </p:txBody>
      </p:sp>
      <p:sp>
        <p:nvSpPr>
          <p:cNvPr id="11" name="Freeform: Shape 10">
            <a:extLst>
              <a:ext uri="{FF2B5EF4-FFF2-40B4-BE49-F238E27FC236}">
                <a16:creationId xmlns:a16="http://schemas.microsoft.com/office/drawing/2014/main" id="{98678626-B8A9-B458-39BA-80B07DEDAB51}"/>
              </a:ext>
            </a:extLst>
          </p:cNvPr>
          <p:cNvSpPr/>
          <p:nvPr/>
        </p:nvSpPr>
        <p:spPr>
          <a:xfrm>
            <a:off x="688855" y="2347573"/>
            <a:ext cx="4908201" cy="44151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22F6ACC-C55A-555C-601C-067549C0B624}"/>
              </a:ext>
            </a:extLst>
          </p:cNvPr>
          <p:cNvGrpSpPr/>
          <p:nvPr/>
        </p:nvGrpSpPr>
        <p:grpSpPr>
          <a:xfrm>
            <a:off x="-533400" y="853677"/>
            <a:ext cx="12287250" cy="5984210"/>
            <a:chOff x="-20769" y="1515051"/>
            <a:chExt cx="11479343" cy="6308486"/>
          </a:xfrm>
        </p:grpSpPr>
        <p:grpSp>
          <p:nvGrpSpPr>
            <p:cNvPr id="19" name="Group 18">
              <a:extLst>
                <a:ext uri="{FF2B5EF4-FFF2-40B4-BE49-F238E27FC236}">
                  <a16:creationId xmlns:a16="http://schemas.microsoft.com/office/drawing/2014/main" id="{2D867807-ACDA-CB0A-4A48-74137E65D253}"/>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92A8063-1355-2729-C22F-E35EF69419B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B8AE75F-63B7-B680-8068-16337954941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29022FD3-E39D-663C-F71D-DD676329194D}"/>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23E835D-5B8A-6999-2B90-7C38B4787F9B}"/>
                </a:ext>
              </a:extLst>
            </p:cNvPr>
            <p:cNvSpPr txBox="1"/>
            <p:nvPr/>
          </p:nvSpPr>
          <p:spPr>
            <a:xfrm>
              <a:off x="1344766" y="2243754"/>
              <a:ext cx="4116102" cy="584018"/>
            </a:xfrm>
            <a:prstGeom prst="rect">
              <a:avLst/>
            </a:prstGeom>
            <a:noFill/>
          </p:spPr>
          <p:txBody>
            <a:bodyPr wrap="square" rtlCol="0">
              <a:spAutoFit/>
            </a:bodyPr>
            <a:lstStyle/>
            <a:p>
              <a:pPr algn="ctr"/>
              <a:r>
                <a:rPr lang="en-GB" sz="3000" b="1" dirty="0">
                  <a:solidFill>
                    <a:schemeClr val="bg1"/>
                  </a:solidFill>
                </a:rPr>
                <a:t>Diversify Income Streams</a:t>
              </a:r>
            </a:p>
          </p:txBody>
        </p:sp>
        <p:sp>
          <p:nvSpPr>
            <p:cNvPr id="25" name="TextBox 24">
              <a:extLst>
                <a:ext uri="{FF2B5EF4-FFF2-40B4-BE49-F238E27FC236}">
                  <a16:creationId xmlns:a16="http://schemas.microsoft.com/office/drawing/2014/main" id="{752BB041-4932-BDD7-6ED5-0F2F8D589333}"/>
                </a:ext>
              </a:extLst>
            </p:cNvPr>
            <p:cNvSpPr txBox="1"/>
            <p:nvPr/>
          </p:nvSpPr>
          <p:spPr>
            <a:xfrm>
              <a:off x="1235229" y="3443400"/>
              <a:ext cx="4335177" cy="4380137"/>
            </a:xfrm>
            <a:prstGeom prst="rect">
              <a:avLst/>
            </a:prstGeom>
            <a:noFill/>
          </p:spPr>
          <p:txBody>
            <a:bodyPr wrap="square" rtlCol="0">
              <a:spAutoFit/>
            </a:bodyPr>
            <a:lstStyle/>
            <a:p>
              <a:pPr algn="ctr"/>
              <a:r>
                <a:rPr lang="en-US" sz="2200" dirty="0">
                  <a:solidFill>
                    <a:schemeClr val="bg1"/>
                  </a:solidFill>
                </a:rPr>
                <a:t>Where possible, </a:t>
              </a:r>
              <a:r>
                <a:rPr lang="en-US" sz="2200" b="1" dirty="0">
                  <a:solidFill>
                    <a:schemeClr val="bg1"/>
                  </a:solidFill>
                </a:rPr>
                <a:t>don’t rely on a single source of revenue</a:t>
              </a:r>
              <a:r>
                <a:rPr lang="en-US" sz="2200" dirty="0">
                  <a:solidFill>
                    <a:schemeClr val="bg1"/>
                  </a:solidFill>
                </a:rPr>
                <a:t>. In an accommodation business, consider offering add-on experiences (such as tours or meals) or listing your property on multiple booking platforms to reach different customer segments. If one channel or market weakens, others can help compensate. Similarly, avoid relying on a single large client or a single group of guests – diversify your customer base to spread risk.</a:t>
              </a:r>
              <a:endParaRPr lang="en-GB" sz="2200" dirty="0">
                <a:solidFill>
                  <a:schemeClr val="bg1"/>
                </a:solidFill>
              </a:endParaRPr>
            </a:p>
          </p:txBody>
        </p:sp>
      </p:grpSp>
      <p:grpSp>
        <p:nvGrpSpPr>
          <p:cNvPr id="7" name="Group 6">
            <a:extLst>
              <a:ext uri="{FF2B5EF4-FFF2-40B4-BE49-F238E27FC236}">
                <a16:creationId xmlns:a16="http://schemas.microsoft.com/office/drawing/2014/main" id="{94D5D727-1B91-0C71-791C-A693BE4ACA9D}"/>
              </a:ext>
            </a:extLst>
          </p:cNvPr>
          <p:cNvGrpSpPr/>
          <p:nvPr/>
        </p:nvGrpSpPr>
        <p:grpSpPr>
          <a:xfrm>
            <a:off x="0" y="853677"/>
            <a:ext cx="11156601" cy="5607406"/>
            <a:chOff x="-20769" y="1515051"/>
            <a:chExt cx="11156601" cy="5911263"/>
          </a:xfrm>
        </p:grpSpPr>
        <p:grpSp>
          <p:nvGrpSpPr>
            <p:cNvPr id="8" name="Group 7">
              <a:extLst>
                <a:ext uri="{FF2B5EF4-FFF2-40B4-BE49-F238E27FC236}">
                  <a16:creationId xmlns:a16="http://schemas.microsoft.com/office/drawing/2014/main" id="{33EFE7FE-07D2-243D-9042-221DC8B315FB}"/>
                </a:ext>
              </a:extLst>
            </p:cNvPr>
            <p:cNvGrpSpPr/>
            <p:nvPr/>
          </p:nvGrpSpPr>
          <p:grpSpPr>
            <a:xfrm>
              <a:off x="-20769" y="1515051"/>
              <a:ext cx="11156601" cy="1566632"/>
              <a:chOff x="-20769" y="1499713"/>
              <a:chExt cx="11156601" cy="2045238"/>
            </a:xfrm>
          </p:grpSpPr>
          <p:cxnSp>
            <p:nvCxnSpPr>
              <p:cNvPr id="18" name="Straight Connector 17">
                <a:extLst>
                  <a:ext uri="{FF2B5EF4-FFF2-40B4-BE49-F238E27FC236}">
                    <a16:creationId xmlns:a16="http://schemas.microsoft.com/office/drawing/2014/main" id="{0C20A6B2-1B1F-1087-252B-BB655CC113BC}"/>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D6B821FD-A3A7-1124-46CA-88C8506F121C}"/>
                  </a:ext>
                </a:extLst>
              </p:cNvPr>
              <p:cNvSpPr/>
              <p:nvPr/>
            </p:nvSpPr>
            <p:spPr>
              <a:xfrm>
                <a:off x="6227631" y="1971932"/>
                <a:ext cx="4908201"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13" name="TextBox 12">
              <a:extLst>
                <a:ext uri="{FF2B5EF4-FFF2-40B4-BE49-F238E27FC236}">
                  <a16:creationId xmlns:a16="http://schemas.microsoft.com/office/drawing/2014/main" id="{9442BBB4-CCE7-1923-D801-0B3F2E455EC9}"/>
                </a:ext>
              </a:extLst>
            </p:cNvPr>
            <p:cNvSpPr txBox="1"/>
            <p:nvPr/>
          </p:nvSpPr>
          <p:spPr>
            <a:xfrm>
              <a:off x="6549238" y="2176563"/>
              <a:ext cx="4264986" cy="584018"/>
            </a:xfrm>
            <a:prstGeom prst="rect">
              <a:avLst/>
            </a:prstGeom>
            <a:noFill/>
          </p:spPr>
          <p:txBody>
            <a:bodyPr wrap="square" rtlCol="0">
              <a:spAutoFit/>
            </a:bodyPr>
            <a:lstStyle/>
            <a:p>
              <a:pPr algn="ctr"/>
              <a:r>
                <a:rPr lang="en-IE" sz="3000" b="1" dirty="0">
                  <a:solidFill>
                    <a:schemeClr val="bg1"/>
                  </a:solidFill>
                </a:rPr>
                <a:t>Maintain a Cash Reserve</a:t>
              </a:r>
              <a:endParaRPr lang="en-GB" sz="3000" b="1" dirty="0">
                <a:solidFill>
                  <a:schemeClr val="bg1"/>
                </a:solidFill>
              </a:endParaRPr>
            </a:p>
          </p:txBody>
        </p:sp>
        <p:sp>
          <p:nvSpPr>
            <p:cNvPr id="15" name="TextBox 14">
              <a:extLst>
                <a:ext uri="{FF2B5EF4-FFF2-40B4-BE49-F238E27FC236}">
                  <a16:creationId xmlns:a16="http://schemas.microsoft.com/office/drawing/2014/main" id="{D925180D-7CBE-FB41-8234-0233889E32A5}"/>
                </a:ext>
              </a:extLst>
            </p:cNvPr>
            <p:cNvSpPr txBox="1"/>
            <p:nvPr/>
          </p:nvSpPr>
          <p:spPr>
            <a:xfrm>
              <a:off x="6418131" y="3403079"/>
              <a:ext cx="4611209" cy="4023235"/>
            </a:xfrm>
            <a:prstGeom prst="rect">
              <a:avLst/>
            </a:prstGeom>
            <a:noFill/>
          </p:spPr>
          <p:txBody>
            <a:bodyPr wrap="square" rtlCol="0">
              <a:spAutoFit/>
            </a:bodyPr>
            <a:lstStyle/>
            <a:p>
              <a:pPr algn="ctr"/>
              <a:r>
                <a:rPr lang="en-US" sz="2200" dirty="0">
                  <a:solidFill>
                    <a:schemeClr val="bg1"/>
                  </a:solidFill>
                </a:rPr>
                <a:t>Set aside an emergency fund or </a:t>
              </a:r>
              <a:r>
                <a:rPr lang="en-US" sz="2200" i="1" dirty="0">
                  <a:solidFill>
                    <a:schemeClr val="bg1"/>
                  </a:solidFill>
                </a:rPr>
                <a:t>risk buffer</a:t>
              </a:r>
              <a:r>
                <a:rPr lang="en-US" sz="2200" dirty="0">
                  <a:solidFill>
                    <a:schemeClr val="bg1"/>
                  </a:solidFill>
                </a:rPr>
                <a:t> in your budget. This is extra cash saved for those “just in case” moments. </a:t>
              </a:r>
            </a:p>
            <a:p>
              <a:pPr algn="ctr"/>
              <a:r>
                <a:rPr lang="en-US" sz="2200" b="1" dirty="0">
                  <a:solidFill>
                    <a:schemeClr val="bg1"/>
                  </a:solidFill>
                </a:rPr>
                <a:t>For example</a:t>
              </a:r>
              <a:r>
                <a:rPr lang="en-US" sz="2200" dirty="0">
                  <a:solidFill>
                    <a:schemeClr val="bg1"/>
                  </a:solidFill>
                </a:rPr>
                <a:t>, you might keep a reserve equal to 2-3 months of expenses. That way, if a risk event hits (say a sudden slow season or an unexpected repair), you have funds to bridge the gap(as budgeting for contingencies helps avoid nasty surprises).</a:t>
              </a:r>
              <a:endParaRPr lang="en-GB" sz="2200" dirty="0">
                <a:solidFill>
                  <a:schemeClr val="bg1"/>
                </a:solidFill>
              </a:endParaRPr>
            </a:p>
          </p:txBody>
        </p:sp>
      </p:grpSp>
    </p:spTree>
    <p:extLst>
      <p:ext uri="{BB962C8B-B14F-4D97-AF65-F5344CB8AC3E}">
        <p14:creationId xmlns:p14="http://schemas.microsoft.com/office/powerpoint/2010/main" val="1076117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6421B-882F-AD7C-74C5-C4B80798BC49}"/>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57987D67-8819-2354-BFA3-DEEBD0CC257A}"/>
              </a:ext>
            </a:extLst>
          </p:cNvPr>
          <p:cNvGraphicFramePr>
            <a:graphicFrameLocks noGrp="1"/>
          </p:cNvGraphicFramePr>
          <p:nvPr>
            <p:extLst>
              <p:ext uri="{D42A27DB-BD31-4B8C-83A1-F6EECF244321}">
                <p14:modId xmlns:p14="http://schemas.microsoft.com/office/powerpoint/2010/main" val="1456770933"/>
              </p:ext>
            </p:extLst>
          </p:nvPr>
        </p:nvGraphicFramePr>
        <p:xfrm>
          <a:off x="447675" y="698502"/>
          <a:ext cx="11057846" cy="6010970"/>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400" b="1" dirty="0">
                          <a:solidFill>
                            <a:schemeClr val="bg1"/>
                          </a:solidFill>
                        </a:rPr>
                        <a:t>Strategy</a:t>
                      </a:r>
                      <a:endParaRPr lang="en-IE" sz="24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400" b="1" dirty="0">
                          <a:solidFill>
                            <a:schemeClr val="bg1"/>
                          </a:solidFill>
                        </a:rPr>
                        <a:t>Description</a:t>
                      </a:r>
                      <a:endParaRPr lang="en-IE" sz="24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IE" sz="2000" b="1" dirty="0">
                          <a:solidFill>
                            <a:schemeClr val="bg1"/>
                          </a:solidFill>
                        </a:rPr>
                        <a:t>1. Building Cash Reserves</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2000" b="1" dirty="0">
                          <a:solidFill>
                            <a:srgbClr val="595959"/>
                          </a:solidFill>
                        </a:rPr>
                        <a:t>Every sustainable business needs a financial safety net. </a:t>
                      </a:r>
                    </a:p>
                    <a:p>
                      <a:pPr>
                        <a:spcBef>
                          <a:spcPts val="0"/>
                        </a:spcBef>
                        <a:spcAft>
                          <a:spcPts val="0"/>
                        </a:spcAft>
                        <a:buNone/>
                      </a:pPr>
                      <a:r>
                        <a:rPr lang="en-US" sz="2000" dirty="0">
                          <a:solidFill>
                            <a:srgbClr val="595959"/>
                          </a:solidFill>
                        </a:rPr>
                        <a:t>Cash reserves act as a cushion during off-peak seasons, unexpected cancellations, urgent repairs (like plumbing or roof leaks), or global disruptions (like a pandemic). Best practice is to save 3–6 months’ worth of operating expenses in a separate account.</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9451607"/>
                  </a:ext>
                </a:extLst>
              </a:tr>
              <a:tr h="603470">
                <a:tc>
                  <a:txBody>
                    <a:bodyPr/>
                    <a:lstStyle/>
                    <a:p>
                      <a:pPr>
                        <a:spcBef>
                          <a:spcPts val="600"/>
                        </a:spcBef>
                        <a:spcAft>
                          <a:spcPts val="600"/>
                        </a:spcAft>
                        <a:buNone/>
                      </a:pPr>
                      <a:r>
                        <a:rPr lang="en-IE" sz="2000" b="1" dirty="0">
                          <a:solidFill>
                            <a:schemeClr val="bg1"/>
                          </a:solidFill>
                        </a:rPr>
                        <a:t>2. Reinvestment Planning</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2000" b="1" dirty="0">
                          <a:solidFill>
                            <a:srgbClr val="595959"/>
                          </a:solidFill>
                        </a:rPr>
                        <a:t>Future-proofing your accommodation means regularly reinvesting part of your profits. </a:t>
                      </a:r>
                    </a:p>
                    <a:p>
                      <a:pPr>
                        <a:spcBef>
                          <a:spcPts val="0"/>
                        </a:spcBef>
                        <a:spcAft>
                          <a:spcPts val="0"/>
                        </a:spcAft>
                        <a:buNone/>
                      </a:pPr>
                      <a:r>
                        <a:rPr lang="en-US" sz="2000" dirty="0">
                          <a:solidFill>
                            <a:srgbClr val="595959"/>
                          </a:solidFill>
                        </a:rPr>
                        <a:t>This can include installing solar panels, upgrading interiors, adding new units, or enhancing guest experiences (e.g., sauna, local food tastings, wellness packages). Plan annual reinvestment goals based on long-term value creation.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755237"/>
                  </a:ext>
                </a:extLst>
              </a:tr>
              <a:tr h="603470">
                <a:tc>
                  <a:txBody>
                    <a:bodyPr/>
                    <a:lstStyle/>
                    <a:p>
                      <a:pPr>
                        <a:spcBef>
                          <a:spcPts val="600"/>
                        </a:spcBef>
                        <a:spcAft>
                          <a:spcPts val="600"/>
                        </a:spcAft>
                        <a:buNone/>
                      </a:pPr>
                      <a:r>
                        <a:rPr lang="en-US" sz="2000" b="1" dirty="0">
                          <a:solidFill>
                            <a:schemeClr val="bg1"/>
                          </a:solidFill>
                        </a:rPr>
                        <a:t>3. Adjusting for Inflation and Costs</a:t>
                      </a:r>
                      <a:endParaRPr lang="en-US"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2000" b="1" dirty="0">
                          <a:solidFill>
                            <a:srgbClr val="595959"/>
                          </a:solidFill>
                        </a:rPr>
                        <a:t>Your operating costs (cleaning, supplies, energy, etc.) will rise over time. </a:t>
                      </a:r>
                    </a:p>
                    <a:p>
                      <a:pPr>
                        <a:spcBef>
                          <a:spcPts val="0"/>
                        </a:spcBef>
                        <a:spcAft>
                          <a:spcPts val="0"/>
                        </a:spcAft>
                        <a:buNone/>
                      </a:pPr>
                      <a:r>
                        <a:rPr lang="en-US" sz="2000" dirty="0">
                          <a:solidFill>
                            <a:srgbClr val="595959"/>
                          </a:solidFill>
                        </a:rPr>
                        <a:t>To stay profitable, update your pricing annually. Review your cost-per-night and ensure your profit margin stays healthy. Use market comparisons, inflation rates, and guest demand trends to guide price adjustments.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306492"/>
                  </a:ext>
                </a:extLst>
              </a:tr>
              <a:tr h="603470">
                <a:tc>
                  <a:txBody>
                    <a:bodyPr/>
                    <a:lstStyle/>
                    <a:p>
                      <a:pPr>
                        <a:spcBef>
                          <a:spcPts val="600"/>
                        </a:spcBef>
                        <a:spcAft>
                          <a:spcPts val="600"/>
                        </a:spcAft>
                        <a:buNone/>
                      </a:pPr>
                      <a:r>
                        <a:rPr lang="en-IE" sz="2000" b="1" dirty="0">
                          <a:solidFill>
                            <a:schemeClr val="bg1"/>
                          </a:solidFill>
                        </a:rPr>
                        <a:t>4. Monitoring Financial Health</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2000" b="1" dirty="0">
                          <a:solidFill>
                            <a:srgbClr val="595959"/>
                          </a:solidFill>
                        </a:rPr>
                        <a:t>Don’t just look at monthly income—track key financial indicators like </a:t>
                      </a:r>
                      <a:r>
                        <a:rPr lang="en-US" sz="2000" b="1" dirty="0">
                          <a:solidFill>
                            <a:srgbClr val="E96751"/>
                          </a:solidFill>
                        </a:rPr>
                        <a:t>net profit margin</a:t>
                      </a:r>
                      <a:r>
                        <a:rPr lang="en-US" sz="2000" dirty="0">
                          <a:solidFill>
                            <a:srgbClr val="595959"/>
                          </a:solidFill>
                        </a:rPr>
                        <a:t> (how much profit you keep), </a:t>
                      </a:r>
                      <a:r>
                        <a:rPr lang="en-US" sz="2000" b="1" dirty="0">
                          <a:solidFill>
                            <a:srgbClr val="E96751"/>
                          </a:solidFill>
                        </a:rPr>
                        <a:t>cash flow</a:t>
                      </a:r>
                      <a:r>
                        <a:rPr lang="en-US" sz="2000" dirty="0">
                          <a:solidFill>
                            <a:srgbClr val="E96751"/>
                          </a:solidFill>
                        </a:rPr>
                        <a:t> </a:t>
                      </a:r>
                      <a:r>
                        <a:rPr lang="en-US" sz="2000" dirty="0">
                          <a:solidFill>
                            <a:srgbClr val="595959"/>
                          </a:solidFill>
                        </a:rPr>
                        <a:t>(what’s coming in and going out), and </a:t>
                      </a:r>
                      <a:r>
                        <a:rPr lang="en-US" sz="2000" b="1" dirty="0">
                          <a:solidFill>
                            <a:srgbClr val="E96751"/>
                          </a:solidFill>
                        </a:rPr>
                        <a:t>debt-to-income ratio</a:t>
                      </a:r>
                      <a:r>
                        <a:rPr lang="en-US" sz="2000" dirty="0">
                          <a:solidFill>
                            <a:srgbClr val="E96751"/>
                          </a:solidFill>
                        </a:rPr>
                        <a:t> </a:t>
                      </a:r>
                      <a:r>
                        <a:rPr lang="en-US" sz="2000" dirty="0">
                          <a:solidFill>
                            <a:srgbClr val="595959"/>
                          </a:solidFill>
                        </a:rPr>
                        <a:t>(how much you owe vs. earn). Simple monthly reviews help you spot trends early and adjust accordingly.</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272152"/>
                  </a:ext>
                </a:extLst>
              </a:tr>
            </a:tbl>
          </a:graphicData>
        </a:graphic>
      </p:graphicFrame>
    </p:spTree>
    <p:extLst>
      <p:ext uri="{BB962C8B-B14F-4D97-AF65-F5344CB8AC3E}">
        <p14:creationId xmlns:p14="http://schemas.microsoft.com/office/powerpoint/2010/main" val="213423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8DB8-CD76-25A9-E1F5-4FDF4097CC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A1D2A3-BAFC-AA15-E7E1-278D91F66579}"/>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F1DBB236-8F6D-4065-4E06-CDCF804C598F}"/>
              </a:ext>
            </a:extLst>
          </p:cNvPr>
          <p:cNvGraphicFramePr>
            <a:graphicFrameLocks noGrp="1"/>
          </p:cNvGraphicFramePr>
          <p:nvPr>
            <p:extLst>
              <p:ext uri="{D42A27DB-BD31-4B8C-83A1-F6EECF244321}">
                <p14:modId xmlns:p14="http://schemas.microsoft.com/office/powerpoint/2010/main" val="3485432158"/>
              </p:ext>
            </p:extLst>
          </p:nvPr>
        </p:nvGraphicFramePr>
        <p:xfrm>
          <a:off x="447675" y="1117576"/>
          <a:ext cx="11057846" cy="4622848"/>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000" b="1" dirty="0">
                          <a:solidFill>
                            <a:schemeClr val="bg1"/>
                          </a:solidFill>
                        </a:rPr>
                        <a:t>Strategy</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000" b="1" dirty="0">
                          <a:solidFill>
                            <a:schemeClr val="bg1"/>
                          </a:solidFill>
                        </a:rPr>
                        <a:t>Description</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000" b="1" dirty="0">
                          <a:solidFill>
                            <a:schemeClr val="bg1"/>
                          </a:solidFill>
                        </a:rPr>
                        <a:t>5. Diversifying Revenue Streams</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Avoid relying solely on overnight stays. </a:t>
                      </a:r>
                    </a:p>
                    <a:p>
                      <a:pPr>
                        <a:spcAft>
                          <a:spcPts val="600"/>
                        </a:spcAft>
                        <a:buNone/>
                      </a:pPr>
                      <a:r>
                        <a:rPr lang="en-US" sz="2000" dirty="0">
                          <a:solidFill>
                            <a:srgbClr val="595959"/>
                          </a:solidFill>
                        </a:rPr>
                        <a:t>Add income through value-aligned extras: e.g., yoga classes, local crafts, farm tours, surf lessons, or a mini shop selling eco-products. Partner with local businesses or offer Airbnb Experiences to increase revenue and enhance guest satisfaction.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044720"/>
                  </a:ext>
                </a:extLst>
              </a:tr>
              <a:tr h="603470">
                <a:tc>
                  <a:txBody>
                    <a:bodyPr/>
                    <a:lstStyle/>
                    <a:p>
                      <a:pPr>
                        <a:spcAft>
                          <a:spcPts val="600"/>
                        </a:spcAft>
                        <a:buNone/>
                      </a:pPr>
                      <a:r>
                        <a:rPr lang="en-IE" sz="2000" b="1" dirty="0">
                          <a:solidFill>
                            <a:schemeClr val="bg1"/>
                          </a:solidFill>
                        </a:rPr>
                        <a:t>6. Risk Management</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Risks like market downturns, new competitors, regulatory changes, or illness can impact your income. </a:t>
                      </a:r>
                    </a:p>
                    <a:p>
                      <a:pPr>
                        <a:spcAft>
                          <a:spcPts val="600"/>
                        </a:spcAft>
                        <a:buNone/>
                      </a:pPr>
                      <a:r>
                        <a:rPr lang="en-US" sz="2000" dirty="0">
                          <a:solidFill>
                            <a:srgbClr val="595959"/>
                          </a:solidFill>
                        </a:rPr>
                        <a:t>A solid risk plan includes </a:t>
                      </a:r>
                      <a:r>
                        <a:rPr lang="en-US" sz="2000" b="1" dirty="0">
                          <a:solidFill>
                            <a:srgbClr val="E96751"/>
                          </a:solidFill>
                        </a:rPr>
                        <a:t>insurance</a:t>
                      </a:r>
                      <a:r>
                        <a:rPr lang="en-US" sz="2000" dirty="0">
                          <a:solidFill>
                            <a:srgbClr val="E96751"/>
                          </a:solidFill>
                        </a:rPr>
                        <a:t>, </a:t>
                      </a:r>
                      <a:r>
                        <a:rPr lang="en-US" sz="2000" b="1" dirty="0">
                          <a:solidFill>
                            <a:srgbClr val="E96751"/>
                          </a:solidFill>
                        </a:rPr>
                        <a:t>flexible cancellation policies</a:t>
                      </a:r>
                      <a:r>
                        <a:rPr lang="en-US" sz="2000" dirty="0">
                          <a:solidFill>
                            <a:srgbClr val="E96751"/>
                          </a:solidFill>
                        </a:rPr>
                        <a:t>, </a:t>
                      </a:r>
                      <a:r>
                        <a:rPr lang="en-US" sz="2000" b="1" dirty="0">
                          <a:solidFill>
                            <a:srgbClr val="E96751"/>
                          </a:solidFill>
                        </a:rPr>
                        <a:t>multiple booking channels</a:t>
                      </a:r>
                      <a:r>
                        <a:rPr lang="en-US" sz="2000" dirty="0">
                          <a:solidFill>
                            <a:srgbClr val="595959"/>
                          </a:solidFill>
                        </a:rPr>
                        <a:t>, and contingency plans for income dips (e.g., seasonal local workshops or events).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037897"/>
                  </a:ext>
                </a:extLst>
              </a:tr>
              <a:tr h="603470">
                <a:tc>
                  <a:txBody>
                    <a:bodyPr/>
                    <a:lstStyle/>
                    <a:p>
                      <a:pPr>
                        <a:spcAft>
                          <a:spcPts val="600"/>
                        </a:spcAft>
                        <a:buNone/>
                      </a:pPr>
                      <a:r>
                        <a:rPr lang="en-IE" sz="2000" b="1" dirty="0">
                          <a:solidFill>
                            <a:schemeClr val="bg1"/>
                          </a:solidFill>
                        </a:rPr>
                        <a:t>7. Long-Term Goal Mapping</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Where do you want to be in 3, 5, or 10 years? </a:t>
                      </a:r>
                    </a:p>
                    <a:p>
                      <a:pPr>
                        <a:spcAft>
                          <a:spcPts val="600"/>
                        </a:spcAft>
                        <a:buNone/>
                      </a:pPr>
                      <a:r>
                        <a:rPr lang="en-US" sz="2000" dirty="0">
                          <a:solidFill>
                            <a:srgbClr val="595959"/>
                          </a:solidFill>
                        </a:rPr>
                        <a:t>Whether it's scaling your business, reducing your working hours, selling the business, or reinvesting in the community, mapping long-term goals helps shape decisions today. Break these goals into financial, lifestyle, and operational targets.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1231"/>
                  </a:ext>
                </a:extLst>
              </a:tr>
            </a:tbl>
          </a:graphicData>
        </a:graphic>
      </p:graphicFrame>
    </p:spTree>
    <p:extLst>
      <p:ext uri="{BB962C8B-B14F-4D97-AF65-F5344CB8AC3E}">
        <p14:creationId xmlns:p14="http://schemas.microsoft.com/office/powerpoint/2010/main" val="581153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4FF00-1995-F94B-154F-A6D8782F7D97}"/>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B3EB10AA-51BD-F33B-E5F5-9FB2D67819D3}"/>
              </a:ext>
            </a:extLst>
          </p:cNvPr>
          <p:cNvGraphicFramePr>
            <a:graphicFrameLocks noGrp="1"/>
          </p:cNvGraphicFramePr>
          <p:nvPr/>
        </p:nvGraphicFramePr>
        <p:xfrm>
          <a:off x="276225" y="830040"/>
          <a:ext cx="11541727" cy="5747928"/>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000" b="1" dirty="0">
                          <a:solidFill>
                            <a:schemeClr val="bg1"/>
                          </a:solidFill>
                        </a:rPr>
                        <a:t>Strategy</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Description</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Strategy</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Example</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1800" b="1" dirty="0">
                          <a:solidFill>
                            <a:schemeClr val="bg1"/>
                          </a:solidFill>
                        </a:rPr>
                        <a:t>1. Building Cash Reserves</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Why and how to </a:t>
                      </a:r>
                      <a:r>
                        <a:rPr lang="en-US" sz="1800" b="1" dirty="0">
                          <a:solidFill>
                            <a:srgbClr val="595959"/>
                          </a:solidFill>
                        </a:rPr>
                        <a:t>build a buffer </a:t>
                      </a:r>
                      <a:r>
                        <a:rPr lang="en-US" sz="1800" dirty="0">
                          <a:solidFill>
                            <a:srgbClr val="595959"/>
                          </a:solidFill>
                        </a:rPr>
                        <a:t>for emergencies, slow seasons, or unexpected repairs.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Set aside 10–15% of monthly revenue in a separate savings account.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If you earn €2,500/month, automatically save €250–€375/month in a business reserve account.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1800" b="1" dirty="0">
                          <a:solidFill>
                            <a:schemeClr val="bg1"/>
                          </a:solidFill>
                        </a:rPr>
                        <a:t>2. Reinvestment Planning</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Allocate a </a:t>
                      </a:r>
                      <a:r>
                        <a:rPr lang="en-US" sz="1800" b="1" dirty="0">
                          <a:solidFill>
                            <a:srgbClr val="595959"/>
                          </a:solidFill>
                        </a:rPr>
                        <a:t>portion of your profit </a:t>
                      </a:r>
                      <a:r>
                        <a:rPr lang="en-US" sz="1800" dirty="0">
                          <a:solidFill>
                            <a:srgbClr val="595959"/>
                          </a:solidFill>
                        </a:rPr>
                        <a:t>for upgrades, renewables, or guest experience improvements.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Create an annual reinvestment plan with a percentage target (e.g. 20% of net profit).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Spend €3,000 per year upgrading to solar panels or renovating a cabin to improve guest ratings.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r h="500596">
                <a:tc>
                  <a:txBody>
                    <a:bodyPr/>
                    <a:lstStyle/>
                    <a:p>
                      <a:pPr>
                        <a:buNone/>
                      </a:pPr>
                      <a:r>
                        <a:rPr lang="en-US" sz="1800" b="1" dirty="0">
                          <a:solidFill>
                            <a:schemeClr val="bg1"/>
                          </a:solidFill>
                        </a:rPr>
                        <a:t>3. Adjusting for Inflation &amp; Costs</a:t>
                      </a:r>
                      <a:endParaRPr lang="en-US"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Update your prices </a:t>
                      </a:r>
                      <a:r>
                        <a:rPr lang="en-US" sz="1800" dirty="0">
                          <a:solidFill>
                            <a:srgbClr val="595959"/>
                          </a:solidFill>
                        </a:rPr>
                        <a:t>annually and review costs to stay profitable.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Use cost-plus pricing and review suppliers yearly. Adjust your nightly rate annually.</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Raise nightly rate from €120 to €130 if utilities, laundry, and insurance increase by 8%.</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318623"/>
                  </a:ext>
                </a:extLst>
              </a:tr>
              <a:tr h="616119">
                <a:tc>
                  <a:txBody>
                    <a:bodyPr/>
                    <a:lstStyle/>
                    <a:p>
                      <a:pPr>
                        <a:buNone/>
                      </a:pPr>
                      <a:r>
                        <a:rPr lang="en-IE" sz="1800" b="1" dirty="0">
                          <a:solidFill>
                            <a:schemeClr val="bg1"/>
                          </a:solidFill>
                        </a:rPr>
                        <a:t>4. Monitoring Financial Health</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Use financial ratios and tools to </a:t>
                      </a:r>
                      <a:r>
                        <a:rPr lang="en-US" sz="1800" b="1" dirty="0">
                          <a:solidFill>
                            <a:srgbClr val="595959"/>
                          </a:solidFill>
                        </a:rPr>
                        <a:t>check performance </a:t>
                      </a:r>
                      <a:r>
                        <a:rPr lang="en-US" sz="1800" dirty="0">
                          <a:solidFill>
                            <a:srgbClr val="595959"/>
                          </a:solidFill>
                        </a:rPr>
                        <a:t>(e.g., profit margin, net income trend, debt-to-income ratio).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Set a monthly “finance check-in” using Excel or a dashboard to track performance indicators.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Track that your profit margin remains at 30%. If it drops, review your variable costs and pricing.</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075154"/>
                  </a:ext>
                </a:extLst>
              </a:tr>
              <a:tr h="616119">
                <a:tc>
                  <a:txBody>
                    <a:bodyPr/>
                    <a:lstStyle/>
                    <a:p>
                      <a:pPr>
                        <a:buNone/>
                      </a:pPr>
                      <a:r>
                        <a:rPr lang="en-IE" sz="1800" b="1" dirty="0">
                          <a:solidFill>
                            <a:schemeClr val="bg1"/>
                          </a:solidFill>
                        </a:rPr>
                        <a:t>5. Diversifying Revenue Streams</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Add experiences</a:t>
                      </a:r>
                      <a:r>
                        <a:rPr lang="en-US" sz="1800" dirty="0">
                          <a:solidFill>
                            <a:srgbClr val="595959"/>
                          </a:solidFill>
                        </a:rPr>
                        <a:t>, local partnerships, or retail products to reduce reliance on bookings alone.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Offer local artisan products, eco-tours, or yoga classes through partnerships or on-site.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Partner with a local guide to offer €30/person forest walks, or sell €15 local jams in-room.</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021105"/>
                  </a:ext>
                </a:extLst>
              </a:tr>
            </a:tbl>
          </a:graphicData>
        </a:graphic>
      </p:graphicFrame>
    </p:spTree>
    <p:extLst>
      <p:ext uri="{BB962C8B-B14F-4D97-AF65-F5344CB8AC3E}">
        <p14:creationId xmlns:p14="http://schemas.microsoft.com/office/powerpoint/2010/main" val="188920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9B4D-3349-506E-5566-9474D1D684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1E96B1-C78A-01B5-A5F8-E843ADCFEFE9}"/>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D2754E70-566E-8C7B-7FBA-96C0F68B1FA6}"/>
              </a:ext>
            </a:extLst>
          </p:cNvPr>
          <p:cNvGraphicFramePr>
            <a:graphicFrameLocks noGrp="1"/>
          </p:cNvGraphicFramePr>
          <p:nvPr/>
        </p:nvGraphicFramePr>
        <p:xfrm>
          <a:off x="276225" y="944340"/>
          <a:ext cx="11541727" cy="261488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000" b="1" dirty="0">
                          <a:solidFill>
                            <a:schemeClr val="bg1"/>
                          </a:solidFill>
                        </a:rPr>
                        <a:t>Strategy</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Description</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Strategy</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Example</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1800" b="1" dirty="0">
                          <a:solidFill>
                            <a:schemeClr val="bg1"/>
                          </a:solidFill>
                        </a:rPr>
                        <a:t>6. Risk Management</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Prepare for cancellations</a:t>
                      </a:r>
                      <a:r>
                        <a:rPr lang="en-US" sz="1800" dirty="0">
                          <a:solidFill>
                            <a:srgbClr val="595959"/>
                          </a:solidFill>
                        </a:rPr>
                        <a:t>, natural events, competitor activity, or changing regulations.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Get business interruption insurance; create a backup marketing plan and flexible pricing.</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If flooding forces a temporary closure, insurance covers your missed income and cleanup costs.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1800" b="1" dirty="0">
                          <a:solidFill>
                            <a:schemeClr val="bg1"/>
                          </a:solidFill>
                        </a:rPr>
                        <a:t>7. Long-Term Goal Mapping</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Define your 3–5–10 year vision</a:t>
                      </a:r>
                      <a:r>
                        <a:rPr lang="en-US" sz="1800" dirty="0">
                          <a:solidFill>
                            <a:srgbClr val="595959"/>
                          </a:solidFill>
                        </a:rPr>
                        <a:t>: lifestyle, scale, or exit plan.</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Use SMART goals to plan growth milestones and regularly review progress.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3-year goal: Add 2 glamping pods. 5-year goal: Go fully off-grid. 10-year goal: Sell or license brand.</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428779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9F3137-7AAB-52FB-AAEF-D0B36671B35C}"/>
              </a:ext>
            </a:extLst>
          </p:cNvPr>
          <p:cNvSpPr>
            <a:spLocks noGrp="1"/>
          </p:cNvSpPr>
          <p:nvPr>
            <p:ph type="body" sz="quarter" idx="16"/>
          </p:nvPr>
        </p:nvSpPr>
        <p:spPr>
          <a:xfrm>
            <a:off x="521956" y="359776"/>
            <a:ext cx="10614687" cy="803654"/>
          </a:xfrm>
        </p:spPr>
        <p:txBody>
          <a:bodyPr/>
          <a:lstStyle/>
          <a:p>
            <a:r>
              <a:rPr lang="en-US" sz="3000" dirty="0">
                <a:solidFill>
                  <a:srgbClr val="E96751"/>
                </a:solidFill>
              </a:rPr>
              <a:t>Value </a:t>
            </a:r>
            <a:r>
              <a:rPr lang="en-US" sz="3000" b="0" dirty="0"/>
              <a:t>of Preventing and Mitigating Risks and Problems</a:t>
            </a:r>
            <a:endParaRPr lang="en-IE" sz="3000" dirty="0"/>
          </a:p>
          <a:p>
            <a:endParaRPr lang="en-IE" sz="3000" dirty="0"/>
          </a:p>
        </p:txBody>
      </p:sp>
      <p:graphicFrame>
        <p:nvGraphicFramePr>
          <p:cNvPr id="5" name="Table 4">
            <a:extLst>
              <a:ext uri="{FF2B5EF4-FFF2-40B4-BE49-F238E27FC236}">
                <a16:creationId xmlns:a16="http://schemas.microsoft.com/office/drawing/2014/main" id="{9892BD42-DFDF-DE3F-597D-8D5008F5BA38}"/>
              </a:ext>
            </a:extLst>
          </p:cNvPr>
          <p:cNvGraphicFramePr>
            <a:graphicFrameLocks noGrp="1"/>
          </p:cNvGraphicFramePr>
          <p:nvPr/>
        </p:nvGraphicFramePr>
        <p:xfrm>
          <a:off x="521956" y="1052303"/>
          <a:ext cx="11260470" cy="4529330"/>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000" b="1" dirty="0">
                          <a:solidFill>
                            <a:schemeClr val="bg1"/>
                          </a:solidFill>
                        </a:rPr>
                        <a:t>Strategy</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Problem/Risk Being Addressed</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000" b="1" dirty="0">
                          <a:solidFill>
                            <a:schemeClr val="bg1"/>
                          </a:solidFill>
                        </a:rPr>
                        <a:t>What It Prevents or Mitigates</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000" b="1" dirty="0">
                          <a:solidFill>
                            <a:schemeClr val="bg1"/>
                          </a:solidFill>
                        </a:rPr>
                        <a:t>1. Building Cash Reserves</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Unplanned expenses </a:t>
                      </a:r>
                      <a:r>
                        <a:rPr lang="en-US" sz="2000" dirty="0">
                          <a:solidFill>
                            <a:srgbClr val="595959"/>
                          </a:solidFill>
                        </a:rPr>
                        <a:t>(e.g., boiler failure), seasonal dips, or emergency repairs.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Prevents business disruption</a:t>
                      </a:r>
                      <a:r>
                        <a:rPr lang="en-US" sz="2000" dirty="0">
                          <a:solidFill>
                            <a:srgbClr val="595959"/>
                          </a:solidFill>
                        </a:rPr>
                        <a:t>, panic borrowing, or forced closures due to lack of funds.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52669"/>
                  </a:ext>
                </a:extLst>
              </a:tr>
              <a:tr h="524258">
                <a:tc>
                  <a:txBody>
                    <a:bodyPr/>
                    <a:lstStyle/>
                    <a:p>
                      <a:pPr>
                        <a:buNone/>
                      </a:pPr>
                      <a:r>
                        <a:rPr lang="en-IE" sz="2000" b="1" dirty="0">
                          <a:solidFill>
                            <a:schemeClr val="bg1"/>
                          </a:solidFill>
                        </a:rPr>
                        <a:t>2. Reinvestment Planning</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Business stagnation, </a:t>
                      </a:r>
                      <a:r>
                        <a:rPr lang="en-US" sz="2000" dirty="0">
                          <a:solidFill>
                            <a:srgbClr val="595959"/>
                          </a:solidFill>
                        </a:rPr>
                        <a:t>wear and tear, outdated amenities, poor guest experience.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Ensures continued guest satisfaction</a:t>
                      </a:r>
                      <a:r>
                        <a:rPr lang="en-US" sz="2000" dirty="0">
                          <a:solidFill>
                            <a:srgbClr val="595959"/>
                          </a:solidFill>
                        </a:rPr>
                        <a:t>, improves reviews, and keeps your offer competitive.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575958"/>
                  </a:ext>
                </a:extLst>
              </a:tr>
              <a:tr h="681535">
                <a:tc>
                  <a:txBody>
                    <a:bodyPr/>
                    <a:lstStyle/>
                    <a:p>
                      <a:pPr>
                        <a:buNone/>
                      </a:pPr>
                      <a:r>
                        <a:rPr lang="en-US" sz="2000" b="1" dirty="0">
                          <a:solidFill>
                            <a:schemeClr val="bg1"/>
                          </a:solidFill>
                        </a:rPr>
                        <a:t>3. Adjusting for Inflation &amp; Costs</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Rising costs, </a:t>
                      </a:r>
                      <a:r>
                        <a:rPr lang="en-US" sz="2000" b="0" dirty="0">
                          <a:solidFill>
                            <a:srgbClr val="595959"/>
                          </a:solidFill>
                        </a:rPr>
                        <a:t>e.g., suppliers, energy, and </a:t>
                      </a:r>
                      <a:r>
                        <a:rPr lang="en-US" sz="2000" b="0" dirty="0" err="1">
                          <a:solidFill>
                            <a:srgbClr val="595959"/>
                          </a:solidFill>
                        </a:rPr>
                        <a:t>labour</a:t>
                      </a:r>
                      <a:r>
                        <a:rPr lang="en-US" sz="2000" dirty="0">
                          <a:solidFill>
                            <a:srgbClr val="595959"/>
                          </a:solidFill>
                        </a:rPr>
                        <a:t> costs that eat into profits if pricing isn’t updated.</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Protects your profit margins </a:t>
                      </a:r>
                      <a:r>
                        <a:rPr lang="en-US" sz="2000" dirty="0">
                          <a:solidFill>
                            <a:srgbClr val="595959"/>
                          </a:solidFill>
                        </a:rPr>
                        <a:t>and ensures long-term viability by keeping pricing aligned with real costs.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650745"/>
                  </a:ext>
                </a:extLst>
              </a:tr>
              <a:tr h="524258">
                <a:tc>
                  <a:txBody>
                    <a:bodyPr/>
                    <a:lstStyle/>
                    <a:p>
                      <a:pPr>
                        <a:buNone/>
                      </a:pPr>
                      <a:r>
                        <a:rPr lang="en-IE" sz="2000" b="1" dirty="0">
                          <a:solidFill>
                            <a:schemeClr val="bg1"/>
                          </a:solidFill>
                        </a:rPr>
                        <a:t>4. Monitoring Financial Health</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Business drift </a:t>
                      </a:r>
                      <a:r>
                        <a:rPr lang="en-US" sz="2000" dirty="0">
                          <a:solidFill>
                            <a:srgbClr val="595959"/>
                          </a:solidFill>
                        </a:rPr>
                        <a:t>— operating without clarity on performance, costs, or profitability.</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Early warning system for cash flow problems</a:t>
                      </a:r>
                      <a:r>
                        <a:rPr lang="en-US" sz="2000" dirty="0">
                          <a:solidFill>
                            <a:srgbClr val="595959"/>
                          </a:solidFill>
                        </a:rPr>
                        <a:t>, poor pricing decisions, or unsustainable debt.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324453"/>
                  </a:ext>
                </a:extLst>
              </a:tr>
            </a:tbl>
          </a:graphicData>
        </a:graphic>
      </p:graphicFrame>
    </p:spTree>
    <p:extLst>
      <p:ext uri="{BB962C8B-B14F-4D97-AF65-F5344CB8AC3E}">
        <p14:creationId xmlns:p14="http://schemas.microsoft.com/office/powerpoint/2010/main" val="65745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921E-2B9E-BB6E-837C-2EEA65D4D6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0721C4-4748-1F85-F375-69E69C0DC728}"/>
              </a:ext>
            </a:extLst>
          </p:cNvPr>
          <p:cNvSpPr>
            <a:spLocks noGrp="1"/>
          </p:cNvSpPr>
          <p:nvPr>
            <p:ph type="body" sz="quarter" idx="16"/>
          </p:nvPr>
        </p:nvSpPr>
        <p:spPr>
          <a:xfrm>
            <a:off x="521956" y="359776"/>
            <a:ext cx="10614687" cy="803654"/>
          </a:xfrm>
        </p:spPr>
        <p:txBody>
          <a:bodyPr/>
          <a:lstStyle/>
          <a:p>
            <a:r>
              <a:rPr lang="en-US" sz="3000" dirty="0">
                <a:solidFill>
                  <a:srgbClr val="E96751"/>
                </a:solidFill>
              </a:rPr>
              <a:t>Value </a:t>
            </a:r>
            <a:r>
              <a:rPr lang="en-US" sz="3000" b="0" dirty="0"/>
              <a:t>of Preventing and Mitigating Risks and Problems</a:t>
            </a:r>
            <a:endParaRPr lang="en-IE" sz="3000" dirty="0"/>
          </a:p>
          <a:p>
            <a:endParaRPr lang="en-IE" sz="3000" dirty="0"/>
          </a:p>
        </p:txBody>
      </p:sp>
      <p:graphicFrame>
        <p:nvGraphicFramePr>
          <p:cNvPr id="5" name="Table 4">
            <a:extLst>
              <a:ext uri="{FF2B5EF4-FFF2-40B4-BE49-F238E27FC236}">
                <a16:creationId xmlns:a16="http://schemas.microsoft.com/office/drawing/2014/main" id="{9BBD4759-DC81-CB9E-0780-81B53310A4F0}"/>
              </a:ext>
            </a:extLst>
          </p:cNvPr>
          <p:cNvGraphicFramePr>
            <a:graphicFrameLocks noGrp="1"/>
          </p:cNvGraphicFramePr>
          <p:nvPr/>
        </p:nvGraphicFramePr>
        <p:xfrm>
          <a:off x="521956" y="1052303"/>
          <a:ext cx="11260470" cy="3562504"/>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000" b="1" dirty="0">
                          <a:solidFill>
                            <a:schemeClr val="bg1"/>
                          </a:solidFill>
                        </a:rPr>
                        <a:t>Strategy</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Problem/Risk Being Addressed</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000" b="1" dirty="0">
                          <a:solidFill>
                            <a:schemeClr val="bg1"/>
                          </a:solidFill>
                        </a:rPr>
                        <a:t>What It Prevents or Mitigates</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681535">
                <a:tc>
                  <a:txBody>
                    <a:bodyPr/>
                    <a:lstStyle/>
                    <a:p>
                      <a:pPr>
                        <a:buNone/>
                      </a:pPr>
                      <a:r>
                        <a:rPr lang="en-IE" sz="2000" b="1" dirty="0">
                          <a:solidFill>
                            <a:schemeClr val="bg1"/>
                          </a:solidFill>
                        </a:rPr>
                        <a:t>5. Diversifying Revenue Streams</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Overreliance on bookings </a:t>
                      </a:r>
                      <a:r>
                        <a:rPr lang="en-US" sz="2000" dirty="0">
                          <a:solidFill>
                            <a:srgbClr val="595959"/>
                          </a:solidFill>
                        </a:rPr>
                        <a:t>— if bookings slow, revenue collapses.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Spreads risk </a:t>
                      </a:r>
                      <a:r>
                        <a:rPr lang="en-US" sz="2000" dirty="0">
                          <a:solidFill>
                            <a:srgbClr val="595959"/>
                          </a:solidFill>
                        </a:rPr>
                        <a:t>across multiple income sources, increasing resilience during low seasons or demand shifts.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000447"/>
                  </a:ext>
                </a:extLst>
              </a:tr>
              <a:tr h="524258">
                <a:tc>
                  <a:txBody>
                    <a:bodyPr/>
                    <a:lstStyle/>
                    <a:p>
                      <a:pPr>
                        <a:buNone/>
                      </a:pPr>
                      <a:r>
                        <a:rPr lang="en-IE" sz="2000" b="1" dirty="0">
                          <a:solidFill>
                            <a:schemeClr val="bg1"/>
                          </a:solidFill>
                        </a:rPr>
                        <a:t>6. Risk Management</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Uncertainty</a:t>
                      </a:r>
                      <a:r>
                        <a:rPr lang="en-US" sz="2000" dirty="0">
                          <a:solidFill>
                            <a:srgbClr val="595959"/>
                          </a:solidFill>
                        </a:rPr>
                        <a:t> — cancellations, pandemics, competitor openings, new taxes, climate impacts.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Helps absorb shocks</a:t>
                      </a:r>
                      <a:r>
                        <a:rPr lang="en-US" sz="2000" dirty="0">
                          <a:solidFill>
                            <a:srgbClr val="595959"/>
                          </a:solidFill>
                        </a:rPr>
                        <a:t>, adapt to change, and reduce vulnerability to external disruptions.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000" b="1" dirty="0">
                          <a:solidFill>
                            <a:schemeClr val="bg1"/>
                          </a:solidFill>
                        </a:rPr>
                        <a:t>7. Long-Term Goal Mapping</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Lack of direction </a:t>
                      </a:r>
                      <a:r>
                        <a:rPr lang="en-US" sz="2000" dirty="0">
                          <a:solidFill>
                            <a:srgbClr val="595959"/>
                          </a:solidFill>
                        </a:rPr>
                        <a:t>— no growth path, unclear purpose, no plan for scaling or exiting.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Helps you stay focused</a:t>
                      </a:r>
                      <a:r>
                        <a:rPr lang="en-US" sz="2000" dirty="0">
                          <a:solidFill>
                            <a:srgbClr val="595959"/>
                          </a:solidFill>
                        </a:rPr>
                        <a:t>, make intentional decisions, and grow in alignment with your personal and business values.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bl>
          </a:graphicData>
        </a:graphic>
      </p:graphicFrame>
    </p:spTree>
    <p:extLst>
      <p:ext uri="{BB962C8B-B14F-4D97-AF65-F5344CB8AC3E}">
        <p14:creationId xmlns:p14="http://schemas.microsoft.com/office/powerpoint/2010/main" val="146482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836-26B9-AA3E-C22D-42F8528F7A6F}"/>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D4997289-B092-6339-C9B5-DA3E72ED90F0}"/>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3D410AE1-63E7-5E68-8802-66E32E4BF87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Contingency Planning for Long-Term Viability</a:t>
            </a:r>
          </a:p>
          <a:p>
            <a:pPr lvl="0" algn="ctr">
              <a:lnSpc>
                <a:spcPct val="100000"/>
              </a:lnSpc>
              <a:spcAft>
                <a:spcPts val="600"/>
              </a:spcAft>
            </a:pPr>
            <a:r>
              <a:rPr lang="en-US" b="0" i="1" dirty="0">
                <a:solidFill>
                  <a:schemeClr val="bg1"/>
                </a:solidFill>
              </a:rPr>
              <a:t>(72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1" name="Text Placeholder 32">
            <a:extLst>
              <a:ext uri="{FF2B5EF4-FFF2-40B4-BE49-F238E27FC236}">
                <a16:creationId xmlns:a16="http://schemas.microsoft.com/office/drawing/2014/main" id="{09E6E9AF-2079-F87E-3CD0-A084CB26757A}"/>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11</a:t>
            </a:r>
            <a:endParaRPr lang="en-US" dirty="0"/>
          </a:p>
        </p:txBody>
      </p:sp>
      <p:cxnSp>
        <p:nvCxnSpPr>
          <p:cNvPr id="32" name="Straight Connector 31">
            <a:extLst>
              <a:ext uri="{FF2B5EF4-FFF2-40B4-BE49-F238E27FC236}">
                <a16:creationId xmlns:a16="http://schemas.microsoft.com/office/drawing/2014/main" id="{34A93EE7-0C73-05C9-96D5-D3CDAB137E1C}"/>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DA1EECC2-FEE8-1C0B-9A93-A30670E0371C}"/>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endParaRPr lang="en-US" dirty="0"/>
          </a:p>
        </p:txBody>
      </p:sp>
      <p:cxnSp>
        <p:nvCxnSpPr>
          <p:cNvPr id="36" name="Straight Connector 35">
            <a:extLst>
              <a:ext uri="{FF2B5EF4-FFF2-40B4-BE49-F238E27FC236}">
                <a16:creationId xmlns:a16="http://schemas.microsoft.com/office/drawing/2014/main" id="{71D110A6-48E0-56EE-3AD7-C78DF87377DF}"/>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F8DAB-9031-26E9-828F-539AFF7F6CFA}"/>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33A48BE7-62E1-2C17-B8CF-E40261803888}"/>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2" name="Freeform 28">
            <a:extLst>
              <a:ext uri="{FF2B5EF4-FFF2-40B4-BE49-F238E27FC236}">
                <a16:creationId xmlns:a16="http://schemas.microsoft.com/office/drawing/2014/main" id="{C3D1F6C1-A6E6-C6AB-343F-B6DF1810CB9D}"/>
              </a:ext>
            </a:extLst>
          </p:cNvPr>
          <p:cNvSpPr/>
          <p:nvPr/>
        </p:nvSpPr>
        <p:spPr>
          <a:xfrm>
            <a:off x="-25039" y="194538"/>
            <a:ext cx="902255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16">
            <a:extLst>
              <a:ext uri="{FF2B5EF4-FFF2-40B4-BE49-F238E27FC236}">
                <a16:creationId xmlns:a16="http://schemas.microsoft.com/office/drawing/2014/main" id="{7CEFE980-0523-534A-ED40-5D65D7B7ADA4}"/>
              </a:ext>
            </a:extLst>
          </p:cNvPr>
          <p:cNvSpPr txBox="1">
            <a:spLocks/>
          </p:cNvSpPr>
          <p:nvPr/>
        </p:nvSpPr>
        <p:spPr>
          <a:xfrm>
            <a:off x="379088" y="165128"/>
            <a:ext cx="8210703"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5: </a:t>
            </a:r>
            <a:r>
              <a:rPr lang="en-US" b="1" dirty="0">
                <a:solidFill>
                  <a:schemeClr val="bg1"/>
                </a:solidFill>
              </a:rPr>
              <a:t>Section 11 </a:t>
            </a:r>
            <a:r>
              <a:rPr lang="en-US" dirty="0">
                <a:solidFill>
                  <a:schemeClr val="bg1"/>
                </a:solidFill>
              </a:rPr>
              <a:t>Contingency Planning for Long-Term Viability </a:t>
            </a:r>
            <a:r>
              <a:rPr lang="en-US" sz="2400" i="1" dirty="0">
                <a:solidFill>
                  <a:schemeClr val="bg1"/>
                </a:solidFill>
              </a:rPr>
              <a:t>(72 Slides)</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endParaRPr lang="en-GB" dirty="0">
              <a:solidFill>
                <a:schemeClr val="bg1"/>
              </a:solidFill>
            </a:endParaRPr>
          </a:p>
        </p:txBody>
      </p:sp>
      <p:sp>
        <p:nvSpPr>
          <p:cNvPr id="44" name="Text Placeholder 32">
            <a:extLst>
              <a:ext uri="{FF2B5EF4-FFF2-40B4-BE49-F238E27FC236}">
                <a16:creationId xmlns:a16="http://schemas.microsoft.com/office/drawing/2014/main" id="{BD895258-0A0C-30F2-F2B5-0AF4F244F931}"/>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11 </a:t>
            </a:r>
            <a:r>
              <a:rPr lang="en-US" b="0" dirty="0"/>
              <a:t>P5</a:t>
            </a:r>
            <a:r>
              <a:rPr lang="en-US" dirty="0"/>
              <a:t> </a:t>
            </a:r>
          </a:p>
        </p:txBody>
      </p:sp>
      <p:sp>
        <p:nvSpPr>
          <p:cNvPr id="45" name="Text Placeholder 32">
            <a:extLst>
              <a:ext uri="{FF2B5EF4-FFF2-40B4-BE49-F238E27FC236}">
                <a16:creationId xmlns:a16="http://schemas.microsoft.com/office/drawing/2014/main" id="{420CABEC-ABA0-5013-0D6F-C00342D81FDF}"/>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6" name="Text Placeholder 32">
            <a:extLst>
              <a:ext uri="{FF2B5EF4-FFF2-40B4-BE49-F238E27FC236}">
                <a16:creationId xmlns:a16="http://schemas.microsoft.com/office/drawing/2014/main" id="{A3D6D036-04C1-3204-616E-1BD2C762634A}"/>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7" name="Text Placeholder 16">
            <a:extLst>
              <a:ext uri="{FF2B5EF4-FFF2-40B4-BE49-F238E27FC236}">
                <a16:creationId xmlns:a16="http://schemas.microsoft.com/office/drawing/2014/main" id="{D90EEA5E-A82F-7CB6-45A9-3D0B39647C7D}"/>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4251914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819EC-28B4-C44A-ACD4-7D4A814400C9}"/>
              </a:ext>
            </a:extLst>
          </p:cNvPr>
          <p:cNvSpPr>
            <a:spLocks noGrp="1"/>
          </p:cNvSpPr>
          <p:nvPr>
            <p:ph type="body" sz="quarter" idx="18"/>
          </p:nvPr>
        </p:nvSpPr>
        <p:spPr>
          <a:xfrm>
            <a:off x="788657" y="1854177"/>
            <a:ext cx="10614687" cy="3499183"/>
          </a:xfrm>
        </p:spPr>
        <p:txBody>
          <a:bodyPr/>
          <a:lstStyle/>
          <a:p>
            <a:pPr marL="342900" indent="-342900">
              <a:buFont typeface="Wingdings" panose="05000000000000000000" pitchFamily="2" charset="2"/>
              <a:buChar char="v"/>
            </a:pPr>
            <a:r>
              <a:rPr lang="en-US" sz="2400" b="1" dirty="0">
                <a:solidFill>
                  <a:srgbClr val="E96751"/>
                </a:solidFill>
              </a:rPr>
              <a:t>Business Goal: </a:t>
            </a:r>
            <a:r>
              <a:rPr lang="en-US" sz="2400" dirty="0"/>
              <a:t>To operate a sustainable, profitable eco-accommodation with strong seasonal income, reinvestment for growth, and financial buffers for risk.</a:t>
            </a:r>
          </a:p>
          <a:p>
            <a:endParaRPr lang="en-US" sz="2400" dirty="0"/>
          </a:p>
          <a:p>
            <a:r>
              <a:rPr lang="en-US" sz="2400" dirty="0"/>
              <a:t>This strategy focuses on </a:t>
            </a:r>
            <a:r>
              <a:rPr lang="en-US" sz="2400" b="1" dirty="0"/>
              <a:t>balancing profit and purpose</a:t>
            </a:r>
            <a:r>
              <a:rPr lang="en-US" sz="2400" dirty="0"/>
              <a:t>: generating steady income, protecting against unexpected costs, and reinvesting in sustainability upgrades that boost guest appeal and reduce future expenses.</a:t>
            </a:r>
            <a:endParaRPr lang="en-IE" sz="2400" dirty="0"/>
          </a:p>
        </p:txBody>
      </p:sp>
      <p:sp>
        <p:nvSpPr>
          <p:cNvPr id="3" name="Text Placeholder 2">
            <a:extLst>
              <a:ext uri="{FF2B5EF4-FFF2-40B4-BE49-F238E27FC236}">
                <a16:creationId xmlns:a16="http://schemas.microsoft.com/office/drawing/2014/main" id="{F685EBC4-4E23-CC8B-E5CD-CD20A5125464}"/>
              </a:ext>
            </a:extLst>
          </p:cNvPr>
          <p:cNvSpPr>
            <a:spLocks noGrp="1"/>
          </p:cNvSpPr>
          <p:nvPr>
            <p:ph type="body" sz="quarter" idx="16"/>
          </p:nvPr>
        </p:nvSpPr>
        <p:spPr>
          <a:xfrm>
            <a:off x="788657" y="560552"/>
            <a:ext cx="10614687" cy="803654"/>
          </a:xfrm>
        </p:spPr>
        <p:txBody>
          <a:bodyPr/>
          <a:lstStyle/>
          <a:p>
            <a:r>
              <a:rPr lang="en-US" dirty="0">
                <a:solidFill>
                  <a:srgbClr val="E96751"/>
                </a:solidFill>
              </a:rPr>
              <a:t>Example Financial Strategy: </a:t>
            </a:r>
            <a:r>
              <a:rPr lang="en-US" dirty="0"/>
              <a:t>Wild Haven Eco-Stay</a:t>
            </a:r>
            <a:endParaRPr lang="en-IE" dirty="0"/>
          </a:p>
          <a:p>
            <a:endParaRPr lang="en-IE" dirty="0"/>
          </a:p>
        </p:txBody>
      </p:sp>
      <p:sp>
        <p:nvSpPr>
          <p:cNvPr id="4" name="Text Placeholder 3">
            <a:extLst>
              <a:ext uri="{FF2B5EF4-FFF2-40B4-BE49-F238E27FC236}">
                <a16:creationId xmlns:a16="http://schemas.microsoft.com/office/drawing/2014/main" id="{1BA6432B-4AB7-BB67-7F1C-90EBCFDB1A49}"/>
              </a:ext>
            </a:extLst>
          </p:cNvPr>
          <p:cNvSpPr>
            <a:spLocks noGrp="1"/>
          </p:cNvSpPr>
          <p:nvPr>
            <p:ph type="body" sz="quarter" idx="19"/>
          </p:nvPr>
        </p:nvSpPr>
        <p:spPr>
          <a:xfrm>
            <a:off x="788656" y="1177194"/>
            <a:ext cx="10614687" cy="803654"/>
          </a:xfrm>
        </p:spPr>
        <p:txBody>
          <a:bodyPr/>
          <a:lstStyle/>
          <a:p>
            <a:r>
              <a:rPr lang="en-IE" b="0" i="1" dirty="0">
                <a:solidFill>
                  <a:srgbClr val="418D8F"/>
                </a:solidFill>
              </a:rPr>
              <a:t>Next Slide is an Example Strategy</a:t>
            </a:r>
          </a:p>
        </p:txBody>
      </p:sp>
    </p:spTree>
    <p:extLst>
      <p:ext uri="{BB962C8B-B14F-4D97-AF65-F5344CB8AC3E}">
        <p14:creationId xmlns:p14="http://schemas.microsoft.com/office/powerpoint/2010/main" val="3637174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1FA-67E7-035E-0424-96D21B7214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5DB923-C882-428C-A4C8-AA0D3F77835E}"/>
              </a:ext>
            </a:extLst>
          </p:cNvPr>
          <p:cNvSpPr>
            <a:spLocks noGrp="1"/>
          </p:cNvSpPr>
          <p:nvPr>
            <p:ph type="body" sz="quarter" idx="16"/>
          </p:nvPr>
        </p:nvSpPr>
        <p:spPr>
          <a:xfrm>
            <a:off x="521956" y="112794"/>
            <a:ext cx="10614687" cy="803654"/>
          </a:xfrm>
        </p:spPr>
        <p:txBody>
          <a:bodyPr/>
          <a:lstStyle/>
          <a:p>
            <a:r>
              <a:rPr lang="en-US" dirty="0">
                <a:solidFill>
                  <a:srgbClr val="E96751"/>
                </a:solidFill>
              </a:rPr>
              <a:t>Example Financial Strategy: </a:t>
            </a:r>
            <a:r>
              <a:rPr lang="en-US" dirty="0"/>
              <a:t>Wild Haven Eco-Stay</a:t>
            </a:r>
            <a:endParaRPr lang="en-IE" dirty="0"/>
          </a:p>
        </p:txBody>
      </p:sp>
      <p:graphicFrame>
        <p:nvGraphicFramePr>
          <p:cNvPr id="5" name="Table 4">
            <a:extLst>
              <a:ext uri="{FF2B5EF4-FFF2-40B4-BE49-F238E27FC236}">
                <a16:creationId xmlns:a16="http://schemas.microsoft.com/office/drawing/2014/main" id="{7826E0DF-29D7-A551-69E4-5CC36BC90150}"/>
              </a:ext>
            </a:extLst>
          </p:cNvPr>
          <p:cNvGraphicFramePr>
            <a:graphicFrameLocks noGrp="1"/>
          </p:cNvGraphicFramePr>
          <p:nvPr>
            <p:extLst>
              <p:ext uri="{D42A27DB-BD31-4B8C-83A1-F6EECF244321}">
                <p14:modId xmlns:p14="http://schemas.microsoft.com/office/powerpoint/2010/main" val="1647569005"/>
              </p:ext>
            </p:extLst>
          </p:nvPr>
        </p:nvGraphicFramePr>
        <p:xfrm>
          <a:off x="521956" y="754591"/>
          <a:ext cx="11260470" cy="5943600"/>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200" b="1" dirty="0">
                          <a:solidFill>
                            <a:schemeClr val="bg1"/>
                          </a:solidFill>
                        </a:rPr>
                        <a:t>Category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Strategy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Example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000" b="0" dirty="0">
                          <a:solidFill>
                            <a:schemeClr val="bg1"/>
                          </a:solidFill>
                        </a:rPr>
                        <a:t>Revenue Planning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Set seasonal pricing with minimum 40% occupancy to break 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€150/night in summer, €110/night in shoulder seasons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000" b="0" dirty="0">
                          <a:solidFill>
                            <a:schemeClr val="bg1"/>
                          </a:solidFill>
                        </a:rPr>
                        <a:t>Cash Flow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Track monthly cash inflow/outflow and maintain 3-month emergency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Use a simple spreadsheet + AirDNA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r h="681535">
                <a:tc>
                  <a:txBody>
                    <a:bodyPr/>
                    <a:lstStyle/>
                    <a:p>
                      <a:pPr>
                        <a:buNone/>
                      </a:pPr>
                      <a:r>
                        <a:rPr lang="en-IE" sz="2000" b="0" dirty="0">
                          <a:solidFill>
                            <a:schemeClr val="bg1"/>
                          </a:solidFill>
                        </a:rPr>
                        <a:t>Profit Targets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Aim for minimum 25% profit margin by end of Year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Projected: €30,000 revenue – €22,500 total costs = €7,500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456691"/>
                  </a:ext>
                </a:extLst>
              </a:tr>
              <a:tr h="681535">
                <a:tc>
                  <a:txBody>
                    <a:bodyPr/>
                    <a:lstStyle/>
                    <a:p>
                      <a:pPr>
                        <a:buNone/>
                      </a:pPr>
                      <a:r>
                        <a:rPr lang="en-IE" sz="2000" b="0" dirty="0">
                          <a:solidFill>
                            <a:schemeClr val="bg1"/>
                          </a:solidFill>
                        </a:rPr>
                        <a:t>Cost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Monitor variable costs per guest and negotiate supplier rates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Cap cleaning + welcome pack at €35/night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1592570"/>
                  </a:ext>
                </a:extLst>
              </a:tr>
              <a:tr h="681535">
                <a:tc>
                  <a:txBody>
                    <a:bodyPr/>
                    <a:lstStyle/>
                    <a:p>
                      <a:pPr>
                        <a:buNone/>
                      </a:pPr>
                      <a:r>
                        <a:rPr lang="en-IE" sz="2000" b="0" dirty="0">
                          <a:solidFill>
                            <a:schemeClr val="bg1"/>
                          </a:solidFill>
                        </a:rPr>
                        <a:t>Contingency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Save 10% of net income each quarter for maintenance &amp; slow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€750 set aside every 3 months in separate account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8763413"/>
                  </a:ext>
                </a:extLst>
              </a:tr>
              <a:tr h="681535">
                <a:tc>
                  <a:txBody>
                    <a:bodyPr/>
                    <a:lstStyle/>
                    <a:p>
                      <a:pPr>
                        <a:buNone/>
                      </a:pPr>
                      <a:r>
                        <a:rPr lang="en-IE" sz="2000" b="0" dirty="0">
                          <a:solidFill>
                            <a:schemeClr val="bg1"/>
                          </a:solidFill>
                        </a:rPr>
                        <a:t>Reinvestment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Reinvest 50% of Year 1 profits into improvements (solar lighting, outdoor sauna)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€3,750 allocated to upgrade amenities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83065"/>
                  </a:ext>
                </a:extLst>
              </a:tr>
              <a:tr h="681535">
                <a:tc>
                  <a:txBody>
                    <a:bodyPr/>
                    <a:lstStyle/>
                    <a:p>
                      <a:pPr>
                        <a:buNone/>
                      </a:pPr>
                      <a:r>
                        <a:rPr lang="en-IE" sz="2000" b="0" dirty="0">
                          <a:solidFill>
                            <a:schemeClr val="bg1"/>
                          </a:solidFill>
                        </a:rPr>
                        <a:t>Insurance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Maintain up-to-date public liability, contents, and business interruption insurance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€1,000/year budgeted from fixed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278095"/>
                  </a:ext>
                </a:extLst>
              </a:tr>
            </a:tbl>
          </a:graphicData>
        </a:graphic>
      </p:graphicFrame>
    </p:spTree>
    <p:extLst>
      <p:ext uri="{BB962C8B-B14F-4D97-AF65-F5344CB8AC3E}">
        <p14:creationId xmlns:p14="http://schemas.microsoft.com/office/powerpoint/2010/main" val="2951705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6DB9-C999-20C1-9080-51287BD34FD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4B1CD8F-21BD-4BE7-537B-69528394036F}"/>
              </a:ext>
            </a:extLst>
          </p:cNvPr>
          <p:cNvSpPr>
            <a:spLocks noGrp="1"/>
          </p:cNvSpPr>
          <p:nvPr>
            <p:ph type="body" sz="quarter" idx="4294967295"/>
          </p:nvPr>
        </p:nvSpPr>
        <p:spPr>
          <a:xfrm>
            <a:off x="8648700" y="1857125"/>
            <a:ext cx="3190188" cy="870198"/>
          </a:xfrm>
          <a:prstGeom prst="rect">
            <a:avLst/>
          </a:prstGeom>
        </p:spPr>
        <p:txBody>
          <a:bodyPr/>
          <a:lstStyle/>
          <a:p>
            <a:pPr marL="0" indent="0" algn="r">
              <a:buNone/>
            </a:pPr>
            <a:r>
              <a:rPr lang="en-US" dirty="0">
                <a:solidFill>
                  <a:schemeClr val="bg1"/>
                </a:solidFill>
              </a:rPr>
              <a:t>The Impact of Eco-Friendly Decisions</a:t>
            </a:r>
            <a:endParaRPr lang="en-IE" dirty="0">
              <a:solidFill>
                <a:schemeClr val="bg1"/>
              </a:solidFill>
            </a:endParaRPr>
          </a:p>
        </p:txBody>
      </p:sp>
      <p:sp>
        <p:nvSpPr>
          <p:cNvPr id="10" name="Text Placeholder 9">
            <a:extLst>
              <a:ext uri="{FF2B5EF4-FFF2-40B4-BE49-F238E27FC236}">
                <a16:creationId xmlns:a16="http://schemas.microsoft.com/office/drawing/2014/main" id="{962D3621-C246-E6FB-FB7F-DDA166627386}"/>
              </a:ext>
            </a:extLst>
          </p:cNvPr>
          <p:cNvSpPr>
            <a:spLocks noGrp="1"/>
          </p:cNvSpPr>
          <p:nvPr>
            <p:ph type="body" sz="quarter" idx="4294967295"/>
          </p:nvPr>
        </p:nvSpPr>
        <p:spPr>
          <a:xfrm>
            <a:off x="8442104" y="996518"/>
            <a:ext cx="3475939" cy="319777"/>
          </a:xfrm>
          <a:prstGeom prst="rect">
            <a:avLst/>
          </a:prstGeom>
        </p:spPr>
        <p:txBody>
          <a:bodyPr/>
          <a:lstStyle/>
          <a:p>
            <a:pPr marL="0" indent="0" algn="r">
              <a:buNone/>
            </a:pPr>
            <a:r>
              <a:rPr lang="en-IE" sz="3200" b="1" dirty="0">
                <a:solidFill>
                  <a:schemeClr val="bg1"/>
                </a:solidFill>
              </a:rPr>
              <a:t>Long Term Viability</a:t>
            </a:r>
          </a:p>
        </p:txBody>
      </p:sp>
      <p:pic>
        <p:nvPicPr>
          <p:cNvPr id="3" name="Picture Placeholder 2" descr="A close-up of grass&#10;&#10;AI-generated content may be incorrect.">
            <a:extLst>
              <a:ext uri="{FF2B5EF4-FFF2-40B4-BE49-F238E27FC236}">
                <a16:creationId xmlns:a16="http://schemas.microsoft.com/office/drawing/2014/main" id="{FBE63922-7B30-1C3A-A21F-0F1CED520174}"/>
              </a:ext>
            </a:extLst>
          </p:cNvPr>
          <p:cNvPicPr>
            <a:picLocks noGrp="1" noChangeAspect="1"/>
          </p:cNvPicPr>
          <p:nvPr>
            <p:ph type="pic" sz="quarter" idx="22"/>
          </p:nvPr>
        </p:nvPicPr>
        <p:blipFill>
          <a:blip r:embed="rId2"/>
          <a:srcRect t="19509" b="19509"/>
          <a:stretch>
            <a:fillRect/>
          </a:stretch>
        </p:blipFill>
        <p:spPr/>
      </p:pic>
      <p:sp>
        <p:nvSpPr>
          <p:cNvPr id="12" name="Text Placeholder 11">
            <a:extLst>
              <a:ext uri="{FF2B5EF4-FFF2-40B4-BE49-F238E27FC236}">
                <a16:creationId xmlns:a16="http://schemas.microsoft.com/office/drawing/2014/main" id="{DCB9DAC6-2B23-97C6-8FDE-3F20B2B6F4DA}"/>
              </a:ext>
            </a:extLst>
          </p:cNvPr>
          <p:cNvSpPr>
            <a:spLocks noGrp="1"/>
          </p:cNvSpPr>
          <p:nvPr>
            <p:ph type="body" sz="quarter" idx="23"/>
          </p:nvPr>
        </p:nvSpPr>
        <p:spPr>
          <a:xfrm>
            <a:off x="229231" y="3994020"/>
            <a:ext cx="11736539" cy="1248936"/>
          </a:xfrm>
        </p:spPr>
        <p:txBody>
          <a:bodyPr/>
          <a:lstStyle/>
          <a:p>
            <a:pPr algn="ctr"/>
            <a:r>
              <a:rPr lang="en-US" sz="2800" i="1" dirty="0">
                <a:solidFill>
                  <a:srgbClr val="E96751"/>
                </a:solidFill>
              </a:rPr>
              <a:t>How do eco-friendly decisions influence my </a:t>
            </a:r>
            <a:r>
              <a:rPr lang="en-US" sz="2800" b="1" i="1" dirty="0">
                <a:solidFill>
                  <a:srgbClr val="E96751"/>
                </a:solidFill>
              </a:rPr>
              <a:t>costs, pricing strategy </a:t>
            </a:r>
            <a:r>
              <a:rPr lang="en-US" sz="2800" i="1" dirty="0">
                <a:solidFill>
                  <a:srgbClr val="E96751"/>
                </a:solidFill>
              </a:rPr>
              <a:t>and long-term financial viability?</a:t>
            </a:r>
            <a:endParaRPr lang="en-US" sz="2800" b="1" i="1" dirty="0">
              <a:solidFill>
                <a:srgbClr val="E96751"/>
              </a:solidFill>
            </a:endParaRPr>
          </a:p>
          <a:p>
            <a:r>
              <a:rPr lang="en-US" b="1" dirty="0">
                <a:solidFill>
                  <a:srgbClr val="595959"/>
                </a:solidFill>
              </a:rPr>
              <a:t>Objective: </a:t>
            </a:r>
            <a:r>
              <a:rPr lang="en-US" dirty="0">
                <a:solidFill>
                  <a:srgbClr val="595959"/>
                </a:solidFill>
              </a:rPr>
              <a:t>To help you understand how sustainable choices affect your costs, value proposition, and pricing—and how to communicate those choices to attract the right guests. This section empowers you to make eco-conscious decisions that align with your values and business goals without compromising profitability. It helps you price your accommodation in a way that reflects the added value of sustainability, while preparing you to explain and justify this value to eco-aware </a:t>
            </a:r>
            <a:r>
              <a:rPr lang="en-US" dirty="0" err="1">
                <a:solidFill>
                  <a:srgbClr val="595959"/>
                </a:solidFill>
              </a:rPr>
              <a:t>travellers</a:t>
            </a:r>
            <a:r>
              <a:rPr lang="en-US" dirty="0">
                <a:solidFill>
                  <a:srgbClr val="595959"/>
                </a:solidFill>
              </a:rPr>
              <a:t>.</a:t>
            </a:r>
          </a:p>
        </p:txBody>
      </p:sp>
      <p:sp>
        <p:nvSpPr>
          <p:cNvPr id="13" name="Text Placeholder 12">
            <a:extLst>
              <a:ext uri="{FF2B5EF4-FFF2-40B4-BE49-F238E27FC236}">
                <a16:creationId xmlns:a16="http://schemas.microsoft.com/office/drawing/2014/main" id="{372C8060-2F4E-BAF8-0D7E-B54B726217EE}"/>
              </a:ext>
            </a:extLst>
          </p:cNvPr>
          <p:cNvSpPr>
            <a:spLocks noGrp="1"/>
          </p:cNvSpPr>
          <p:nvPr>
            <p:ph type="body" sz="quarter" idx="66"/>
          </p:nvPr>
        </p:nvSpPr>
        <p:spPr/>
        <p:txBody>
          <a:bodyPr/>
          <a:lstStyle/>
          <a:p>
            <a:endParaRPr lang="en-IE"/>
          </a:p>
        </p:txBody>
      </p:sp>
      <p:grpSp>
        <p:nvGrpSpPr>
          <p:cNvPr id="2" name="Group 1">
            <a:extLst>
              <a:ext uri="{FF2B5EF4-FFF2-40B4-BE49-F238E27FC236}">
                <a16:creationId xmlns:a16="http://schemas.microsoft.com/office/drawing/2014/main" id="{CC5C258C-75AF-8591-CF5D-49C76CDB4026}"/>
              </a:ext>
            </a:extLst>
          </p:cNvPr>
          <p:cNvGrpSpPr/>
          <p:nvPr/>
        </p:nvGrpSpPr>
        <p:grpSpPr>
          <a:xfrm>
            <a:off x="10920313" y="15411"/>
            <a:ext cx="1081945" cy="1011723"/>
            <a:chOff x="1016000" y="1137920"/>
            <a:chExt cx="1016000" cy="1016000"/>
          </a:xfrm>
        </p:grpSpPr>
        <p:sp>
          <p:nvSpPr>
            <p:cNvPr id="4" name="Oval 3">
              <a:extLst>
                <a:ext uri="{FF2B5EF4-FFF2-40B4-BE49-F238E27FC236}">
                  <a16:creationId xmlns:a16="http://schemas.microsoft.com/office/drawing/2014/main" id="{F16D86B1-5323-F0BB-E3A1-B6E5897F047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4299-443F-4A1B-5CF5-44516C7A76D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45</a:t>
              </a:r>
            </a:p>
          </p:txBody>
        </p:sp>
      </p:grpSp>
    </p:spTree>
    <p:extLst>
      <p:ext uri="{BB962C8B-B14F-4D97-AF65-F5344CB8AC3E}">
        <p14:creationId xmlns:p14="http://schemas.microsoft.com/office/powerpoint/2010/main" val="2882400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D44E-226C-95F7-90F5-23D647BAFAE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B0F163-AEB5-4DEC-84A7-10D97EF793DF}"/>
              </a:ext>
            </a:extLst>
          </p:cNvPr>
          <p:cNvSpPr>
            <a:spLocks noGrp="1"/>
          </p:cNvSpPr>
          <p:nvPr>
            <p:ph type="body" sz="quarter" idx="18"/>
          </p:nvPr>
        </p:nvSpPr>
        <p:spPr>
          <a:xfrm>
            <a:off x="1750683" y="1322549"/>
            <a:ext cx="9184018" cy="3499183"/>
          </a:xfrm>
        </p:spPr>
        <p:txBody>
          <a:bodyPr/>
          <a:lstStyle/>
          <a:p>
            <a:pPr>
              <a:spcAft>
                <a:spcPts val="600"/>
              </a:spcAft>
            </a:pPr>
            <a:r>
              <a:rPr lang="en-US" dirty="0"/>
              <a:t>Sustainability is not just a marketing buzzword—it can directly shape your </a:t>
            </a:r>
            <a:r>
              <a:rPr lang="en-US" b="1" dirty="0"/>
              <a:t>pricing strategy, costs, and customer expectations. </a:t>
            </a:r>
          </a:p>
          <a:p>
            <a:pPr>
              <a:spcAft>
                <a:spcPts val="600"/>
              </a:spcAft>
            </a:pPr>
            <a:r>
              <a:rPr lang="en-US" dirty="0"/>
              <a:t>Accommodations worldwide­ are increasingly implementing sustainable­ practices and embracing gree­n initiatives. This transformation is motivated not only by altruism and societal pressures, but also underpinned by sound business strategies, such as long-term cost savings, evolving customer preferences, and the­ need to comply with environme­ntal regulations.</a:t>
            </a:r>
          </a:p>
          <a:p>
            <a:pPr>
              <a:spcAft>
                <a:spcPts val="600"/>
              </a:spcAft>
            </a:pPr>
            <a:r>
              <a:rPr lang="en-US" dirty="0"/>
              <a:t>In addition, more and more trave­lers have bee­n </a:t>
            </a:r>
            <a:r>
              <a:rPr lang="en-US" dirty="0" err="1"/>
              <a:t>recognising</a:t>
            </a:r>
            <a:r>
              <a:rPr lang="en-US" dirty="0"/>
              <a:t> the environme­ntal and social benefits of staying at eco-frie­ndly accommodations. Gre­ening accommodations not only contribute to the­ wellbeing of our planet, but also make </a:t>
            </a:r>
            <a:r>
              <a:rPr lang="en-US" b="1" dirty="0"/>
              <a:t>new and exciting experiences </a:t>
            </a:r>
            <a:r>
              <a:rPr lang="en-US" dirty="0"/>
              <a:t>for guests, </a:t>
            </a:r>
            <a:r>
              <a:rPr lang="en-US" b="1" dirty="0"/>
              <a:t>which they are willing to pay a premium for</a:t>
            </a:r>
            <a:r>
              <a:rPr lang="en-US" dirty="0"/>
              <a:t>. Some of the reasons are outlined in this section</a:t>
            </a:r>
          </a:p>
          <a:p>
            <a:pPr>
              <a:spcAft>
                <a:spcPts val="600"/>
              </a:spcAft>
            </a:pPr>
            <a:endParaRPr lang="en-US" dirty="0"/>
          </a:p>
          <a:p>
            <a:pPr>
              <a:spcAft>
                <a:spcPts val="600"/>
              </a:spcAft>
            </a:pPr>
            <a:endParaRPr lang="en-US" b="1" dirty="0"/>
          </a:p>
        </p:txBody>
      </p:sp>
      <p:sp>
        <p:nvSpPr>
          <p:cNvPr id="7" name="Text Placeholder 6">
            <a:extLst>
              <a:ext uri="{FF2B5EF4-FFF2-40B4-BE49-F238E27FC236}">
                <a16:creationId xmlns:a16="http://schemas.microsoft.com/office/drawing/2014/main" id="{AB6DC4A0-E715-DA38-41D7-04070B6FDCE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6" name="Graphic 5" descr="Piggy Bank with solid fill">
            <a:extLst>
              <a:ext uri="{FF2B5EF4-FFF2-40B4-BE49-F238E27FC236}">
                <a16:creationId xmlns:a16="http://schemas.microsoft.com/office/drawing/2014/main" id="{89A8FB0E-E23B-B4CA-8CF3-6D90D8748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77" y="2610828"/>
            <a:ext cx="914400" cy="914400"/>
          </a:xfrm>
          <a:prstGeom prst="rect">
            <a:avLst/>
          </a:prstGeom>
        </p:spPr>
      </p:pic>
      <p:pic>
        <p:nvPicPr>
          <p:cNvPr id="10" name="Graphic 9" descr="Customer review with solid fill">
            <a:extLst>
              <a:ext uri="{FF2B5EF4-FFF2-40B4-BE49-F238E27FC236}">
                <a16:creationId xmlns:a16="http://schemas.microsoft.com/office/drawing/2014/main" id="{926B8DAA-A6FF-0906-1F36-EDC118AF8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77" y="1377116"/>
            <a:ext cx="914400" cy="914400"/>
          </a:xfrm>
          <a:prstGeom prst="rect">
            <a:avLst/>
          </a:prstGeom>
        </p:spPr>
      </p:pic>
      <p:pic>
        <p:nvPicPr>
          <p:cNvPr id="12" name="Graphic 11" descr="Rating 3 Star with solid fill">
            <a:extLst>
              <a:ext uri="{FF2B5EF4-FFF2-40B4-BE49-F238E27FC236}">
                <a16:creationId xmlns:a16="http://schemas.microsoft.com/office/drawing/2014/main" id="{352B6B9D-FD2B-6E2E-08FA-49A2A4AF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77" y="4163852"/>
            <a:ext cx="914400" cy="914400"/>
          </a:xfrm>
          <a:prstGeom prst="rect">
            <a:avLst/>
          </a:prstGeom>
        </p:spPr>
      </p:pic>
    </p:spTree>
    <p:extLst>
      <p:ext uri="{BB962C8B-B14F-4D97-AF65-F5344CB8AC3E}">
        <p14:creationId xmlns:p14="http://schemas.microsoft.com/office/powerpoint/2010/main" val="1676388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5A6186-DE02-6434-F768-A06A24069A0A}"/>
              </a:ext>
            </a:extLst>
          </p:cNvPr>
          <p:cNvSpPr>
            <a:spLocks noGrp="1"/>
          </p:cNvSpPr>
          <p:nvPr>
            <p:ph type="body" sz="quarter" idx="18"/>
          </p:nvPr>
        </p:nvSpPr>
        <p:spPr>
          <a:xfrm>
            <a:off x="1419225" y="1322549"/>
            <a:ext cx="9984119" cy="3499183"/>
          </a:xfrm>
        </p:spPr>
        <p:txBody>
          <a:bodyPr/>
          <a:lstStyle/>
          <a:p>
            <a:pPr>
              <a:spcAft>
                <a:spcPts val="1200"/>
              </a:spcAft>
            </a:pPr>
            <a:r>
              <a:rPr lang="en-US" b="1" dirty="0"/>
              <a:t>Accommodations can’t easily gain green certification. </a:t>
            </a:r>
            <a:r>
              <a:rPr lang="en-US" dirty="0"/>
              <a:t>It demands commitment and </a:t>
            </a:r>
            <a:r>
              <a:rPr lang="en-US" b="1" dirty="0"/>
              <a:t>substantial investme­nt </a:t>
            </a:r>
            <a:r>
              <a:rPr lang="en-US" dirty="0"/>
              <a:t>from operators who are ge­nuinely devoted to adopting sustainable­ practices. Achieving green certification is the best course of action. It acts as a validation of green credentials, distinguishing them from those­ who may be just gree­nwashing.</a:t>
            </a:r>
          </a:p>
          <a:p>
            <a:pPr>
              <a:spcAft>
                <a:spcPts val="1200"/>
              </a:spcAft>
            </a:pPr>
            <a:r>
              <a:rPr lang="en-US" dirty="0"/>
              <a:t>Eco-friendly decisions, such as installing solar panels, </a:t>
            </a:r>
            <a:r>
              <a:rPr lang="en-US" dirty="0" err="1"/>
              <a:t>utilising</a:t>
            </a:r>
            <a:r>
              <a:rPr lang="en-US" dirty="0"/>
              <a:t> natural materials, reducing single-use plastics, or supporting local artisans, often require </a:t>
            </a:r>
            <a:r>
              <a:rPr lang="en-US" b="1" dirty="0"/>
              <a:t>upfront investments </a:t>
            </a:r>
            <a:r>
              <a:rPr lang="en-US" dirty="0"/>
              <a:t>but can </a:t>
            </a:r>
            <a:r>
              <a:rPr lang="en-US" b="1" dirty="0"/>
              <a:t>yield long-term benefits. </a:t>
            </a:r>
          </a:p>
          <a:p>
            <a:pPr>
              <a:spcAft>
                <a:spcPts val="1200"/>
              </a:spcAft>
            </a:pPr>
            <a:r>
              <a:rPr lang="en-US" dirty="0"/>
              <a:t>These choices not only </a:t>
            </a:r>
            <a:r>
              <a:rPr lang="en-US" b="1" dirty="0"/>
              <a:t>reduce operational costs </a:t>
            </a:r>
            <a:r>
              <a:rPr lang="en-US" dirty="0"/>
              <a:t>over time but also </a:t>
            </a:r>
            <a:r>
              <a:rPr lang="en-US" b="1" dirty="0"/>
              <a:t>increase perceived value</a:t>
            </a:r>
            <a:r>
              <a:rPr lang="en-US" dirty="0"/>
              <a:t> among environmentally conscious guests. </a:t>
            </a:r>
          </a:p>
          <a:p>
            <a:pPr>
              <a:spcAft>
                <a:spcPts val="1200"/>
              </a:spcAft>
            </a:pPr>
            <a:r>
              <a:rPr lang="en-US" dirty="0"/>
              <a:t>This section explores how to assess the </a:t>
            </a:r>
            <a:r>
              <a:rPr lang="en-US" b="1" dirty="0"/>
              <a:t>financial impact of sustainable upgrades</a:t>
            </a:r>
            <a:r>
              <a:rPr lang="en-US" dirty="0"/>
              <a:t>, calculate returns, and adjust your pricing accordingly. </a:t>
            </a:r>
          </a:p>
          <a:p>
            <a:pPr>
              <a:spcAft>
                <a:spcPts val="1200"/>
              </a:spcAft>
            </a:pPr>
            <a:endParaRPr lang="en-IE" dirty="0"/>
          </a:p>
        </p:txBody>
      </p:sp>
      <p:sp>
        <p:nvSpPr>
          <p:cNvPr id="7" name="Text Placeholder 6">
            <a:extLst>
              <a:ext uri="{FF2B5EF4-FFF2-40B4-BE49-F238E27FC236}">
                <a16:creationId xmlns:a16="http://schemas.microsoft.com/office/drawing/2014/main" id="{1EB8E120-D3B3-FC0D-69F9-2510824940B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14" name="Graphic 13" descr="Target Audience with solid fill">
            <a:extLst>
              <a:ext uri="{FF2B5EF4-FFF2-40B4-BE49-F238E27FC236}">
                <a16:creationId xmlns:a16="http://schemas.microsoft.com/office/drawing/2014/main" id="{B593AB75-3BD6-2AA7-C03F-C992C53D2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457" y="5145582"/>
            <a:ext cx="914400" cy="914400"/>
          </a:xfrm>
          <a:prstGeom prst="rect">
            <a:avLst/>
          </a:prstGeom>
        </p:spPr>
      </p:pic>
      <p:pic>
        <p:nvPicPr>
          <p:cNvPr id="3" name="Graphic 2" descr="Coins with solid fill">
            <a:extLst>
              <a:ext uri="{FF2B5EF4-FFF2-40B4-BE49-F238E27FC236}">
                <a16:creationId xmlns:a16="http://schemas.microsoft.com/office/drawing/2014/main" id="{A23C4C91-E4C7-2191-7AD8-F0361AFD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7" y="3202131"/>
            <a:ext cx="914400" cy="914400"/>
          </a:xfrm>
          <a:prstGeom prst="rect">
            <a:avLst/>
          </a:prstGeom>
        </p:spPr>
      </p:pic>
      <p:pic>
        <p:nvPicPr>
          <p:cNvPr id="9" name="Graphic 8" descr="Open hand with plant with solid fill">
            <a:extLst>
              <a:ext uri="{FF2B5EF4-FFF2-40B4-BE49-F238E27FC236}">
                <a16:creationId xmlns:a16="http://schemas.microsoft.com/office/drawing/2014/main" id="{0EE83DBB-0EA3-3154-974F-2C116952C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59" y="4326432"/>
            <a:ext cx="914400" cy="914400"/>
          </a:xfrm>
          <a:prstGeom prst="rect">
            <a:avLst/>
          </a:prstGeom>
        </p:spPr>
      </p:pic>
      <p:pic>
        <p:nvPicPr>
          <p:cNvPr id="11" name="Graphic 10" descr="Sustainability with solid fill">
            <a:extLst>
              <a:ext uri="{FF2B5EF4-FFF2-40B4-BE49-F238E27FC236}">
                <a16:creationId xmlns:a16="http://schemas.microsoft.com/office/drawing/2014/main" id="{AA88319D-8129-4138-FA28-0230A03CD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59" y="1373331"/>
            <a:ext cx="914400" cy="914400"/>
          </a:xfrm>
          <a:prstGeom prst="rect">
            <a:avLst/>
          </a:prstGeom>
        </p:spPr>
      </p:pic>
      <p:sp>
        <p:nvSpPr>
          <p:cNvPr id="12" name="TextBox 11">
            <a:extLst>
              <a:ext uri="{FF2B5EF4-FFF2-40B4-BE49-F238E27FC236}">
                <a16:creationId xmlns:a16="http://schemas.microsoft.com/office/drawing/2014/main" id="{21441B3F-7633-49DF-05D9-EFF4FCDBBCCB}"/>
              </a:ext>
            </a:extLst>
          </p:cNvPr>
          <p:cNvSpPr txBox="1"/>
          <p:nvPr/>
        </p:nvSpPr>
        <p:spPr>
          <a:xfrm>
            <a:off x="1419225" y="6150024"/>
            <a:ext cx="7193293" cy="369332"/>
          </a:xfrm>
          <a:prstGeom prst="rect">
            <a:avLst/>
          </a:prstGeom>
          <a:noFill/>
        </p:spPr>
        <p:txBody>
          <a:bodyPr wrap="square">
            <a:spAutoFit/>
          </a:bodyPr>
          <a:lstStyle/>
          <a:p>
            <a:r>
              <a:rPr lang="en-US" dirty="0">
                <a:solidFill>
                  <a:srgbClr val="00B0F0"/>
                </a:solidFill>
                <a:hlinkClick r:id="rId10">
                  <a:extLst>
                    <a:ext uri="{A12FA001-AC4F-418D-AE19-62706E023703}">
                      <ahyp:hlinkClr xmlns:ahyp="http://schemas.microsoft.com/office/drawing/2018/hyperlinkcolor" val="tx"/>
                    </a:ext>
                  </a:extLst>
                </a:hlinkClick>
              </a:rPr>
              <a:t>What Are the 9 Startup Costs for an Eco Lodge Business?</a:t>
            </a:r>
            <a:endParaRPr lang="en-IE" dirty="0">
              <a:solidFill>
                <a:srgbClr val="00B0F0"/>
              </a:solidFill>
            </a:endParaRPr>
          </a:p>
        </p:txBody>
      </p:sp>
    </p:spTree>
    <p:extLst>
      <p:ext uri="{BB962C8B-B14F-4D97-AF65-F5344CB8AC3E}">
        <p14:creationId xmlns:p14="http://schemas.microsoft.com/office/powerpoint/2010/main" val="398267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ata 22">
            <a:extLst>
              <a:ext uri="{FF2B5EF4-FFF2-40B4-BE49-F238E27FC236}">
                <a16:creationId xmlns:a16="http://schemas.microsoft.com/office/drawing/2014/main" id="{F2CABF30-E55D-AE78-5053-5B56C5F7D982}"/>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B33E0A0-E8DB-11ED-AA84-F49555335513}"/>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468112-8D04-FDA9-4475-42CCF67113B7}"/>
              </a:ext>
            </a:extLst>
          </p:cNvPr>
          <p:cNvSpPr/>
          <p:nvPr/>
        </p:nvSpPr>
        <p:spPr>
          <a:xfrm>
            <a:off x="227238" y="4302142"/>
            <a:ext cx="8090992" cy="2387728"/>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97EBB29-8D86-288A-B6BA-93477D286635}"/>
              </a:ext>
            </a:extLst>
          </p:cNvPr>
          <p:cNvSpPr/>
          <p:nvPr/>
        </p:nvSpPr>
        <p:spPr>
          <a:xfrm>
            <a:off x="227237" y="2784094"/>
            <a:ext cx="8039283" cy="115480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Upfront Investments Mean Long-Term Savings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432EB74-B855-66C4-CF5E-5353972D218C}"/>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147F03B-955B-8FD6-5E5F-28E69E2E0243}"/>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Solar panels can cut your electricity bills, a well-insulated cabin lowers heating costs, and a water recycling system might reduce utility fees. </a:t>
            </a:r>
          </a:p>
        </p:txBody>
      </p:sp>
      <p:sp>
        <p:nvSpPr>
          <p:cNvPr id="14" name="Text Placeholder 4">
            <a:extLst>
              <a:ext uri="{FF2B5EF4-FFF2-40B4-BE49-F238E27FC236}">
                <a16:creationId xmlns:a16="http://schemas.microsoft.com/office/drawing/2014/main" id="{96522601-CC19-F24B-4B0F-76FF0C52DE97}"/>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6A61A19-83E1-8718-A6D4-5AD39EBCDF05}"/>
              </a:ext>
            </a:extLst>
          </p:cNvPr>
          <p:cNvSpPr txBox="1">
            <a:spLocks/>
          </p:cNvSpPr>
          <p:nvPr/>
        </p:nvSpPr>
        <p:spPr>
          <a:xfrm>
            <a:off x="944888" y="4333516"/>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b="1" dirty="0">
                <a:solidFill>
                  <a:schemeClr val="bg1"/>
                </a:solidFill>
              </a:rPr>
              <a:t>High initial costs. </a:t>
            </a:r>
            <a:r>
              <a:rPr lang="en-US" altLang="en-US" sz="2100" dirty="0">
                <a:solidFill>
                  <a:schemeClr val="bg1"/>
                </a:solidFill>
              </a:rPr>
              <a:t>Sustainable infrastructure, such as installing solar panels or a small wind turbine, often requires an initial capital outlay. It could cost your lodge tens of thousands of euros (estimates range from around €20,000 to €50,000. Similarly, building with eco-materials or high-efficiency insulation might </a:t>
            </a:r>
            <a:r>
              <a:rPr lang="en-US" altLang="en-US" sz="2100" b="1" dirty="0">
                <a:solidFill>
                  <a:schemeClr val="bg1"/>
                </a:solidFill>
              </a:rPr>
              <a:t>add to construction costs</a:t>
            </a:r>
            <a:r>
              <a:rPr lang="en-US" altLang="en-US" sz="2100" dirty="0">
                <a:solidFill>
                  <a:schemeClr val="bg1"/>
                </a:solidFill>
              </a:rPr>
              <a:t>. These investments increase your </a:t>
            </a:r>
            <a:r>
              <a:rPr lang="en-US" altLang="en-US" sz="2100" b="1" dirty="0">
                <a:solidFill>
                  <a:schemeClr val="bg1"/>
                </a:solidFill>
              </a:rPr>
              <a:t>startup or upgrade costs</a:t>
            </a:r>
            <a:r>
              <a:rPr lang="en-US" altLang="en-US" sz="2100" dirty="0">
                <a:solidFill>
                  <a:schemeClr val="bg1"/>
                </a:solidFill>
              </a:rPr>
              <a:t>, and you may need </a:t>
            </a:r>
            <a:r>
              <a:rPr lang="en-US" altLang="en-US" sz="2100" b="1" dirty="0">
                <a:solidFill>
                  <a:schemeClr val="bg1"/>
                </a:solidFill>
              </a:rPr>
              <a:t>to charge higher prices </a:t>
            </a:r>
            <a:r>
              <a:rPr lang="en-US" altLang="en-US" sz="2100" dirty="0">
                <a:solidFill>
                  <a:schemeClr val="bg1"/>
                </a:solidFill>
              </a:rPr>
              <a:t>to recoup them. </a:t>
            </a:r>
          </a:p>
        </p:txBody>
      </p:sp>
      <p:sp>
        <p:nvSpPr>
          <p:cNvPr id="6" name="Flowchart: Data 5">
            <a:extLst>
              <a:ext uri="{FF2B5EF4-FFF2-40B4-BE49-F238E27FC236}">
                <a16:creationId xmlns:a16="http://schemas.microsoft.com/office/drawing/2014/main" id="{EE1E0BA5-2E51-B7DF-0051-4E7E5D9CA1AF}"/>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154FE97-FD2C-6CD3-7984-D9C1A86C1CEC}"/>
              </a:ext>
            </a:extLst>
          </p:cNvPr>
          <p:cNvSpPr/>
          <p:nvPr/>
        </p:nvSpPr>
        <p:spPr>
          <a:xfrm>
            <a:off x="227237" y="1368736"/>
            <a:ext cx="8123040" cy="115480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7E5BC83B-DA65-0638-F380-1B3104E138FD}"/>
              </a:ext>
            </a:extLst>
          </p:cNvPr>
          <p:cNvSpPr txBox="1">
            <a:spLocks/>
          </p:cNvSpPr>
          <p:nvPr/>
        </p:nvSpPr>
        <p:spPr>
          <a:xfrm>
            <a:off x="1227533" y="1466516"/>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Cost Savings</a:t>
            </a:r>
            <a:r>
              <a:rPr lang="en-US" sz="2200" dirty="0">
                <a:solidFill>
                  <a:schemeClr val="bg1"/>
                </a:solidFill>
              </a:rPr>
              <a:t>. </a:t>
            </a:r>
            <a:r>
              <a:rPr lang="en-US" altLang="en-US" sz="2200" dirty="0">
                <a:solidFill>
                  <a:schemeClr val="bg1"/>
                </a:solidFill>
              </a:rPr>
              <a:t>Accommodation providers</a:t>
            </a:r>
            <a:r>
              <a:rPr lang="en-US" sz="2200" dirty="0">
                <a:solidFill>
                  <a:schemeClr val="bg1"/>
                </a:solidFill>
              </a:rPr>
              <a:t> are­ enthusiastically embracing eco-frie­ndly practices for one very convincing re­ason: the possibility of significant financial savings. </a:t>
            </a:r>
          </a:p>
        </p:txBody>
      </p:sp>
      <p:pic>
        <p:nvPicPr>
          <p:cNvPr id="10" name="Picture 9" descr="Solar panels on a roof&#10;&#10;AI-generated content may be incorrect.">
            <a:extLst>
              <a:ext uri="{FF2B5EF4-FFF2-40B4-BE49-F238E27FC236}">
                <a16:creationId xmlns:a16="http://schemas.microsoft.com/office/drawing/2014/main" id="{2E887869-24B8-0F27-E0E5-08679E3DC984}"/>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62D89B64-EE9E-A59E-1F62-546B78636736}"/>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28" name="Graphic 27" descr="Piggy Bank with solid fill">
            <a:extLst>
              <a:ext uri="{FF2B5EF4-FFF2-40B4-BE49-F238E27FC236}">
                <a16:creationId xmlns:a16="http://schemas.microsoft.com/office/drawing/2014/main" id="{74C4558D-2110-7BC2-3D02-AA205C59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8F69008A-93AA-5257-74D2-78DDA988D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180" y="2882581"/>
            <a:ext cx="914400" cy="914400"/>
          </a:xfrm>
          <a:prstGeom prst="rect">
            <a:avLst/>
          </a:prstGeom>
        </p:spPr>
      </p:pic>
      <p:pic>
        <p:nvPicPr>
          <p:cNvPr id="32" name="Graphic 31" descr="Lightbulb and gear with solid fill">
            <a:extLst>
              <a:ext uri="{FF2B5EF4-FFF2-40B4-BE49-F238E27FC236}">
                <a16:creationId xmlns:a16="http://schemas.microsoft.com/office/drawing/2014/main" id="{5CB22CC6-536D-6DDC-03E7-38B28AFA3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19C336BC-725D-9176-A2C8-CD230F2B1741}"/>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A8C8C32E-2A00-72CD-B8B3-A433FDF8508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9BF1D788-13F6-5AC6-BA09-B3E278CB6FA2}"/>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599699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3CA2-ADB4-0720-73D6-F143847B39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5B46B5D-A3B0-1169-F691-ABF05B98D4D0}"/>
              </a:ext>
            </a:extLst>
          </p:cNvPr>
          <p:cNvSpPr>
            <a:spLocks noGrp="1"/>
          </p:cNvSpPr>
          <p:nvPr>
            <p:ph type="body" sz="quarter" idx="16"/>
          </p:nvPr>
        </p:nvSpPr>
        <p:spPr>
          <a:xfrm>
            <a:off x="608549" y="236082"/>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04F48232-80FD-6CF8-A037-B3E82013E51F}"/>
              </a:ext>
            </a:extLst>
          </p:cNvPr>
          <p:cNvGraphicFramePr/>
          <p:nvPr>
            <p:extLst>
              <p:ext uri="{D42A27DB-BD31-4B8C-83A1-F6EECF244321}">
                <p14:modId xmlns:p14="http://schemas.microsoft.com/office/powerpoint/2010/main" val="1742323794"/>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81E46AC-C615-1A2B-161E-E7E89AA6035E}"/>
              </a:ext>
            </a:extLst>
          </p:cNvPr>
          <p:cNvGraphicFramePr/>
          <p:nvPr>
            <p:extLst>
              <p:ext uri="{D42A27DB-BD31-4B8C-83A1-F6EECF244321}">
                <p14:modId xmlns:p14="http://schemas.microsoft.com/office/powerpoint/2010/main" val="1295048357"/>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138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0221-C0EE-ADD2-7C22-9FBED72455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F2F59D-F26C-AF31-DAF8-986A855D44F0}"/>
              </a:ext>
            </a:extLst>
          </p:cNvPr>
          <p:cNvSpPr>
            <a:spLocks noGrp="1"/>
          </p:cNvSpPr>
          <p:nvPr>
            <p:ph type="body" sz="quarter" idx="18"/>
          </p:nvPr>
        </p:nvSpPr>
        <p:spPr>
          <a:xfrm>
            <a:off x="625053" y="3263489"/>
            <a:ext cx="2763504" cy="1049221"/>
          </a:xfrm>
        </p:spPr>
        <p:txBody>
          <a:bodyPr/>
          <a:lstStyle/>
          <a:p>
            <a:pPr algn="ctr">
              <a:lnSpc>
                <a:spcPct val="100000"/>
              </a:lnSpc>
            </a:pPr>
            <a:r>
              <a:rPr lang="en-US" altLang="en-US" b="0" dirty="0">
                <a:latin typeface="+mn-lt"/>
              </a:rPr>
              <a:t>Start Small but Plan Investment for Long Term Gain</a:t>
            </a:r>
            <a:endParaRPr lang="en-IE" b="0" dirty="0">
              <a:latin typeface="+mn-lt"/>
            </a:endParaRPr>
          </a:p>
        </p:txBody>
      </p:sp>
      <p:sp>
        <p:nvSpPr>
          <p:cNvPr id="10" name="Text Placeholder 9">
            <a:extLst>
              <a:ext uri="{FF2B5EF4-FFF2-40B4-BE49-F238E27FC236}">
                <a16:creationId xmlns:a16="http://schemas.microsoft.com/office/drawing/2014/main" id="{A869483D-EE66-E80C-5D1B-09A2F602E7B5}"/>
              </a:ext>
            </a:extLst>
          </p:cNvPr>
          <p:cNvSpPr>
            <a:spLocks noGrp="1"/>
          </p:cNvSpPr>
          <p:nvPr>
            <p:ph type="body" sz="quarter" idx="19"/>
          </p:nvPr>
        </p:nvSpPr>
        <p:spPr>
          <a:xfrm>
            <a:off x="499731" y="2102162"/>
            <a:ext cx="3081578" cy="385564"/>
          </a:xfrm>
        </p:spPr>
        <p:txBody>
          <a:bodyPr/>
          <a:lstStyle/>
          <a:p>
            <a:pPr algn="ctr"/>
            <a:r>
              <a:rPr lang="en-US" dirty="0"/>
              <a:t>Eco-friendly Investment</a:t>
            </a:r>
            <a:r>
              <a:rPr lang="en-US" sz="2800" dirty="0"/>
              <a:t> </a:t>
            </a:r>
            <a:endParaRPr lang="en-IE" sz="2800" dirty="0"/>
          </a:p>
        </p:txBody>
      </p:sp>
      <p:pic>
        <p:nvPicPr>
          <p:cNvPr id="11" name="Picture Placeholder 10" descr="A person putting a piece of paper into a recycle bin&#10;&#10;AI-generated content may be incorrect.">
            <a:extLst>
              <a:ext uri="{FF2B5EF4-FFF2-40B4-BE49-F238E27FC236}">
                <a16:creationId xmlns:a16="http://schemas.microsoft.com/office/drawing/2014/main" id="{8A9AEA75-CEF5-042C-D01A-9A947E427C71}"/>
              </a:ext>
            </a:extLst>
          </p:cNvPr>
          <p:cNvPicPr>
            <a:picLocks noGrp="1" noChangeAspect="1"/>
          </p:cNvPicPr>
          <p:nvPr>
            <p:ph type="pic" sz="quarter" idx="10"/>
          </p:nvPr>
        </p:nvPicPr>
        <p:blipFill>
          <a:blip r:embed="rId2"/>
          <a:srcRect t="36416" b="25674"/>
          <a:stretch>
            <a:fillRect/>
          </a:stretch>
        </p:blipFill>
        <p:spPr>
          <a:xfrm>
            <a:off x="391600" y="0"/>
            <a:ext cx="3423163" cy="1945748"/>
          </a:xfrm>
        </p:spPr>
      </p:pic>
      <p:sp>
        <p:nvSpPr>
          <p:cNvPr id="13" name="Text Placeholder 12">
            <a:extLst>
              <a:ext uri="{FF2B5EF4-FFF2-40B4-BE49-F238E27FC236}">
                <a16:creationId xmlns:a16="http://schemas.microsoft.com/office/drawing/2014/main" id="{77BDF01A-515A-EDC1-99E9-95DAF6BFCFA1}"/>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8CE97915-8CAD-EEC5-3896-7BC085B87830}"/>
              </a:ext>
            </a:extLst>
          </p:cNvPr>
          <p:cNvSpPr>
            <a:spLocks noGrp="1" noChangeArrowheads="1"/>
          </p:cNvSpPr>
          <p:nvPr>
            <p:ph type="body" sz="quarter" idx="21"/>
          </p:nvPr>
        </p:nvSpPr>
        <p:spPr bwMode="auto">
          <a:xfrm>
            <a:off x="5210175" y="280423"/>
            <a:ext cx="705237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2400" b="1" dirty="0">
                <a:solidFill>
                  <a:srgbClr val="418D8F"/>
                </a:solidFill>
              </a:rPr>
              <a:t>Start Small: </a:t>
            </a:r>
            <a:r>
              <a:rPr lang="en-US" dirty="0"/>
              <a:t>By </a:t>
            </a:r>
            <a:r>
              <a:rPr lang="en-US" dirty="0" err="1"/>
              <a:t>minimising</a:t>
            </a:r>
            <a:r>
              <a:rPr lang="en-US" dirty="0"/>
              <a:t> food waste and recycling mate­rials such as paper and plastic, hotels can effe­ctively transform their trash into valuable re­sources. </a:t>
            </a:r>
          </a:p>
        </p:txBody>
      </p:sp>
      <p:graphicFrame>
        <p:nvGraphicFramePr>
          <p:cNvPr id="3" name="Diagram 2">
            <a:extLst>
              <a:ext uri="{FF2B5EF4-FFF2-40B4-BE49-F238E27FC236}">
                <a16:creationId xmlns:a16="http://schemas.microsoft.com/office/drawing/2014/main" id="{04D8D2AB-4B49-D50D-3006-34C88F13E453}"/>
              </a:ext>
            </a:extLst>
          </p:cNvPr>
          <p:cNvGraphicFramePr/>
          <p:nvPr>
            <p:extLst>
              <p:ext uri="{D42A27DB-BD31-4B8C-83A1-F6EECF244321}">
                <p14:modId xmlns:p14="http://schemas.microsoft.com/office/powerpoint/2010/main" val="2671587917"/>
              </p:ext>
            </p:extLst>
          </p:nvPr>
        </p:nvGraphicFramePr>
        <p:xfrm>
          <a:off x="4021454" y="1645324"/>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Striped Right 5">
            <a:extLst>
              <a:ext uri="{FF2B5EF4-FFF2-40B4-BE49-F238E27FC236}">
                <a16:creationId xmlns:a16="http://schemas.microsoft.com/office/drawing/2014/main" id="{78982F61-C22B-1B30-FD2D-74AF98DE991F}"/>
              </a:ext>
            </a:extLst>
          </p:cNvPr>
          <p:cNvSpPr/>
          <p:nvPr/>
        </p:nvSpPr>
        <p:spPr>
          <a:xfrm>
            <a:off x="4238624" y="362664"/>
            <a:ext cx="866775" cy="58102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59076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596D0-84F1-6EF7-94D5-1C429874C73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789424-2075-F053-9EE1-9200867803CD}"/>
              </a:ext>
            </a:extLst>
          </p:cNvPr>
          <p:cNvSpPr>
            <a:spLocks noGrp="1"/>
          </p:cNvSpPr>
          <p:nvPr>
            <p:ph type="body" sz="quarter" idx="16"/>
          </p:nvPr>
        </p:nvSpPr>
        <p:spPr>
          <a:xfrm>
            <a:off x="523489" y="312548"/>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AC57EEFF-6578-456D-E45E-93190F4E1DBA}"/>
              </a:ext>
            </a:extLst>
          </p:cNvPr>
          <p:cNvGraphicFramePr/>
          <p:nvPr>
            <p:extLst>
              <p:ext uri="{D42A27DB-BD31-4B8C-83A1-F6EECF244321}">
                <p14:modId xmlns:p14="http://schemas.microsoft.com/office/powerpoint/2010/main" val="1284155046"/>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AE84E289-8D72-12DB-86BB-7A9F1FF2AED6}"/>
              </a:ext>
            </a:extLst>
          </p:cNvPr>
          <p:cNvGraphicFramePr/>
          <p:nvPr>
            <p:extLst>
              <p:ext uri="{D42A27DB-BD31-4B8C-83A1-F6EECF244321}">
                <p14:modId xmlns:p14="http://schemas.microsoft.com/office/powerpoint/2010/main" val="2573076225"/>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850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DCA-1622-BF0A-9939-B1036639C34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C84FD57-65B5-6C7D-2B53-1210492B00A7}"/>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07A4970-5D92-DAD8-A07A-B07B95B6D104}"/>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A1C2B66-E08E-824B-F1B7-52149E52264B}"/>
              </a:ext>
            </a:extLst>
          </p:cNvPr>
          <p:cNvSpPr/>
          <p:nvPr/>
        </p:nvSpPr>
        <p:spPr>
          <a:xfrm>
            <a:off x="227238" y="4302142"/>
            <a:ext cx="8592912" cy="1774808"/>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5D6997-38BE-E3E6-FDC5-237AF465E771}"/>
              </a:ext>
            </a:extLst>
          </p:cNvPr>
          <p:cNvSpPr/>
          <p:nvPr/>
        </p:nvSpPr>
        <p:spPr>
          <a:xfrm>
            <a:off x="227236" y="2784094"/>
            <a:ext cx="8592913" cy="115480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404D04A-BDF3-CC11-CF16-819EB6105262}"/>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Reduce Operating Costs &amp; Improve Brand</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8BA1B5C-A446-5A77-5A49-D806CFCBE0B0}"/>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A721EBF-1CC2-C712-E7D1-09F745A544C9}"/>
              </a:ext>
            </a:extLst>
          </p:cNvPr>
          <p:cNvSpPr txBox="1">
            <a:spLocks/>
          </p:cNvSpPr>
          <p:nvPr/>
        </p:nvSpPr>
        <p:spPr>
          <a:xfrm>
            <a:off x="944888" y="2852709"/>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2D56DDF-7F67-3A76-FB88-615B014ED3DF}"/>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8A18895-C448-BA21-0EA5-0F78EF34864E}"/>
              </a:ext>
            </a:extLst>
          </p:cNvPr>
          <p:cNvSpPr txBox="1">
            <a:spLocks/>
          </p:cNvSpPr>
          <p:nvPr/>
        </p:nvSpPr>
        <p:spPr>
          <a:xfrm>
            <a:off x="944888" y="4333516"/>
            <a:ext cx="754766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b="1" dirty="0">
                <a:solidFill>
                  <a:schemeClr val="bg1"/>
                </a:solidFill>
              </a:rPr>
              <a:t>Improved Profits. </a:t>
            </a:r>
            <a:r>
              <a:rPr lang="en-US" altLang="en-US" sz="2100" dirty="0">
                <a:solidFill>
                  <a:schemeClr val="bg1"/>
                </a:solidFill>
              </a:rPr>
              <a:t>Such savings improve your profit margins in the long term – effectively, eco-investments can pay for themselves and then some. When planning pricing, you might accept a slightly longer breakeven period on capital costs because your day-to-day expenses will be lower going forward.</a:t>
            </a:r>
          </a:p>
          <a:p>
            <a:pPr marL="0" lvl="0" indent="0" eaLnBrk="0" fontAlgn="base" hangingPunct="0">
              <a:spcBef>
                <a:spcPct val="0"/>
              </a:spcBef>
              <a:spcAft>
                <a:spcPts val="600"/>
              </a:spcAft>
            </a:pPr>
            <a:endParaRPr lang="en-US" altLang="en-US" sz="2100" dirty="0">
              <a:solidFill>
                <a:schemeClr val="bg1"/>
              </a:solidFill>
            </a:endParaRPr>
          </a:p>
        </p:txBody>
      </p:sp>
      <p:sp>
        <p:nvSpPr>
          <p:cNvPr id="6" name="Flowchart: Data 5">
            <a:extLst>
              <a:ext uri="{FF2B5EF4-FFF2-40B4-BE49-F238E27FC236}">
                <a16:creationId xmlns:a16="http://schemas.microsoft.com/office/drawing/2014/main" id="{40EFFD00-88BB-AD05-6F92-D0B164DF0CC6}"/>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AC7ADC-6A24-9DB3-BC3B-BE9013A01732}"/>
              </a:ext>
            </a:extLst>
          </p:cNvPr>
          <p:cNvSpPr/>
          <p:nvPr/>
        </p:nvSpPr>
        <p:spPr>
          <a:xfrm>
            <a:off x="227236" y="1368735"/>
            <a:ext cx="8592914" cy="1273441"/>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274E06B3-1D7F-586A-3964-320D733495FF}"/>
              </a:ext>
            </a:extLst>
          </p:cNvPr>
          <p:cNvSpPr txBox="1">
            <a:spLocks/>
          </p:cNvSpPr>
          <p:nvPr/>
        </p:nvSpPr>
        <p:spPr>
          <a:xfrm>
            <a:off x="1228753" y="1412289"/>
            <a:ext cx="758734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Sustainability</a:t>
            </a:r>
            <a:r>
              <a:rPr lang="en-US" sz="2200" dirty="0">
                <a:solidFill>
                  <a:schemeClr val="bg1"/>
                </a:solidFill>
              </a:rPr>
              <a:t>. They not only significantly reduce operational expenses but also enhance­ the accommodations brand value, appe­aling to eco-conscious </a:t>
            </a:r>
            <a:r>
              <a:rPr lang="en-US" sz="2200" dirty="0" err="1">
                <a:solidFill>
                  <a:schemeClr val="bg1"/>
                </a:solidFill>
              </a:rPr>
              <a:t>travellers</a:t>
            </a:r>
            <a:r>
              <a:rPr lang="en-US" sz="2200" dirty="0">
                <a:solidFill>
                  <a:schemeClr val="bg1"/>
                </a:solidFill>
              </a:rPr>
              <a:t> who </a:t>
            </a:r>
            <a:r>
              <a:rPr lang="en-US" sz="2200" dirty="0" err="1">
                <a:solidFill>
                  <a:schemeClr val="bg1"/>
                </a:solidFill>
              </a:rPr>
              <a:t>prioritise­</a:t>
            </a:r>
            <a:r>
              <a:rPr lang="en-US" sz="2200" dirty="0">
                <a:solidFill>
                  <a:schemeClr val="bg1"/>
                </a:solidFill>
              </a:rPr>
              <a:t> environmental responsibility during the­ir trips.</a:t>
            </a:r>
            <a:endParaRPr lang="en-US" altLang="en-US" sz="2200" dirty="0">
              <a:solidFill>
                <a:schemeClr val="bg1"/>
              </a:solidFill>
            </a:endParaRP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1E8CF923-AD77-008B-4C27-A8A003CF5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5324B77B-795B-E992-E5AC-F00394021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80" y="2882581"/>
            <a:ext cx="914400" cy="914400"/>
          </a:xfrm>
          <a:prstGeom prst="rect">
            <a:avLst/>
          </a:prstGeom>
        </p:spPr>
      </p:pic>
      <p:pic>
        <p:nvPicPr>
          <p:cNvPr id="32" name="Graphic 31" descr="Lightbulb and gear with solid fill">
            <a:extLst>
              <a:ext uri="{FF2B5EF4-FFF2-40B4-BE49-F238E27FC236}">
                <a16:creationId xmlns:a16="http://schemas.microsoft.com/office/drawing/2014/main" id="{7E066CBB-67E9-07AD-08F5-6C04775D90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A05886AD-5A12-35E0-2B50-0AB134D6580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8EA94EA3-3B72-5270-6DEF-B24AC21FC2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E26B93B9-53BC-C96B-F850-AE19A5E61C4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6D36EDA2-AFCF-258B-105C-D27A8E9D663A}"/>
              </a:ext>
            </a:extLst>
          </p:cNvPr>
          <p:cNvPicPr>
            <a:picLocks noChangeAspect="1"/>
          </p:cNvPicPr>
          <p:nvPr/>
        </p:nvPicPr>
        <p:blipFill>
          <a:blip r:embed="rId8"/>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B1AA286E-78A4-1E57-A410-0096E3D7AFAE}"/>
              </a:ext>
            </a:extLst>
          </p:cNvPr>
          <p:cNvPicPr>
            <a:picLocks noChangeAspect="1"/>
          </p:cNvPicPr>
          <p:nvPr/>
        </p:nvPicPr>
        <p:blipFill>
          <a:blip r:embed="rId9"/>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E2C3DAB5-C0AE-E9FF-E896-3BDFF9EF9D96}"/>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10">
                  <a:extLst>
                    <a:ext uri="{A12FA001-AC4F-418D-AE19-62706E023703}">
                      <ahyp:hlinkClr xmlns:ahyp="http://schemas.microsoft.com/office/drawing/2018/hyperlinkcolor" val="tx"/>
                    </a:ext>
                  </a:extLst>
                </a:hlinkClick>
              </a:rPr>
              <a:t>Eco-friendly hotels explained: Why they matter</a:t>
            </a:r>
            <a:endParaRPr lang="en-US" b="0" i="0" dirty="0">
              <a:solidFill>
                <a:srgbClr val="00B0F0"/>
              </a:solidFill>
              <a:effectLst/>
            </a:endParaRPr>
          </a:p>
        </p:txBody>
      </p:sp>
    </p:spTree>
    <p:extLst>
      <p:ext uri="{BB962C8B-B14F-4D97-AF65-F5344CB8AC3E}">
        <p14:creationId xmlns:p14="http://schemas.microsoft.com/office/powerpoint/2010/main" val="325190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6B86-6D4F-7D9F-B473-1A0E3C70E0AE}"/>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83CB83B-E7E4-673E-0B0B-40D8D50E04CD}"/>
              </a:ext>
            </a:extLst>
          </p:cNvPr>
          <p:cNvSpPr>
            <a:spLocks noGrp="1"/>
          </p:cNvSpPr>
          <p:nvPr>
            <p:ph type="body" sz="quarter" idx="18"/>
          </p:nvPr>
        </p:nvSpPr>
        <p:spPr>
          <a:xfrm>
            <a:off x="8462683" y="2054216"/>
            <a:ext cx="3361848" cy="1049221"/>
          </a:xfrm>
        </p:spPr>
        <p:txBody>
          <a:bodyPr/>
          <a:lstStyle/>
          <a:p>
            <a:pPr algn="r"/>
            <a:r>
              <a:rPr lang="en-US" b="0" dirty="0"/>
              <a:t>Contingency Planning for Long-Term Viability</a:t>
            </a:r>
            <a:endParaRPr lang="en-IE" b="0" dirty="0"/>
          </a:p>
        </p:txBody>
      </p:sp>
      <p:sp>
        <p:nvSpPr>
          <p:cNvPr id="18" name="Text Placeholder 17">
            <a:extLst>
              <a:ext uri="{FF2B5EF4-FFF2-40B4-BE49-F238E27FC236}">
                <a16:creationId xmlns:a16="http://schemas.microsoft.com/office/drawing/2014/main" id="{E2F11EE1-05FB-729F-2EB4-2417CD7E21B1}"/>
              </a:ext>
            </a:extLst>
          </p:cNvPr>
          <p:cNvSpPr>
            <a:spLocks noGrp="1"/>
          </p:cNvSpPr>
          <p:nvPr>
            <p:ph type="body" sz="quarter" idx="19"/>
          </p:nvPr>
        </p:nvSpPr>
        <p:spPr>
          <a:xfrm>
            <a:off x="9088874" y="1291420"/>
            <a:ext cx="2597067" cy="385564"/>
          </a:xfrm>
        </p:spPr>
        <p:txBody>
          <a:bodyPr/>
          <a:lstStyle/>
          <a:p>
            <a:pPr algn="r"/>
            <a:r>
              <a:rPr lang="en-IE" sz="4000" dirty="0"/>
              <a:t>Section 11</a:t>
            </a:r>
          </a:p>
          <a:p>
            <a:pPr algn="r"/>
            <a:endParaRPr lang="en-IE" sz="4000" dirty="0"/>
          </a:p>
        </p:txBody>
      </p:sp>
      <p:sp>
        <p:nvSpPr>
          <p:cNvPr id="22" name="Text Placeholder 7">
            <a:extLst>
              <a:ext uri="{FF2B5EF4-FFF2-40B4-BE49-F238E27FC236}">
                <a16:creationId xmlns:a16="http://schemas.microsoft.com/office/drawing/2014/main" id="{7C8D1D3D-2336-1DEF-D6C9-54FBD2D1BCF9}"/>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(Risk) </a:t>
            </a:r>
            <a:r>
              <a:rPr lang="en-US" sz="2400" i="1" dirty="0">
                <a:solidFill>
                  <a:srgbClr val="E96751"/>
                </a:solidFill>
              </a:rPr>
              <a:t>How can I </a:t>
            </a:r>
            <a:r>
              <a:rPr lang="en-US" sz="2400" b="1" i="1" dirty="0">
                <a:solidFill>
                  <a:srgbClr val="E96751"/>
                </a:solidFill>
              </a:rPr>
              <a:t>protect</a:t>
            </a:r>
            <a:r>
              <a:rPr lang="en-US" sz="2400" i="1" dirty="0">
                <a:solidFill>
                  <a:srgbClr val="E96751"/>
                </a:solidFill>
              </a:rPr>
              <a:t> my alternative accommodation business from future risks? </a:t>
            </a:r>
            <a:r>
              <a:rPr lang="en-US" sz="2400" b="1" i="1" dirty="0">
                <a:solidFill>
                  <a:srgbClr val="418D8F"/>
                </a:solidFill>
              </a:rPr>
              <a:t>(Financial Health) </a:t>
            </a:r>
            <a:r>
              <a:rPr lang="en-US" sz="2400" i="1" dirty="0">
                <a:solidFill>
                  <a:srgbClr val="E96751"/>
                </a:solidFill>
              </a:rPr>
              <a:t>How can I plan for </a:t>
            </a:r>
            <a:r>
              <a:rPr lang="en-US" sz="2400" b="1" i="1" dirty="0">
                <a:solidFill>
                  <a:srgbClr val="E96751"/>
                </a:solidFill>
              </a:rPr>
              <a:t>long-term financial health, </a:t>
            </a:r>
            <a:r>
              <a:rPr lang="en-US" sz="2400" i="1" dirty="0">
                <a:solidFill>
                  <a:srgbClr val="E96751"/>
                </a:solidFill>
              </a:rPr>
              <a:t>and make sure my business </a:t>
            </a:r>
            <a:r>
              <a:rPr lang="en-US" sz="2400" b="1" i="1" dirty="0">
                <a:solidFill>
                  <a:srgbClr val="E96751"/>
                </a:solidFill>
              </a:rPr>
              <a:t>remains viable</a:t>
            </a:r>
            <a:r>
              <a:rPr lang="en-US" sz="2400" i="1" dirty="0">
                <a:solidFill>
                  <a:srgbClr val="E96751"/>
                </a:solidFill>
              </a:rPr>
              <a:t>? </a:t>
            </a:r>
            <a:r>
              <a:rPr lang="en-US" sz="2400" b="1" i="1" dirty="0">
                <a:solidFill>
                  <a:srgbClr val="418D8F"/>
                </a:solidFill>
              </a:rPr>
              <a:t>(Environmental) </a:t>
            </a:r>
            <a:r>
              <a:rPr lang="en-US" sz="2400" i="1" dirty="0">
                <a:solidFill>
                  <a:srgbClr val="E96751"/>
                </a:solidFill>
              </a:rPr>
              <a:t>How do eco-friendly decisions </a:t>
            </a:r>
            <a:r>
              <a:rPr lang="en-US" sz="2400" b="1" i="1" dirty="0">
                <a:solidFill>
                  <a:srgbClr val="E96751"/>
                </a:solidFill>
              </a:rPr>
              <a:t>influence my costs, pricing strategy </a:t>
            </a:r>
            <a:r>
              <a:rPr lang="en-US" sz="2400" i="1" dirty="0">
                <a:solidFill>
                  <a:srgbClr val="E96751"/>
                </a:solidFill>
              </a:rPr>
              <a:t>and </a:t>
            </a:r>
            <a:r>
              <a:rPr lang="en-US" sz="2400" b="1" i="1" dirty="0">
                <a:solidFill>
                  <a:srgbClr val="E96751"/>
                </a:solidFill>
              </a:rPr>
              <a:t>long-term financial viability</a:t>
            </a:r>
            <a:r>
              <a:rPr lang="en-US" sz="2400" i="1" dirty="0">
                <a:solidFill>
                  <a:srgbClr val="E96751"/>
                </a:solidFill>
              </a:rPr>
              <a:t>?</a:t>
            </a:r>
          </a:p>
          <a:p>
            <a:pPr algn="ctr">
              <a:spcAft>
                <a:spcPts val="600"/>
              </a:spcAft>
            </a:pPr>
            <a:r>
              <a:rPr lang="en-US" b="1" dirty="0">
                <a:solidFill>
                  <a:srgbClr val="595959"/>
                </a:solidFill>
              </a:rPr>
              <a:t>Objective:</a:t>
            </a:r>
            <a:r>
              <a:rPr lang="en-US" dirty="0">
                <a:solidFill>
                  <a:srgbClr val="595959"/>
                </a:solidFill>
              </a:rPr>
              <a:t> (</a:t>
            </a:r>
            <a:r>
              <a:rPr lang="en-US" dirty="0"/>
              <a:t>Managing Risk, Environmental Sustainability and Long-Term Financial Health for Long-Term Viability) To help you assess and identify potential risks and future financial and environmental challenges that could impact your business, and what protection measures you can put in place.</a:t>
            </a:r>
            <a:endParaRPr lang="en-IE" dirty="0">
              <a:solidFill>
                <a:srgbClr val="E96751"/>
              </a:solidFill>
            </a:endParaRPr>
          </a:p>
        </p:txBody>
      </p:sp>
      <p:sp>
        <p:nvSpPr>
          <p:cNvPr id="24" name="Text Placeholder 23">
            <a:extLst>
              <a:ext uri="{FF2B5EF4-FFF2-40B4-BE49-F238E27FC236}">
                <a16:creationId xmlns:a16="http://schemas.microsoft.com/office/drawing/2014/main" id="{EDAB9389-B324-5A68-93C9-50E28A76073C}"/>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D7301A2F-4CDD-3693-3EEA-6F111986C3C3}"/>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966010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Eco-friendly Investment</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extLst>
              <p:ext uri="{D42A27DB-BD31-4B8C-83A1-F6EECF244321}">
                <p14:modId xmlns:p14="http://schemas.microsoft.com/office/powerpoint/2010/main" val="4288677468"/>
              </p:ext>
            </p:extLst>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263489"/>
            <a:ext cx="2927235" cy="1049221"/>
          </a:xfrm>
        </p:spPr>
        <p:txBody>
          <a:bodyPr/>
          <a:lstStyle/>
          <a:p>
            <a:r>
              <a:rPr lang="en-US" b="0" dirty="0">
                <a:latin typeface="+mn-lt"/>
              </a:rPr>
              <a:t>Multiple initiatives all add up € </a:t>
            </a:r>
            <a:r>
              <a:rPr lang="en-US" b="0" dirty="0"/>
              <a:t>€ € </a:t>
            </a:r>
            <a:endParaRPr lang="en-IE" b="0" dirty="0">
              <a:latin typeface="+mn-lt"/>
            </a:endParaRPr>
          </a:p>
        </p:txBody>
      </p:sp>
    </p:spTree>
    <p:extLst>
      <p:ext uri="{BB962C8B-B14F-4D97-AF65-F5344CB8AC3E}">
        <p14:creationId xmlns:p14="http://schemas.microsoft.com/office/powerpoint/2010/main" val="1233279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1011-69C9-8E99-F65B-6A7F57B48F1F}"/>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DC78C5E-BC3A-A480-E2B4-4712DE82A28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2A7D8BF2-2FF5-1567-528C-BF7A330463C6}"/>
              </a:ext>
            </a:extLst>
          </p:cNvPr>
          <p:cNvSpPr/>
          <p:nvPr/>
        </p:nvSpPr>
        <p:spPr>
          <a:xfrm>
            <a:off x="664103" y="3446172"/>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E0FAA52-E8DB-D766-E53D-6DB5710AC066}"/>
              </a:ext>
            </a:extLst>
          </p:cNvPr>
          <p:cNvSpPr/>
          <p:nvPr/>
        </p:nvSpPr>
        <p:spPr>
          <a:xfrm>
            <a:off x="227238" y="3806993"/>
            <a:ext cx="8287908" cy="2593807"/>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825B71AF-C1F5-47F2-49BA-1612EBC7C2F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Lowers Other Costs &amp; Fees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80F2A65D-597C-90EC-127C-2DB66AC62D1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37654F9E-6E1E-6B45-2B43-96AFD791DF24}"/>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2A86E5ED-F8B0-7274-031B-5E3A4CC56E1E}"/>
              </a:ext>
            </a:extLst>
          </p:cNvPr>
          <p:cNvSpPr txBox="1">
            <a:spLocks/>
          </p:cNvSpPr>
          <p:nvPr/>
        </p:nvSpPr>
        <p:spPr>
          <a:xfrm>
            <a:off x="855466" y="3940088"/>
            <a:ext cx="751632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Wingdings" panose="05000000000000000000" pitchFamily="2" charset="2"/>
              <a:buChar char="ü"/>
            </a:pPr>
            <a:r>
              <a:rPr lang="en-US" sz="2200" b="1" dirty="0">
                <a:solidFill>
                  <a:schemeClr val="bg1"/>
                </a:solidFill>
              </a:rPr>
              <a:t>Reducing waste </a:t>
            </a:r>
            <a:r>
              <a:rPr lang="en-US" sz="2200" dirty="0">
                <a:solidFill>
                  <a:schemeClr val="bg1"/>
                </a:solidFill>
              </a:rPr>
              <a:t>(through recycling, composting, and avoiding single-use items) can </a:t>
            </a:r>
            <a:r>
              <a:rPr lang="en-US" sz="2200" b="1" dirty="0">
                <a:solidFill>
                  <a:schemeClr val="bg1"/>
                </a:solidFill>
              </a:rPr>
              <a:t>lower your garbage removal fees. </a:t>
            </a:r>
          </a:p>
          <a:p>
            <a:pPr marL="342900" indent="-342900">
              <a:spcBef>
                <a:spcPts val="0"/>
              </a:spcBef>
              <a:spcAft>
                <a:spcPts val="600"/>
              </a:spcAft>
              <a:buFont typeface="Wingdings" panose="05000000000000000000" pitchFamily="2" charset="2"/>
              <a:buChar char="ü"/>
            </a:pPr>
            <a:r>
              <a:rPr lang="en-US" sz="2200" b="1" dirty="0">
                <a:solidFill>
                  <a:schemeClr val="bg1"/>
                </a:solidFill>
              </a:rPr>
              <a:t>Water-efficient fixtures cut water bills. </a:t>
            </a:r>
          </a:p>
          <a:p>
            <a:pPr marL="342900" indent="-342900">
              <a:spcBef>
                <a:spcPts val="0"/>
              </a:spcBef>
              <a:spcAft>
                <a:spcPts val="600"/>
              </a:spcAft>
              <a:buFont typeface="Wingdings" panose="05000000000000000000" pitchFamily="2" charset="2"/>
              <a:buChar char="ü"/>
            </a:pPr>
            <a:r>
              <a:rPr lang="en-US" sz="2200" b="1" dirty="0">
                <a:solidFill>
                  <a:schemeClr val="bg1"/>
                </a:solidFill>
              </a:rPr>
              <a:t>Reduce </a:t>
            </a:r>
            <a:r>
              <a:rPr lang="en-US" sz="2200" b="1" dirty="0" err="1">
                <a:solidFill>
                  <a:schemeClr val="bg1"/>
                </a:solidFill>
              </a:rPr>
              <a:t>labour</a:t>
            </a:r>
            <a:r>
              <a:rPr lang="en-US" sz="2200" b="1" dirty="0">
                <a:solidFill>
                  <a:schemeClr val="bg1"/>
                </a:solidFill>
              </a:rPr>
              <a:t> and detergent costs: </a:t>
            </a:r>
            <a:r>
              <a:rPr lang="en-US" sz="2200" dirty="0">
                <a:solidFill>
                  <a:schemeClr val="bg1"/>
                </a:solidFill>
              </a:rPr>
              <a:t>Even measures like encouraging guests to </a:t>
            </a:r>
            <a:r>
              <a:rPr lang="en-US" sz="2200" b="1" dirty="0">
                <a:solidFill>
                  <a:schemeClr val="bg1"/>
                </a:solidFill>
              </a:rPr>
              <a:t>reuse towels </a:t>
            </a:r>
            <a:r>
              <a:rPr lang="en-US" sz="2200" dirty="0">
                <a:solidFill>
                  <a:schemeClr val="bg1"/>
                </a:solidFill>
              </a:rPr>
              <a:t>or implementing a linen change policy every 3 nights (common in eco-minded properties) reduce </a:t>
            </a:r>
            <a:r>
              <a:rPr lang="en-US" sz="2200" dirty="0" err="1">
                <a:solidFill>
                  <a:schemeClr val="bg1"/>
                </a:solidFill>
              </a:rPr>
              <a:t>labour</a:t>
            </a:r>
            <a:r>
              <a:rPr lang="en-US" sz="2200" dirty="0">
                <a:solidFill>
                  <a:schemeClr val="bg1"/>
                </a:solidFill>
              </a:rPr>
              <a:t> and detergent costs. </a:t>
            </a:r>
          </a:p>
          <a:p>
            <a:pPr marL="0" lvl="0" indent="0" eaLnBrk="0" fontAlgn="base" hangingPunct="0">
              <a:spcBef>
                <a:spcPts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D14E7910-9BE2-0828-E717-F23A9BFE0104}"/>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17F0C5-1F6E-86DA-1862-1568776D312A}"/>
              </a:ext>
            </a:extLst>
          </p:cNvPr>
          <p:cNvSpPr/>
          <p:nvPr/>
        </p:nvSpPr>
        <p:spPr>
          <a:xfrm>
            <a:off x="227236" y="1368735"/>
            <a:ext cx="8299167" cy="206026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D8811566-271A-1793-E3FD-B96723FACBC3}"/>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Cost Savings</a:t>
            </a:r>
            <a:r>
              <a:rPr lang="en-US" sz="2200" dirty="0">
                <a:solidFill>
                  <a:schemeClr val="bg1"/>
                </a:solidFill>
              </a:rPr>
              <a:t>. Beyond energy savings, sustainable practices often yield cost savings that aren’t immediately obvious. In other words, sustainability can improve your margins from the cost side, allowing you either to profit more at the same price point or potentially to offer better rates than a less efficient competitor.</a:t>
            </a: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AA2B95C0-FAF4-AE3C-A6DE-F7A5E2FF8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2" name="Graphic 31" descr="Lightbulb and gear with solid fill">
            <a:extLst>
              <a:ext uri="{FF2B5EF4-FFF2-40B4-BE49-F238E27FC236}">
                <a16:creationId xmlns:a16="http://schemas.microsoft.com/office/drawing/2014/main" id="{908CD5C3-495D-65CB-6E3A-68D8F6BCF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329" y="4602556"/>
            <a:ext cx="914400" cy="914400"/>
          </a:xfrm>
          <a:prstGeom prst="rect">
            <a:avLst/>
          </a:prstGeom>
        </p:spPr>
      </p:pic>
      <p:grpSp>
        <p:nvGrpSpPr>
          <p:cNvPr id="33" name="Group 32">
            <a:extLst>
              <a:ext uri="{FF2B5EF4-FFF2-40B4-BE49-F238E27FC236}">
                <a16:creationId xmlns:a16="http://schemas.microsoft.com/office/drawing/2014/main" id="{BE84ABB2-3E60-0948-24A4-EDEBE0FA49FB}"/>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111EB41-89C1-2D98-E48F-B1E858A5485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3578B83-49A7-C1D7-B511-4065ABDB380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819C9E9-4C1B-BE02-9EDC-72D9458A2307}"/>
              </a:ext>
            </a:extLst>
          </p:cNvPr>
          <p:cNvPicPr>
            <a:picLocks noChangeAspect="1"/>
          </p:cNvPicPr>
          <p:nvPr/>
        </p:nvPicPr>
        <p:blipFill>
          <a:blip r:embed="rId6"/>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658311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8FB6-A9C7-E7D7-B0C3-63D4DBC75BF7}"/>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F3DA4C21-86B1-2C21-2D99-6C977430A597}"/>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D6951E2-4ECE-3CAC-FFFB-B671D7AD3135}"/>
              </a:ext>
            </a:extLst>
          </p:cNvPr>
          <p:cNvSpPr/>
          <p:nvPr/>
        </p:nvSpPr>
        <p:spPr>
          <a:xfrm>
            <a:off x="664103" y="3774054"/>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B168CDB-5632-E969-ED27-BEA633542A7E}"/>
              </a:ext>
            </a:extLst>
          </p:cNvPr>
          <p:cNvSpPr/>
          <p:nvPr/>
        </p:nvSpPr>
        <p:spPr>
          <a:xfrm>
            <a:off x="227237" y="4134875"/>
            <a:ext cx="8402411" cy="2180200"/>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FA4EE2B-F052-BF47-9DEA-46E69AC7E0B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Marketing and Occupancy Benefits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F9174D0-5B70-C0A2-CD8A-96C51B2F5E4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B6B1888-A10D-45FC-A24F-1B07C2308EA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10FFFAA3-C787-E7CC-BC98-38FAEE269DB1}"/>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054FA64B-C29F-EDEB-C412-9345D5CD6641}"/>
              </a:ext>
            </a:extLst>
          </p:cNvPr>
          <p:cNvSpPr txBox="1">
            <a:spLocks/>
          </p:cNvSpPr>
          <p:nvPr/>
        </p:nvSpPr>
        <p:spPr>
          <a:xfrm>
            <a:off x="1216762" y="4277376"/>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rPr>
              <a:t>Higher occupancy, especially during shoulder seasons, results in better annual revenue.  </a:t>
            </a:r>
          </a:p>
          <a:p>
            <a:pPr marL="0" indent="0">
              <a:spcAft>
                <a:spcPts val="600"/>
              </a:spcAft>
            </a:pPr>
            <a:r>
              <a:rPr lang="en-US" sz="2200" b="1" dirty="0">
                <a:solidFill>
                  <a:schemeClr val="bg1"/>
                </a:solidFill>
              </a:rPr>
              <a:t>For example, </a:t>
            </a:r>
            <a:r>
              <a:rPr lang="en-US" sz="2200" dirty="0">
                <a:solidFill>
                  <a:schemeClr val="bg1"/>
                </a:solidFill>
              </a:rPr>
              <a:t>you might find that your eco-features attract school groups, corporate retreats, or press coverage that extends your booking season. </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654CEA36-E3B7-8CCE-41A5-813842756EF2}"/>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CF39250-5DAF-C473-5CA4-0E59CA23923C}"/>
              </a:ext>
            </a:extLst>
          </p:cNvPr>
          <p:cNvSpPr/>
          <p:nvPr/>
        </p:nvSpPr>
        <p:spPr>
          <a:xfrm>
            <a:off x="227236" y="1368735"/>
            <a:ext cx="8402413" cy="24079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1715451E-53A5-5FB6-17FB-A784041DAB8D}"/>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Increased Occupancy</a:t>
            </a:r>
            <a:r>
              <a:rPr lang="en-US" sz="2200" dirty="0">
                <a:solidFill>
                  <a:schemeClr val="bg1"/>
                </a:solidFill>
              </a:rPr>
              <a:t>. One often-overlooked aspect is that strong sustainability efforts can boost occupancy through accommodation differentiation. </a:t>
            </a:r>
          </a:p>
          <a:p>
            <a:pPr marL="0" lvl="0" indent="0" eaLnBrk="0" fontAlgn="base" hangingPunct="0">
              <a:spcBef>
                <a:spcPct val="0"/>
              </a:spcBef>
              <a:spcAft>
                <a:spcPts val="600"/>
              </a:spcAft>
            </a:pPr>
            <a:r>
              <a:rPr lang="en-US" sz="2200" dirty="0">
                <a:solidFill>
                  <a:schemeClr val="bg1"/>
                </a:solidFill>
              </a:rPr>
              <a:t>If your rural glamping is the only one in the region with a gold eco-certification, you might win bookings even if your prices aren’t lower – some guests will choose you for the principle or curiosity. </a:t>
            </a: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E2E5E3D0-6A17-68D4-4E3C-EAB591A60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2" name="Graphic 31" descr="Lightbulb and gear with solid fill">
            <a:extLst>
              <a:ext uri="{FF2B5EF4-FFF2-40B4-BE49-F238E27FC236}">
                <a16:creationId xmlns:a16="http://schemas.microsoft.com/office/drawing/2014/main" id="{F28299C9-CF7B-67D5-E87E-AB327FB73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6281DE45-33B0-B334-20D9-AAE45E941A2A}"/>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99D90B1-0D30-5D2E-9B20-F8B33A0B603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B346CE6-193C-2727-7C51-3D3FC298DEF1}"/>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E3264BDA-A0C0-652B-869D-0A7FFA8162EF}"/>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5B2661B9-3104-D88E-01F6-357A242B3FD4}"/>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1322476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DE8-F4B7-F18C-C49B-43C206745EAD}"/>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8AA76EF4-C2B1-9371-681C-0E7B1D965EF4}"/>
              </a:ext>
            </a:extLst>
          </p:cNvPr>
          <p:cNvSpPr/>
          <p:nvPr/>
        </p:nvSpPr>
        <p:spPr>
          <a:xfrm>
            <a:off x="690619" y="1242188"/>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BECDEA1B-2D30-DB94-AE9C-DFDDBF00E01A}"/>
              </a:ext>
            </a:extLst>
          </p:cNvPr>
          <p:cNvSpPr txBox="1">
            <a:spLocks/>
          </p:cNvSpPr>
          <p:nvPr/>
        </p:nvSpPr>
        <p:spPr>
          <a:xfrm>
            <a:off x="932897" y="1779933"/>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B07F04D0-9FE4-8949-FA12-D996774AC2F6}"/>
              </a:ext>
            </a:extLst>
          </p:cNvPr>
          <p:cNvSpPr txBox="1">
            <a:spLocks/>
          </p:cNvSpPr>
          <p:nvPr/>
        </p:nvSpPr>
        <p:spPr>
          <a:xfrm>
            <a:off x="843475" y="337520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08E7A364-8AAB-FCAD-1351-D72168C451C7}"/>
              </a:ext>
            </a:extLst>
          </p:cNvPr>
          <p:cNvSpPr/>
          <p:nvPr/>
        </p:nvSpPr>
        <p:spPr>
          <a:xfrm>
            <a:off x="729689" y="880862"/>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B833FD1-7E95-30BF-13FA-773A85422BEA}"/>
              </a:ext>
            </a:extLst>
          </p:cNvPr>
          <p:cNvSpPr/>
          <p:nvPr/>
        </p:nvSpPr>
        <p:spPr>
          <a:xfrm>
            <a:off x="215245" y="295959"/>
            <a:ext cx="8402413" cy="24079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4AAC98B5-0A21-B6F9-0A27-7CC88E4FEF32}"/>
              </a:ext>
            </a:extLst>
          </p:cNvPr>
          <p:cNvSpPr txBox="1">
            <a:spLocks/>
          </p:cNvSpPr>
          <p:nvPr/>
        </p:nvSpPr>
        <p:spPr>
          <a:xfrm>
            <a:off x="1216762" y="33951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Higher occupancy in off-season </a:t>
            </a:r>
            <a:r>
              <a:rPr lang="en-US" sz="2200" dirty="0">
                <a:solidFill>
                  <a:schemeClr val="bg1"/>
                </a:solidFill>
              </a:rPr>
              <a:t>(even if at moderate rates) can improve your annual yield significantly, and it’s made possible by the narrative that your place is “worth experiencing in any season because of its sustainable charm.” </a:t>
            </a:r>
          </a:p>
          <a:p>
            <a:pPr marL="0" lvl="0" indent="0" eaLnBrk="0" fontAlgn="base" hangingPunct="0">
              <a:spcBef>
                <a:spcPct val="0"/>
              </a:spcBef>
              <a:spcAft>
                <a:spcPts val="600"/>
              </a:spcAft>
            </a:pPr>
            <a:r>
              <a:rPr lang="en-US" sz="2200" dirty="0">
                <a:solidFill>
                  <a:schemeClr val="bg1"/>
                </a:solidFill>
              </a:rPr>
              <a:t>In short, sustainability can be a key selling point that helps maintain a more consistent revenue stream.</a:t>
            </a:r>
          </a:p>
          <a:p>
            <a:pPr marL="0" indent="0"/>
            <a:endParaRPr lang="en-US" sz="2200" dirty="0">
              <a:solidFill>
                <a:schemeClr val="bg1"/>
              </a:solidFill>
            </a:endParaRPr>
          </a:p>
        </p:txBody>
      </p:sp>
      <p:pic>
        <p:nvPicPr>
          <p:cNvPr id="32" name="Graphic 31" descr="Lightbulb and gear with solid fill">
            <a:extLst>
              <a:ext uri="{FF2B5EF4-FFF2-40B4-BE49-F238E27FC236}">
                <a16:creationId xmlns:a16="http://schemas.microsoft.com/office/drawing/2014/main" id="{1EFF6613-5FAA-43BB-E5CD-A1BFBADC2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10" y="3855568"/>
            <a:ext cx="914400" cy="914400"/>
          </a:xfrm>
          <a:prstGeom prst="rect">
            <a:avLst/>
          </a:prstGeom>
        </p:spPr>
      </p:pic>
      <p:pic>
        <p:nvPicPr>
          <p:cNvPr id="19" name="Graphic 18" descr="Sustainability with solid fill">
            <a:extLst>
              <a:ext uri="{FF2B5EF4-FFF2-40B4-BE49-F238E27FC236}">
                <a16:creationId xmlns:a16="http://schemas.microsoft.com/office/drawing/2014/main" id="{0C07E304-112C-EE44-526A-3F5D72757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921" y="816329"/>
            <a:ext cx="914400" cy="914400"/>
          </a:xfrm>
          <a:prstGeom prst="rect">
            <a:avLst/>
          </a:prstGeom>
        </p:spPr>
      </p:pic>
      <p:pic>
        <p:nvPicPr>
          <p:cNvPr id="22" name="Picture 21" descr="Close-up of a person planting a plant&#10;&#10;AI-generated content may be incorrect.">
            <a:extLst>
              <a:ext uri="{FF2B5EF4-FFF2-40B4-BE49-F238E27FC236}">
                <a16:creationId xmlns:a16="http://schemas.microsoft.com/office/drawing/2014/main" id="{70AA9FF5-8C4A-451B-CC76-64991FB451A1}"/>
              </a:ext>
            </a:extLst>
          </p:cNvPr>
          <p:cNvPicPr>
            <a:picLocks noChangeAspect="1"/>
          </p:cNvPicPr>
          <p:nvPr/>
        </p:nvPicPr>
        <p:blipFill>
          <a:blip r:embed="rId6"/>
          <a:stretch>
            <a:fillRect/>
          </a:stretch>
        </p:blipFill>
        <p:spPr>
          <a:xfrm>
            <a:off x="0" y="3771067"/>
            <a:ext cx="3886200" cy="2590800"/>
          </a:xfrm>
          <a:prstGeom prst="rect">
            <a:avLst/>
          </a:prstGeom>
        </p:spPr>
      </p:pic>
      <p:pic>
        <p:nvPicPr>
          <p:cNvPr id="26" name="Picture 25" descr="A group of baby ducks in grass&#10;&#10;AI-generated content may be incorrect.">
            <a:extLst>
              <a:ext uri="{FF2B5EF4-FFF2-40B4-BE49-F238E27FC236}">
                <a16:creationId xmlns:a16="http://schemas.microsoft.com/office/drawing/2014/main" id="{15A2BCDC-D3CC-9E7D-4EFB-C81DD4BFEF36}"/>
              </a:ext>
            </a:extLst>
          </p:cNvPr>
          <p:cNvPicPr>
            <a:picLocks noChangeAspect="1"/>
          </p:cNvPicPr>
          <p:nvPr/>
        </p:nvPicPr>
        <p:blipFill>
          <a:blip r:embed="rId7"/>
          <a:stretch>
            <a:fillRect/>
          </a:stretch>
        </p:blipFill>
        <p:spPr>
          <a:xfrm>
            <a:off x="3886200" y="3771067"/>
            <a:ext cx="3886200" cy="2590800"/>
          </a:xfrm>
          <a:prstGeom prst="rect">
            <a:avLst/>
          </a:prstGeom>
        </p:spPr>
      </p:pic>
      <p:pic>
        <p:nvPicPr>
          <p:cNvPr id="29" name="Picture 28" descr="A person holding a white bag with plastic bottles in it&#10;&#10;AI-generated content may be incorrect.">
            <a:extLst>
              <a:ext uri="{FF2B5EF4-FFF2-40B4-BE49-F238E27FC236}">
                <a16:creationId xmlns:a16="http://schemas.microsoft.com/office/drawing/2014/main" id="{9EACAC8F-DA58-1925-FE71-1494C25756DC}"/>
              </a:ext>
            </a:extLst>
          </p:cNvPr>
          <p:cNvPicPr>
            <a:picLocks noChangeAspect="1"/>
          </p:cNvPicPr>
          <p:nvPr/>
        </p:nvPicPr>
        <p:blipFill>
          <a:blip r:embed="rId8"/>
          <a:stretch>
            <a:fillRect/>
          </a:stretch>
        </p:blipFill>
        <p:spPr>
          <a:xfrm>
            <a:off x="7772400" y="3771066"/>
            <a:ext cx="3886754" cy="2590799"/>
          </a:xfrm>
          <a:prstGeom prst="rect">
            <a:avLst/>
          </a:prstGeom>
        </p:spPr>
      </p:pic>
    </p:spTree>
    <p:extLst>
      <p:ext uri="{BB962C8B-B14F-4D97-AF65-F5344CB8AC3E}">
        <p14:creationId xmlns:p14="http://schemas.microsoft.com/office/powerpoint/2010/main" val="3697746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C612D-8E41-DED3-DB4D-641028E4EF6A}"/>
              </a:ext>
            </a:extLst>
          </p:cNvPr>
          <p:cNvSpPr>
            <a:spLocks noGrp="1"/>
          </p:cNvSpPr>
          <p:nvPr>
            <p:ph type="body" sz="quarter" idx="13"/>
          </p:nvPr>
        </p:nvSpPr>
        <p:spPr>
          <a:xfrm>
            <a:off x="655541" y="506650"/>
            <a:ext cx="5055171" cy="4179650"/>
          </a:xfrm>
        </p:spPr>
        <p:txBody>
          <a:bodyPr>
            <a:normAutofit fontScale="92500"/>
          </a:bodyPr>
          <a:lstStyle/>
          <a:p>
            <a:r>
              <a:rPr lang="en-US" altLang="en-US" sz="4000" b="1" i="0" dirty="0"/>
              <a:t>Case Study</a:t>
            </a:r>
          </a:p>
          <a:p>
            <a:r>
              <a:rPr lang="en-US" altLang="en-US" i="0" dirty="0"/>
              <a:t>The Irish B&amp;B (</a:t>
            </a:r>
            <a:r>
              <a:rPr lang="en-US" altLang="en-US" i="0" dirty="0" err="1"/>
              <a:t>Slieve</a:t>
            </a:r>
            <a:r>
              <a:rPr lang="en-US" altLang="en-US" i="0" dirty="0"/>
              <a:t> Elva in Co. Clare) not only saved on energy but also reduced waste sent to landfill by </a:t>
            </a:r>
            <a:r>
              <a:rPr lang="en-US" altLang="en-US" b="1" i="0" dirty="0"/>
              <a:t>71%, saving an additional</a:t>
            </a:r>
            <a:r>
              <a:rPr lang="en-US" b="1" i="0" dirty="0"/>
              <a:t> €1,000</a:t>
            </a:r>
            <a:r>
              <a:rPr lang="en-US" i="0" dirty="0"/>
              <a:t>. </a:t>
            </a:r>
          </a:p>
          <a:p>
            <a:r>
              <a:rPr lang="en-US" i="0" dirty="0"/>
              <a:t>Those savings mean you have </a:t>
            </a:r>
            <a:r>
              <a:rPr lang="en-US" b="1" i="0" dirty="0"/>
              <a:t>less expense pressure to pass onto the guest via higher prices</a:t>
            </a:r>
            <a:r>
              <a:rPr lang="en-US" i="0" dirty="0"/>
              <a:t>. </a:t>
            </a:r>
            <a:endParaRPr lang="en-IE" i="0" dirty="0"/>
          </a:p>
          <a:p>
            <a:endParaRPr lang="en-IE" i="0" dirty="0"/>
          </a:p>
        </p:txBody>
      </p:sp>
      <p:pic>
        <p:nvPicPr>
          <p:cNvPr id="13" name="Picture Placeholder 12" descr="Hands holding a small dirt with trees and sun&#10;&#10;AI-generated content may be incorrect.">
            <a:extLst>
              <a:ext uri="{FF2B5EF4-FFF2-40B4-BE49-F238E27FC236}">
                <a16:creationId xmlns:a16="http://schemas.microsoft.com/office/drawing/2014/main" id="{08D25136-9EFA-C789-8C25-B2F6F988AFFC}"/>
              </a:ext>
            </a:extLst>
          </p:cNvPr>
          <p:cNvPicPr>
            <a:picLocks noGrp="1" noChangeAspect="1"/>
          </p:cNvPicPr>
          <p:nvPr>
            <p:ph type="pic" sz="quarter" idx="41"/>
          </p:nvPr>
        </p:nvPicPr>
        <p:blipFill>
          <a:blip r:embed="rId2"/>
          <a:srcRect t="12034" b="12034"/>
          <a:stretch>
            <a:fillRect/>
          </a:stretch>
        </p:blipFill>
        <p:spPr/>
      </p:pic>
      <p:sp>
        <p:nvSpPr>
          <p:cNvPr id="11" name="Text Placeholder 10">
            <a:extLst>
              <a:ext uri="{FF2B5EF4-FFF2-40B4-BE49-F238E27FC236}">
                <a16:creationId xmlns:a16="http://schemas.microsoft.com/office/drawing/2014/main" id="{CA8DE0E2-68C5-AFD2-86F8-0E1F0AA8FBF5}"/>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2817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FC2E-7422-30B3-71E0-20D05BC7F24E}"/>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B4C81B9-D7F1-AD8D-05A1-E1FD03F8BAC4}"/>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1BCE709-3399-E4D3-DB3A-E625C6A0BD96}"/>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517ECEE-9B72-62EE-1184-BC0200DC5A3B}"/>
              </a:ext>
            </a:extLst>
          </p:cNvPr>
          <p:cNvSpPr/>
          <p:nvPr/>
        </p:nvSpPr>
        <p:spPr>
          <a:xfrm>
            <a:off x="227237" y="4516607"/>
            <a:ext cx="8402411"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DCC7B3-FE8F-D8F4-B756-430463DE511E}"/>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Ability to Charge a Premium (Guest Willingness to Pay) </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44AA15DD-963F-FBF8-53CA-98A3F79E5D19}"/>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4ED20F3-3702-B83B-387F-CEC26A57F51B}"/>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951B77F-7A85-3720-63EC-A758D611F75E}"/>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06EDC0D-CE88-ECB7-9443-CABD006D4521}"/>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b="1" dirty="0">
                <a:solidFill>
                  <a:schemeClr val="bg1"/>
                </a:solidFill>
              </a:rPr>
              <a:t>30% </a:t>
            </a:r>
            <a:r>
              <a:rPr lang="en-US" altLang="en-US" sz="2200" dirty="0">
                <a:solidFill>
                  <a:schemeClr val="bg1"/>
                </a:solidFill>
              </a:rPr>
              <a:t>of </a:t>
            </a:r>
            <a:r>
              <a:rPr lang="en-US" altLang="en-US" sz="2200" dirty="0" err="1">
                <a:solidFill>
                  <a:schemeClr val="bg1"/>
                </a:solidFill>
              </a:rPr>
              <a:t>travellers</a:t>
            </a:r>
            <a:r>
              <a:rPr lang="en-US" altLang="en-US" sz="2200" dirty="0">
                <a:solidFill>
                  <a:schemeClr val="bg1"/>
                </a:solidFill>
              </a:rPr>
              <a:t> are willing to pay a premium for an eco-conscious stay</a:t>
            </a:r>
            <a:endParaRPr lang="en-IE" sz="2200" dirty="0">
              <a:solidFill>
                <a:schemeClr val="bg1"/>
              </a:solidFill>
            </a:endParaRPr>
          </a:p>
          <a:p>
            <a:pPr marL="0" lvl="0"/>
            <a:r>
              <a:rPr lang="en-US" altLang="en-US" sz="2200" b="1" dirty="0">
                <a:solidFill>
                  <a:schemeClr val="bg1"/>
                </a:solidFill>
                <a:hlinkClick r:id="rId2">
                  <a:extLst>
                    <a:ext uri="{A12FA001-AC4F-418D-AE19-62706E023703}">
                      <ahyp:hlinkClr xmlns:ahyp="http://schemas.microsoft.com/office/drawing/2018/hyperlinkcolor" val="tx"/>
                    </a:ext>
                  </a:extLst>
                </a:hlinkClick>
              </a:rPr>
              <a:t>80% of </a:t>
            </a:r>
            <a:r>
              <a:rPr lang="en-US" altLang="en-US" sz="2200" b="1" dirty="0" err="1">
                <a:solidFill>
                  <a:schemeClr val="bg1"/>
                </a:solidFill>
                <a:hlinkClick r:id="rId2">
                  <a:extLst>
                    <a:ext uri="{A12FA001-AC4F-418D-AE19-62706E023703}">
                      <ahyp:hlinkClr xmlns:ahyp="http://schemas.microsoft.com/office/drawing/2018/hyperlinkcolor" val="tx"/>
                    </a:ext>
                  </a:extLst>
                </a:hlinkClick>
              </a:rPr>
              <a:t>travellers</a:t>
            </a:r>
            <a:r>
              <a:rPr lang="en-US" altLang="en-US" sz="2200" b="1" dirty="0">
                <a:solidFill>
                  <a:schemeClr val="bg1"/>
                </a:solidFill>
                <a:hlinkClick r:id="rId2">
                  <a:extLst>
                    <a:ext uri="{A12FA001-AC4F-418D-AE19-62706E023703}">
                      <ahyp:hlinkClr xmlns:ahyp="http://schemas.microsoft.com/office/drawing/2018/hyperlinkcolor" val="tx"/>
                    </a:ext>
                  </a:extLst>
                </a:hlinkClick>
              </a:rPr>
              <a:t> </a:t>
            </a:r>
            <a:r>
              <a:rPr lang="en-US" altLang="en-US" sz="2200" dirty="0">
                <a:solidFill>
                  <a:schemeClr val="bg1"/>
                </a:solidFill>
              </a:rPr>
              <a:t>would pay at least </a:t>
            </a:r>
            <a:r>
              <a:rPr lang="en-US" altLang="en-US" sz="2200" b="1" dirty="0">
                <a:solidFill>
                  <a:schemeClr val="bg1"/>
                </a:solidFill>
              </a:rPr>
              <a:t>10% more</a:t>
            </a:r>
            <a:r>
              <a:rPr lang="en-US" altLang="en-US" sz="2200" dirty="0">
                <a:solidFill>
                  <a:schemeClr val="bg1"/>
                </a:solidFill>
              </a:rPr>
              <a:t> for travel options with sustainable features</a:t>
            </a:r>
            <a:endParaRPr lang="en-IE" sz="2200" dirty="0">
              <a:solidFill>
                <a:schemeClr val="bg1"/>
              </a:solidFill>
            </a:endParaRP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E08C4CF6-8DDF-609E-D3EB-C215A5E947A1}"/>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BCA68D-F01D-CC16-6439-1790D4AF4D56}"/>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39B0099-79F6-32BD-22A8-8F0D9C3E41BA}"/>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Charge a Premium: </a:t>
            </a:r>
            <a:r>
              <a:rPr lang="en-US" sz="2200" dirty="0">
                <a:solidFill>
                  <a:schemeClr val="bg1"/>
                </a:solidFill>
              </a:rPr>
              <a:t>Numerous studies show that today’s </a:t>
            </a:r>
            <a:r>
              <a:rPr lang="en-US" sz="2200" dirty="0" err="1">
                <a:solidFill>
                  <a:schemeClr val="bg1"/>
                </a:solidFill>
              </a:rPr>
              <a:t>travellers</a:t>
            </a:r>
            <a:r>
              <a:rPr lang="en-US" sz="2200" dirty="0">
                <a:solidFill>
                  <a:schemeClr val="bg1"/>
                </a:solidFill>
              </a:rPr>
              <a:t> are often willing to pay a bit more for eco-friendly or sustainable options. </a:t>
            </a:r>
            <a:r>
              <a:rPr lang="en-US" altLang="en-US" sz="2200" dirty="0">
                <a:solidFill>
                  <a:schemeClr val="bg1"/>
                </a:solidFill>
              </a:rPr>
              <a:t>You </a:t>
            </a:r>
            <a:r>
              <a:rPr lang="en-US" altLang="en-US" sz="2200" i="1" dirty="0">
                <a:solidFill>
                  <a:schemeClr val="bg1"/>
                </a:solidFill>
              </a:rPr>
              <a:t>can potentially charge higher rates</a:t>
            </a:r>
            <a:r>
              <a:rPr lang="en-US" altLang="en-US" sz="2200" dirty="0">
                <a:solidFill>
                  <a:schemeClr val="bg1"/>
                </a:solidFill>
              </a:rPr>
              <a:t> if you achieve credible sustainability credentials – </a:t>
            </a:r>
            <a:r>
              <a:rPr lang="en-US" altLang="en-US" sz="2200" b="1" dirty="0">
                <a:solidFill>
                  <a:schemeClr val="bg1"/>
                </a:solidFill>
              </a:rPr>
              <a:t>provided you market that aspect well.</a:t>
            </a:r>
            <a:r>
              <a:rPr lang="en-US" altLang="en-US" sz="2200" dirty="0">
                <a:solidFill>
                  <a:schemeClr val="bg1"/>
                </a:solidFill>
              </a:rPr>
              <a:t> </a:t>
            </a:r>
            <a:endParaRPr lang="en-IE" sz="2200" dirty="0">
              <a:solidFill>
                <a:schemeClr val="bg1"/>
              </a:solidFill>
            </a:endParaRPr>
          </a:p>
          <a:p>
            <a:pPr marL="0" lvl="0" indent="0"/>
            <a:r>
              <a:rPr lang="en-US" altLang="en-US" sz="2200" dirty="0">
                <a:solidFill>
                  <a:schemeClr val="bg1"/>
                </a:solidFill>
              </a:rPr>
              <a:t>A </a:t>
            </a:r>
            <a:r>
              <a:rPr lang="en-US" altLang="en-US" sz="2200" dirty="0">
                <a:solidFill>
                  <a:schemeClr val="bg1"/>
                </a:solidFill>
                <a:hlinkClick r:id="rId3">
                  <a:extLst>
                    <a:ext uri="{A12FA001-AC4F-418D-AE19-62706E023703}">
                      <ahyp:hlinkClr xmlns:ahyp="http://schemas.microsoft.com/office/drawing/2018/hyperlinkcolor" val="tx"/>
                    </a:ext>
                  </a:extLst>
                </a:hlinkClick>
              </a:rPr>
              <a:t>study</a:t>
            </a:r>
            <a:r>
              <a:rPr lang="en-US" altLang="en-US" sz="2200" dirty="0">
                <a:solidFill>
                  <a:schemeClr val="bg1"/>
                </a:solidFill>
              </a:rPr>
              <a:t> found </a:t>
            </a:r>
            <a:r>
              <a:rPr lang="en-US" altLang="en-US" sz="2200" b="1" dirty="0">
                <a:solidFill>
                  <a:schemeClr val="bg1"/>
                </a:solidFill>
              </a:rPr>
              <a:t>73%</a:t>
            </a:r>
            <a:r>
              <a:rPr lang="en-US" altLang="en-US" sz="2200" dirty="0">
                <a:solidFill>
                  <a:schemeClr val="bg1"/>
                </a:solidFill>
              </a:rPr>
              <a:t> of </a:t>
            </a:r>
            <a:r>
              <a:rPr lang="en-US" altLang="en-US" sz="2200" dirty="0" err="1">
                <a:solidFill>
                  <a:schemeClr val="bg1"/>
                </a:solidFill>
              </a:rPr>
              <a:t>travellers</a:t>
            </a:r>
            <a:r>
              <a:rPr lang="en-US" altLang="en-US" sz="2200" dirty="0">
                <a:solidFill>
                  <a:schemeClr val="bg1"/>
                </a:solidFill>
              </a:rPr>
              <a:t> are more likely to choose a property with sustainable practices. </a:t>
            </a:r>
            <a:endParaRPr lang="en-IE" sz="2200" dirty="0">
              <a:solidFill>
                <a:schemeClr val="bg1"/>
              </a:solidFill>
            </a:endParaRP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D4186F62-911A-836D-E025-D8396F66FA5E}"/>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7A5B8F8-4BA5-32BE-1713-4A656E02A00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6E3F58D3-B9D1-2084-C74D-53EAE6273FD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Graphic 4" descr="Ecommerce with solid fill">
            <a:extLst>
              <a:ext uri="{FF2B5EF4-FFF2-40B4-BE49-F238E27FC236}">
                <a16:creationId xmlns:a16="http://schemas.microsoft.com/office/drawing/2014/main" id="{F8C5B414-D6E6-CE19-758A-225940A1C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57" y="2018516"/>
            <a:ext cx="914400" cy="914400"/>
          </a:xfrm>
          <a:prstGeom prst="rect">
            <a:avLst/>
          </a:prstGeom>
        </p:spPr>
      </p:pic>
      <p:pic>
        <p:nvPicPr>
          <p:cNvPr id="12" name="Graphic 11" descr="Target Audience with solid fill">
            <a:extLst>
              <a:ext uri="{FF2B5EF4-FFF2-40B4-BE49-F238E27FC236}">
                <a16:creationId xmlns:a16="http://schemas.microsoft.com/office/drawing/2014/main" id="{E372234E-4628-BB3E-0FF0-D668140383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979" y="5008125"/>
            <a:ext cx="914400" cy="914400"/>
          </a:xfrm>
          <a:prstGeom prst="rect">
            <a:avLst/>
          </a:prstGeom>
        </p:spPr>
      </p:pic>
      <p:pic>
        <p:nvPicPr>
          <p:cNvPr id="17" name="Picture 16" descr="A person with curly hair wearing a green shirt&#10;&#10;AI-generated content may be incorrect.">
            <a:extLst>
              <a:ext uri="{FF2B5EF4-FFF2-40B4-BE49-F238E27FC236}">
                <a16:creationId xmlns:a16="http://schemas.microsoft.com/office/drawing/2014/main" id="{5C467B01-6D6A-A7AE-3F2A-B83BBAB52CCF}"/>
              </a:ext>
            </a:extLst>
          </p:cNvPr>
          <p:cNvPicPr>
            <a:picLocks noChangeAspect="1"/>
          </p:cNvPicPr>
          <p:nvPr/>
        </p:nvPicPr>
        <p:blipFill>
          <a:blip r:embed="rId8"/>
          <a:srcRect l="11480" r="15453"/>
          <a:stretch>
            <a:fillRect/>
          </a:stretch>
        </p:blipFill>
        <p:spPr>
          <a:xfrm>
            <a:off x="9257877" y="0"/>
            <a:ext cx="2818634" cy="6858000"/>
          </a:xfrm>
          <a:prstGeom prst="rect">
            <a:avLst/>
          </a:prstGeom>
        </p:spPr>
      </p:pic>
    </p:spTree>
    <p:extLst>
      <p:ext uri="{BB962C8B-B14F-4D97-AF65-F5344CB8AC3E}">
        <p14:creationId xmlns:p14="http://schemas.microsoft.com/office/powerpoint/2010/main" val="2779422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1E7-98FE-D9A3-C8FA-4988AE758B2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0A2812C-1BC4-C41F-FF61-3F3A7077A4A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6FE2821E-A717-3B7D-BFF1-9DC43F130548}"/>
              </a:ext>
            </a:extLst>
          </p:cNvPr>
          <p:cNvPicPr>
            <a:picLocks noGrp="1" noChangeAspect="1"/>
          </p:cNvPicPr>
          <p:nvPr>
            <p:ph type="pic" sz="quarter" idx="10"/>
          </p:nvPr>
        </p:nvPicPr>
        <p:blipFill>
          <a:blip r:embed="rId2"/>
          <a:srcRect l="8509" r="8509"/>
          <a:stretch>
            <a:fillRect/>
          </a:stretch>
        </p:blipFill>
        <p:spPr/>
      </p:pic>
      <p:sp>
        <p:nvSpPr>
          <p:cNvPr id="13" name="Text Placeholder 12">
            <a:extLst>
              <a:ext uri="{FF2B5EF4-FFF2-40B4-BE49-F238E27FC236}">
                <a16:creationId xmlns:a16="http://schemas.microsoft.com/office/drawing/2014/main" id="{7757BF1C-1DC2-5D37-3003-930BC2954C58}"/>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BFF8E86F-C716-5089-017F-7BB37C05E169}"/>
              </a:ext>
            </a:extLst>
          </p:cNvPr>
          <p:cNvSpPr>
            <a:spLocks noGrp="1" noChangeArrowheads="1"/>
          </p:cNvSpPr>
          <p:nvPr>
            <p:ph type="body" sz="quarter" idx="21"/>
          </p:nvPr>
        </p:nvSpPr>
        <p:spPr bwMode="auto">
          <a:xfrm>
            <a:off x="4536129" y="282735"/>
            <a:ext cx="7286769"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altLang="en-US" dirty="0"/>
              <a:t>Many guests, especially in Northern Europe, </a:t>
            </a:r>
            <a:r>
              <a:rPr lang="en-US" altLang="en-US" b="1" dirty="0"/>
              <a:t>actively seek out accommodations with green certifications </a:t>
            </a:r>
            <a:r>
              <a:rPr lang="en-US" altLang="en-US" dirty="0"/>
              <a:t>or </a:t>
            </a:r>
            <a:r>
              <a:rPr lang="en-US" altLang="en-US" b="1" dirty="0"/>
              <a:t>visible eco-practices</a:t>
            </a:r>
            <a:r>
              <a:rPr lang="en-US" altLang="en-US" dirty="0"/>
              <a:t> (such as solar energy and farm-to-table food) and are willing to pay a surcharge, knowing their stay aligns with their values.</a:t>
            </a:r>
          </a:p>
          <a:p>
            <a:pPr lvl="0" eaLnBrk="0" fontAlgn="base" hangingPunct="0">
              <a:spcBef>
                <a:spcPct val="0"/>
              </a:spcBef>
              <a:spcAft>
                <a:spcPts val="600"/>
              </a:spcAft>
            </a:pPr>
            <a:endParaRPr lang="en-US" altLang="en-US" sz="1000" dirty="0"/>
          </a:p>
          <a:p>
            <a:pPr lvl="0" eaLnBrk="0" fontAlgn="base" hangingPunct="0">
              <a:spcBef>
                <a:spcPct val="0"/>
              </a:spcBef>
              <a:spcAft>
                <a:spcPts val="600"/>
              </a:spcAft>
            </a:pPr>
            <a:r>
              <a:rPr lang="en-US" altLang="en-US" b="1" dirty="0">
                <a:solidFill>
                  <a:srgbClr val="E96751"/>
                </a:solidFill>
              </a:rPr>
              <a:t>For example, </a:t>
            </a:r>
            <a:r>
              <a:rPr lang="en-US" altLang="en-US" dirty="0"/>
              <a:t>if comparable cabins in the area are €100/night, you might charge €110–€120 for a thoroughly eco-designed cabin and still attract those eco-minded guests. </a:t>
            </a:r>
          </a:p>
          <a:p>
            <a:pPr>
              <a:spcAft>
                <a:spcPts val="600"/>
              </a:spcAft>
            </a:pPr>
            <a:endParaRPr lang="en-US" b="1" dirty="0"/>
          </a:p>
          <a:p>
            <a:pPr>
              <a:spcAft>
                <a:spcPts val="600"/>
              </a:spcAft>
            </a:pPr>
            <a:r>
              <a:rPr lang="en-US" sz="2800" b="1" dirty="0">
                <a:solidFill>
                  <a:srgbClr val="E96751"/>
                </a:solidFill>
              </a:rPr>
              <a:t>Which Green Features Justify Higher Prices?</a:t>
            </a:r>
          </a:p>
          <a:p>
            <a:pPr marL="342900" indent="-342900">
              <a:spcAft>
                <a:spcPts val="600"/>
              </a:spcAft>
              <a:buFont typeface="Wingdings" panose="05000000000000000000" pitchFamily="2" charset="2"/>
              <a:buChar char="ü"/>
            </a:pPr>
            <a:r>
              <a:rPr lang="en-US" b="1" dirty="0"/>
              <a:t>Automating energy control</a:t>
            </a:r>
            <a:r>
              <a:rPr lang="en-US" dirty="0"/>
              <a:t>: Smart thermostats, solar panels, and LED lighting not only reduce costs but also make guests feel good about their stay.</a:t>
            </a:r>
          </a:p>
          <a:p>
            <a:pPr marL="342900" indent="-342900">
              <a:spcAft>
                <a:spcPts val="600"/>
              </a:spcAft>
              <a:buFont typeface="Wingdings" panose="05000000000000000000" pitchFamily="2" charset="2"/>
              <a:buChar char="ü"/>
            </a:pPr>
            <a:r>
              <a:rPr lang="en-US" b="1" dirty="0"/>
              <a:t>Water Conservation</a:t>
            </a:r>
            <a:r>
              <a:rPr lang="en-US" dirty="0"/>
              <a:t>: Low-flow fixtures and rainwater harvesting systems are cost-effective upgrades that guests appreciate.</a:t>
            </a:r>
          </a:p>
        </p:txBody>
      </p:sp>
      <p:sp>
        <p:nvSpPr>
          <p:cNvPr id="5" name="Text Placeholder 9">
            <a:extLst>
              <a:ext uri="{FF2B5EF4-FFF2-40B4-BE49-F238E27FC236}">
                <a16:creationId xmlns:a16="http://schemas.microsoft.com/office/drawing/2014/main" id="{373ECD7B-9F94-3BC6-BEB7-E46A838F225F}"/>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3195948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A47C-80F9-9331-CB37-99C7682FA10B}"/>
            </a:ext>
          </a:extLst>
        </p:cNvPr>
        <p:cNvGrpSpPr/>
        <p:nvPr/>
      </p:nvGrpSpPr>
      <p:grpSpPr>
        <a:xfrm>
          <a:off x="0" y="0"/>
          <a:ext cx="0" cy="0"/>
          <a:chOff x="0" y="0"/>
          <a:chExt cx="0" cy="0"/>
        </a:xfrm>
      </p:grpSpPr>
      <p:pic>
        <p:nvPicPr>
          <p:cNvPr id="15" name="Picture Placeholder 14" descr="A person and person planting a plant&#10;&#10;AI-generated content may be incorrect.">
            <a:extLst>
              <a:ext uri="{FF2B5EF4-FFF2-40B4-BE49-F238E27FC236}">
                <a16:creationId xmlns:a16="http://schemas.microsoft.com/office/drawing/2014/main" id="{32FDB425-BC2D-CFDE-559B-6C0AE8F9D8EC}"/>
              </a:ext>
            </a:extLst>
          </p:cNvPr>
          <p:cNvPicPr>
            <a:picLocks noGrp="1" noChangeAspect="1"/>
          </p:cNvPicPr>
          <p:nvPr>
            <p:ph type="pic" sz="quarter" idx="10"/>
          </p:nvPr>
        </p:nvPicPr>
        <p:blipFill>
          <a:blip r:embed="rId2"/>
          <a:srcRect t="37922" b="24168"/>
          <a:stretch>
            <a:fillRect/>
          </a:stretch>
        </p:blipFill>
        <p:spPr>
          <a:xfrm>
            <a:off x="391600" y="0"/>
            <a:ext cx="3423163" cy="1945748"/>
          </a:xfrm>
        </p:spPr>
      </p:pic>
      <p:sp>
        <p:nvSpPr>
          <p:cNvPr id="13" name="Text Placeholder 12">
            <a:extLst>
              <a:ext uri="{FF2B5EF4-FFF2-40B4-BE49-F238E27FC236}">
                <a16:creationId xmlns:a16="http://schemas.microsoft.com/office/drawing/2014/main" id="{8C25FBE0-F158-30EB-D596-FA36A52D6D30}"/>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2AB2791E-983D-D931-59E7-0601A40B2E8A}"/>
              </a:ext>
            </a:extLst>
          </p:cNvPr>
          <p:cNvSpPr>
            <a:spLocks noGrp="1" noChangeArrowheads="1"/>
          </p:cNvSpPr>
          <p:nvPr>
            <p:ph type="body" sz="quarter" idx="21"/>
          </p:nvPr>
        </p:nvSpPr>
        <p:spPr bwMode="auto">
          <a:xfrm>
            <a:off x="4536129" y="179634"/>
            <a:ext cx="7286769"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600"/>
              </a:spcAft>
              <a:buFont typeface="Wingdings" panose="05000000000000000000" pitchFamily="2" charset="2"/>
              <a:buChar char="ü"/>
            </a:pPr>
            <a:r>
              <a:rPr lang="en-US" b="1" dirty="0"/>
              <a:t>Waste Reduction: </a:t>
            </a:r>
            <a:r>
              <a:rPr lang="en-US" dirty="0"/>
              <a:t>Providing refillable toiletries, composting bins, and recycling stations can help set your property apart. Implement food portion control so guests can help themselves and only take what they need.</a:t>
            </a:r>
          </a:p>
          <a:p>
            <a:pPr marL="342900" indent="-342900">
              <a:spcAft>
                <a:spcPts val="600"/>
              </a:spcAft>
              <a:buFont typeface="Wingdings" panose="05000000000000000000" pitchFamily="2" charset="2"/>
              <a:buChar char="ü"/>
            </a:pPr>
            <a:r>
              <a:rPr lang="en-US" b="1" dirty="0"/>
              <a:t>Eco-Friendly Amenities</a:t>
            </a:r>
            <a:r>
              <a:rPr lang="en-US" dirty="0"/>
              <a:t>: Organic cotton linens, biodegradable toiletries, and locally sourced welcome baskets add perceived value.</a:t>
            </a:r>
          </a:p>
          <a:p>
            <a:pPr marL="342900" indent="-342900">
              <a:spcAft>
                <a:spcPts val="600"/>
              </a:spcAft>
              <a:buFont typeface="Wingdings" panose="05000000000000000000" pitchFamily="2" charset="2"/>
              <a:buChar char="ü"/>
            </a:pPr>
            <a:r>
              <a:rPr lang="en-US" b="1" dirty="0"/>
              <a:t>Sustainable Design</a:t>
            </a:r>
            <a:r>
              <a:rPr lang="en-US" dirty="0"/>
              <a:t>: Properties built or renovated with sustainable materials (like bamboo flooring or reclaimed wood furniture) have an upscale, environmentally friendly appeal.</a:t>
            </a:r>
          </a:p>
          <a:p>
            <a:pPr marL="0" marR="0" lvl="0" indent="0" algn="l" defTabSz="914400" rtl="0" eaLnBrk="0" fontAlgn="base" latinLnBrk="0" hangingPunct="0">
              <a:lnSpc>
                <a:spcPct val="100000"/>
              </a:lnSpc>
              <a:spcBef>
                <a:spcPct val="0"/>
              </a:spcBef>
              <a:spcAft>
                <a:spcPts val="600"/>
              </a:spcAft>
              <a:buClrTx/>
              <a:buSzTx/>
              <a:tabLst/>
            </a:pPr>
            <a:endParaRPr lang="en-US" altLang="en-US" dirty="0"/>
          </a:p>
          <a:p>
            <a:pPr lvl="0" eaLnBrk="0" fontAlgn="base" hangingPunct="0">
              <a:spcBef>
                <a:spcPct val="0"/>
              </a:spcBef>
              <a:spcAft>
                <a:spcPts val="600"/>
              </a:spcAft>
            </a:pPr>
            <a:r>
              <a:rPr lang="en-US" altLang="en-US" b="1" dirty="0">
                <a:solidFill>
                  <a:srgbClr val="E96751"/>
                </a:solidFill>
              </a:rPr>
              <a:t>Important:</a:t>
            </a:r>
            <a:r>
              <a:rPr lang="en-US" altLang="en-US" dirty="0">
                <a:solidFill>
                  <a:srgbClr val="E96751"/>
                </a:solidFill>
              </a:rPr>
              <a:t> </a:t>
            </a:r>
            <a:r>
              <a:rPr lang="en-US" altLang="en-US" dirty="0"/>
              <a:t>transparency and communication are key – you have to show guests </a:t>
            </a:r>
            <a:r>
              <a:rPr lang="en-US" altLang="en-US" i="1" dirty="0"/>
              <a:t>what</a:t>
            </a:r>
            <a:r>
              <a:rPr lang="en-US" altLang="en-US" dirty="0"/>
              <a:t> you’re doing sustainably (energy-saving, community projects, organic linens, etc.) or else that added value might not be apparent</a:t>
            </a:r>
            <a:endParaRPr kumimoji="0" lang="en-US" altLang="en-US" b="0" i="0" u="none" strike="noStrike" cap="none" normalizeH="0" baseline="0" dirty="0">
              <a:ln>
                <a:noFill/>
              </a:ln>
              <a:effectLst/>
            </a:endParaRPr>
          </a:p>
        </p:txBody>
      </p:sp>
      <p:sp>
        <p:nvSpPr>
          <p:cNvPr id="3" name="TextBox 2">
            <a:extLst>
              <a:ext uri="{FF2B5EF4-FFF2-40B4-BE49-F238E27FC236}">
                <a16:creationId xmlns:a16="http://schemas.microsoft.com/office/drawing/2014/main" id="{1549DFB8-C8BA-C4CC-E1B2-BCB5713AE558}"/>
              </a:ext>
            </a:extLst>
          </p:cNvPr>
          <p:cNvSpPr txBox="1"/>
          <p:nvPr/>
        </p:nvSpPr>
        <p:spPr>
          <a:xfrm>
            <a:off x="520108" y="6210590"/>
            <a:ext cx="7603165" cy="369332"/>
          </a:xfrm>
          <a:prstGeom prst="rect">
            <a:avLst/>
          </a:prstGeom>
          <a:noFill/>
        </p:spPr>
        <p:txBody>
          <a:bodyPr wrap="square">
            <a:spAutoFit/>
          </a:bodyPr>
          <a:lstStyle/>
          <a:p>
            <a:pPr algn="l"/>
            <a:r>
              <a:rPr lang="en-US" i="0" dirty="0">
                <a:solidFill>
                  <a:srgbClr val="00B0F0"/>
                </a:solidFill>
                <a:effectLst/>
                <a:hlinkClick r:id="rId3">
                  <a:extLst>
                    <a:ext uri="{A12FA001-AC4F-418D-AE19-62706E023703}">
                      <ahyp:hlinkClr xmlns:ahyp="http://schemas.microsoft.com/office/drawing/2018/hyperlinkcolor" val="tx"/>
                    </a:ext>
                  </a:extLst>
                </a:hlinkClick>
              </a:rPr>
              <a:t>The Bottom Line On Going Green: Making Responsible Tourism Pay</a:t>
            </a:r>
            <a:endParaRPr lang="en-US" i="0" dirty="0">
              <a:solidFill>
                <a:srgbClr val="00B0F0"/>
              </a:solidFill>
              <a:effectLst/>
            </a:endParaRPr>
          </a:p>
        </p:txBody>
      </p:sp>
      <p:sp>
        <p:nvSpPr>
          <p:cNvPr id="10" name="Text Placeholder 8">
            <a:extLst>
              <a:ext uri="{FF2B5EF4-FFF2-40B4-BE49-F238E27FC236}">
                <a16:creationId xmlns:a16="http://schemas.microsoft.com/office/drawing/2014/main" id="{823EDE3A-DAFB-6F53-EEA4-9A82B76F8F6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sp>
        <p:nvSpPr>
          <p:cNvPr id="11" name="Text Placeholder 9">
            <a:extLst>
              <a:ext uri="{FF2B5EF4-FFF2-40B4-BE49-F238E27FC236}">
                <a16:creationId xmlns:a16="http://schemas.microsoft.com/office/drawing/2014/main" id="{F1C75654-05BA-6140-3BB9-9C6926E39CC5}"/>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2689656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33A5-D6C7-4456-119D-80BFBB2227C8}"/>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C7257139-2752-A54D-A3D7-CC570E8A7C7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A16E79D-8336-45EB-84AF-22CDF9693723}"/>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A94EAD-DF20-F9A0-8920-51D739FE7D2C}"/>
              </a:ext>
            </a:extLst>
          </p:cNvPr>
          <p:cNvSpPr/>
          <p:nvPr/>
        </p:nvSpPr>
        <p:spPr>
          <a:xfrm>
            <a:off x="227237" y="4516607"/>
            <a:ext cx="8455462"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80E4B3-57AC-CA64-9D67-94A18CE5A09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Eco-Certifications, Awards and Market Access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75CB5C67-8C64-7F11-B5A5-9937BB0AEBE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39E8CA6-987D-AA36-E6A5-08F3A18A0D9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E3538E32-6CB6-6AC2-C0FA-1551AA907425}"/>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A0EB7DB-1433-82C5-9E76-B0A45DBDC6B7}"/>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dirty="0">
                <a:solidFill>
                  <a:schemeClr val="bg1"/>
                </a:solidFill>
              </a:rPr>
              <a:t>Dutch cabin resort </a:t>
            </a:r>
            <a:r>
              <a:rPr lang="en-US" altLang="en-US" sz="2200" dirty="0" err="1">
                <a:solidFill>
                  <a:schemeClr val="bg1"/>
                </a:solidFill>
              </a:rPr>
              <a:t>Holenberg</a:t>
            </a:r>
            <a:r>
              <a:rPr lang="en-US" altLang="en-US" sz="2200" dirty="0">
                <a:solidFill>
                  <a:schemeClr val="bg1"/>
                </a:solidFill>
              </a:rPr>
              <a:t>, NL, featuring off-grid “ANNA” cabins,</a:t>
            </a:r>
            <a:r>
              <a:rPr lang="en-US" altLang="en-US" sz="2200" b="1" dirty="0">
                <a:solidFill>
                  <a:schemeClr val="bg1"/>
                </a:solidFill>
              </a:rPr>
              <a:t> were highlighted by The Guardian as one of Europe’s best eco-stays. </a:t>
            </a:r>
            <a:r>
              <a:rPr lang="en-US" altLang="en-US" sz="2200" dirty="0">
                <a:solidFill>
                  <a:schemeClr val="bg1"/>
                </a:solidFill>
              </a:rPr>
              <a:t>Publicity like that can boost bookings and allow you to maintain strong rates year-round.</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386AFCDD-AB59-131F-C172-0F96C9D51A7A}"/>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F898E5B-AB7D-B261-F136-8374136A439C}"/>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DD99BC1-5F1F-8B13-AE31-678FF36F7482}"/>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Gaining an eco-label or certification </a:t>
            </a:r>
            <a:r>
              <a:rPr lang="en-US" sz="2200" dirty="0">
                <a:solidFill>
                  <a:schemeClr val="bg1"/>
                </a:solidFill>
              </a:rPr>
              <a:t>(such as the EU Ecolabel, Green Tourism, or Sustainable Travel Ireland) often incurs upfront costs (certification fees and audits) and may require additional expenditures. </a:t>
            </a:r>
          </a:p>
          <a:p>
            <a:pPr marL="0" indent="0" eaLnBrk="0" fontAlgn="base" hangingPunct="0">
              <a:spcBef>
                <a:spcPct val="0"/>
              </a:spcBef>
              <a:spcAft>
                <a:spcPts val="600"/>
              </a:spcAft>
            </a:pPr>
            <a:r>
              <a:rPr lang="en-US" sz="2200" b="1" dirty="0">
                <a:solidFill>
                  <a:schemeClr val="bg1"/>
                </a:solidFill>
              </a:rPr>
              <a:t>For example, </a:t>
            </a:r>
            <a:r>
              <a:rPr lang="en-US" sz="2200" dirty="0">
                <a:solidFill>
                  <a:schemeClr val="bg1"/>
                </a:solidFill>
              </a:rPr>
              <a:t>switching to biodegradable toiletries may be more expensive. However, these can lend credibility to your marketing and get you featured in </a:t>
            </a:r>
            <a:r>
              <a:rPr lang="en-US" sz="2200" dirty="0" err="1">
                <a:solidFill>
                  <a:schemeClr val="bg1"/>
                </a:solidFill>
              </a:rPr>
              <a:t>speciality</a:t>
            </a:r>
            <a:r>
              <a:rPr lang="en-US" sz="2200" dirty="0">
                <a:solidFill>
                  <a:schemeClr val="bg1"/>
                </a:solidFill>
              </a:rPr>
              <a:t> listings or travel articles. </a:t>
            </a: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4907D6A5-A0F8-80EF-2C4A-58C18134FF37}"/>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D71CFA7-F874-8361-7636-EFE2E9B14D0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D446A693-8FFB-D13C-E012-0004212D5C9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12" name="Graphic 11" descr="Target Audience with solid fill">
            <a:extLst>
              <a:ext uri="{FF2B5EF4-FFF2-40B4-BE49-F238E27FC236}">
                <a16:creationId xmlns:a16="http://schemas.microsoft.com/office/drawing/2014/main" id="{DCF4B847-822D-A46F-D4B6-087BB37784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979" y="5008125"/>
            <a:ext cx="914400" cy="914400"/>
          </a:xfrm>
          <a:prstGeom prst="rect">
            <a:avLst/>
          </a:prstGeom>
        </p:spPr>
      </p:pic>
      <p:pic>
        <p:nvPicPr>
          <p:cNvPr id="20" name="Graphic 19" descr="Diploma with solid fill">
            <a:extLst>
              <a:ext uri="{FF2B5EF4-FFF2-40B4-BE49-F238E27FC236}">
                <a16:creationId xmlns:a16="http://schemas.microsoft.com/office/drawing/2014/main" id="{8BDD48EB-B339-F8CD-0A73-E0A91D349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86" y="2134048"/>
            <a:ext cx="914400" cy="914400"/>
          </a:xfrm>
          <a:prstGeom prst="rect">
            <a:avLst/>
          </a:prstGeom>
        </p:spPr>
      </p:pic>
      <p:pic>
        <p:nvPicPr>
          <p:cNvPr id="22" name="Picture 21" descr="A sign on a pole&#10;&#10;AI-generated content may be incorrect.">
            <a:extLst>
              <a:ext uri="{FF2B5EF4-FFF2-40B4-BE49-F238E27FC236}">
                <a16:creationId xmlns:a16="http://schemas.microsoft.com/office/drawing/2014/main" id="{1EF4C5E2-D186-876A-BFF1-3649D5A6F2CE}"/>
              </a:ext>
            </a:extLst>
          </p:cNvPr>
          <p:cNvPicPr>
            <a:picLocks noChangeAspect="1"/>
          </p:cNvPicPr>
          <p:nvPr/>
        </p:nvPicPr>
        <p:blipFill>
          <a:blip r:embed="rId6"/>
          <a:srcRect l="25438" r="26013"/>
          <a:stretch>
            <a:fillRect/>
          </a:stretch>
        </p:blipFill>
        <p:spPr>
          <a:xfrm>
            <a:off x="9041913" y="2836874"/>
            <a:ext cx="2922850" cy="4013937"/>
          </a:xfrm>
          <a:prstGeom prst="rect">
            <a:avLst/>
          </a:prstGeom>
        </p:spPr>
      </p:pic>
      <p:pic>
        <p:nvPicPr>
          <p:cNvPr id="26" name="Picture 25" descr="A brush and soap on a counter&#10;&#10;AI-generated content may be incorrect.">
            <a:extLst>
              <a:ext uri="{FF2B5EF4-FFF2-40B4-BE49-F238E27FC236}">
                <a16:creationId xmlns:a16="http://schemas.microsoft.com/office/drawing/2014/main" id="{02E096E6-B787-523D-1092-8C76B08AFBE8}"/>
              </a:ext>
            </a:extLst>
          </p:cNvPr>
          <p:cNvPicPr>
            <a:picLocks noChangeAspect="1"/>
          </p:cNvPicPr>
          <p:nvPr/>
        </p:nvPicPr>
        <p:blipFill>
          <a:blip r:embed="rId7"/>
          <a:srcRect l="-682" t="11635" r="682" b="23654"/>
          <a:stretch>
            <a:fillRect/>
          </a:stretch>
        </p:blipFill>
        <p:spPr>
          <a:xfrm>
            <a:off x="9041913" y="0"/>
            <a:ext cx="2922850" cy="2836872"/>
          </a:xfrm>
          <a:prstGeom prst="rect">
            <a:avLst/>
          </a:prstGeom>
        </p:spPr>
      </p:pic>
    </p:spTree>
    <p:extLst>
      <p:ext uri="{BB962C8B-B14F-4D97-AF65-F5344CB8AC3E}">
        <p14:creationId xmlns:p14="http://schemas.microsoft.com/office/powerpoint/2010/main" val="3476009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C1408-0FE9-FF74-853A-4F08BFD68B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D61A10-28F2-86DF-9588-FA820E7A40BE}"/>
              </a:ext>
            </a:extLst>
          </p:cNvPr>
          <p:cNvSpPr>
            <a:spLocks noGrp="1"/>
          </p:cNvSpPr>
          <p:nvPr>
            <p:ph type="body" sz="quarter" idx="18"/>
          </p:nvPr>
        </p:nvSpPr>
        <p:spPr>
          <a:xfrm>
            <a:off x="567637" y="3263489"/>
            <a:ext cx="2837636" cy="1049221"/>
          </a:xfrm>
        </p:spPr>
        <p:txBody>
          <a:bodyPr/>
          <a:lstStyle/>
          <a:p>
            <a:pPr algn="ctr">
              <a:lnSpc>
                <a:spcPct val="100000"/>
              </a:lnSpc>
            </a:pPr>
            <a:r>
              <a:rPr lang="en-US" dirty="0"/>
              <a:t>Conclusion </a:t>
            </a:r>
          </a:p>
          <a:p>
            <a:pPr algn="ctr">
              <a:lnSpc>
                <a:spcPct val="100000"/>
              </a:lnSpc>
            </a:pPr>
            <a:r>
              <a:rPr lang="en-US" b="0" i="1" dirty="0"/>
              <a:t>Win-Win Solution</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19C4F7C0-C993-B619-3951-A0AAE26E893A}"/>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02810DFB-13D9-1DF5-D2C8-89376CB4C2CB}"/>
              </a:ext>
            </a:extLst>
          </p:cNvPr>
          <p:cNvSpPr>
            <a:spLocks noGrp="1"/>
          </p:cNvSpPr>
          <p:nvPr>
            <p:ph type="body" sz="quarter" idx="21"/>
          </p:nvPr>
        </p:nvSpPr>
        <p:spPr>
          <a:xfrm>
            <a:off x="4594468" y="272363"/>
            <a:ext cx="6922512" cy="3499183"/>
          </a:xfrm>
        </p:spPr>
        <p:txBody>
          <a:bodyPr/>
          <a:lstStyle/>
          <a:p>
            <a:pPr>
              <a:spcAft>
                <a:spcPts val="1200"/>
              </a:spcAft>
            </a:pPr>
            <a:r>
              <a:rPr lang="en-US" dirty="0"/>
              <a:t>Sustainability isn’t just a buzzword—it’s a business strategy. And for short-term rental operators, it’s no longer an option. </a:t>
            </a:r>
          </a:p>
          <a:p>
            <a:pPr>
              <a:spcAft>
                <a:spcPts val="1200"/>
              </a:spcAft>
            </a:pPr>
            <a:r>
              <a:rPr lang="en-US" dirty="0" err="1"/>
              <a:t>Travellers</a:t>
            </a:r>
            <a:r>
              <a:rPr lang="en-US" dirty="0"/>
              <a:t> today are clear in what they want. They’re looking beyond price and location, toward holidays that align with their values. </a:t>
            </a:r>
          </a:p>
          <a:p>
            <a:pPr>
              <a:spcAft>
                <a:spcPts val="1200"/>
              </a:spcAft>
            </a:pPr>
            <a:r>
              <a:rPr lang="en-US" b="1" dirty="0"/>
              <a:t>These sustainable decisions will influence your finances, so incorporate them into your pricing strategy. </a:t>
            </a:r>
          </a:p>
          <a:p>
            <a:pPr>
              <a:spcAft>
                <a:spcPts val="1200"/>
              </a:spcAft>
            </a:pPr>
            <a:r>
              <a:rPr lang="en-US" b="1" dirty="0">
                <a:solidFill>
                  <a:srgbClr val="E96751"/>
                </a:solidFill>
              </a:rPr>
              <a:t>Option: </a:t>
            </a:r>
            <a:r>
              <a:rPr lang="en-US" dirty="0"/>
              <a:t>Charge a slight premium for the green experience, which many guests are okay with, </a:t>
            </a:r>
            <a:r>
              <a:rPr lang="en-US" i="1" dirty="0"/>
              <a:t>especially if you clearly communicate the value and impact</a:t>
            </a:r>
            <a:r>
              <a:rPr lang="en-US" dirty="0"/>
              <a:t> </a:t>
            </a:r>
          </a:p>
          <a:p>
            <a:pPr>
              <a:spcAft>
                <a:spcPts val="1200"/>
              </a:spcAft>
            </a:pPr>
            <a:r>
              <a:rPr lang="en-US" i="1" dirty="0">
                <a:solidFill>
                  <a:srgbClr val="E96751"/>
                </a:solidFill>
              </a:rPr>
              <a:t>(“10% of our energy is from on-site solar – your stay helps fund our renewable energy, thank you!”). </a:t>
            </a:r>
          </a:p>
          <a:p>
            <a:pPr>
              <a:spcAft>
                <a:spcPts val="1200"/>
              </a:spcAft>
            </a:pPr>
            <a:r>
              <a:rPr lang="en-US" b="1" dirty="0">
                <a:solidFill>
                  <a:srgbClr val="E96751"/>
                </a:solidFill>
              </a:rPr>
              <a:t>Bottom line: </a:t>
            </a:r>
            <a:r>
              <a:rPr lang="en-US" dirty="0"/>
              <a:t>A sustainable business can truly be a win-win: </a:t>
            </a:r>
            <a:r>
              <a:rPr lang="en-US" b="1" dirty="0"/>
              <a:t>guests feel good about staying (and paying), and you operate more efficiently.</a:t>
            </a:r>
            <a:endParaRPr lang="en-US" dirty="0"/>
          </a:p>
          <a:p>
            <a:pPr>
              <a:spcAft>
                <a:spcPts val="1200"/>
              </a:spcAft>
            </a:pPr>
            <a:endParaRPr lang="en-IE" dirty="0"/>
          </a:p>
        </p:txBody>
      </p:sp>
      <p:sp>
        <p:nvSpPr>
          <p:cNvPr id="8" name="Text Placeholder 7">
            <a:extLst>
              <a:ext uri="{FF2B5EF4-FFF2-40B4-BE49-F238E27FC236}">
                <a16:creationId xmlns:a16="http://schemas.microsoft.com/office/drawing/2014/main" id="{EB7D833E-5505-7667-997E-A9BE62D4F8C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4CEF607-53FF-6CE9-4B0F-73C417F07400}"/>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4172841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275-EA66-286F-7D57-973DDD4A49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D880CC-0752-31C3-7316-2CE5ECF40B74}"/>
              </a:ext>
            </a:extLst>
          </p:cNvPr>
          <p:cNvSpPr>
            <a:spLocks noGrp="1"/>
          </p:cNvSpPr>
          <p:nvPr>
            <p:ph type="body" sz="quarter" idx="16"/>
          </p:nvPr>
        </p:nvSpPr>
        <p:spPr>
          <a:xfrm>
            <a:off x="630166" y="1423002"/>
            <a:ext cx="10323585" cy="3066422"/>
          </a:xfrm>
        </p:spPr>
        <p:txBody>
          <a:bodyPr>
            <a:noAutofit/>
          </a:bodyPr>
          <a:lstStyle/>
          <a:p>
            <a:r>
              <a:rPr lang="en-US" sz="2200" dirty="0">
                <a:solidFill>
                  <a:srgbClr val="595959"/>
                </a:solidFill>
              </a:rPr>
              <a:t>Financial success isn’t just about what you earn today—it’s about planning wisely for tomorrow. In the final section of this module, you’ll explore how to protect your accommodation business from future risks while staying aligned with environmental and financial sustainability goals. From emergency funds and climate resilience to strategic reinvestment, this section helps you prepare for uncertainty and make long-term decisions that ensure your business remains viable, responsible, and resilient in the years ahead.</a:t>
            </a:r>
          </a:p>
          <a:p>
            <a:endParaRPr lang="en-US" sz="2200" dirty="0">
              <a:solidFill>
                <a:srgbClr val="595959"/>
              </a:solidFill>
            </a:endParaRPr>
          </a:p>
          <a:p>
            <a:r>
              <a:rPr lang="en-US" sz="2400" b="1" dirty="0">
                <a:solidFill>
                  <a:srgbClr val="E96751"/>
                </a:solidFill>
              </a:rPr>
              <a:t>Section 11: </a:t>
            </a:r>
            <a:r>
              <a:rPr lang="en-US" sz="2400" b="1" dirty="0">
                <a:solidFill>
                  <a:srgbClr val="459597"/>
                </a:solidFill>
              </a:rPr>
              <a:t>Contingency Planning for Long-Term Viability</a:t>
            </a:r>
          </a:p>
          <a:p>
            <a:pPr marL="342900" indent="-342900">
              <a:buFont typeface="Arial" panose="020B0604020202020204" pitchFamily="34" charset="0"/>
              <a:buChar char="•"/>
            </a:pPr>
            <a:r>
              <a:rPr lang="en-US" sz="2000" i="1" dirty="0">
                <a:solidFill>
                  <a:srgbClr val="E96751"/>
                </a:solidFill>
              </a:rPr>
              <a:t>How can I ensure my business remains environmentally sustainable, protected and financially </a:t>
            </a:r>
            <a:r>
              <a:rPr lang="en-US" sz="2000" b="1" i="1" dirty="0">
                <a:solidFill>
                  <a:srgbClr val="E96751"/>
                </a:solidFill>
              </a:rPr>
              <a:t>viable long term</a:t>
            </a:r>
            <a:r>
              <a:rPr lang="en-US" sz="2000" i="1" dirty="0">
                <a:solidFill>
                  <a:srgbClr val="E96751"/>
                </a:solidFill>
              </a:rPr>
              <a:t>? </a:t>
            </a:r>
          </a:p>
          <a:p>
            <a:r>
              <a:rPr lang="en-US" sz="2200" b="1" dirty="0">
                <a:solidFill>
                  <a:srgbClr val="595959"/>
                </a:solidFill>
              </a:rPr>
              <a:t>Objective: </a:t>
            </a:r>
            <a:r>
              <a:rPr lang="en-US" sz="2200" dirty="0">
                <a:solidFill>
                  <a:srgbClr val="595959"/>
                </a:solidFill>
              </a:rPr>
              <a:t>To identify financial risks, build contingency plans, invest wisely in eco-decisions and implement long-term sustainability strategies.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0F248CAD-E88F-AD58-C41C-C8360D4F3D6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1C54AFD7-D4F9-D28E-90AD-69BCEFBAD8A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FF9AB7ED-5824-E082-5C5D-2CB3AE3E1386}"/>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11 </a:t>
            </a:r>
            <a:r>
              <a:rPr lang="en-US" sz="3000" dirty="0"/>
              <a:t>Contingency Planning for Long-Term Viability</a:t>
            </a:r>
          </a:p>
        </p:txBody>
      </p:sp>
    </p:spTree>
    <p:extLst>
      <p:ext uri="{BB962C8B-B14F-4D97-AF65-F5344CB8AC3E}">
        <p14:creationId xmlns:p14="http://schemas.microsoft.com/office/powerpoint/2010/main" val="690082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610E3-ADB3-F8B1-5F03-005C401D6B41}"/>
              </a:ext>
            </a:extLst>
          </p:cNvPr>
          <p:cNvSpPr>
            <a:spLocks noGrp="1"/>
          </p:cNvSpPr>
          <p:nvPr>
            <p:ph type="body" sz="quarter" idx="16"/>
          </p:nvPr>
        </p:nvSpPr>
        <p:spPr>
          <a:xfrm>
            <a:off x="565374" y="151606"/>
            <a:ext cx="10614687" cy="803654"/>
          </a:xfrm>
        </p:spPr>
        <p:txBody>
          <a:bodyPr/>
          <a:lstStyle/>
          <a:p>
            <a:r>
              <a:rPr lang="en-US" sz="2800" dirty="0"/>
              <a:t>Practical Tips for Applying These Formulas</a:t>
            </a:r>
            <a:endParaRPr lang="en-IE" sz="2800" dirty="0"/>
          </a:p>
        </p:txBody>
      </p:sp>
      <p:graphicFrame>
        <p:nvGraphicFramePr>
          <p:cNvPr id="5" name="Table 4">
            <a:extLst>
              <a:ext uri="{FF2B5EF4-FFF2-40B4-BE49-F238E27FC236}">
                <a16:creationId xmlns:a16="http://schemas.microsoft.com/office/drawing/2014/main" id="{7E9A438E-6C6E-E096-DC41-95440F9C9D89}"/>
              </a:ext>
            </a:extLst>
          </p:cNvPr>
          <p:cNvGraphicFramePr>
            <a:graphicFrameLocks noGrp="1"/>
          </p:cNvGraphicFramePr>
          <p:nvPr/>
        </p:nvGraphicFramePr>
        <p:xfrm>
          <a:off x="642212" y="824246"/>
          <a:ext cx="10907576" cy="5697516"/>
        </p:xfrm>
        <a:graphic>
          <a:graphicData uri="http://schemas.openxmlformats.org/drawingml/2006/table">
            <a:tbl>
              <a:tblPr/>
              <a:tblGrid>
                <a:gridCol w="3864740">
                  <a:extLst>
                    <a:ext uri="{9D8B030D-6E8A-4147-A177-3AD203B41FA5}">
                      <a16:colId xmlns:a16="http://schemas.microsoft.com/office/drawing/2014/main" val="1112791902"/>
                    </a:ext>
                  </a:extLst>
                </a:gridCol>
                <a:gridCol w="7042836">
                  <a:extLst>
                    <a:ext uri="{9D8B030D-6E8A-4147-A177-3AD203B41FA5}">
                      <a16:colId xmlns:a16="http://schemas.microsoft.com/office/drawing/2014/main" val="3133373940"/>
                    </a:ext>
                  </a:extLst>
                </a:gridCol>
              </a:tblGrid>
              <a:tr h="334718">
                <a:tc>
                  <a:txBody>
                    <a:bodyPr/>
                    <a:lstStyle/>
                    <a:p>
                      <a:r>
                        <a:rPr lang="en-IE" sz="2200" b="1" dirty="0">
                          <a:solidFill>
                            <a:schemeClr val="bg1"/>
                          </a:solidFill>
                        </a:rPr>
                        <a:t>Tip</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Example</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628949964"/>
                  </a:ext>
                </a:extLst>
              </a:tr>
              <a:tr h="585757">
                <a:tc>
                  <a:txBody>
                    <a:bodyPr/>
                    <a:lstStyle/>
                    <a:p>
                      <a:r>
                        <a:rPr lang="en-US" sz="2200" dirty="0">
                          <a:solidFill>
                            <a:srgbClr val="494949"/>
                          </a:solidFill>
                        </a:rPr>
                        <a:t>Start with </a:t>
                      </a:r>
                      <a:r>
                        <a:rPr lang="en-US" sz="2200" b="1" dirty="0">
                          <a:solidFill>
                            <a:srgbClr val="494949"/>
                          </a:solidFill>
                        </a:rPr>
                        <a:t>one key investment</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Install solar panels for €30,000. </a:t>
                      </a:r>
                    </a:p>
                    <a:p>
                      <a:r>
                        <a:rPr lang="en-US" sz="2200" dirty="0">
                          <a:solidFill>
                            <a:srgbClr val="494949"/>
                          </a:solidFill>
                        </a:rPr>
                        <a:t>If you save €5,000/year → Payback = </a:t>
                      </a:r>
                      <a:r>
                        <a:rPr lang="en-US" sz="2200" b="1" dirty="0">
                          <a:solidFill>
                            <a:srgbClr val="494949"/>
                          </a:solidFill>
                        </a:rPr>
                        <a:t>6 years</a:t>
                      </a:r>
                      <a:r>
                        <a:rPr lang="en-US" sz="2200" dirty="0">
                          <a:solidFill>
                            <a:srgbClr val="494949"/>
                          </a:solidFill>
                        </a:rPr>
                        <a: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707926"/>
                  </a:ext>
                </a:extLst>
              </a:tr>
              <a:tr h="585757">
                <a:tc>
                  <a:txBody>
                    <a:bodyPr/>
                    <a:lstStyle/>
                    <a:p>
                      <a:r>
                        <a:rPr lang="en-IE" sz="2200">
                          <a:solidFill>
                            <a:srgbClr val="494949"/>
                          </a:solidFill>
                        </a:rPr>
                        <a:t>Promote </a:t>
                      </a:r>
                      <a:r>
                        <a:rPr lang="en-IE" sz="2200" b="1">
                          <a:solidFill>
                            <a:srgbClr val="494949"/>
                          </a:solidFill>
                        </a:rPr>
                        <a:t>value and savings</a:t>
                      </a:r>
                      <a:endParaRPr lang="en-IE"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Add a note to your website: </a:t>
                      </a:r>
                    </a:p>
                    <a:p>
                      <a:r>
                        <a:rPr lang="en-US" sz="2200" dirty="0">
                          <a:solidFill>
                            <a:srgbClr val="494949"/>
                          </a:solidFill>
                        </a:rPr>
                        <a:t>“This eco-lodge saves 65% energy – your stay supports a sustainable future.”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6656484"/>
                  </a:ext>
                </a:extLst>
              </a:tr>
              <a:tr h="836796">
                <a:tc>
                  <a:txBody>
                    <a:bodyPr/>
                    <a:lstStyle/>
                    <a:p>
                      <a:r>
                        <a:rPr lang="en-US" sz="2200">
                          <a:solidFill>
                            <a:srgbClr val="494949"/>
                          </a:solidFill>
                        </a:rPr>
                        <a:t>Apply a </a:t>
                      </a:r>
                      <a:r>
                        <a:rPr lang="en-US" sz="2200" b="1">
                          <a:solidFill>
                            <a:srgbClr val="494949"/>
                          </a:solidFill>
                        </a:rPr>
                        <a:t>green price premium</a:t>
                      </a:r>
                      <a:endParaRPr lang="en-US"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If local cabins are €100/night, offer yours at €115 </a:t>
                      </a:r>
                      <a:r>
                        <a:rPr lang="en-US" sz="2200" b="1" dirty="0">
                          <a:solidFill>
                            <a:srgbClr val="494949"/>
                          </a:solidFill>
                        </a:rPr>
                        <a:t>if eco-certified </a:t>
                      </a:r>
                      <a:r>
                        <a:rPr lang="en-US" sz="2200" dirty="0">
                          <a:solidFill>
                            <a:srgbClr val="494949"/>
                          </a:solidFill>
                        </a:rPr>
                        <a:t>(extra €15 × 100 nights = €1,500 extra/year).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612"/>
                  </a:ext>
                </a:extLst>
              </a:tr>
              <a:tr h="836796">
                <a:tc>
                  <a:txBody>
                    <a:bodyPr/>
                    <a:lstStyle/>
                    <a:p>
                      <a:r>
                        <a:rPr lang="en-US" sz="2200">
                          <a:solidFill>
                            <a:srgbClr val="494949"/>
                          </a:solidFill>
                        </a:rPr>
                        <a:t>Use </a:t>
                      </a:r>
                      <a:r>
                        <a:rPr lang="en-US" sz="2200" b="1">
                          <a:solidFill>
                            <a:srgbClr val="494949"/>
                          </a:solidFill>
                        </a:rPr>
                        <a:t>real stories</a:t>
                      </a:r>
                      <a:r>
                        <a:rPr lang="en-US" sz="2200">
                          <a:solidFill>
                            <a:srgbClr val="494949"/>
                          </a:solidFill>
                        </a:rPr>
                        <a:t> in marketing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“After switching to solar and compost toilets, our guesthouse now </a:t>
                      </a:r>
                      <a:r>
                        <a:rPr lang="en-US" sz="2200" b="1" dirty="0">
                          <a:solidFill>
                            <a:srgbClr val="494949"/>
                          </a:solidFill>
                        </a:rPr>
                        <a:t>saves €400/month </a:t>
                      </a:r>
                      <a:r>
                        <a:rPr lang="en-US" sz="2200" dirty="0">
                          <a:solidFill>
                            <a:srgbClr val="494949"/>
                          </a:solidFill>
                        </a:rPr>
                        <a:t>and offers guests a greener stay.”</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05954"/>
                  </a:ext>
                </a:extLst>
              </a:tr>
              <a:tr h="585757">
                <a:tc>
                  <a:txBody>
                    <a:bodyPr/>
                    <a:lstStyle/>
                    <a:p>
                      <a:r>
                        <a:rPr lang="en-IE" sz="2200">
                          <a:solidFill>
                            <a:srgbClr val="494949"/>
                          </a:solidFill>
                        </a:rPr>
                        <a:t>Choose </a:t>
                      </a:r>
                      <a:r>
                        <a:rPr lang="en-IE" sz="2200" b="1">
                          <a:solidFill>
                            <a:srgbClr val="494949"/>
                          </a:solidFill>
                        </a:rPr>
                        <a:t>visible upgrades</a:t>
                      </a:r>
                      <a:r>
                        <a:rPr lang="en-IE" sz="2200">
                          <a:solidFill>
                            <a:srgbClr val="494949"/>
                          </a:solidFill>
                        </a:rPr>
                        <a:t> first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Start with what’s seen.</a:t>
                      </a:r>
                    </a:p>
                    <a:p>
                      <a:r>
                        <a:rPr lang="en-US" sz="2200" dirty="0">
                          <a:solidFill>
                            <a:srgbClr val="494949"/>
                          </a:solidFill>
                        </a:rPr>
                        <a:t>Guests notice solar, natural materials, eco-toiletries. </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310992"/>
                  </a:ext>
                </a:extLst>
              </a:tr>
              <a:tr h="585757">
                <a:tc>
                  <a:txBody>
                    <a:bodyPr/>
                    <a:lstStyle/>
                    <a:p>
                      <a:r>
                        <a:rPr lang="en-US" sz="2200" dirty="0">
                          <a:solidFill>
                            <a:srgbClr val="494949"/>
                          </a:solidFill>
                        </a:rPr>
                        <a:t>Factor in </a:t>
                      </a:r>
                      <a:r>
                        <a:rPr lang="en-US" sz="2200" b="1" dirty="0">
                          <a:solidFill>
                            <a:srgbClr val="494949"/>
                          </a:solidFill>
                        </a:rPr>
                        <a:t>grants or incentives</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SEAI or EU eco-funding </a:t>
                      </a:r>
                      <a:r>
                        <a:rPr lang="en-US" sz="2200" dirty="0">
                          <a:solidFill>
                            <a:srgbClr val="494949"/>
                          </a:solidFill>
                        </a:rPr>
                        <a:t>might reduce upfront cost of insulation or renewables by up to 50%.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7819725"/>
                  </a:ext>
                </a:extLst>
              </a:tr>
            </a:tbl>
          </a:graphicData>
        </a:graphic>
      </p:graphicFrame>
    </p:spTree>
    <p:extLst>
      <p:ext uri="{BB962C8B-B14F-4D97-AF65-F5344CB8AC3E}">
        <p14:creationId xmlns:p14="http://schemas.microsoft.com/office/powerpoint/2010/main" val="4030283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FC5743-47FB-2A6B-5732-C77D68CAABF6}"/>
              </a:ext>
            </a:extLst>
          </p:cNvPr>
          <p:cNvSpPr>
            <a:spLocks noGrp="1"/>
          </p:cNvSpPr>
          <p:nvPr>
            <p:ph type="body" sz="quarter" idx="16"/>
          </p:nvPr>
        </p:nvSpPr>
        <p:spPr>
          <a:xfrm>
            <a:off x="279304" y="223427"/>
            <a:ext cx="11633392" cy="803654"/>
          </a:xfrm>
        </p:spPr>
        <p:txBody>
          <a:bodyPr/>
          <a:lstStyle/>
          <a:p>
            <a:r>
              <a:rPr lang="en-US" sz="2800" dirty="0">
                <a:solidFill>
                  <a:srgbClr val="E96751"/>
                </a:solidFill>
              </a:rPr>
              <a:t>Example Template – Sustainability Investment Calculator </a:t>
            </a:r>
            <a:r>
              <a:rPr lang="en-US" sz="2800" b="0" dirty="0">
                <a:solidFill>
                  <a:srgbClr val="E96751"/>
                </a:solidFill>
              </a:rPr>
              <a:t>(Excel Version)</a:t>
            </a:r>
            <a:endParaRPr lang="en-IE" sz="2800" b="0" dirty="0">
              <a:solidFill>
                <a:srgbClr val="E96751"/>
              </a:solidFill>
            </a:endParaRPr>
          </a:p>
        </p:txBody>
      </p:sp>
      <p:graphicFrame>
        <p:nvGraphicFramePr>
          <p:cNvPr id="5" name="Table 4">
            <a:extLst>
              <a:ext uri="{FF2B5EF4-FFF2-40B4-BE49-F238E27FC236}">
                <a16:creationId xmlns:a16="http://schemas.microsoft.com/office/drawing/2014/main" id="{0276DD45-33E7-7B11-61D3-347D797BFB98}"/>
              </a:ext>
            </a:extLst>
          </p:cNvPr>
          <p:cNvGraphicFramePr>
            <a:graphicFrameLocks noGrp="1"/>
          </p:cNvGraphicFramePr>
          <p:nvPr>
            <p:extLst>
              <p:ext uri="{D42A27DB-BD31-4B8C-83A1-F6EECF244321}">
                <p14:modId xmlns:p14="http://schemas.microsoft.com/office/powerpoint/2010/main" val="3355432668"/>
              </p:ext>
            </p:extLst>
          </p:nvPr>
        </p:nvGraphicFramePr>
        <p:xfrm>
          <a:off x="503774" y="2735580"/>
          <a:ext cx="11278651" cy="371856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=B2/C2 → </a:t>
                      </a:r>
                      <a:r>
                        <a:rPr lang="en-IE" sz="2200" b="1" dirty="0">
                          <a:solidFill>
                            <a:srgbClr val="494949"/>
                          </a:solidFill>
                        </a:rPr>
                        <a:t>6</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=(C2/B2)*100 → </a:t>
                      </a:r>
                      <a:r>
                        <a:rPr lang="en-IE" sz="2200" b="1">
                          <a:solidFill>
                            <a:srgbClr val="494949"/>
                          </a:solidFill>
                        </a:rPr>
                        <a:t>16.7%</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 × 1.15 = €115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=B3/C3 → </a:t>
                      </a:r>
                      <a:r>
                        <a:rPr lang="en-IE" sz="2200" b="1">
                          <a:solidFill>
                            <a:srgbClr val="494949"/>
                          </a:solidFill>
                        </a:rPr>
                        <a:t>7.5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=(C3/B3)*100 → </a:t>
                      </a:r>
                      <a:r>
                        <a:rPr lang="en-IE" sz="2200" b="1">
                          <a:solidFill>
                            <a:srgbClr val="494949"/>
                          </a:solidFill>
                        </a:rPr>
                        <a:t>13.3%</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€95 × 1.10 = €104.50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=B4/C4 → </a:t>
                      </a:r>
                      <a:r>
                        <a:rPr lang="en-IE" sz="2200" b="1">
                          <a:solidFill>
                            <a:srgbClr val="494949"/>
                          </a:solidFill>
                        </a:rPr>
                        <a:t>8</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=(C4/B4)*100 → </a:t>
                      </a:r>
                      <a:r>
                        <a:rPr lang="en-IE" sz="2200" b="1">
                          <a:solidFill>
                            <a:srgbClr val="494949"/>
                          </a:solidFill>
                        </a:rPr>
                        <a:t>12.5%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€90 (unchanged)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9" name="Rectangle 2">
            <a:extLst>
              <a:ext uri="{FF2B5EF4-FFF2-40B4-BE49-F238E27FC236}">
                <a16:creationId xmlns:a16="http://schemas.microsoft.com/office/drawing/2014/main" id="{C6DB5C11-51B2-E629-088A-061C62FCF52F}"/>
              </a:ext>
            </a:extLst>
          </p:cNvPr>
          <p:cNvSpPr>
            <a:spLocks noChangeArrowheads="1"/>
          </p:cNvSpPr>
          <p:nvPr/>
        </p:nvSpPr>
        <p:spPr bwMode="auto">
          <a:xfrm>
            <a:off x="279305" y="781199"/>
            <a:ext cx="1163339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E96751"/>
                </a:solidFill>
                <a:effectLst/>
              </a:rPr>
              <a:t>Note: </a:t>
            </a:r>
            <a:r>
              <a:rPr kumimoji="0" lang="en-US" altLang="en-US" sz="2200" b="0" i="0" u="none" strike="noStrike" cap="none" normalizeH="0" baseline="0" dirty="0">
                <a:ln>
                  <a:noFill/>
                </a:ln>
                <a:solidFill>
                  <a:srgbClr val="494949"/>
                </a:solidFill>
                <a:effectLst/>
              </a:rPr>
              <a:t>These are </a:t>
            </a:r>
            <a:r>
              <a:rPr kumimoji="0" lang="en-US" altLang="en-US" sz="2200" b="1" i="0" u="none" strike="noStrike" cap="none" normalizeH="0" baseline="0" dirty="0">
                <a:ln>
                  <a:noFill/>
                </a:ln>
                <a:solidFill>
                  <a:srgbClr val="494949"/>
                </a:solidFill>
                <a:effectLst/>
              </a:rPr>
              <a:t>cell references</a:t>
            </a:r>
            <a:r>
              <a:rPr kumimoji="0" lang="en-US" altLang="en-US" sz="2200" b="0" i="0" u="none" strike="noStrike" cap="none" normalizeH="0" baseline="0" dirty="0">
                <a:ln>
                  <a:noFill/>
                </a:ln>
                <a:solidFill>
                  <a:srgbClr val="494949"/>
                </a:solidFill>
                <a:effectLst/>
              </a:rPr>
              <a:t> used in Excel or Google Sheets.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B2</a:t>
            </a:r>
            <a:r>
              <a:rPr kumimoji="0" lang="en-US" altLang="en-US" sz="2200" b="0" i="0" u="none" strike="noStrike" cap="none" normalizeH="0" baseline="0" dirty="0">
                <a:ln>
                  <a:noFill/>
                </a:ln>
                <a:solidFill>
                  <a:srgbClr val="494949"/>
                </a:solidFill>
                <a:effectLst/>
              </a:rPr>
              <a:t> = the number in column B, row 2 → in this case, the </a:t>
            </a:r>
            <a:r>
              <a:rPr kumimoji="0" lang="en-US" altLang="en-US" sz="2200" b="0" i="1" u="none" strike="noStrike" cap="none" normalizeH="0" baseline="0" dirty="0">
                <a:ln>
                  <a:noFill/>
                </a:ln>
                <a:solidFill>
                  <a:srgbClr val="494949"/>
                </a:solidFill>
                <a:effectLst/>
              </a:rPr>
              <a:t>upfront cost</a:t>
            </a:r>
            <a:r>
              <a:rPr kumimoji="0" lang="en-US" altLang="en-US" sz="2200" b="0" i="0" u="none" strike="noStrike" cap="none" normalizeH="0" baseline="0" dirty="0">
                <a:ln>
                  <a:noFill/>
                </a:ln>
                <a:solidFill>
                  <a:srgbClr val="494949"/>
                </a:solidFill>
                <a:effectLst/>
              </a:rPr>
              <a:t> of the first investment (solar panels).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C2</a:t>
            </a:r>
            <a:r>
              <a:rPr kumimoji="0" lang="en-US" altLang="en-US" sz="2200" b="0" i="0" u="none" strike="noStrike" cap="none" normalizeH="0" baseline="0" dirty="0">
                <a:ln>
                  <a:noFill/>
                </a:ln>
                <a:solidFill>
                  <a:srgbClr val="494949"/>
                </a:solidFill>
                <a:effectLst/>
              </a:rPr>
              <a:t> = the number in column C, row 2 → the </a:t>
            </a:r>
            <a:r>
              <a:rPr kumimoji="0" lang="en-US" altLang="en-US" sz="2200" b="0" i="1" u="none" strike="noStrike" cap="none" normalizeH="0" baseline="0" dirty="0">
                <a:ln>
                  <a:noFill/>
                </a:ln>
                <a:solidFill>
                  <a:srgbClr val="494949"/>
                </a:solidFill>
                <a:effectLst/>
              </a:rPr>
              <a:t>annual savings</a:t>
            </a:r>
            <a:r>
              <a:rPr kumimoji="0" lang="en-US" altLang="en-US" sz="2200" b="0" i="0" u="none" strike="noStrike" cap="none" normalizeH="0" baseline="0" dirty="0">
                <a:ln>
                  <a:noFill/>
                </a:ln>
                <a:solidFill>
                  <a:srgbClr val="494949"/>
                </a:solidFill>
                <a:effectLst/>
              </a:rPr>
              <a:t> for that same investment.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494949"/>
                </a:solidFill>
                <a:effectLst/>
              </a:rPr>
              <a:t>=B2/C2 means: divide upfront cost by annual savings → gives the </a:t>
            </a:r>
            <a:r>
              <a:rPr kumimoji="0" lang="en-US" altLang="en-US" sz="2200" b="1" i="0" u="none" strike="noStrike" cap="none" normalizeH="0" baseline="0" dirty="0">
                <a:ln>
                  <a:noFill/>
                </a:ln>
                <a:solidFill>
                  <a:srgbClr val="494949"/>
                </a:solidFill>
                <a:effectLst/>
              </a:rPr>
              <a:t>Payback Period</a:t>
            </a:r>
            <a:r>
              <a:rPr kumimoji="0" lang="en-US" altLang="en-US" sz="2200" b="0" i="0" u="none" strike="noStrike" cap="none" normalizeH="0" baseline="0" dirty="0">
                <a:ln>
                  <a:noFill/>
                </a:ln>
                <a:solidFill>
                  <a:srgbClr val="494949"/>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494949"/>
              </a:solidFill>
              <a:effectLst/>
            </a:endParaRPr>
          </a:p>
        </p:txBody>
      </p:sp>
    </p:spTree>
    <p:extLst>
      <p:ext uri="{BB962C8B-B14F-4D97-AF65-F5344CB8AC3E}">
        <p14:creationId xmlns:p14="http://schemas.microsoft.com/office/powerpoint/2010/main" val="38349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C0A8-9553-EC85-53CA-B1810F31FD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854219-6886-16D8-38DF-F3360B26B258}"/>
              </a:ext>
            </a:extLst>
          </p:cNvPr>
          <p:cNvSpPr>
            <a:spLocks noGrp="1"/>
          </p:cNvSpPr>
          <p:nvPr>
            <p:ph type="body" sz="quarter" idx="19"/>
          </p:nvPr>
        </p:nvSpPr>
        <p:spPr>
          <a:xfrm>
            <a:off x="355942" y="856888"/>
            <a:ext cx="10614687" cy="803654"/>
          </a:xfrm>
        </p:spPr>
        <p:txBody>
          <a:bodyPr/>
          <a:lstStyle/>
          <a:p>
            <a:r>
              <a:rPr lang="en-US" sz="2200" dirty="0">
                <a:solidFill>
                  <a:srgbClr val="494949"/>
                </a:solidFill>
              </a:rPr>
              <a:t>Where to Apply This in Your Business Plan</a:t>
            </a:r>
          </a:p>
          <a:p>
            <a:r>
              <a:rPr lang="en-US" sz="2200" b="0" dirty="0">
                <a:solidFill>
                  <a:srgbClr val="494949"/>
                </a:solidFill>
              </a:rPr>
              <a:t>Startup Costing Sheet → Include sustainability line items.</a:t>
            </a:r>
          </a:p>
          <a:p>
            <a:r>
              <a:rPr lang="en-US" sz="2200" b="0" dirty="0">
                <a:solidFill>
                  <a:srgbClr val="494949"/>
                </a:solidFill>
              </a:rPr>
              <a:t>Pricing Strategy → Adjust for eco-premium based on perceived value.</a:t>
            </a:r>
          </a:p>
          <a:p>
            <a:r>
              <a:rPr lang="en-US" sz="2200" b="0" dirty="0">
                <a:solidFill>
                  <a:srgbClr val="494949"/>
                </a:solidFill>
              </a:rPr>
              <a:t>Marketing Plan → Use certification logos, guest impact stats.</a:t>
            </a:r>
          </a:p>
          <a:p>
            <a:r>
              <a:rPr lang="en-US" sz="2200" b="0" dirty="0">
                <a:solidFill>
                  <a:srgbClr val="494949"/>
                </a:solidFill>
              </a:rPr>
              <a:t>Funding Proposal → Use ROI/payback data to justify loans or grant requests.</a:t>
            </a:r>
          </a:p>
          <a:p>
            <a:endParaRPr lang="en-IE" sz="2200" dirty="0">
              <a:solidFill>
                <a:srgbClr val="494949"/>
              </a:solidFill>
            </a:endParaRPr>
          </a:p>
        </p:txBody>
      </p:sp>
      <p:graphicFrame>
        <p:nvGraphicFramePr>
          <p:cNvPr id="5" name="Table 4">
            <a:extLst>
              <a:ext uri="{FF2B5EF4-FFF2-40B4-BE49-F238E27FC236}">
                <a16:creationId xmlns:a16="http://schemas.microsoft.com/office/drawing/2014/main" id="{6E425191-2730-4BA7-5D56-F89223C42CC9}"/>
              </a:ext>
            </a:extLst>
          </p:cNvPr>
          <p:cNvGraphicFramePr>
            <a:graphicFrameLocks noGrp="1"/>
          </p:cNvGraphicFramePr>
          <p:nvPr>
            <p:extLst>
              <p:ext uri="{D42A27DB-BD31-4B8C-83A1-F6EECF244321}">
                <p14:modId xmlns:p14="http://schemas.microsoft.com/office/powerpoint/2010/main" val="4247101856"/>
              </p:ext>
            </p:extLst>
          </p:nvPr>
        </p:nvGraphicFramePr>
        <p:xfrm>
          <a:off x="503774" y="2735580"/>
          <a:ext cx="11278651" cy="405384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dirty="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€115 (from €100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7.5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Maybe,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€104.50 (from €95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8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E" sz="2200" b="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7" name="Text Placeholder 2">
            <a:extLst>
              <a:ext uri="{FF2B5EF4-FFF2-40B4-BE49-F238E27FC236}">
                <a16:creationId xmlns:a16="http://schemas.microsoft.com/office/drawing/2014/main" id="{F1AA1CDE-2D08-733F-C6D6-DBFA60103841}"/>
              </a:ext>
            </a:extLst>
          </p:cNvPr>
          <p:cNvSpPr txBox="1">
            <a:spLocks/>
          </p:cNvSpPr>
          <p:nvPr/>
        </p:nvSpPr>
        <p:spPr>
          <a:xfrm>
            <a:off x="279304" y="223427"/>
            <a:ext cx="1163339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E96751"/>
                </a:solidFill>
              </a:rPr>
              <a:t>Example Template – Sustainability Investment Calculator </a:t>
            </a:r>
            <a:r>
              <a:rPr lang="en-US" sz="2800" b="0" dirty="0">
                <a:solidFill>
                  <a:srgbClr val="E96751"/>
                </a:solidFill>
              </a:rPr>
              <a:t>(Table only Version)</a:t>
            </a:r>
            <a:endParaRPr lang="en-IE" sz="2800" b="0" dirty="0">
              <a:solidFill>
                <a:srgbClr val="E96751"/>
              </a:solidFill>
            </a:endParaRPr>
          </a:p>
        </p:txBody>
      </p:sp>
    </p:spTree>
    <p:extLst>
      <p:ext uri="{BB962C8B-B14F-4D97-AF65-F5344CB8AC3E}">
        <p14:creationId xmlns:p14="http://schemas.microsoft.com/office/powerpoint/2010/main" val="1787760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236C7-64C2-FDA8-519B-12CA38EFBA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232C9F-7501-5C23-ABE0-160BE6D5038C}"/>
              </a:ext>
            </a:extLst>
          </p:cNvPr>
          <p:cNvSpPr>
            <a:spLocks noGrp="1"/>
          </p:cNvSpPr>
          <p:nvPr>
            <p:ph type="body" sz="quarter" idx="16"/>
          </p:nvPr>
        </p:nvSpPr>
        <p:spPr>
          <a:xfrm>
            <a:off x="798381" y="315936"/>
            <a:ext cx="10614687" cy="803654"/>
          </a:xfrm>
        </p:spPr>
        <p:txBody>
          <a:bodyPr/>
          <a:lstStyle/>
          <a:p>
            <a:r>
              <a:rPr lang="en-IE" sz="3200" dirty="0">
                <a:solidFill>
                  <a:srgbClr val="459597"/>
                </a:solidFill>
              </a:rPr>
              <a:t>Contingency Planning and Long Term Viability</a:t>
            </a:r>
          </a:p>
        </p:txBody>
      </p:sp>
      <p:sp>
        <p:nvSpPr>
          <p:cNvPr id="11" name="Freeform: Shape 10">
            <a:extLst>
              <a:ext uri="{FF2B5EF4-FFF2-40B4-BE49-F238E27FC236}">
                <a16:creationId xmlns:a16="http://schemas.microsoft.com/office/drawing/2014/main" id="{CAF2F1B3-A625-9CA9-D35C-2358418E6771}"/>
              </a:ext>
            </a:extLst>
          </p:cNvPr>
          <p:cNvSpPr/>
          <p:nvPr/>
        </p:nvSpPr>
        <p:spPr>
          <a:xfrm>
            <a:off x="688855" y="2347574"/>
            <a:ext cx="10531595" cy="284355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D99CA5EB-C55B-5737-BB46-1E542A2E8F01}"/>
              </a:ext>
            </a:extLst>
          </p:cNvPr>
          <p:cNvGrpSpPr/>
          <p:nvPr/>
        </p:nvGrpSpPr>
        <p:grpSpPr>
          <a:xfrm>
            <a:off x="-533400" y="853677"/>
            <a:ext cx="12287250" cy="4137550"/>
            <a:chOff x="-20769" y="1515051"/>
            <a:chExt cx="11479343" cy="4361758"/>
          </a:xfrm>
        </p:grpSpPr>
        <p:grpSp>
          <p:nvGrpSpPr>
            <p:cNvPr id="19" name="Group 18">
              <a:extLst>
                <a:ext uri="{FF2B5EF4-FFF2-40B4-BE49-F238E27FC236}">
                  <a16:creationId xmlns:a16="http://schemas.microsoft.com/office/drawing/2014/main" id="{18203A16-9FD5-4FDE-8CF0-C2FEB95638CA}"/>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FD13D4E6-4DF9-34E5-848E-195E27947855}"/>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1FF64EA-98AB-06F0-38F2-D9CD7D6922DF}"/>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A0925C0-AECA-22EF-BD6A-45FDD3A18E32}"/>
                  </a:ext>
                </a:extLst>
              </p:cNvPr>
              <p:cNvSpPr/>
              <p:nvPr/>
            </p:nvSpPr>
            <p:spPr>
              <a:xfrm>
                <a:off x="1121121" y="2005442"/>
                <a:ext cx="9839125"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965D94C4-2E1D-BFF3-B3BD-FA32C92533CC}"/>
                </a:ext>
              </a:extLst>
            </p:cNvPr>
            <p:cNvSpPr txBox="1"/>
            <p:nvPr/>
          </p:nvSpPr>
          <p:spPr>
            <a:xfrm>
              <a:off x="3845730" y="2187216"/>
              <a:ext cx="4116102" cy="584018"/>
            </a:xfrm>
            <a:prstGeom prst="rect">
              <a:avLst/>
            </a:prstGeom>
            <a:noFill/>
          </p:spPr>
          <p:txBody>
            <a:bodyPr wrap="square" rtlCol="0">
              <a:spAutoFit/>
            </a:bodyPr>
            <a:lstStyle/>
            <a:p>
              <a:pPr algn="ctr"/>
              <a:r>
                <a:rPr lang="en-GB" sz="3000" b="1" dirty="0">
                  <a:solidFill>
                    <a:schemeClr val="bg1"/>
                  </a:solidFill>
                </a:rPr>
                <a:t>Stay Informed and Agile</a:t>
              </a:r>
            </a:p>
          </p:txBody>
        </p:sp>
        <p:sp>
          <p:nvSpPr>
            <p:cNvPr id="25" name="TextBox 24">
              <a:extLst>
                <a:ext uri="{FF2B5EF4-FFF2-40B4-BE49-F238E27FC236}">
                  <a16:creationId xmlns:a16="http://schemas.microsoft.com/office/drawing/2014/main" id="{5E92C4FF-7ADA-6D62-0949-8F0BAE3A5BFD}"/>
                </a:ext>
              </a:extLst>
            </p:cNvPr>
            <p:cNvSpPr txBox="1"/>
            <p:nvPr/>
          </p:nvSpPr>
          <p:spPr>
            <a:xfrm>
              <a:off x="1235229" y="3443400"/>
              <a:ext cx="9591536" cy="2433409"/>
            </a:xfrm>
            <a:prstGeom prst="rect">
              <a:avLst/>
            </a:prstGeom>
            <a:noFill/>
          </p:spPr>
          <p:txBody>
            <a:bodyPr wrap="square" rtlCol="0">
              <a:spAutoFit/>
            </a:bodyPr>
            <a:lstStyle/>
            <a:p>
              <a:pPr algn="ctr"/>
              <a:r>
                <a:rPr lang="en-US" sz="2400" dirty="0">
                  <a:solidFill>
                    <a:schemeClr val="bg1"/>
                  </a:solidFill>
                </a:rPr>
                <a:t>Keep an eye on market trends (tourism forecasts, economic indicators). If you see warning signs (e.g., a forecasted economic downturn or new competitor opening nearby), update your financial plans proactively. Being aware means you can react </a:t>
              </a:r>
              <a:r>
                <a:rPr lang="en-US" sz="2400" i="1" dirty="0">
                  <a:solidFill>
                    <a:schemeClr val="bg1"/>
                  </a:solidFill>
                </a:rPr>
                <a:t>before</a:t>
              </a:r>
              <a:r>
                <a:rPr lang="en-US" sz="2400" dirty="0">
                  <a:solidFill>
                    <a:schemeClr val="bg1"/>
                  </a:solidFill>
                </a:rPr>
                <a:t> a risk becomes a crisis. As Warren Buffett famously said, </a:t>
              </a:r>
              <a:r>
                <a:rPr lang="en-US" sz="2400" i="1" dirty="0">
                  <a:solidFill>
                    <a:schemeClr val="bg1"/>
                  </a:solidFill>
                </a:rPr>
                <a:t>“Risk comes from not knowing what you’re doing.”</a:t>
              </a:r>
              <a:r>
                <a:rPr lang="en-US" sz="2400" dirty="0">
                  <a:solidFill>
                    <a:schemeClr val="bg1"/>
                  </a:solidFill>
                </a:rPr>
                <a:t> The more you understand your business environment and finances, the better you can manage risk.</a:t>
              </a:r>
              <a:endParaRPr lang="en-GB" sz="2400" dirty="0">
                <a:solidFill>
                  <a:schemeClr val="bg1"/>
                </a:solidFill>
              </a:endParaRPr>
            </a:p>
          </p:txBody>
        </p:sp>
      </p:grpSp>
      <p:sp>
        <p:nvSpPr>
          <p:cNvPr id="5" name="TextBox 4">
            <a:extLst>
              <a:ext uri="{FF2B5EF4-FFF2-40B4-BE49-F238E27FC236}">
                <a16:creationId xmlns:a16="http://schemas.microsoft.com/office/drawing/2014/main" id="{2AD00D3E-7BE8-6B09-CE9A-05645C42D5E1}"/>
              </a:ext>
            </a:extLst>
          </p:cNvPr>
          <p:cNvSpPr txBox="1"/>
          <p:nvPr/>
        </p:nvSpPr>
        <p:spPr>
          <a:xfrm>
            <a:off x="699227" y="5265659"/>
            <a:ext cx="10812993" cy="1446550"/>
          </a:xfrm>
          <a:prstGeom prst="rect">
            <a:avLst/>
          </a:prstGeom>
          <a:noFill/>
        </p:spPr>
        <p:txBody>
          <a:bodyPr wrap="square">
            <a:spAutoFit/>
          </a:bodyPr>
          <a:lstStyle/>
          <a:p>
            <a:r>
              <a:rPr lang="en-US" sz="2200" dirty="0">
                <a:solidFill>
                  <a:srgbClr val="595959"/>
                </a:solidFill>
              </a:rPr>
              <a:t>Lastly, remember that risk management is woven throughout the EPIC STAYS approach. Anticipating risks in your financial planning will make your business more resilient. By preparing for the worst (while still hoping for the best), you can ensure that a bump in the road doesn’t derail your entire venture.</a:t>
            </a:r>
            <a:endParaRPr lang="en-IE" sz="2200" dirty="0">
              <a:solidFill>
                <a:srgbClr val="595959"/>
              </a:solidFill>
            </a:endParaRPr>
          </a:p>
        </p:txBody>
      </p:sp>
    </p:spTree>
    <p:extLst>
      <p:ext uri="{BB962C8B-B14F-4D97-AF65-F5344CB8AC3E}">
        <p14:creationId xmlns:p14="http://schemas.microsoft.com/office/powerpoint/2010/main" val="3445605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6352E4-E240-8F1C-7E1D-E9BF4F11949C}"/>
              </a:ext>
            </a:extLst>
          </p:cNvPr>
          <p:cNvSpPr>
            <a:spLocks noGrp="1"/>
          </p:cNvSpPr>
          <p:nvPr>
            <p:ph type="body" sz="quarter" idx="21"/>
          </p:nvPr>
        </p:nvSpPr>
        <p:spPr>
          <a:xfrm>
            <a:off x="4381278" y="197182"/>
            <a:ext cx="7419122" cy="4530541"/>
          </a:xfrm>
        </p:spPr>
        <p:txBody>
          <a:bodyPr/>
          <a:lstStyle/>
          <a:p>
            <a:pPr>
              <a:spcAft>
                <a:spcPts val="1200"/>
              </a:spcAft>
            </a:pPr>
            <a:r>
              <a:rPr lang="en-US" dirty="0"/>
              <a:t>It is vital to have </a:t>
            </a:r>
            <a:r>
              <a:rPr lang="en-US" b="1" dirty="0"/>
              <a:t>proactive measures in place</a:t>
            </a:r>
            <a:r>
              <a:rPr lang="en-US" dirty="0"/>
              <a:t>, including conducting regular safety inspections and maintenance to prevent accidents, and having written contingency plans (such as a list of steps in case bookings suddenly drop or a critical piece of equipment breaks). By identifying and addressing potential risks, operators can prevent major financial losses and ensure the safety of their guests.</a:t>
            </a:r>
          </a:p>
          <a:p>
            <a:pPr>
              <a:spcAft>
                <a:spcPts val="1200"/>
              </a:spcAft>
            </a:pPr>
            <a:r>
              <a:rPr lang="en-IE" b="1" dirty="0"/>
              <a:t>Contingency planning is also about agility, </a:t>
            </a:r>
            <a:r>
              <a:rPr lang="en-IE" dirty="0"/>
              <a:t>deciding in advance where you could cut costs if you absolutely had to. </a:t>
            </a:r>
          </a:p>
          <a:p>
            <a:pPr>
              <a:spcAft>
                <a:spcPts val="1200"/>
              </a:spcAft>
            </a:pPr>
            <a:r>
              <a:rPr lang="en-IE" b="1" dirty="0">
                <a:solidFill>
                  <a:srgbClr val="E96751"/>
                </a:solidFill>
              </a:rPr>
              <a:t>For instance, </a:t>
            </a:r>
            <a:r>
              <a:rPr lang="en-IE" dirty="0"/>
              <a:t>you might outline: </a:t>
            </a:r>
            <a:r>
              <a:rPr lang="en-IE" i="1" dirty="0"/>
              <a:t>“</a:t>
            </a:r>
            <a:r>
              <a:rPr lang="en-IE" i="1" dirty="0">
                <a:solidFill>
                  <a:srgbClr val="E96751"/>
                </a:solidFill>
              </a:rPr>
              <a:t>If </a:t>
            </a:r>
            <a:r>
              <a:rPr lang="en-IE" b="1" i="1" dirty="0">
                <a:solidFill>
                  <a:srgbClr val="E96751"/>
                </a:solidFill>
              </a:rPr>
              <a:t>occupancy drops below 40% for two straight months,</a:t>
            </a:r>
            <a:r>
              <a:rPr lang="en-IE" i="1" dirty="0">
                <a:solidFill>
                  <a:srgbClr val="E96751"/>
                </a:solidFill>
              </a:rPr>
              <a:t> I will temporarily close two rooms/floors to save on utilities and staffing, and focus on filling the remainder.” </a:t>
            </a:r>
            <a:r>
              <a:rPr lang="en-IE" dirty="0"/>
              <a:t>It could also mean having ideas for alternative revenue: </a:t>
            </a:r>
            <a:r>
              <a:rPr lang="en-IE" i="1" dirty="0">
                <a:solidFill>
                  <a:srgbClr val="459597"/>
                </a:solidFill>
              </a:rPr>
              <a:t>“If </a:t>
            </a:r>
            <a:r>
              <a:rPr lang="en-IE" b="1" i="1" dirty="0">
                <a:solidFill>
                  <a:srgbClr val="459597"/>
                </a:solidFill>
              </a:rPr>
              <a:t>international travel dries up</a:t>
            </a:r>
            <a:r>
              <a:rPr lang="en-IE" i="1" dirty="0">
                <a:solidFill>
                  <a:srgbClr val="459597"/>
                </a:solidFill>
              </a:rPr>
              <a:t>, pivot to attracting local staycationers with special packages.” </a:t>
            </a:r>
          </a:p>
          <a:p>
            <a:pPr>
              <a:spcAft>
                <a:spcPts val="1200"/>
              </a:spcAft>
            </a:pPr>
            <a:r>
              <a:rPr lang="en-IE" dirty="0"/>
              <a:t>By thinking these through, you won’t panic in the moment – you’ll have a menu of responses ready</a:t>
            </a:r>
            <a:br>
              <a:rPr lang="en-US" dirty="0"/>
            </a:br>
            <a:endParaRPr lang="en-IE" dirty="0"/>
          </a:p>
        </p:txBody>
      </p:sp>
      <p:sp>
        <p:nvSpPr>
          <p:cNvPr id="6" name="Text Placeholder 5">
            <a:extLst>
              <a:ext uri="{FF2B5EF4-FFF2-40B4-BE49-F238E27FC236}">
                <a16:creationId xmlns:a16="http://schemas.microsoft.com/office/drawing/2014/main" id="{AD2C06A2-D998-08F4-FDB2-1E478951E830}"/>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35555125-766F-F551-15EA-E08CA9966E06}"/>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B887B500-3794-F357-4747-382F03ED8767}"/>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12" name="Picture Placeholder 11" descr="A house with a driveway and a driveway&#10;&#10;AI-generated content may be incorrect.">
            <a:extLst>
              <a:ext uri="{FF2B5EF4-FFF2-40B4-BE49-F238E27FC236}">
                <a16:creationId xmlns:a16="http://schemas.microsoft.com/office/drawing/2014/main" id="{7D4C364D-564D-4F2F-F4F6-4D8F094F78A1}"/>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765830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EB4BD-00A0-8310-D4DE-7FD5F9ED16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676E93-6AC7-D76D-23FF-289E7313F2E4}"/>
              </a:ext>
            </a:extLst>
          </p:cNvPr>
          <p:cNvSpPr>
            <a:spLocks noGrp="1"/>
          </p:cNvSpPr>
          <p:nvPr>
            <p:ph type="body" sz="quarter" idx="21"/>
          </p:nvPr>
        </p:nvSpPr>
        <p:spPr>
          <a:xfrm>
            <a:off x="4381278" y="197182"/>
            <a:ext cx="7419122" cy="4530541"/>
          </a:xfrm>
        </p:spPr>
        <p:txBody>
          <a:bodyPr/>
          <a:lstStyle/>
          <a:p>
            <a:pPr>
              <a:spcAft>
                <a:spcPts val="1200"/>
              </a:spcAft>
            </a:pPr>
            <a:r>
              <a:rPr lang="en-IE" dirty="0"/>
              <a:t>Remember, </a:t>
            </a:r>
            <a:r>
              <a:rPr lang="en-IE" b="1" dirty="0"/>
              <a:t>the goal of contingency planning is to ensure a bump in the road doesn’t become a fatal crash</a:t>
            </a:r>
            <a:r>
              <a:rPr lang="en-IE" dirty="0"/>
              <a:t>. Businesses with good contingency plans navigated crises like COVID-19 far better – for example, they quickly cut costs, used their cash reserves, or switched to new markets, and lived to see the recovery. </a:t>
            </a:r>
          </a:p>
          <a:p>
            <a:pPr>
              <a:spcAft>
                <a:spcPts val="1200"/>
              </a:spcAft>
            </a:pPr>
            <a:r>
              <a:rPr lang="en-IE" dirty="0"/>
              <a:t>While we always hope you won’t need these backup plans, knowing they’re in place will give you confidence and stability as you move forward.</a:t>
            </a:r>
          </a:p>
          <a:p>
            <a:pPr>
              <a:spcAft>
                <a:spcPts val="1200"/>
              </a:spcAft>
            </a:pPr>
            <a:br>
              <a:rPr lang="en-US" dirty="0"/>
            </a:br>
            <a:endParaRPr lang="en-IE" dirty="0"/>
          </a:p>
        </p:txBody>
      </p:sp>
      <p:sp>
        <p:nvSpPr>
          <p:cNvPr id="6" name="Text Placeholder 5">
            <a:extLst>
              <a:ext uri="{FF2B5EF4-FFF2-40B4-BE49-F238E27FC236}">
                <a16:creationId xmlns:a16="http://schemas.microsoft.com/office/drawing/2014/main" id="{1F77729F-E20F-BD58-BDF8-B08F2BC1FFA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2CE1738A-CD1F-E7CB-A9C6-4969341C5BD2}"/>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2BF54C97-67E9-451B-62E2-A7F039FF077B}"/>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9" name="Picture Placeholder 8" descr="A building with a mirror on the outside&#10;&#10;AI-generated content may be incorrect.">
            <a:extLst>
              <a:ext uri="{FF2B5EF4-FFF2-40B4-BE49-F238E27FC236}">
                <a16:creationId xmlns:a16="http://schemas.microsoft.com/office/drawing/2014/main" id="{E9FDBF3B-C130-65AF-7FBF-536EBD36FF13}"/>
              </a:ext>
            </a:extLst>
          </p:cNvPr>
          <p:cNvPicPr>
            <a:picLocks noGrp="1" noChangeAspect="1"/>
          </p:cNvPicPr>
          <p:nvPr>
            <p:ph type="pic" sz="quarter" idx="10"/>
          </p:nvPr>
        </p:nvPicPr>
        <p:blipFill>
          <a:blip r:embed="rId2"/>
          <a:srcRect t="7323" b="7323"/>
          <a:stretch>
            <a:fillRect/>
          </a:stretch>
        </p:blipFill>
        <p:spPr/>
      </p:pic>
    </p:spTree>
    <p:extLst>
      <p:ext uri="{BB962C8B-B14F-4D97-AF65-F5344CB8AC3E}">
        <p14:creationId xmlns:p14="http://schemas.microsoft.com/office/powerpoint/2010/main" val="1011798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E1A6-5820-EF5B-3C96-39D773B74640}"/>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7EC6EEFE-EB77-5F81-BE26-AE6EB3E4482F}"/>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B20195ED-C6C3-5982-00F1-D82134CFA0D1}"/>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95ABDEB1-B6E5-95BC-FBA8-9B17EEBF94C1}"/>
              </a:ext>
            </a:extLst>
          </p:cNvPr>
          <p:cNvSpPr>
            <a:spLocks noGrp="1"/>
          </p:cNvSpPr>
          <p:nvPr>
            <p:ph type="body" sz="quarter" idx="21"/>
          </p:nvPr>
        </p:nvSpPr>
        <p:spPr>
          <a:xfrm>
            <a:off x="4295553" y="210834"/>
            <a:ext cx="7221426" cy="4530541"/>
          </a:xfrm>
        </p:spPr>
        <p:txBody>
          <a:bodyPr/>
          <a:lstStyle/>
          <a:p>
            <a:pPr>
              <a:spcAft>
                <a:spcPts val="1200"/>
              </a:spcAft>
            </a:pPr>
            <a:r>
              <a:rPr lang="en-US" dirty="0">
                <a:solidFill>
                  <a:srgbClr val="595959"/>
                </a:solidFill>
              </a:rPr>
              <a:t>Finally, you can start implementing the tools in these sections and start </a:t>
            </a:r>
            <a:r>
              <a:rPr lang="en-US" b="1" dirty="0">
                <a:solidFill>
                  <a:srgbClr val="595959"/>
                </a:solidFill>
              </a:rPr>
              <a:t>planning for sustainability and growth.</a:t>
            </a:r>
          </a:p>
          <a:p>
            <a:pPr>
              <a:spcAft>
                <a:spcPts val="1200"/>
              </a:spcAft>
            </a:pPr>
            <a:r>
              <a:rPr lang="en-US" b="1" dirty="0">
                <a:solidFill>
                  <a:srgbClr val="595959"/>
                </a:solidFill>
              </a:rPr>
              <a:t>Ask yourself, </a:t>
            </a:r>
            <a:r>
              <a:rPr lang="en-US" dirty="0">
                <a:solidFill>
                  <a:srgbClr val="E96751"/>
                </a:solidFill>
              </a:rPr>
              <a:t>once the business is stable, how might you scale or improve? </a:t>
            </a:r>
          </a:p>
          <a:p>
            <a:pPr>
              <a:spcAft>
                <a:spcPts val="1200"/>
              </a:spcAft>
            </a:pPr>
            <a:r>
              <a:rPr lang="en-US" dirty="0">
                <a:solidFill>
                  <a:srgbClr val="595959"/>
                </a:solidFill>
              </a:rPr>
              <a:t>This could include reinvesting profits into adding new units or amenities (e.g. another cabin or a sauna) and </a:t>
            </a:r>
            <a:r>
              <a:rPr lang="en-US" dirty="0" err="1">
                <a:solidFill>
                  <a:srgbClr val="595959"/>
                </a:solidFill>
              </a:rPr>
              <a:t>analysing</a:t>
            </a:r>
            <a:r>
              <a:rPr lang="en-US" dirty="0">
                <a:solidFill>
                  <a:srgbClr val="595959"/>
                </a:solidFill>
              </a:rPr>
              <a:t> the return on investment (ROI) for these expansions. </a:t>
            </a:r>
          </a:p>
          <a:p>
            <a:pPr>
              <a:spcAft>
                <a:spcPts val="1200"/>
              </a:spcAft>
            </a:pPr>
            <a:r>
              <a:rPr lang="en-US" dirty="0">
                <a:solidFill>
                  <a:srgbClr val="595959"/>
                </a:solidFill>
              </a:rPr>
              <a:t>Remember that growth should be sensible and in line with market demand – it’s part of long-term planning.</a:t>
            </a:r>
          </a:p>
          <a:p>
            <a:pPr>
              <a:spcAft>
                <a:spcPts val="1200"/>
              </a:spcAft>
            </a:pPr>
            <a:r>
              <a:rPr lang="en-US" dirty="0">
                <a:solidFill>
                  <a:srgbClr val="595959"/>
                </a:solidFill>
              </a:rPr>
              <a:t>In conclusion, this module reinforces that by </a:t>
            </a:r>
            <a:r>
              <a:rPr lang="en-US" b="1" dirty="0">
                <a:solidFill>
                  <a:srgbClr val="595959"/>
                </a:solidFill>
              </a:rPr>
              <a:t>integrating all previous topics – from solid budgeting and pricing to vigilant cash flow management, risk preparedness, and sustainable practices – you create a resilient, viable business model</a:t>
            </a:r>
            <a:r>
              <a:rPr lang="en-US" dirty="0">
                <a:solidFill>
                  <a:srgbClr val="595959"/>
                </a:solidFill>
              </a:rPr>
              <a:t>. </a:t>
            </a:r>
          </a:p>
          <a:p>
            <a:pPr>
              <a:spcAft>
                <a:spcPts val="1200"/>
              </a:spcAft>
            </a:pPr>
            <a:r>
              <a:rPr lang="en-US" dirty="0">
                <a:solidFill>
                  <a:srgbClr val="595959"/>
                </a:solidFill>
              </a:rPr>
              <a:t>Now start applying the learned principles so your unique business can thrive financially while also contributing positively to your environment and community.</a:t>
            </a:r>
            <a:endParaRPr lang="en-IE" dirty="0">
              <a:solidFill>
                <a:srgbClr val="595959"/>
              </a:solidFill>
            </a:endParaRPr>
          </a:p>
        </p:txBody>
      </p:sp>
      <p:sp>
        <p:nvSpPr>
          <p:cNvPr id="8" name="Text Placeholder 7">
            <a:extLst>
              <a:ext uri="{FF2B5EF4-FFF2-40B4-BE49-F238E27FC236}">
                <a16:creationId xmlns:a16="http://schemas.microsoft.com/office/drawing/2014/main" id="{F79E8BA6-011E-3E2B-5563-6F2603F36EA5}"/>
              </a:ext>
            </a:extLst>
          </p:cNvPr>
          <p:cNvSpPr>
            <a:spLocks noGrp="1"/>
          </p:cNvSpPr>
          <p:nvPr>
            <p:ph type="body" sz="quarter" idx="18"/>
          </p:nvPr>
        </p:nvSpPr>
        <p:spPr/>
        <p:txBody>
          <a:bodyPr/>
          <a:lstStyle/>
          <a:p>
            <a:r>
              <a:rPr lang="en-IE" b="0" dirty="0"/>
              <a:t>Planning for Growth</a:t>
            </a:r>
          </a:p>
        </p:txBody>
      </p:sp>
      <p:sp>
        <p:nvSpPr>
          <p:cNvPr id="4" name="Text Placeholder 3">
            <a:extLst>
              <a:ext uri="{FF2B5EF4-FFF2-40B4-BE49-F238E27FC236}">
                <a16:creationId xmlns:a16="http://schemas.microsoft.com/office/drawing/2014/main" id="{4C7141ED-CA65-6200-F822-C655AAC476C1}"/>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927655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Resources and Supports</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Access tools, templates, and funding guides to plan and finance your alternative accommodation.</a:t>
            </a:r>
            <a:br>
              <a:rPr lang="en-US" sz="2200" dirty="0">
                <a:solidFill>
                  <a:srgbClr val="494949"/>
                </a:solidFill>
              </a:rPr>
            </a:br>
            <a:r>
              <a:rPr lang="en-US" sz="2200" dirty="0">
                <a:solidFill>
                  <a:srgbClr val="494949"/>
                </a:solidFill>
              </a:rPr>
              <a:t>Find trusted platforms for managing bookings, calculating guest costs, and tracking revenue.</a:t>
            </a:r>
            <a:br>
              <a:rPr lang="en-US" sz="2200" dirty="0">
                <a:solidFill>
                  <a:srgbClr val="494949"/>
                </a:solidFill>
              </a:rPr>
            </a:br>
            <a:r>
              <a:rPr lang="en-US" sz="2200" dirty="0">
                <a:solidFill>
                  <a:srgbClr val="494949"/>
                </a:solidFill>
              </a:rPr>
              <a:t>Get support from other groups, articles, and experts in the field. Use videos, tools and guides to help you grow your business, skills and confidence.</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BE3A-59BE-212F-5FB8-3A4E139BD4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FB3A3A-A73F-C735-C914-1E8B73A88F01}"/>
              </a:ext>
            </a:extLst>
          </p:cNvPr>
          <p:cNvSpPr>
            <a:spLocks noGrp="1"/>
          </p:cNvSpPr>
          <p:nvPr>
            <p:ph type="body" sz="quarter" idx="18"/>
          </p:nvPr>
        </p:nvSpPr>
        <p:spPr>
          <a:xfrm>
            <a:off x="4950582" y="1299930"/>
            <a:ext cx="6565143" cy="2213420"/>
          </a:xfrm>
        </p:spPr>
        <p:txBody>
          <a:bodyPr/>
          <a:lstStyle/>
          <a:p>
            <a:r>
              <a:rPr lang="en-US" b="1" dirty="0"/>
              <a:t>Simple Budget Template (Excel or Google Sheets):</a:t>
            </a:r>
            <a:r>
              <a:rPr lang="en-US" dirty="0"/>
              <a:t> A starting point is a generic small business budget or startup cost template. Many are available – for instance, Microsoft Office’s template gallery has financial management templates for Excel. </a:t>
            </a:r>
            <a:r>
              <a:rPr lang="en-US" dirty="0">
                <a:solidFill>
                  <a:srgbClr val="E96751"/>
                </a:solidFill>
                <a:hlinkClick r:id="rId2">
                  <a:extLst>
                    <a:ext uri="{A12FA001-AC4F-418D-AE19-62706E023703}">
                      <ahyp:hlinkClr xmlns:ahyp="http://schemas.microsoft.com/office/drawing/2018/hyperlinkcolor" val="tx"/>
                    </a:ext>
                  </a:extLst>
                </a:hlinkClick>
              </a:rPr>
              <a:t>create.microsoft.com</a:t>
            </a:r>
            <a:r>
              <a:rPr lang="en-US" dirty="0"/>
              <a:t>.</a:t>
            </a:r>
          </a:p>
        </p:txBody>
      </p:sp>
      <p:cxnSp>
        <p:nvCxnSpPr>
          <p:cNvPr id="7" name="Straight Connector 6">
            <a:extLst>
              <a:ext uri="{FF2B5EF4-FFF2-40B4-BE49-F238E27FC236}">
                <a16:creationId xmlns:a16="http://schemas.microsoft.com/office/drawing/2014/main" id="{E7305ADF-2D61-1159-2722-A84D8D8F1762}"/>
              </a:ext>
            </a:extLst>
          </p:cNvPr>
          <p:cNvCxnSpPr/>
          <p:nvPr/>
        </p:nvCxnSpPr>
        <p:spPr>
          <a:xfrm>
            <a:off x="1290918" y="31447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B2B3C451-3047-A813-6B77-F3B9630F31E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3C24FD2-BDF8-51B5-E3F7-29037E0B729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667129D1-D39C-7AB7-DA5F-A2FA95594B79}"/>
              </a:ext>
            </a:extLst>
          </p:cNvPr>
          <p:cNvSpPr txBox="1"/>
          <p:nvPr/>
        </p:nvSpPr>
        <p:spPr>
          <a:xfrm>
            <a:off x="448951" y="1299930"/>
            <a:ext cx="4280322" cy="1077218"/>
          </a:xfrm>
          <a:prstGeom prst="rect">
            <a:avLst/>
          </a:prstGeom>
          <a:noFill/>
        </p:spPr>
        <p:txBody>
          <a:bodyPr wrap="square">
            <a:spAutoFit/>
          </a:bodyPr>
          <a:lstStyle/>
          <a:p>
            <a:pPr algn="ctr"/>
            <a:r>
              <a:rPr lang="en-US" sz="3200" b="1" dirty="0"/>
              <a:t>Simple Budget Template </a:t>
            </a:r>
          </a:p>
          <a:p>
            <a:pPr algn="ctr"/>
            <a:r>
              <a:rPr lang="en-US" sz="3200" dirty="0"/>
              <a:t>(Excel or Google Sheets)</a:t>
            </a:r>
            <a:endParaRPr lang="en-IE" sz="3200" dirty="0">
              <a:solidFill>
                <a:srgbClr val="494949"/>
              </a:solidFill>
            </a:endParaRPr>
          </a:p>
        </p:txBody>
      </p:sp>
      <p:pic>
        <p:nvPicPr>
          <p:cNvPr id="8" name="Picture 7">
            <a:extLst>
              <a:ext uri="{FF2B5EF4-FFF2-40B4-BE49-F238E27FC236}">
                <a16:creationId xmlns:a16="http://schemas.microsoft.com/office/drawing/2014/main" id="{7B7B102D-BEC0-E4F0-A6C1-4C184FDF3A15}"/>
              </a:ext>
            </a:extLst>
          </p:cNvPr>
          <p:cNvPicPr>
            <a:picLocks noChangeAspect="1"/>
          </p:cNvPicPr>
          <p:nvPr/>
        </p:nvPicPr>
        <p:blipFill>
          <a:blip r:embed="rId3"/>
          <a:stretch>
            <a:fillRect/>
          </a:stretch>
        </p:blipFill>
        <p:spPr>
          <a:xfrm>
            <a:off x="2589112" y="3429000"/>
            <a:ext cx="7391400" cy="2565948"/>
          </a:xfrm>
          <a:prstGeom prst="rect">
            <a:avLst/>
          </a:prstGeom>
        </p:spPr>
      </p:pic>
    </p:spTree>
    <p:extLst>
      <p:ext uri="{BB962C8B-B14F-4D97-AF65-F5344CB8AC3E}">
        <p14:creationId xmlns:p14="http://schemas.microsoft.com/office/powerpoint/2010/main" val="1438101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A045-4E20-3AA6-CCF1-849016B942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BCC8FE-0DB2-2501-BBFD-030C4D0CA991}"/>
              </a:ext>
            </a:extLst>
          </p:cNvPr>
          <p:cNvSpPr>
            <a:spLocks noGrp="1"/>
          </p:cNvSpPr>
          <p:nvPr>
            <p:ph type="body" sz="quarter" idx="18"/>
          </p:nvPr>
        </p:nvSpPr>
        <p:spPr>
          <a:xfrm>
            <a:off x="5098219" y="506437"/>
            <a:ext cx="6565143" cy="2213420"/>
          </a:xfrm>
        </p:spPr>
        <p:txBody>
          <a:bodyPr/>
          <a:lstStyle/>
          <a:p>
            <a:r>
              <a:rPr lang="en-US" sz="2100" dirty="0"/>
              <a:t>To avoid running out of cash, use a cash flow planner. Smartsheet provides an easy Excel cash flow template </a:t>
            </a:r>
            <a:r>
              <a:rPr lang="en-US" sz="2100" dirty="0">
                <a:solidFill>
                  <a:srgbClr val="E96751"/>
                </a:solidFill>
                <a:hlinkClick r:id="rId2">
                  <a:extLst>
                    <a:ext uri="{A12FA001-AC4F-418D-AE19-62706E023703}">
                      <ahyp:hlinkClr xmlns:ahyp="http://schemas.microsoft.com/office/drawing/2018/hyperlinkcolor" val="tx"/>
                    </a:ext>
                  </a:extLst>
                </a:hlinkClick>
              </a:rPr>
              <a:t>smartsheet.com</a:t>
            </a:r>
            <a:r>
              <a:rPr lang="en-US" sz="2100" dirty="0">
                <a:solidFill>
                  <a:srgbClr val="E96751"/>
                </a:solidFill>
              </a:rPr>
              <a:t>, </a:t>
            </a:r>
            <a:r>
              <a:rPr lang="en-US" sz="2100" dirty="0"/>
              <a:t>and Wenta offers a good Google Sheets template for 12-month cash flow forecasting, </a:t>
            </a:r>
            <a:r>
              <a:rPr lang="en-US" sz="2100" dirty="0">
                <a:solidFill>
                  <a:srgbClr val="E96751"/>
                </a:solidFill>
                <a:hlinkClick r:id="rId3">
                  <a:extLst>
                    <a:ext uri="{A12FA001-AC4F-418D-AE19-62706E023703}">
                      <ahyp:hlinkClr xmlns:ahyp="http://schemas.microsoft.com/office/drawing/2018/hyperlinkcolor" val="tx"/>
                    </a:ext>
                  </a:extLst>
                </a:hlinkClick>
              </a:rPr>
              <a:t>vertex42.com</a:t>
            </a:r>
            <a:r>
              <a:rPr lang="en-US" sz="2100" dirty="0">
                <a:solidFill>
                  <a:srgbClr val="E96751"/>
                </a:solidFill>
              </a:rPr>
              <a:t>. </a:t>
            </a:r>
            <a:r>
              <a:rPr lang="en-US" sz="2100" dirty="0"/>
              <a:t>These allow you to plug in monthly expected income and expenses. S with a 24-month projection – month by month, show when you expect to pay for construction and when revenue kicks in. This tool is also what banks or grants like to see in the appendices. Keep the spreadsheet updated with actuals as you operate to manage seasonality.</a:t>
            </a:r>
          </a:p>
        </p:txBody>
      </p:sp>
      <p:cxnSp>
        <p:nvCxnSpPr>
          <p:cNvPr id="7" name="Straight Connector 6">
            <a:extLst>
              <a:ext uri="{FF2B5EF4-FFF2-40B4-BE49-F238E27FC236}">
                <a16:creationId xmlns:a16="http://schemas.microsoft.com/office/drawing/2014/main" id="{3C97CB6A-BAAB-1118-6A8B-5333405C516F}"/>
              </a:ext>
            </a:extLst>
          </p:cNvPr>
          <p:cNvCxnSpPr/>
          <p:nvPr/>
        </p:nvCxnSpPr>
        <p:spPr>
          <a:xfrm>
            <a:off x="1290918" y="381174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71DFBEE6-C632-93F1-48FB-AC01B50AA8DE}"/>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2B7649D-75F9-3E65-3BE5-2D3FA2D6D6B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05261C49-0AD3-7F30-BFE6-BBF0D1F92403}"/>
              </a:ext>
            </a:extLst>
          </p:cNvPr>
          <p:cNvSpPr txBox="1"/>
          <p:nvPr/>
        </p:nvSpPr>
        <p:spPr>
          <a:xfrm>
            <a:off x="943241" y="1509488"/>
            <a:ext cx="3896685" cy="1077218"/>
          </a:xfrm>
          <a:prstGeom prst="rect">
            <a:avLst/>
          </a:prstGeom>
          <a:noFill/>
        </p:spPr>
        <p:txBody>
          <a:bodyPr wrap="square">
            <a:spAutoFit/>
          </a:bodyPr>
          <a:lstStyle/>
          <a:p>
            <a:pPr algn="ctr"/>
            <a:r>
              <a:rPr lang="en-US" sz="3200" b="1" dirty="0"/>
              <a:t>Cash Flow Tracker </a:t>
            </a:r>
            <a:r>
              <a:rPr lang="en-US" sz="3200" dirty="0"/>
              <a:t>(12-Month Projection)</a:t>
            </a:r>
            <a:endParaRPr lang="en-IE" sz="3200" dirty="0">
              <a:solidFill>
                <a:srgbClr val="494949"/>
              </a:solidFill>
            </a:endParaRPr>
          </a:p>
        </p:txBody>
      </p:sp>
      <p:pic>
        <p:nvPicPr>
          <p:cNvPr id="8" name="Picture 7">
            <a:extLst>
              <a:ext uri="{FF2B5EF4-FFF2-40B4-BE49-F238E27FC236}">
                <a16:creationId xmlns:a16="http://schemas.microsoft.com/office/drawing/2014/main" id="{A4C3F2DE-8E7B-A64D-D617-245CB6BB4D35}"/>
              </a:ext>
            </a:extLst>
          </p:cNvPr>
          <p:cNvPicPr>
            <a:picLocks noChangeAspect="1"/>
          </p:cNvPicPr>
          <p:nvPr/>
        </p:nvPicPr>
        <p:blipFill>
          <a:blip r:embed="rId4"/>
          <a:srcRect b="20070"/>
          <a:stretch>
            <a:fillRect/>
          </a:stretch>
        </p:blipFill>
        <p:spPr>
          <a:xfrm>
            <a:off x="1133924" y="3944891"/>
            <a:ext cx="4772802" cy="2139354"/>
          </a:xfrm>
          <a:prstGeom prst="rect">
            <a:avLst/>
          </a:prstGeom>
        </p:spPr>
      </p:pic>
      <p:pic>
        <p:nvPicPr>
          <p:cNvPr id="10" name="Picture 9">
            <a:extLst>
              <a:ext uri="{FF2B5EF4-FFF2-40B4-BE49-F238E27FC236}">
                <a16:creationId xmlns:a16="http://schemas.microsoft.com/office/drawing/2014/main" id="{E5607137-9BE9-47CD-3BAC-66FBDD7B8888}"/>
              </a:ext>
            </a:extLst>
          </p:cNvPr>
          <p:cNvPicPr>
            <a:picLocks noChangeAspect="1"/>
          </p:cNvPicPr>
          <p:nvPr/>
        </p:nvPicPr>
        <p:blipFill>
          <a:blip r:embed="rId5"/>
          <a:stretch>
            <a:fillRect/>
          </a:stretch>
        </p:blipFill>
        <p:spPr>
          <a:xfrm>
            <a:off x="5953125" y="4065537"/>
            <a:ext cx="5353050" cy="1676174"/>
          </a:xfrm>
          <a:prstGeom prst="rect">
            <a:avLst/>
          </a:prstGeom>
        </p:spPr>
      </p:pic>
    </p:spTree>
    <p:extLst>
      <p:ext uri="{BB962C8B-B14F-4D97-AF65-F5344CB8AC3E}">
        <p14:creationId xmlns:p14="http://schemas.microsoft.com/office/powerpoint/2010/main" val="272584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4B90-255E-4DB8-43C2-5B8703CAF7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608E98-1C6E-4A7F-94FD-C5A17B81F48B}"/>
              </a:ext>
            </a:extLst>
          </p:cNvPr>
          <p:cNvSpPr>
            <a:spLocks noGrp="1"/>
          </p:cNvSpPr>
          <p:nvPr>
            <p:ph type="body" sz="quarter" idx="28"/>
          </p:nvPr>
        </p:nvSpPr>
        <p:spPr>
          <a:xfrm>
            <a:off x="474145" y="1261042"/>
            <a:ext cx="5427088" cy="4671588"/>
          </a:xfrm>
        </p:spPr>
        <p:txBody>
          <a:bodyPr/>
          <a:lstStyle/>
          <a:p>
            <a:pPr marL="0" indent="0">
              <a:spcAft>
                <a:spcPts val="600"/>
              </a:spcAft>
            </a:pPr>
            <a:r>
              <a:rPr lang="en-US" b="1" i="1" dirty="0"/>
              <a:t>Helps you manage risks and prepare for the best vs the expected vs the worst-case scenarios. </a:t>
            </a:r>
            <a:r>
              <a:rPr lang="en-US" dirty="0"/>
              <a:t>Risk management isn’t about fearing worst-case scenarios — it’s about building confidence. By anticipating what could go wrong, you’ll be better equipped to either prevent disruptions or bounce back faster when challenges arise. The ultimate goal is resilience. With clear contingency plans, you’ll reduce stress, make faster decisions, and maintain financial health and stability — even in turbulent times. As the saying goes, “Hope for the best, plan for the worst.” Learn prevention and mitigation tools so your business not only survives tough times but emerges stronger.</a:t>
            </a:r>
            <a:endParaRPr lang="en-IE" dirty="0"/>
          </a:p>
        </p:txBody>
      </p:sp>
      <p:sp>
        <p:nvSpPr>
          <p:cNvPr id="13" name="Text Placeholder 12">
            <a:extLst>
              <a:ext uri="{FF2B5EF4-FFF2-40B4-BE49-F238E27FC236}">
                <a16:creationId xmlns:a16="http://schemas.microsoft.com/office/drawing/2014/main" id="{37380044-7AE0-DAE0-8C30-BCBDEECA12B9}"/>
              </a:ext>
            </a:extLst>
          </p:cNvPr>
          <p:cNvSpPr>
            <a:spLocks noGrp="1"/>
          </p:cNvSpPr>
          <p:nvPr>
            <p:ph type="body" sz="quarter" idx="27"/>
          </p:nvPr>
        </p:nvSpPr>
        <p:spPr>
          <a:xfrm>
            <a:off x="10068" y="341098"/>
            <a:ext cx="5891165" cy="720752"/>
          </a:xfrm>
        </p:spPr>
        <p:txBody>
          <a:bodyPr/>
          <a:lstStyle/>
          <a:p>
            <a:pPr algn="ctr"/>
            <a:r>
              <a:rPr lang="en-US" sz="3000" dirty="0"/>
              <a:t>Contingency Planning for Long-Term Viability</a:t>
            </a:r>
          </a:p>
        </p:txBody>
      </p:sp>
      <p:sp>
        <p:nvSpPr>
          <p:cNvPr id="14" name="Text Placeholder 1">
            <a:extLst>
              <a:ext uri="{FF2B5EF4-FFF2-40B4-BE49-F238E27FC236}">
                <a16:creationId xmlns:a16="http://schemas.microsoft.com/office/drawing/2014/main" id="{332FE36B-CA8C-B2E9-2176-DC6E54B5EEC8}"/>
              </a:ext>
            </a:extLst>
          </p:cNvPr>
          <p:cNvSpPr txBox="1">
            <a:spLocks/>
          </p:cNvSpPr>
          <p:nvPr/>
        </p:nvSpPr>
        <p:spPr>
          <a:xfrm>
            <a:off x="5862882" y="133799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42</a:t>
            </a:r>
          </a:p>
        </p:txBody>
      </p:sp>
      <p:sp>
        <p:nvSpPr>
          <p:cNvPr id="15" name="Text Placeholder 2">
            <a:extLst>
              <a:ext uri="{FF2B5EF4-FFF2-40B4-BE49-F238E27FC236}">
                <a16:creationId xmlns:a16="http://schemas.microsoft.com/office/drawing/2014/main" id="{A88E1CD2-BF59-861B-39C5-7F3D400C8484}"/>
              </a:ext>
            </a:extLst>
          </p:cNvPr>
          <p:cNvSpPr txBox="1">
            <a:spLocks/>
          </p:cNvSpPr>
          <p:nvPr/>
        </p:nvSpPr>
        <p:spPr>
          <a:xfrm>
            <a:off x="6696873" y="1468948"/>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Risk Management &amp; Contingency Planning</a:t>
            </a:r>
          </a:p>
          <a:p>
            <a:pPr marL="0" indent="0">
              <a:spcBef>
                <a:spcPts val="0"/>
              </a:spcBef>
              <a:buNone/>
            </a:pPr>
            <a:r>
              <a:rPr lang="en-US" sz="1800" i="1" dirty="0">
                <a:solidFill>
                  <a:srgbClr val="595959"/>
                </a:solidFill>
              </a:rPr>
              <a:t>Preparing for the ‘what ifs’, worst vs expected vs best case scenarios</a:t>
            </a:r>
          </a:p>
          <a:p>
            <a:pPr marL="0" indent="0">
              <a:spcBef>
                <a:spcPts val="0"/>
              </a:spcBef>
              <a:buFont typeface="Arial" panose="020B0604020202020204" pitchFamily="34" charset="0"/>
              <a:buNone/>
            </a:pPr>
            <a:endParaRPr lang="en-IE" sz="2200" dirty="0">
              <a:solidFill>
                <a:srgbClr val="595959"/>
              </a:solidFill>
            </a:endParaRPr>
          </a:p>
        </p:txBody>
      </p:sp>
      <p:sp>
        <p:nvSpPr>
          <p:cNvPr id="16" name="Text Placeholder 4">
            <a:extLst>
              <a:ext uri="{FF2B5EF4-FFF2-40B4-BE49-F238E27FC236}">
                <a16:creationId xmlns:a16="http://schemas.microsoft.com/office/drawing/2014/main" id="{FE890EEA-4DB7-8BC6-BB07-50FCC487DCB9}"/>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43</a:t>
            </a:r>
          </a:p>
        </p:txBody>
      </p:sp>
      <p:cxnSp>
        <p:nvCxnSpPr>
          <p:cNvPr id="27" name="Straight Connector 26">
            <a:extLst>
              <a:ext uri="{FF2B5EF4-FFF2-40B4-BE49-F238E27FC236}">
                <a16:creationId xmlns:a16="http://schemas.microsoft.com/office/drawing/2014/main" id="{D8FF955C-284C-7882-2977-671E2539A05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9E1B5C-AD33-F7F0-ED28-436B54F9B2E3}"/>
              </a:ext>
            </a:extLst>
          </p:cNvPr>
          <p:cNvCxnSpPr>
            <a:cxnSpLocks/>
          </p:cNvCxnSpPr>
          <p:nvPr/>
        </p:nvCxnSpPr>
        <p:spPr>
          <a:xfrm flipH="1">
            <a:off x="5862882" y="345376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C480DD9-CC53-6694-2265-551F6A8C246F}"/>
              </a:ext>
            </a:extLst>
          </p:cNvPr>
          <p:cNvSpPr txBox="1">
            <a:spLocks/>
          </p:cNvSpPr>
          <p:nvPr/>
        </p:nvSpPr>
        <p:spPr>
          <a:xfrm>
            <a:off x="6726340" y="2580525"/>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Risk and Insurance Protection</a:t>
            </a:r>
          </a:p>
          <a:p>
            <a:pPr marL="0" indent="0">
              <a:spcBef>
                <a:spcPts val="0"/>
              </a:spcBef>
              <a:buNone/>
            </a:pPr>
            <a:r>
              <a:rPr lang="en-US" sz="1800" i="1" dirty="0">
                <a:solidFill>
                  <a:srgbClr val="595959"/>
                </a:solidFill>
              </a:rPr>
              <a:t>Understand types of risks that could threaten your business and the role of insurance as a financial safety net.</a:t>
            </a:r>
          </a:p>
          <a:p>
            <a:pPr marL="0" indent="0">
              <a:spcBef>
                <a:spcPts val="0"/>
              </a:spcBef>
              <a:buFont typeface="Arial" panose="020B0604020202020204" pitchFamily="34" charset="0"/>
              <a:buNone/>
            </a:pPr>
            <a:endParaRPr lang="en-IE" sz="2200" dirty="0">
              <a:solidFill>
                <a:srgbClr val="595959"/>
              </a:solidFill>
            </a:endParaRPr>
          </a:p>
        </p:txBody>
      </p:sp>
      <p:sp>
        <p:nvSpPr>
          <p:cNvPr id="3" name="Text Placeholder 2">
            <a:extLst>
              <a:ext uri="{FF2B5EF4-FFF2-40B4-BE49-F238E27FC236}">
                <a16:creationId xmlns:a16="http://schemas.microsoft.com/office/drawing/2014/main" id="{9A6DF3EB-4BA7-9ADE-2370-E224C3E5180C}"/>
              </a:ext>
            </a:extLst>
          </p:cNvPr>
          <p:cNvSpPr txBox="1">
            <a:spLocks/>
          </p:cNvSpPr>
          <p:nvPr/>
        </p:nvSpPr>
        <p:spPr>
          <a:xfrm>
            <a:off x="6739895" y="3875821"/>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Financial Strategy and Planning for Stability</a:t>
            </a:r>
          </a:p>
          <a:p>
            <a:pPr marL="0" indent="0">
              <a:spcBef>
                <a:spcPts val="0"/>
              </a:spcBef>
              <a:buNone/>
            </a:pPr>
            <a:r>
              <a:rPr lang="en-US" sz="1800" i="1" dirty="0">
                <a:solidFill>
                  <a:srgbClr val="595959"/>
                </a:solidFill>
              </a:rPr>
              <a:t>Create a financial strategy and implement prevention and mitigation measures so you can survive economic risks and be financially healthy long term.</a:t>
            </a:r>
          </a:p>
          <a:p>
            <a:pPr marL="0" indent="0">
              <a:spcBef>
                <a:spcPts val="0"/>
              </a:spcBef>
              <a:buFont typeface="Arial" panose="020B0604020202020204" pitchFamily="34" charset="0"/>
              <a:buNone/>
            </a:pPr>
            <a:endParaRPr lang="en-IE" sz="2200" dirty="0">
              <a:solidFill>
                <a:srgbClr val="595959"/>
              </a:solidFill>
            </a:endParaRPr>
          </a:p>
        </p:txBody>
      </p:sp>
      <p:sp>
        <p:nvSpPr>
          <p:cNvPr id="5" name="Text Placeholder 2">
            <a:extLst>
              <a:ext uri="{FF2B5EF4-FFF2-40B4-BE49-F238E27FC236}">
                <a16:creationId xmlns:a16="http://schemas.microsoft.com/office/drawing/2014/main" id="{4B382BB9-D8D4-603B-F756-693667637801}"/>
              </a:ext>
            </a:extLst>
          </p:cNvPr>
          <p:cNvSpPr txBox="1">
            <a:spLocks/>
          </p:cNvSpPr>
          <p:nvPr/>
        </p:nvSpPr>
        <p:spPr>
          <a:xfrm>
            <a:off x="6739895" y="5389052"/>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Green Investments for Financial Health</a:t>
            </a:r>
          </a:p>
          <a:p>
            <a:pPr marL="0" indent="0">
              <a:spcBef>
                <a:spcPts val="0"/>
              </a:spcBef>
              <a:buNone/>
            </a:pPr>
            <a:r>
              <a:rPr lang="en-US" sz="1800" i="1" dirty="0">
                <a:solidFill>
                  <a:srgbClr val="595959"/>
                </a:solidFill>
              </a:rPr>
              <a:t>Make smart eco eco-conscious investment decisions that will impact your business financially. How to integrate such costs and values into your pricing strategy and attract eco-aware </a:t>
            </a:r>
            <a:r>
              <a:rPr lang="en-US" sz="1800" i="1" dirty="0" err="1">
                <a:solidFill>
                  <a:srgbClr val="595959"/>
                </a:solidFill>
              </a:rPr>
              <a:t>travellers</a:t>
            </a:r>
            <a:r>
              <a:rPr lang="en-US" sz="1800" i="1" dirty="0">
                <a:solidFill>
                  <a:srgbClr val="595959"/>
                </a:solidFill>
              </a:rPr>
              <a:t>.</a:t>
            </a:r>
          </a:p>
          <a:p>
            <a:pPr marL="0" indent="0">
              <a:spcBef>
                <a:spcPts val="0"/>
              </a:spcBef>
              <a:buFont typeface="Arial" panose="020B0604020202020204" pitchFamily="34" charset="0"/>
              <a:buNone/>
            </a:pPr>
            <a:endParaRPr lang="en-IE" sz="2200" dirty="0">
              <a:solidFill>
                <a:srgbClr val="595959"/>
              </a:solidFill>
            </a:endParaRPr>
          </a:p>
        </p:txBody>
      </p:sp>
      <p:cxnSp>
        <p:nvCxnSpPr>
          <p:cNvPr id="6" name="Straight Connector 5">
            <a:extLst>
              <a:ext uri="{FF2B5EF4-FFF2-40B4-BE49-F238E27FC236}">
                <a16:creationId xmlns:a16="http://schemas.microsoft.com/office/drawing/2014/main" id="{0DC779F7-BB37-DBCB-2F41-A9B9862C4F89}"/>
              </a:ext>
            </a:extLst>
          </p:cNvPr>
          <p:cNvCxnSpPr>
            <a:cxnSpLocks/>
          </p:cNvCxnSpPr>
          <p:nvPr/>
        </p:nvCxnSpPr>
        <p:spPr>
          <a:xfrm flipH="1">
            <a:off x="5901233" y="475447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455299-BDD9-6669-FB72-8C2C45B586EF}"/>
              </a:ext>
            </a:extLst>
          </p:cNvPr>
          <p:cNvCxnSpPr>
            <a:cxnSpLocks/>
          </p:cNvCxnSpPr>
          <p:nvPr/>
        </p:nvCxnSpPr>
        <p:spPr>
          <a:xfrm flipH="1">
            <a:off x="5901233" y="632809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BDB67C4-D248-48CE-DB37-8256A26AE8A8}"/>
              </a:ext>
            </a:extLst>
          </p:cNvPr>
          <p:cNvSpPr txBox="1">
            <a:spLocks/>
          </p:cNvSpPr>
          <p:nvPr/>
        </p:nvSpPr>
        <p:spPr>
          <a:xfrm>
            <a:off x="5862881" y="369808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44</a:t>
            </a:r>
          </a:p>
        </p:txBody>
      </p:sp>
      <p:sp>
        <p:nvSpPr>
          <p:cNvPr id="9" name="Text Placeholder 4">
            <a:extLst>
              <a:ext uri="{FF2B5EF4-FFF2-40B4-BE49-F238E27FC236}">
                <a16:creationId xmlns:a16="http://schemas.microsoft.com/office/drawing/2014/main" id="{4B18AF1F-75C0-EE94-98C6-842E41DB473B}"/>
              </a:ext>
            </a:extLst>
          </p:cNvPr>
          <p:cNvSpPr txBox="1">
            <a:spLocks/>
          </p:cNvSpPr>
          <p:nvPr/>
        </p:nvSpPr>
        <p:spPr>
          <a:xfrm>
            <a:off x="5862882" y="5252199"/>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45</a:t>
            </a:r>
          </a:p>
        </p:txBody>
      </p:sp>
    </p:spTree>
    <p:extLst>
      <p:ext uri="{BB962C8B-B14F-4D97-AF65-F5344CB8AC3E}">
        <p14:creationId xmlns:p14="http://schemas.microsoft.com/office/powerpoint/2010/main" val="3462801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D959-28AB-284E-A5BA-493FA7EA9D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01746B-FF9B-50EA-3BF3-3ACC9F5D9A41}"/>
              </a:ext>
            </a:extLst>
          </p:cNvPr>
          <p:cNvSpPr>
            <a:spLocks noGrp="1"/>
          </p:cNvSpPr>
          <p:nvPr>
            <p:ph type="body" sz="quarter" idx="18"/>
          </p:nvPr>
        </p:nvSpPr>
        <p:spPr>
          <a:xfrm>
            <a:off x="940556" y="1436666"/>
            <a:ext cx="10546593" cy="2213420"/>
          </a:xfrm>
        </p:spPr>
        <p:txBody>
          <a:bodyPr/>
          <a:lstStyle/>
          <a:p>
            <a:pPr>
              <a:lnSpc>
                <a:spcPct val="100000"/>
              </a:lnSpc>
              <a:spcBef>
                <a:spcPts val="0"/>
              </a:spcBef>
              <a:spcAft>
                <a:spcPts val="600"/>
              </a:spcAft>
            </a:pPr>
            <a:r>
              <a:rPr lang="en-US" dirty="0"/>
              <a:t>Once you have funding and are starting up, tools like: </a:t>
            </a:r>
          </a:p>
          <a:p>
            <a:pPr>
              <a:lnSpc>
                <a:spcPct val="100000"/>
              </a:lnSpc>
              <a:spcBef>
                <a:spcPts val="0"/>
              </a:spcBef>
              <a:spcAft>
                <a:spcPts val="600"/>
              </a:spcAft>
            </a:pPr>
            <a:r>
              <a:rPr lang="en-US" dirty="0"/>
              <a:t>A </a:t>
            </a:r>
            <a:r>
              <a:rPr lang="en-US" b="1" dirty="0">
                <a:solidFill>
                  <a:srgbClr val="E96751"/>
                </a:solidFill>
              </a:rPr>
              <a:t>booking revenue tracker </a:t>
            </a:r>
            <a:r>
              <a:rPr lang="en-US" dirty="0"/>
              <a:t>is a system or tool used to monitor and manage </a:t>
            </a:r>
            <a:r>
              <a:rPr lang="en-US" b="1" dirty="0"/>
              <a:t>daily, weekly, or monthly revenue</a:t>
            </a:r>
            <a:r>
              <a:rPr lang="en-US" dirty="0"/>
              <a:t> from bookings (across Airbnb, direct channels, etc.) to track growth, seasonality, and occupancy trends. Includes revenue generated, payments received, and outstanding balances. It helps businesses, particularly those in the hospitality and tourism sectors, track revenue from various booking channels, </a:t>
            </a:r>
            <a:r>
              <a:rPr lang="en-US" dirty="0" err="1"/>
              <a:t>analyse</a:t>
            </a:r>
            <a:r>
              <a:rPr lang="en-US" dirty="0"/>
              <a:t> sales trends, and manage accounts receivable </a:t>
            </a:r>
          </a:p>
          <a:p>
            <a:pPr>
              <a:lnSpc>
                <a:spcPct val="100000"/>
              </a:lnSpc>
              <a:spcBef>
                <a:spcPts val="0"/>
              </a:spcBef>
              <a:spcAft>
                <a:spcPts val="600"/>
              </a:spcAft>
            </a:pPr>
            <a:r>
              <a:rPr lang="en-US" b="1" dirty="0">
                <a:solidFill>
                  <a:srgbClr val="E96751"/>
                </a:solidFill>
              </a:rPr>
              <a:t>A guest expense calculator</a:t>
            </a:r>
            <a:r>
              <a:rPr lang="en-US" dirty="0">
                <a:solidFill>
                  <a:srgbClr val="E96751"/>
                </a:solidFill>
              </a:rPr>
              <a:t> </a:t>
            </a:r>
            <a:r>
              <a:rPr lang="en-US" dirty="0"/>
              <a:t>can be a helpful tool. Helps estimate the </a:t>
            </a:r>
            <a:r>
              <a:rPr lang="en-US" b="1" dirty="0"/>
              <a:t>cost per guest</a:t>
            </a:r>
            <a:r>
              <a:rPr lang="en-US" dirty="0"/>
              <a:t> for running your accommodation (e.g. utilities, cleaning, welcome packs, toiletries, laundry). This ensures you </a:t>
            </a:r>
            <a:r>
              <a:rPr lang="en-US" b="1" dirty="0"/>
              <a:t>price your stays profitably</a:t>
            </a:r>
            <a:r>
              <a:rPr lang="en-US" dirty="0"/>
              <a:t> and avoid hidden losses.</a:t>
            </a:r>
          </a:p>
          <a:p>
            <a:pPr>
              <a:lnSpc>
                <a:spcPct val="100000"/>
              </a:lnSpc>
              <a:spcBef>
                <a:spcPts val="0"/>
              </a:spcBef>
              <a:spcAft>
                <a:spcPts val="600"/>
              </a:spcAft>
            </a:pPr>
            <a:r>
              <a:rPr lang="en-US" b="1" dirty="0"/>
              <a:t>Suggested Tool: </a:t>
            </a:r>
            <a:r>
              <a:rPr lang="en-US" dirty="0"/>
              <a:t>You can make a simple one in Excel (list bookings, track payments and any OTA commissions). There is also </a:t>
            </a:r>
            <a:r>
              <a:rPr lang="en-US" dirty="0" err="1"/>
              <a:t>specialised</a:t>
            </a:r>
            <a:r>
              <a:rPr lang="en-US" dirty="0"/>
              <a:t> software for glampsite management, but initially, a well-designed spreadsheet can track your performance against the plan.</a:t>
            </a:r>
          </a:p>
        </p:txBody>
      </p:sp>
      <p:sp>
        <p:nvSpPr>
          <p:cNvPr id="13" name="Freeform 28">
            <a:extLst>
              <a:ext uri="{FF2B5EF4-FFF2-40B4-BE49-F238E27FC236}">
                <a16:creationId xmlns:a16="http://schemas.microsoft.com/office/drawing/2014/main" id="{B519DE81-0F69-934A-D489-C7ECF01FC8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E4247E-7542-C0FE-53C5-E293B2DF8DA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FD6C5073-A7A0-EBA1-CEE4-7581C5FC157D}"/>
              </a:ext>
            </a:extLst>
          </p:cNvPr>
          <p:cNvSpPr txBox="1"/>
          <p:nvPr/>
        </p:nvSpPr>
        <p:spPr>
          <a:xfrm>
            <a:off x="6213852" y="584142"/>
            <a:ext cx="4786602" cy="1077218"/>
          </a:xfrm>
          <a:prstGeom prst="rect">
            <a:avLst/>
          </a:prstGeom>
          <a:noFill/>
        </p:spPr>
        <p:txBody>
          <a:bodyPr wrap="square">
            <a:spAutoFit/>
          </a:bodyPr>
          <a:lstStyle/>
          <a:p>
            <a:pPr algn="ctr"/>
            <a:r>
              <a:rPr lang="en-US" sz="3200" b="1" dirty="0"/>
              <a:t>Operational Tools </a:t>
            </a:r>
          </a:p>
          <a:p>
            <a:pPr algn="ctr"/>
            <a:r>
              <a:rPr lang="en-US" sz="3200" dirty="0"/>
              <a:t>(Post-funding)</a:t>
            </a:r>
            <a:endParaRPr lang="en-IE" sz="3200" dirty="0">
              <a:solidFill>
                <a:srgbClr val="494949"/>
              </a:solidFill>
            </a:endParaRPr>
          </a:p>
        </p:txBody>
      </p:sp>
    </p:spTree>
    <p:extLst>
      <p:ext uri="{BB962C8B-B14F-4D97-AF65-F5344CB8AC3E}">
        <p14:creationId xmlns:p14="http://schemas.microsoft.com/office/powerpoint/2010/main" val="2446109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0" y="1897909"/>
            <a:ext cx="5114429" cy="36872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US" sz="4000" b="1" dirty="0">
                <a:solidFill>
                  <a:srgbClr val="EC7C69"/>
                </a:solidFill>
              </a:rPr>
              <a:t>Well Done!!!!</a:t>
            </a:r>
          </a:p>
          <a:p>
            <a:pPr algn="ctr">
              <a:lnSpc>
                <a:spcPct val="100000"/>
              </a:lnSpc>
              <a:spcBef>
                <a:spcPts val="0"/>
              </a:spcBef>
            </a:pPr>
            <a:r>
              <a:rPr lang="en-US" sz="4000" b="1" dirty="0">
                <a:solidFill>
                  <a:srgbClr val="459597"/>
                </a:solidFill>
              </a:rPr>
              <a:t>You have Completed all 8 Modules</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4">
            <a:extLst>
              <a:ext uri="{FF2B5EF4-FFF2-40B4-BE49-F238E27FC236}">
                <a16:creationId xmlns:a16="http://schemas.microsoft.com/office/drawing/2014/main" id="{015D0D22-B8A5-A981-CACD-08698B21A364}"/>
              </a:ext>
            </a:extLst>
          </p:cNvPr>
          <p:cNvGrpSpPr/>
          <p:nvPr/>
        </p:nvGrpSpPr>
        <p:grpSpPr>
          <a:xfrm>
            <a:off x="5824660" y="1443318"/>
            <a:ext cx="4135127" cy="3520116"/>
            <a:chOff x="4309028" y="541434"/>
            <a:chExt cx="1909439" cy="1772847"/>
          </a:xfrm>
        </p:grpSpPr>
        <p:sp>
          <p:nvSpPr>
            <p:cNvPr id="15" name="Freeform 576">
              <a:extLst>
                <a:ext uri="{FF2B5EF4-FFF2-40B4-BE49-F238E27FC236}">
                  <a16:creationId xmlns:a16="http://schemas.microsoft.com/office/drawing/2014/main" id="{8CDF91A4-C273-2FD6-A534-B7BEF7CD410C}"/>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noFill/>
              <a:prstDash val="solid"/>
              <a:miter/>
            </a:ln>
          </p:spPr>
          <p:txBody>
            <a:bodyPr rtlCol="0" anchor="ctr"/>
            <a:lstStyle/>
            <a:p>
              <a:endParaRPr lang="en-US"/>
            </a:p>
          </p:txBody>
        </p:sp>
        <p:sp>
          <p:nvSpPr>
            <p:cNvPr id="47" name="Freeform 577">
              <a:extLst>
                <a:ext uri="{FF2B5EF4-FFF2-40B4-BE49-F238E27FC236}">
                  <a16:creationId xmlns:a16="http://schemas.microsoft.com/office/drawing/2014/main" id="{C8EA3C07-5C67-E1EB-AAFB-E4DD084781B5}"/>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6" name="Freeform 578">
              <a:extLst>
                <a:ext uri="{FF2B5EF4-FFF2-40B4-BE49-F238E27FC236}">
                  <a16:creationId xmlns:a16="http://schemas.microsoft.com/office/drawing/2014/main" id="{9DF845F0-F22D-BCA4-9B00-BFDCCBC16FFA}"/>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noFill/>
              <a:prstDash val="solid"/>
              <a:miter/>
            </a:ln>
          </p:spPr>
          <p:txBody>
            <a:bodyPr rtlCol="0" anchor="ctr"/>
            <a:lstStyle/>
            <a:p>
              <a:endParaRPr lang="en-US"/>
            </a:p>
          </p:txBody>
        </p:sp>
        <p:sp>
          <p:nvSpPr>
            <p:cNvPr id="87" name="Freeform 579">
              <a:extLst>
                <a:ext uri="{FF2B5EF4-FFF2-40B4-BE49-F238E27FC236}">
                  <a16:creationId xmlns:a16="http://schemas.microsoft.com/office/drawing/2014/main" id="{BD330FFB-1485-0F5B-5170-31749A16C3E8}"/>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noFill/>
              <a:prstDash val="solid"/>
              <a:miter/>
            </a:ln>
          </p:spPr>
          <p:txBody>
            <a:bodyPr rtlCol="0" anchor="ctr"/>
            <a:lstStyle/>
            <a:p>
              <a:endParaRPr lang="en-US"/>
            </a:p>
          </p:txBody>
        </p:sp>
        <p:sp>
          <p:nvSpPr>
            <p:cNvPr id="88" name="Freeform 580">
              <a:extLst>
                <a:ext uri="{FF2B5EF4-FFF2-40B4-BE49-F238E27FC236}">
                  <a16:creationId xmlns:a16="http://schemas.microsoft.com/office/drawing/2014/main" id="{AFCF73B5-09CC-2875-B939-4BF5909EC439}"/>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noFill/>
              <a:prstDash val="solid"/>
              <a:miter/>
            </a:ln>
          </p:spPr>
          <p:txBody>
            <a:bodyPr rtlCol="0" anchor="ctr"/>
            <a:lstStyle/>
            <a:p>
              <a:endParaRPr lang="en-US"/>
            </a:p>
          </p:txBody>
        </p:sp>
        <p:sp>
          <p:nvSpPr>
            <p:cNvPr id="89" name="Freeform 581">
              <a:extLst>
                <a:ext uri="{FF2B5EF4-FFF2-40B4-BE49-F238E27FC236}">
                  <a16:creationId xmlns:a16="http://schemas.microsoft.com/office/drawing/2014/main" id="{D1CF916D-D256-1EBA-57AE-7557C824BDC0}"/>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noFill/>
              <a:prstDash val="solid"/>
              <a:miter/>
            </a:ln>
          </p:spPr>
          <p:txBody>
            <a:bodyPr rtlCol="0" anchor="ctr"/>
            <a:lstStyle/>
            <a:p>
              <a:endParaRPr lang="en-US"/>
            </a:p>
          </p:txBody>
        </p:sp>
        <p:sp>
          <p:nvSpPr>
            <p:cNvPr id="90" name="Freeform 582">
              <a:extLst>
                <a:ext uri="{FF2B5EF4-FFF2-40B4-BE49-F238E27FC236}">
                  <a16:creationId xmlns:a16="http://schemas.microsoft.com/office/drawing/2014/main" id="{42F5C424-4C94-C8A2-E5F2-B4D44E0B59A4}"/>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91" name="Freeform 583">
              <a:extLst>
                <a:ext uri="{FF2B5EF4-FFF2-40B4-BE49-F238E27FC236}">
                  <a16:creationId xmlns:a16="http://schemas.microsoft.com/office/drawing/2014/main" id="{6733211B-9D14-5BB3-BFDB-11CF5AB68B4D}"/>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noFill/>
              <a:prstDash val="solid"/>
              <a:miter/>
            </a:ln>
          </p:spPr>
          <p:txBody>
            <a:bodyPr rtlCol="0" anchor="ctr"/>
            <a:lstStyle/>
            <a:p>
              <a:endParaRPr lang="en-US"/>
            </a:p>
          </p:txBody>
        </p:sp>
        <p:sp>
          <p:nvSpPr>
            <p:cNvPr id="92" name="Freeform 584">
              <a:extLst>
                <a:ext uri="{FF2B5EF4-FFF2-40B4-BE49-F238E27FC236}">
                  <a16:creationId xmlns:a16="http://schemas.microsoft.com/office/drawing/2014/main" id="{6D83D71D-4670-6053-FBC0-E80EFAA1673B}"/>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noFill/>
              <a:prstDash val="solid"/>
              <a:miter/>
            </a:ln>
          </p:spPr>
          <p:txBody>
            <a:bodyPr rtlCol="0" anchor="ctr"/>
            <a:lstStyle/>
            <a:p>
              <a:endParaRPr lang="en-US"/>
            </a:p>
          </p:txBody>
        </p:sp>
        <p:sp>
          <p:nvSpPr>
            <p:cNvPr id="93" name="Freeform 585">
              <a:extLst>
                <a:ext uri="{FF2B5EF4-FFF2-40B4-BE49-F238E27FC236}">
                  <a16:creationId xmlns:a16="http://schemas.microsoft.com/office/drawing/2014/main" id="{9B8B1583-FE25-743C-316E-C56B43E3838A}"/>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94" name="Freeform 586">
              <a:extLst>
                <a:ext uri="{FF2B5EF4-FFF2-40B4-BE49-F238E27FC236}">
                  <a16:creationId xmlns:a16="http://schemas.microsoft.com/office/drawing/2014/main" id="{ED611842-A13B-2B14-0261-86E0149A189D}"/>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2A158"/>
            </a:solidFill>
            <a:ln w="2286" cap="flat">
              <a:noFill/>
              <a:prstDash val="solid"/>
              <a:miter/>
            </a:ln>
          </p:spPr>
          <p:txBody>
            <a:bodyPr rtlCol="0" anchor="ctr"/>
            <a:lstStyle/>
            <a:p>
              <a:endParaRPr lang="en-US"/>
            </a:p>
          </p:txBody>
        </p:sp>
        <p:sp>
          <p:nvSpPr>
            <p:cNvPr id="95" name="Freeform 587">
              <a:extLst>
                <a:ext uri="{FF2B5EF4-FFF2-40B4-BE49-F238E27FC236}">
                  <a16:creationId xmlns:a16="http://schemas.microsoft.com/office/drawing/2014/main" id="{54799A15-667C-6A20-30EA-ABBA3E4348AF}"/>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noFill/>
              <a:prstDash val="solid"/>
              <a:miter/>
            </a:ln>
          </p:spPr>
          <p:txBody>
            <a:bodyPr rtlCol="0" anchor="ctr"/>
            <a:lstStyle/>
            <a:p>
              <a:endParaRPr lang="en-US"/>
            </a:p>
          </p:txBody>
        </p:sp>
        <p:sp>
          <p:nvSpPr>
            <p:cNvPr id="96" name="Freeform 588">
              <a:extLst>
                <a:ext uri="{FF2B5EF4-FFF2-40B4-BE49-F238E27FC236}">
                  <a16:creationId xmlns:a16="http://schemas.microsoft.com/office/drawing/2014/main" id="{BD7D316E-2A04-2BB7-A43D-F9D2FA7D8897}"/>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noFill/>
              <a:prstDash val="solid"/>
              <a:miter/>
            </a:ln>
          </p:spPr>
          <p:txBody>
            <a:bodyPr rtlCol="0" anchor="ctr"/>
            <a:lstStyle/>
            <a:p>
              <a:endParaRPr lang="en-US"/>
            </a:p>
          </p:txBody>
        </p:sp>
        <p:sp>
          <p:nvSpPr>
            <p:cNvPr id="97" name="Freeform 589">
              <a:extLst>
                <a:ext uri="{FF2B5EF4-FFF2-40B4-BE49-F238E27FC236}">
                  <a16:creationId xmlns:a16="http://schemas.microsoft.com/office/drawing/2014/main" id="{6D4A248F-7E50-5186-8644-1CE6632EA5BD}"/>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98" name="Freeform 590">
              <a:extLst>
                <a:ext uri="{FF2B5EF4-FFF2-40B4-BE49-F238E27FC236}">
                  <a16:creationId xmlns:a16="http://schemas.microsoft.com/office/drawing/2014/main" id="{C705B3AD-0E69-B2F7-A70A-FF5EF623A449}"/>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noFill/>
              <a:prstDash val="solid"/>
              <a:miter/>
            </a:ln>
          </p:spPr>
          <p:txBody>
            <a:bodyPr rtlCol="0" anchor="ctr"/>
            <a:lstStyle/>
            <a:p>
              <a:endParaRPr lang="en-US"/>
            </a:p>
          </p:txBody>
        </p:sp>
        <p:sp>
          <p:nvSpPr>
            <p:cNvPr id="99" name="Freeform 591">
              <a:extLst>
                <a:ext uri="{FF2B5EF4-FFF2-40B4-BE49-F238E27FC236}">
                  <a16:creationId xmlns:a16="http://schemas.microsoft.com/office/drawing/2014/main" id="{F95620BC-0A77-4B28-54B7-E26F22B69A52}"/>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noFill/>
              <a:prstDash val="solid"/>
              <a:miter/>
            </a:ln>
          </p:spPr>
          <p:txBody>
            <a:bodyPr rtlCol="0" anchor="ctr"/>
            <a:lstStyle/>
            <a:p>
              <a:endParaRPr lang="en-US"/>
            </a:p>
          </p:txBody>
        </p:sp>
        <p:sp>
          <p:nvSpPr>
            <p:cNvPr id="100" name="Freeform 592">
              <a:extLst>
                <a:ext uri="{FF2B5EF4-FFF2-40B4-BE49-F238E27FC236}">
                  <a16:creationId xmlns:a16="http://schemas.microsoft.com/office/drawing/2014/main" id="{2817DC17-309F-FBA4-9A97-457A63487D6C}"/>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01" name="Freeform 593">
              <a:extLst>
                <a:ext uri="{FF2B5EF4-FFF2-40B4-BE49-F238E27FC236}">
                  <a16:creationId xmlns:a16="http://schemas.microsoft.com/office/drawing/2014/main" id="{17C473EB-B59E-FF43-39F6-D72B44F88581}"/>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noFill/>
              <a:prstDash val="solid"/>
              <a:miter/>
            </a:ln>
          </p:spPr>
          <p:txBody>
            <a:bodyPr rtlCol="0" anchor="ctr"/>
            <a:lstStyle/>
            <a:p>
              <a:endParaRPr lang="en-US"/>
            </a:p>
          </p:txBody>
        </p:sp>
        <p:sp>
          <p:nvSpPr>
            <p:cNvPr id="102" name="Freeform 594">
              <a:extLst>
                <a:ext uri="{FF2B5EF4-FFF2-40B4-BE49-F238E27FC236}">
                  <a16:creationId xmlns:a16="http://schemas.microsoft.com/office/drawing/2014/main" id="{6FCCF049-3F1D-0A4A-7A21-2B559A09D8CF}"/>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noFill/>
              <a:prstDash val="solid"/>
              <a:miter/>
            </a:ln>
          </p:spPr>
          <p:txBody>
            <a:bodyPr rtlCol="0" anchor="ctr"/>
            <a:lstStyle/>
            <a:p>
              <a:endParaRPr lang="en-US"/>
            </a:p>
          </p:txBody>
        </p:sp>
        <p:sp>
          <p:nvSpPr>
            <p:cNvPr id="103" name="Freeform 595">
              <a:extLst>
                <a:ext uri="{FF2B5EF4-FFF2-40B4-BE49-F238E27FC236}">
                  <a16:creationId xmlns:a16="http://schemas.microsoft.com/office/drawing/2014/main" id="{CB5D4D7E-1629-604F-EB81-57AD652C812A}"/>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noFill/>
              <a:prstDash val="solid"/>
              <a:miter/>
            </a:ln>
          </p:spPr>
          <p:txBody>
            <a:bodyPr rtlCol="0" anchor="ctr"/>
            <a:lstStyle/>
            <a:p>
              <a:endParaRPr lang="en-US"/>
            </a:p>
          </p:txBody>
        </p:sp>
        <p:sp>
          <p:nvSpPr>
            <p:cNvPr id="104" name="Freeform 596">
              <a:extLst>
                <a:ext uri="{FF2B5EF4-FFF2-40B4-BE49-F238E27FC236}">
                  <a16:creationId xmlns:a16="http://schemas.microsoft.com/office/drawing/2014/main" id="{9ABDB40B-7D34-18A3-50DB-EE4C67CAF3DE}"/>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05" name="Freeform 597">
              <a:extLst>
                <a:ext uri="{FF2B5EF4-FFF2-40B4-BE49-F238E27FC236}">
                  <a16:creationId xmlns:a16="http://schemas.microsoft.com/office/drawing/2014/main" id="{CF5B317F-C7D6-5549-68E8-F48927554D42}"/>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noFill/>
              <a:prstDash val="solid"/>
              <a:miter/>
            </a:ln>
          </p:spPr>
          <p:txBody>
            <a:bodyPr rtlCol="0" anchor="ctr"/>
            <a:lstStyle/>
            <a:p>
              <a:endParaRPr lang="en-US"/>
            </a:p>
          </p:txBody>
        </p:sp>
        <p:sp>
          <p:nvSpPr>
            <p:cNvPr id="106" name="Freeform 598">
              <a:extLst>
                <a:ext uri="{FF2B5EF4-FFF2-40B4-BE49-F238E27FC236}">
                  <a16:creationId xmlns:a16="http://schemas.microsoft.com/office/drawing/2014/main" id="{905CBDFF-C5DA-4936-73F2-003CE11D63C6}"/>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noFill/>
              <a:prstDash val="solid"/>
              <a:miter/>
            </a:ln>
          </p:spPr>
          <p:txBody>
            <a:bodyPr rtlCol="0" anchor="ctr"/>
            <a:lstStyle/>
            <a:p>
              <a:endParaRPr lang="en-US"/>
            </a:p>
          </p:txBody>
        </p:sp>
        <p:sp>
          <p:nvSpPr>
            <p:cNvPr id="107" name="Freeform 599">
              <a:extLst>
                <a:ext uri="{FF2B5EF4-FFF2-40B4-BE49-F238E27FC236}">
                  <a16:creationId xmlns:a16="http://schemas.microsoft.com/office/drawing/2014/main" id="{9AA21556-1E49-8119-AFEF-4797259B6B5E}"/>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noFill/>
              <a:prstDash val="solid"/>
              <a:miter/>
            </a:ln>
          </p:spPr>
          <p:txBody>
            <a:bodyPr rtlCol="0" anchor="ctr"/>
            <a:lstStyle/>
            <a:p>
              <a:endParaRPr lang="en-US"/>
            </a:p>
          </p:txBody>
        </p:sp>
        <p:sp>
          <p:nvSpPr>
            <p:cNvPr id="108" name="Freeform 600">
              <a:extLst>
                <a:ext uri="{FF2B5EF4-FFF2-40B4-BE49-F238E27FC236}">
                  <a16:creationId xmlns:a16="http://schemas.microsoft.com/office/drawing/2014/main" id="{D835038B-300D-6DBA-12FF-EC2D517A2BCA}"/>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09" name="Freeform 601">
              <a:extLst>
                <a:ext uri="{FF2B5EF4-FFF2-40B4-BE49-F238E27FC236}">
                  <a16:creationId xmlns:a16="http://schemas.microsoft.com/office/drawing/2014/main" id="{7D449423-27BF-88A5-2AE2-A8DFF6D8ABCC}"/>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noFill/>
              <a:prstDash val="solid"/>
              <a:miter/>
            </a:ln>
          </p:spPr>
          <p:txBody>
            <a:bodyPr rtlCol="0" anchor="ctr"/>
            <a:lstStyle/>
            <a:p>
              <a:endParaRPr lang="en-US"/>
            </a:p>
          </p:txBody>
        </p:sp>
        <p:sp>
          <p:nvSpPr>
            <p:cNvPr id="110" name="Freeform 602">
              <a:extLst>
                <a:ext uri="{FF2B5EF4-FFF2-40B4-BE49-F238E27FC236}">
                  <a16:creationId xmlns:a16="http://schemas.microsoft.com/office/drawing/2014/main" id="{E2E2CB55-370A-C320-F5FF-445A7E60B2FD}"/>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noFill/>
              <a:prstDash val="solid"/>
              <a:miter/>
            </a:ln>
          </p:spPr>
          <p:txBody>
            <a:bodyPr rtlCol="0" anchor="ctr"/>
            <a:lstStyle/>
            <a:p>
              <a:endParaRPr lang="en-US"/>
            </a:p>
          </p:txBody>
        </p:sp>
        <p:sp>
          <p:nvSpPr>
            <p:cNvPr id="111" name="Freeform 603">
              <a:extLst>
                <a:ext uri="{FF2B5EF4-FFF2-40B4-BE49-F238E27FC236}">
                  <a16:creationId xmlns:a16="http://schemas.microsoft.com/office/drawing/2014/main" id="{3F958A80-2F4A-31BA-4F64-FB083F925257}"/>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112" name="Freeform 604">
              <a:extLst>
                <a:ext uri="{FF2B5EF4-FFF2-40B4-BE49-F238E27FC236}">
                  <a16:creationId xmlns:a16="http://schemas.microsoft.com/office/drawing/2014/main" id="{1C913806-2AD9-0FA6-9ED7-33FCE8D6BDBA}"/>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noFill/>
              <a:prstDash val="solid"/>
              <a:miter/>
            </a:ln>
          </p:spPr>
          <p:txBody>
            <a:bodyPr rtlCol="0" anchor="ctr"/>
            <a:lstStyle/>
            <a:p>
              <a:endParaRPr lang="en-US"/>
            </a:p>
          </p:txBody>
        </p:sp>
        <p:sp>
          <p:nvSpPr>
            <p:cNvPr id="113" name="Freeform 605">
              <a:extLst>
                <a:ext uri="{FF2B5EF4-FFF2-40B4-BE49-F238E27FC236}">
                  <a16:creationId xmlns:a16="http://schemas.microsoft.com/office/drawing/2014/main" id="{90A98C67-8EB9-E9FA-A434-F746FC80FFDC}"/>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noFill/>
              <a:prstDash val="solid"/>
              <a:miter/>
            </a:ln>
          </p:spPr>
          <p:txBody>
            <a:bodyPr rtlCol="0" anchor="ctr"/>
            <a:lstStyle/>
            <a:p>
              <a:endParaRPr lang="en-US"/>
            </a:p>
          </p:txBody>
        </p:sp>
        <p:sp>
          <p:nvSpPr>
            <p:cNvPr id="114" name="Freeform 606">
              <a:extLst>
                <a:ext uri="{FF2B5EF4-FFF2-40B4-BE49-F238E27FC236}">
                  <a16:creationId xmlns:a16="http://schemas.microsoft.com/office/drawing/2014/main" id="{BC525101-3779-96BE-532A-1DB35C4EF00C}"/>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noFill/>
              <a:prstDash val="solid"/>
              <a:miter/>
            </a:ln>
          </p:spPr>
          <p:txBody>
            <a:bodyPr rtlCol="0" anchor="ctr"/>
            <a:lstStyle/>
            <a:p>
              <a:endParaRPr lang="en-US"/>
            </a:p>
          </p:txBody>
        </p:sp>
        <p:sp>
          <p:nvSpPr>
            <p:cNvPr id="115" name="Freeform 607">
              <a:extLst>
                <a:ext uri="{FF2B5EF4-FFF2-40B4-BE49-F238E27FC236}">
                  <a16:creationId xmlns:a16="http://schemas.microsoft.com/office/drawing/2014/main" id="{A875419A-683E-4290-51A5-8086D85E8AC3}"/>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16" name="Freeform 608">
              <a:extLst>
                <a:ext uri="{FF2B5EF4-FFF2-40B4-BE49-F238E27FC236}">
                  <a16:creationId xmlns:a16="http://schemas.microsoft.com/office/drawing/2014/main" id="{A37BE987-4EB6-6C6B-7488-97F8D3953BB8}"/>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noFill/>
              <a:prstDash val="solid"/>
              <a:miter/>
            </a:ln>
          </p:spPr>
          <p:txBody>
            <a:bodyPr rtlCol="0" anchor="ctr"/>
            <a:lstStyle/>
            <a:p>
              <a:endParaRPr lang="en-US"/>
            </a:p>
          </p:txBody>
        </p:sp>
        <p:sp>
          <p:nvSpPr>
            <p:cNvPr id="117" name="Freeform 609">
              <a:extLst>
                <a:ext uri="{FF2B5EF4-FFF2-40B4-BE49-F238E27FC236}">
                  <a16:creationId xmlns:a16="http://schemas.microsoft.com/office/drawing/2014/main" id="{D0AAD3B2-FF7E-67A9-D3AB-41248E2955F3}"/>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noFill/>
              <a:prstDash val="solid"/>
              <a:miter/>
            </a:ln>
          </p:spPr>
          <p:txBody>
            <a:bodyPr rtlCol="0" anchor="ctr"/>
            <a:lstStyle/>
            <a:p>
              <a:endParaRPr lang="en-US"/>
            </a:p>
          </p:txBody>
        </p:sp>
        <p:sp>
          <p:nvSpPr>
            <p:cNvPr id="118" name="Freeform 610">
              <a:extLst>
                <a:ext uri="{FF2B5EF4-FFF2-40B4-BE49-F238E27FC236}">
                  <a16:creationId xmlns:a16="http://schemas.microsoft.com/office/drawing/2014/main" id="{BC061F36-9DC7-364F-E7DE-387B30C5F85B}"/>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611">
              <a:extLst>
                <a:ext uri="{FF2B5EF4-FFF2-40B4-BE49-F238E27FC236}">
                  <a16:creationId xmlns:a16="http://schemas.microsoft.com/office/drawing/2014/main" id="{719C00EC-4C09-556E-7A3E-81EB41B6EE16}"/>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612">
              <a:extLst>
                <a:ext uri="{FF2B5EF4-FFF2-40B4-BE49-F238E27FC236}">
                  <a16:creationId xmlns:a16="http://schemas.microsoft.com/office/drawing/2014/main" id="{B6BBD485-8788-1CA5-8EAB-3E1A393A5FF0}"/>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21" name="Freeform 613">
              <a:extLst>
                <a:ext uri="{FF2B5EF4-FFF2-40B4-BE49-F238E27FC236}">
                  <a16:creationId xmlns:a16="http://schemas.microsoft.com/office/drawing/2014/main" id="{3C70BC92-90B6-D778-0B1A-F2A69659E339}"/>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614">
              <a:extLst>
                <a:ext uri="{FF2B5EF4-FFF2-40B4-BE49-F238E27FC236}">
                  <a16:creationId xmlns:a16="http://schemas.microsoft.com/office/drawing/2014/main" id="{BB15F0E1-AE59-2649-EA8E-833F5F87C7B1}"/>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615">
              <a:extLst>
                <a:ext uri="{FF2B5EF4-FFF2-40B4-BE49-F238E27FC236}">
                  <a16:creationId xmlns:a16="http://schemas.microsoft.com/office/drawing/2014/main" id="{E4332E15-04C8-E5DA-B4E7-DC9911017F8E}"/>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noFill/>
              <a:prstDash val="solid"/>
              <a:miter/>
            </a:ln>
          </p:spPr>
          <p:txBody>
            <a:bodyPr rtlCol="0" anchor="ctr"/>
            <a:lstStyle/>
            <a:p>
              <a:endParaRPr lang="en-US"/>
            </a:p>
          </p:txBody>
        </p:sp>
        <p:sp>
          <p:nvSpPr>
            <p:cNvPr id="124" name="Freeform 616">
              <a:extLst>
                <a:ext uri="{FF2B5EF4-FFF2-40B4-BE49-F238E27FC236}">
                  <a16:creationId xmlns:a16="http://schemas.microsoft.com/office/drawing/2014/main" id="{C331E6CD-D8AA-A25C-CD8C-FA11740989B6}"/>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25" name="Freeform 617">
              <a:extLst>
                <a:ext uri="{FF2B5EF4-FFF2-40B4-BE49-F238E27FC236}">
                  <a16:creationId xmlns:a16="http://schemas.microsoft.com/office/drawing/2014/main" id="{1F9D45C8-D459-BB1B-0282-4A6D4DDC9759}"/>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noFill/>
              <a:prstDash val="solid"/>
              <a:miter/>
            </a:ln>
          </p:spPr>
          <p:txBody>
            <a:bodyPr rtlCol="0" anchor="ctr"/>
            <a:lstStyle/>
            <a:p>
              <a:endParaRPr lang="en-US"/>
            </a:p>
          </p:txBody>
        </p:sp>
        <p:sp>
          <p:nvSpPr>
            <p:cNvPr id="126" name="Freeform 618">
              <a:extLst>
                <a:ext uri="{FF2B5EF4-FFF2-40B4-BE49-F238E27FC236}">
                  <a16:creationId xmlns:a16="http://schemas.microsoft.com/office/drawing/2014/main" id="{B31DAAC0-03B7-267D-D96C-E104591B04EE}"/>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7" name="Freeform 619">
              <a:extLst>
                <a:ext uri="{FF2B5EF4-FFF2-40B4-BE49-F238E27FC236}">
                  <a16:creationId xmlns:a16="http://schemas.microsoft.com/office/drawing/2014/main" id="{EFA0EEB0-8E42-3C27-56FF-5ACFAD328E2D}"/>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8" name="Freeform 620">
              <a:extLst>
                <a:ext uri="{FF2B5EF4-FFF2-40B4-BE49-F238E27FC236}">
                  <a16:creationId xmlns:a16="http://schemas.microsoft.com/office/drawing/2014/main" id="{742111E3-1910-D343-380B-3AAA2DC7A98C}"/>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29" name="Freeform 621">
              <a:extLst>
                <a:ext uri="{FF2B5EF4-FFF2-40B4-BE49-F238E27FC236}">
                  <a16:creationId xmlns:a16="http://schemas.microsoft.com/office/drawing/2014/main" id="{C87C5D06-A901-C7EB-A71F-5F6ECA3194A9}"/>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noFill/>
              <a:prstDash val="solid"/>
              <a:miter/>
            </a:ln>
          </p:spPr>
          <p:txBody>
            <a:bodyPr rtlCol="0" anchor="ctr"/>
            <a:lstStyle/>
            <a:p>
              <a:endParaRPr lang="en-US"/>
            </a:p>
          </p:txBody>
        </p:sp>
        <p:sp>
          <p:nvSpPr>
            <p:cNvPr id="130" name="Freeform 622">
              <a:extLst>
                <a:ext uri="{FF2B5EF4-FFF2-40B4-BE49-F238E27FC236}">
                  <a16:creationId xmlns:a16="http://schemas.microsoft.com/office/drawing/2014/main" id="{3C56FF69-ACAB-ACED-983C-DBAB471D1F4D}"/>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noFill/>
              <a:prstDash val="solid"/>
              <a:miter/>
            </a:ln>
          </p:spPr>
          <p:txBody>
            <a:bodyPr rtlCol="0" anchor="ctr"/>
            <a:lstStyle/>
            <a:p>
              <a:endParaRPr lang="en-US"/>
            </a:p>
          </p:txBody>
        </p:sp>
        <p:sp>
          <p:nvSpPr>
            <p:cNvPr id="131" name="Freeform 623">
              <a:extLst>
                <a:ext uri="{FF2B5EF4-FFF2-40B4-BE49-F238E27FC236}">
                  <a16:creationId xmlns:a16="http://schemas.microsoft.com/office/drawing/2014/main" id="{3EE1FE1A-D8EC-2E99-13AD-04F09FAD2963}"/>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noFill/>
              <a:prstDash val="solid"/>
              <a:miter/>
            </a:ln>
          </p:spPr>
          <p:txBody>
            <a:bodyPr rtlCol="0" anchor="ctr"/>
            <a:lstStyle/>
            <a:p>
              <a:endParaRPr lang="en-US"/>
            </a:p>
          </p:txBody>
        </p:sp>
        <p:sp>
          <p:nvSpPr>
            <p:cNvPr id="132" name="Freeform 624">
              <a:extLst>
                <a:ext uri="{FF2B5EF4-FFF2-40B4-BE49-F238E27FC236}">
                  <a16:creationId xmlns:a16="http://schemas.microsoft.com/office/drawing/2014/main" id="{D2512B7E-36C1-D68C-0E12-072FE85BD92A}"/>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3" name="Freeform 625">
              <a:extLst>
                <a:ext uri="{FF2B5EF4-FFF2-40B4-BE49-F238E27FC236}">
                  <a16:creationId xmlns:a16="http://schemas.microsoft.com/office/drawing/2014/main" id="{0502F595-73F8-B2CB-0DE7-E17BB4C62809}"/>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34" name="Freeform 626">
              <a:extLst>
                <a:ext uri="{FF2B5EF4-FFF2-40B4-BE49-F238E27FC236}">
                  <a16:creationId xmlns:a16="http://schemas.microsoft.com/office/drawing/2014/main" id="{08602AA4-202F-615A-7E8C-8C9ED5D526BC}"/>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5" name="Freeform 627">
              <a:extLst>
                <a:ext uri="{FF2B5EF4-FFF2-40B4-BE49-F238E27FC236}">
                  <a16:creationId xmlns:a16="http://schemas.microsoft.com/office/drawing/2014/main" id="{E74239DC-CAAD-D4A0-84C6-C5548251D2CB}"/>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36" name="Freeform 628">
              <a:extLst>
                <a:ext uri="{FF2B5EF4-FFF2-40B4-BE49-F238E27FC236}">
                  <a16:creationId xmlns:a16="http://schemas.microsoft.com/office/drawing/2014/main" id="{2987ABEE-0368-C0F0-F767-AE2E441E80E0}"/>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noFill/>
              <a:prstDash val="solid"/>
              <a:miter/>
            </a:ln>
          </p:spPr>
          <p:txBody>
            <a:bodyPr rtlCol="0" anchor="ctr"/>
            <a:lstStyle/>
            <a:p>
              <a:endParaRPr lang="en-US"/>
            </a:p>
          </p:txBody>
        </p:sp>
        <p:sp>
          <p:nvSpPr>
            <p:cNvPr id="137" name="Freeform 629">
              <a:extLst>
                <a:ext uri="{FF2B5EF4-FFF2-40B4-BE49-F238E27FC236}">
                  <a16:creationId xmlns:a16="http://schemas.microsoft.com/office/drawing/2014/main" id="{C789B858-4705-2E46-0109-15F5103679B3}"/>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noFill/>
              <a:prstDash val="solid"/>
              <a:miter/>
            </a:ln>
          </p:spPr>
          <p:txBody>
            <a:bodyPr rtlCol="0" anchor="ctr"/>
            <a:lstStyle/>
            <a:p>
              <a:endParaRPr lang="en-US"/>
            </a:p>
          </p:txBody>
        </p:sp>
        <p:sp>
          <p:nvSpPr>
            <p:cNvPr id="138" name="Freeform 630">
              <a:extLst>
                <a:ext uri="{FF2B5EF4-FFF2-40B4-BE49-F238E27FC236}">
                  <a16:creationId xmlns:a16="http://schemas.microsoft.com/office/drawing/2014/main" id="{D92AFB85-0B01-A258-C6C8-3A445A63059F}"/>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noFill/>
              <a:prstDash val="solid"/>
              <a:miter/>
            </a:ln>
          </p:spPr>
          <p:txBody>
            <a:bodyPr rtlCol="0" anchor="ctr"/>
            <a:lstStyle/>
            <a:p>
              <a:endParaRPr lang="en-US"/>
            </a:p>
          </p:txBody>
        </p:sp>
        <p:sp>
          <p:nvSpPr>
            <p:cNvPr id="139" name="Freeform 631">
              <a:extLst>
                <a:ext uri="{FF2B5EF4-FFF2-40B4-BE49-F238E27FC236}">
                  <a16:creationId xmlns:a16="http://schemas.microsoft.com/office/drawing/2014/main" id="{A8A75E12-5078-1B59-78FD-EC58BE8CE109}"/>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noFill/>
              <a:prstDash val="solid"/>
              <a:miter/>
            </a:ln>
          </p:spPr>
          <p:txBody>
            <a:bodyPr rtlCol="0" anchor="ctr"/>
            <a:lstStyle/>
            <a:p>
              <a:endParaRPr lang="en-US"/>
            </a:p>
          </p:txBody>
        </p:sp>
        <p:sp>
          <p:nvSpPr>
            <p:cNvPr id="140" name="Freeform 632">
              <a:extLst>
                <a:ext uri="{FF2B5EF4-FFF2-40B4-BE49-F238E27FC236}">
                  <a16:creationId xmlns:a16="http://schemas.microsoft.com/office/drawing/2014/main" id="{D90E2FEC-EAB1-903E-102E-860E80B0D784}"/>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1" name="Freeform 633">
              <a:extLst>
                <a:ext uri="{FF2B5EF4-FFF2-40B4-BE49-F238E27FC236}">
                  <a16:creationId xmlns:a16="http://schemas.microsoft.com/office/drawing/2014/main" id="{0B2E9891-93CC-AEB8-1B13-C6967038C7CE}"/>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634">
              <a:extLst>
                <a:ext uri="{FF2B5EF4-FFF2-40B4-BE49-F238E27FC236}">
                  <a16:creationId xmlns:a16="http://schemas.microsoft.com/office/drawing/2014/main" id="{3655BADB-DA04-C391-C6F8-6DA1D3B75930}"/>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noFill/>
              <a:prstDash val="solid"/>
              <a:miter/>
            </a:ln>
          </p:spPr>
          <p:txBody>
            <a:bodyPr rtlCol="0" anchor="ctr"/>
            <a:lstStyle/>
            <a:p>
              <a:endParaRPr lang="en-US"/>
            </a:p>
          </p:txBody>
        </p:sp>
        <p:sp>
          <p:nvSpPr>
            <p:cNvPr id="143" name="Freeform 635">
              <a:extLst>
                <a:ext uri="{FF2B5EF4-FFF2-40B4-BE49-F238E27FC236}">
                  <a16:creationId xmlns:a16="http://schemas.microsoft.com/office/drawing/2014/main" id="{E40B06C5-CB69-3581-5F10-EDAF5D6ADCCB}"/>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noFill/>
              <a:prstDash val="solid"/>
              <a:miter/>
            </a:ln>
          </p:spPr>
          <p:txBody>
            <a:bodyPr rtlCol="0" anchor="ctr"/>
            <a:lstStyle/>
            <a:p>
              <a:endParaRPr lang="en-US"/>
            </a:p>
          </p:txBody>
        </p:sp>
        <p:sp>
          <p:nvSpPr>
            <p:cNvPr id="144" name="Freeform 636">
              <a:extLst>
                <a:ext uri="{FF2B5EF4-FFF2-40B4-BE49-F238E27FC236}">
                  <a16:creationId xmlns:a16="http://schemas.microsoft.com/office/drawing/2014/main" id="{D1F61DE0-A4EA-2D21-A21A-10E8DC63627F}"/>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5" name="Freeform 637">
              <a:extLst>
                <a:ext uri="{FF2B5EF4-FFF2-40B4-BE49-F238E27FC236}">
                  <a16:creationId xmlns:a16="http://schemas.microsoft.com/office/drawing/2014/main" id="{D9C31291-7CFD-63E7-4C02-B045003427B4}"/>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6" name="Freeform 638">
              <a:extLst>
                <a:ext uri="{FF2B5EF4-FFF2-40B4-BE49-F238E27FC236}">
                  <a16:creationId xmlns:a16="http://schemas.microsoft.com/office/drawing/2014/main" id="{CB226750-D5D1-D810-6563-C7739DFE1E2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7" name="Freeform 639">
              <a:extLst>
                <a:ext uri="{FF2B5EF4-FFF2-40B4-BE49-F238E27FC236}">
                  <a16:creationId xmlns:a16="http://schemas.microsoft.com/office/drawing/2014/main" id="{A49A180B-A252-CA44-9F9D-B8A9852E2969}"/>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8" name="Freeform 640">
              <a:extLst>
                <a:ext uri="{FF2B5EF4-FFF2-40B4-BE49-F238E27FC236}">
                  <a16:creationId xmlns:a16="http://schemas.microsoft.com/office/drawing/2014/main" id="{D6DCEA85-6D4F-7FA2-FBCF-1C039C987C1E}"/>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9" name="Freeform 641">
              <a:extLst>
                <a:ext uri="{FF2B5EF4-FFF2-40B4-BE49-F238E27FC236}">
                  <a16:creationId xmlns:a16="http://schemas.microsoft.com/office/drawing/2014/main" id="{F486A6A5-ECA9-C090-8EDF-35CFE148D0F0}"/>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noFill/>
              <a:prstDash val="solid"/>
              <a:miter/>
            </a:ln>
          </p:spPr>
          <p:txBody>
            <a:bodyPr rtlCol="0" anchor="ctr"/>
            <a:lstStyle/>
            <a:p>
              <a:endParaRPr lang="en-US"/>
            </a:p>
          </p:txBody>
        </p:sp>
        <p:sp>
          <p:nvSpPr>
            <p:cNvPr id="150" name="Freeform 642">
              <a:extLst>
                <a:ext uri="{FF2B5EF4-FFF2-40B4-BE49-F238E27FC236}">
                  <a16:creationId xmlns:a16="http://schemas.microsoft.com/office/drawing/2014/main" id="{5B3BF8EB-D2A0-655A-967A-6D1E129B1C04}"/>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noFill/>
              <a:prstDash val="solid"/>
              <a:miter/>
            </a:ln>
          </p:spPr>
          <p:txBody>
            <a:bodyPr rtlCol="0" anchor="ctr"/>
            <a:lstStyle/>
            <a:p>
              <a:endParaRPr lang="en-US"/>
            </a:p>
          </p:txBody>
        </p:sp>
        <p:sp>
          <p:nvSpPr>
            <p:cNvPr id="151" name="Freeform 643">
              <a:extLst>
                <a:ext uri="{FF2B5EF4-FFF2-40B4-BE49-F238E27FC236}">
                  <a16:creationId xmlns:a16="http://schemas.microsoft.com/office/drawing/2014/main" id="{C345CFBA-0A06-2B57-4F96-02EB830807F5}"/>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noFill/>
              <a:prstDash val="solid"/>
              <a:miter/>
            </a:ln>
          </p:spPr>
          <p:txBody>
            <a:bodyPr rtlCol="0" anchor="ctr"/>
            <a:lstStyle/>
            <a:p>
              <a:endParaRPr lang="en-US"/>
            </a:p>
          </p:txBody>
        </p:sp>
        <p:sp>
          <p:nvSpPr>
            <p:cNvPr id="152" name="Freeform 644">
              <a:extLst>
                <a:ext uri="{FF2B5EF4-FFF2-40B4-BE49-F238E27FC236}">
                  <a16:creationId xmlns:a16="http://schemas.microsoft.com/office/drawing/2014/main" id="{3DB9FD5C-9C0F-5065-C39A-29A6191B7AD6}"/>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noFill/>
              <a:prstDash val="solid"/>
              <a:miter/>
            </a:ln>
          </p:spPr>
          <p:txBody>
            <a:bodyPr rtlCol="0" anchor="ctr"/>
            <a:lstStyle/>
            <a:p>
              <a:endParaRPr lang="en-US"/>
            </a:p>
          </p:txBody>
        </p:sp>
        <p:sp>
          <p:nvSpPr>
            <p:cNvPr id="153" name="Freeform 645">
              <a:extLst>
                <a:ext uri="{FF2B5EF4-FFF2-40B4-BE49-F238E27FC236}">
                  <a16:creationId xmlns:a16="http://schemas.microsoft.com/office/drawing/2014/main" id="{3897C593-90D3-C245-48AF-80A279C99DB1}"/>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noFill/>
              <a:prstDash val="solid"/>
              <a:miter/>
            </a:ln>
          </p:spPr>
          <p:txBody>
            <a:bodyPr rtlCol="0" anchor="ctr"/>
            <a:lstStyle/>
            <a:p>
              <a:endParaRPr lang="en-US"/>
            </a:p>
          </p:txBody>
        </p:sp>
        <p:sp>
          <p:nvSpPr>
            <p:cNvPr id="154" name="Freeform 646">
              <a:extLst>
                <a:ext uri="{FF2B5EF4-FFF2-40B4-BE49-F238E27FC236}">
                  <a16:creationId xmlns:a16="http://schemas.microsoft.com/office/drawing/2014/main" id="{616DF164-75A2-4D63-B274-BC88C29F95B9}"/>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noFill/>
              <a:prstDash val="solid"/>
              <a:miter/>
            </a:ln>
          </p:spPr>
          <p:txBody>
            <a:bodyPr rtlCol="0" anchor="ctr"/>
            <a:lstStyle/>
            <a:p>
              <a:endParaRPr lang="en-US"/>
            </a:p>
          </p:txBody>
        </p:sp>
        <p:sp>
          <p:nvSpPr>
            <p:cNvPr id="155" name="Freeform 647">
              <a:extLst>
                <a:ext uri="{FF2B5EF4-FFF2-40B4-BE49-F238E27FC236}">
                  <a16:creationId xmlns:a16="http://schemas.microsoft.com/office/drawing/2014/main" id="{5E789D7B-8E47-AB96-5855-9CCEB3DD5917}"/>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noFill/>
              <a:prstDash val="solid"/>
              <a:miter/>
            </a:ln>
          </p:spPr>
          <p:txBody>
            <a:bodyPr rtlCol="0" anchor="ctr"/>
            <a:lstStyle/>
            <a:p>
              <a:endParaRPr lang="en-US"/>
            </a:p>
          </p:txBody>
        </p:sp>
        <p:sp>
          <p:nvSpPr>
            <p:cNvPr id="156" name="Freeform 648">
              <a:extLst>
                <a:ext uri="{FF2B5EF4-FFF2-40B4-BE49-F238E27FC236}">
                  <a16:creationId xmlns:a16="http://schemas.microsoft.com/office/drawing/2014/main" id="{1B8C0D00-5D86-F4B7-2D0B-9927B4884A00}"/>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noFill/>
              <a:prstDash val="solid"/>
              <a:miter/>
            </a:ln>
          </p:spPr>
          <p:txBody>
            <a:bodyPr rtlCol="0" anchor="ctr"/>
            <a:lstStyle/>
            <a:p>
              <a:endParaRPr lang="en-US"/>
            </a:p>
          </p:txBody>
        </p:sp>
        <p:sp>
          <p:nvSpPr>
            <p:cNvPr id="157" name="Freeform 649">
              <a:extLst>
                <a:ext uri="{FF2B5EF4-FFF2-40B4-BE49-F238E27FC236}">
                  <a16:creationId xmlns:a16="http://schemas.microsoft.com/office/drawing/2014/main" id="{9C5CE535-E94A-A191-ABB7-CE70F2817C3F}"/>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noFill/>
              <a:prstDash val="solid"/>
              <a:miter/>
            </a:ln>
          </p:spPr>
          <p:txBody>
            <a:bodyPr rtlCol="0" anchor="ctr"/>
            <a:lstStyle/>
            <a:p>
              <a:endParaRPr lang="en-US"/>
            </a:p>
          </p:txBody>
        </p:sp>
        <p:sp>
          <p:nvSpPr>
            <p:cNvPr id="158" name="Freeform 650">
              <a:extLst>
                <a:ext uri="{FF2B5EF4-FFF2-40B4-BE49-F238E27FC236}">
                  <a16:creationId xmlns:a16="http://schemas.microsoft.com/office/drawing/2014/main" id="{B310AA72-A232-674F-A27C-856D2E86F924}"/>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noFill/>
              <a:prstDash val="solid"/>
              <a:miter/>
            </a:ln>
          </p:spPr>
          <p:txBody>
            <a:bodyPr rtlCol="0" anchor="ctr"/>
            <a:lstStyle/>
            <a:p>
              <a:endParaRPr lang="en-US"/>
            </a:p>
          </p:txBody>
        </p:sp>
        <p:sp>
          <p:nvSpPr>
            <p:cNvPr id="159" name="Freeform 651">
              <a:extLst>
                <a:ext uri="{FF2B5EF4-FFF2-40B4-BE49-F238E27FC236}">
                  <a16:creationId xmlns:a16="http://schemas.microsoft.com/office/drawing/2014/main" id="{99E3A065-4874-7ADF-9BC0-98838869B33F}"/>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noFill/>
              <a:prstDash val="solid"/>
              <a:miter/>
            </a:ln>
          </p:spPr>
          <p:txBody>
            <a:bodyPr rtlCol="0" anchor="ctr"/>
            <a:lstStyle/>
            <a:p>
              <a:endParaRPr lang="en-US"/>
            </a:p>
          </p:txBody>
        </p:sp>
        <p:sp>
          <p:nvSpPr>
            <p:cNvPr id="160" name="Freeform 652">
              <a:extLst>
                <a:ext uri="{FF2B5EF4-FFF2-40B4-BE49-F238E27FC236}">
                  <a16:creationId xmlns:a16="http://schemas.microsoft.com/office/drawing/2014/main" id="{58173084-FEDD-CB65-9490-B91431122376}"/>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noFill/>
              <a:prstDash val="solid"/>
              <a:miter/>
            </a:ln>
          </p:spPr>
          <p:txBody>
            <a:bodyPr rtlCol="0" anchor="ctr"/>
            <a:lstStyle/>
            <a:p>
              <a:endParaRPr lang="en-US"/>
            </a:p>
          </p:txBody>
        </p:sp>
        <p:sp>
          <p:nvSpPr>
            <p:cNvPr id="161" name="Freeform 653">
              <a:extLst>
                <a:ext uri="{FF2B5EF4-FFF2-40B4-BE49-F238E27FC236}">
                  <a16:creationId xmlns:a16="http://schemas.microsoft.com/office/drawing/2014/main" id="{0C9426D1-9416-D620-52C0-91E584A1607D}"/>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162" name="Freeform 654">
              <a:extLst>
                <a:ext uri="{FF2B5EF4-FFF2-40B4-BE49-F238E27FC236}">
                  <a16:creationId xmlns:a16="http://schemas.microsoft.com/office/drawing/2014/main" id="{305B2018-BC6A-D2B1-9C36-9A9322C506EB}"/>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noFill/>
              <a:prstDash val="solid"/>
              <a:miter/>
            </a:ln>
          </p:spPr>
          <p:txBody>
            <a:bodyPr rtlCol="0" anchor="ctr"/>
            <a:lstStyle/>
            <a:p>
              <a:endParaRPr lang="en-US"/>
            </a:p>
          </p:txBody>
        </p:sp>
        <p:sp>
          <p:nvSpPr>
            <p:cNvPr id="163" name="Freeform 655">
              <a:extLst>
                <a:ext uri="{FF2B5EF4-FFF2-40B4-BE49-F238E27FC236}">
                  <a16:creationId xmlns:a16="http://schemas.microsoft.com/office/drawing/2014/main" id="{D44D34FC-2E0C-D724-3DB1-64ACC0F61261}"/>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164" name="Freeform 656">
              <a:extLst>
                <a:ext uri="{FF2B5EF4-FFF2-40B4-BE49-F238E27FC236}">
                  <a16:creationId xmlns:a16="http://schemas.microsoft.com/office/drawing/2014/main" id="{C8161521-D0C0-EFAF-A397-7C548EE1E71A}"/>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noFill/>
              <a:prstDash val="solid"/>
              <a:miter/>
            </a:ln>
          </p:spPr>
          <p:txBody>
            <a:bodyPr rtlCol="0" anchor="ctr"/>
            <a:lstStyle/>
            <a:p>
              <a:endParaRPr lang="en-US"/>
            </a:p>
          </p:txBody>
        </p:sp>
        <p:sp>
          <p:nvSpPr>
            <p:cNvPr id="165" name="Freeform 657">
              <a:extLst>
                <a:ext uri="{FF2B5EF4-FFF2-40B4-BE49-F238E27FC236}">
                  <a16:creationId xmlns:a16="http://schemas.microsoft.com/office/drawing/2014/main" id="{CB0977BD-1DF7-2865-EAB8-EF687F46AB3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EC7C69"/>
            </a:solidFill>
            <a:ln w="2286" cap="flat">
              <a:noFill/>
              <a:prstDash val="solid"/>
              <a:miter/>
            </a:ln>
          </p:spPr>
          <p:txBody>
            <a:bodyPr rtlCol="0" anchor="ctr"/>
            <a:lstStyle/>
            <a:p>
              <a:endParaRPr lang="en-US" dirty="0"/>
            </a:p>
          </p:txBody>
        </p:sp>
        <p:sp>
          <p:nvSpPr>
            <p:cNvPr id="166" name="Freeform 658">
              <a:extLst>
                <a:ext uri="{FF2B5EF4-FFF2-40B4-BE49-F238E27FC236}">
                  <a16:creationId xmlns:a16="http://schemas.microsoft.com/office/drawing/2014/main" id="{B7B7B28F-C4EE-F497-91D5-79E1B0A793E6}"/>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418D8F"/>
            </a:solidFill>
            <a:ln w="2286" cap="flat">
              <a:noFill/>
              <a:prstDash val="solid"/>
              <a:miter/>
            </a:ln>
          </p:spPr>
          <p:txBody>
            <a:bodyPr rtlCol="0" anchor="ctr"/>
            <a:lstStyle/>
            <a:p>
              <a:endParaRPr lang="en-US"/>
            </a:p>
          </p:txBody>
        </p:sp>
        <p:sp>
          <p:nvSpPr>
            <p:cNvPr id="167" name="Freeform 659">
              <a:extLst>
                <a:ext uri="{FF2B5EF4-FFF2-40B4-BE49-F238E27FC236}">
                  <a16:creationId xmlns:a16="http://schemas.microsoft.com/office/drawing/2014/main" id="{CAB31D5B-75C0-8938-D62C-A7B3E0D872BD}"/>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noFill/>
              <a:prstDash val="solid"/>
              <a:miter/>
            </a:ln>
          </p:spPr>
          <p:txBody>
            <a:bodyPr rtlCol="0" anchor="ctr"/>
            <a:lstStyle/>
            <a:p>
              <a:endParaRPr lang="en-US"/>
            </a:p>
          </p:txBody>
        </p:sp>
        <p:sp>
          <p:nvSpPr>
            <p:cNvPr id="168" name="Freeform 660">
              <a:extLst>
                <a:ext uri="{FF2B5EF4-FFF2-40B4-BE49-F238E27FC236}">
                  <a16:creationId xmlns:a16="http://schemas.microsoft.com/office/drawing/2014/main" id="{FBD647BA-3A14-6FA6-EA29-A4568C88F052}"/>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noFill/>
              <a:prstDash val="solid"/>
              <a:miter/>
            </a:ln>
          </p:spPr>
          <p:txBody>
            <a:bodyPr rtlCol="0" anchor="ctr"/>
            <a:lstStyle/>
            <a:p>
              <a:endParaRPr lang="en-US"/>
            </a:p>
          </p:txBody>
        </p:sp>
        <p:sp>
          <p:nvSpPr>
            <p:cNvPr id="169" name="Freeform 661">
              <a:extLst>
                <a:ext uri="{FF2B5EF4-FFF2-40B4-BE49-F238E27FC236}">
                  <a16:creationId xmlns:a16="http://schemas.microsoft.com/office/drawing/2014/main" id="{C14A32D4-09DE-37AA-4D13-3F23F6185886}"/>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noFill/>
              <a:prstDash val="solid"/>
              <a:miter/>
            </a:ln>
          </p:spPr>
          <p:txBody>
            <a:bodyPr rtlCol="0" anchor="ctr"/>
            <a:lstStyle/>
            <a:p>
              <a:endParaRPr lang="en-US"/>
            </a:p>
          </p:txBody>
        </p:sp>
        <p:sp>
          <p:nvSpPr>
            <p:cNvPr id="170" name="Freeform 662">
              <a:extLst>
                <a:ext uri="{FF2B5EF4-FFF2-40B4-BE49-F238E27FC236}">
                  <a16:creationId xmlns:a16="http://schemas.microsoft.com/office/drawing/2014/main" id="{D7BB27EA-3682-7FFA-6FA5-9ACF7BD81F26}"/>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noFill/>
              <a:prstDash val="solid"/>
              <a:miter/>
            </a:ln>
          </p:spPr>
          <p:txBody>
            <a:bodyPr rtlCol="0" anchor="ctr"/>
            <a:lstStyle/>
            <a:p>
              <a:endParaRPr lang="en-US"/>
            </a:p>
          </p:txBody>
        </p:sp>
        <p:sp>
          <p:nvSpPr>
            <p:cNvPr id="171" name="Freeform 663">
              <a:extLst>
                <a:ext uri="{FF2B5EF4-FFF2-40B4-BE49-F238E27FC236}">
                  <a16:creationId xmlns:a16="http://schemas.microsoft.com/office/drawing/2014/main" id="{DB82DE3B-F1A9-3859-CB8C-1C47C68F6D9F}"/>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noFill/>
              <a:prstDash val="solid"/>
              <a:miter/>
            </a:ln>
          </p:spPr>
          <p:txBody>
            <a:bodyPr rtlCol="0" anchor="ctr"/>
            <a:lstStyle/>
            <a:p>
              <a:endParaRPr lang="en-US"/>
            </a:p>
          </p:txBody>
        </p:sp>
        <p:sp>
          <p:nvSpPr>
            <p:cNvPr id="172" name="Freeform 664">
              <a:extLst>
                <a:ext uri="{FF2B5EF4-FFF2-40B4-BE49-F238E27FC236}">
                  <a16:creationId xmlns:a16="http://schemas.microsoft.com/office/drawing/2014/main" id="{3C0582A6-7EC3-07C9-CF8C-45976278578C}"/>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noFill/>
              <a:prstDash val="solid"/>
              <a:miter/>
            </a:ln>
          </p:spPr>
          <p:txBody>
            <a:bodyPr rtlCol="0" anchor="ctr"/>
            <a:lstStyle/>
            <a:p>
              <a:endParaRPr lang="en-US"/>
            </a:p>
          </p:txBody>
        </p:sp>
        <p:sp>
          <p:nvSpPr>
            <p:cNvPr id="173" name="Freeform 665">
              <a:extLst>
                <a:ext uri="{FF2B5EF4-FFF2-40B4-BE49-F238E27FC236}">
                  <a16:creationId xmlns:a16="http://schemas.microsoft.com/office/drawing/2014/main" id="{777EBE90-2248-CBAB-DB66-40C9713423EE}"/>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noFill/>
              <a:prstDash val="solid"/>
              <a:miter/>
            </a:ln>
          </p:spPr>
          <p:txBody>
            <a:bodyPr rtlCol="0" anchor="ctr"/>
            <a:lstStyle/>
            <a:p>
              <a:endParaRPr lang="en-US"/>
            </a:p>
          </p:txBody>
        </p:sp>
        <p:sp>
          <p:nvSpPr>
            <p:cNvPr id="174" name="Freeform 666">
              <a:extLst>
                <a:ext uri="{FF2B5EF4-FFF2-40B4-BE49-F238E27FC236}">
                  <a16:creationId xmlns:a16="http://schemas.microsoft.com/office/drawing/2014/main" id="{5430BB45-B476-CEBF-FAC0-E8F3DFA43CB7}"/>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090F-6F9F-D201-92F8-7A49A83B52EB}"/>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7927C095-3BE7-08E8-834E-581BF7F66F78}"/>
              </a:ext>
            </a:extLst>
          </p:cNvPr>
          <p:cNvPicPr>
            <a:picLocks noGrp="1" noChangeAspect="1"/>
          </p:cNvPicPr>
          <p:nvPr>
            <p:ph type="pic" sz="quarter" idx="10"/>
          </p:nvPr>
        </p:nvPicPr>
        <p:blipFill>
          <a:blip r:embed="rId2"/>
          <a:srcRect t="7352" b="7352"/>
          <a:stretch>
            <a:fillRect/>
          </a:stretch>
        </p:blipFill>
        <p:spPr/>
      </p:pic>
      <p:sp>
        <p:nvSpPr>
          <p:cNvPr id="14" name="Text Placeholder 13">
            <a:extLst>
              <a:ext uri="{FF2B5EF4-FFF2-40B4-BE49-F238E27FC236}">
                <a16:creationId xmlns:a16="http://schemas.microsoft.com/office/drawing/2014/main" id="{852E46A8-971C-6E44-F45B-58AD3E628814}"/>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59F10F98-A164-D311-03A1-FB9D57FDA40B}"/>
              </a:ext>
            </a:extLst>
          </p:cNvPr>
          <p:cNvSpPr>
            <a:spLocks noGrp="1"/>
          </p:cNvSpPr>
          <p:nvPr>
            <p:ph type="body" sz="quarter" idx="18"/>
          </p:nvPr>
        </p:nvSpPr>
        <p:spPr/>
        <p:txBody>
          <a:bodyPr/>
          <a:lstStyle/>
          <a:p>
            <a:r>
              <a:rPr lang="en-IE" sz="3000" b="0" dirty="0"/>
              <a:t>Preparing for the ‘what ifs’</a:t>
            </a:r>
          </a:p>
        </p:txBody>
      </p:sp>
      <p:sp>
        <p:nvSpPr>
          <p:cNvPr id="11" name="Text Placeholder 10">
            <a:extLst>
              <a:ext uri="{FF2B5EF4-FFF2-40B4-BE49-F238E27FC236}">
                <a16:creationId xmlns:a16="http://schemas.microsoft.com/office/drawing/2014/main" id="{AC2CA8B0-2D2C-F5F9-EF7B-E14E9B06F548}"/>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5" name="Text Placeholder 7">
            <a:extLst>
              <a:ext uri="{FF2B5EF4-FFF2-40B4-BE49-F238E27FC236}">
                <a16:creationId xmlns:a16="http://schemas.microsoft.com/office/drawing/2014/main" id="{F968DCFE-0709-8735-E2D7-72998FD876B6}"/>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Risk Management &amp; Contingency Planning</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42D5BF57-A638-2D94-279E-BB9F51644C32}"/>
              </a:ext>
            </a:extLst>
          </p:cNvPr>
          <p:cNvSpPr>
            <a:spLocks noGrp="1"/>
          </p:cNvSpPr>
          <p:nvPr>
            <p:ph type="body" sz="quarter" idx="21"/>
          </p:nvPr>
        </p:nvSpPr>
        <p:spPr>
          <a:xfrm>
            <a:off x="4276526" y="836681"/>
            <a:ext cx="7553547" cy="4530541"/>
          </a:xfrm>
        </p:spPr>
        <p:txBody>
          <a:bodyPr/>
          <a:lstStyle/>
          <a:p>
            <a:pPr>
              <a:spcAft>
                <a:spcPts val="1200"/>
              </a:spcAft>
            </a:pPr>
            <a:r>
              <a:rPr lang="en-US" dirty="0"/>
              <a:t>If the past few years have taught business owners anything (think global events like pandemics, or even local surprises like a sudden road closure that affects a hotel), it’s that unexpected challenges can arise</a:t>
            </a:r>
            <a:r>
              <a:rPr lang="en-US" b="1" dirty="0"/>
              <a:t>. </a:t>
            </a:r>
          </a:p>
          <a:p>
            <a:pPr>
              <a:spcAft>
                <a:spcPts val="1200"/>
              </a:spcAft>
            </a:pPr>
            <a:r>
              <a:rPr lang="en-US" dirty="0"/>
              <a:t>After establishing a budget, performance tracking and financial management, we must acknowledge and prepare for the </a:t>
            </a:r>
            <a:r>
              <a:rPr lang="en-US" b="1" dirty="0"/>
              <a:t>risks and uncertainties</a:t>
            </a:r>
            <a:r>
              <a:rPr lang="en-US" dirty="0"/>
              <a:t> in your tourism accommodation business. </a:t>
            </a:r>
          </a:p>
          <a:p>
            <a:pPr>
              <a:spcAft>
                <a:spcPts val="1200"/>
              </a:spcAft>
            </a:pPr>
            <a:r>
              <a:rPr lang="en-US" dirty="0"/>
              <a:t>This section is about being prepared for the </a:t>
            </a:r>
            <a:r>
              <a:rPr lang="en-US" b="1" dirty="0">
                <a:solidFill>
                  <a:srgbClr val="E96751"/>
                </a:solidFill>
              </a:rPr>
              <a:t>“what-ifs.” </a:t>
            </a:r>
            <a:r>
              <a:rPr lang="en-US" dirty="0"/>
              <a:t>The purpose of risk management and contingency planning is to identify potential risks to your business and plan how you’d deal with them so that a setback doesn’t turn into a business-ending crisis. In the context of an accommodation business, risks can range from </a:t>
            </a:r>
            <a:r>
              <a:rPr lang="en-US" b="1" dirty="0"/>
              <a:t>low-probability disasters </a:t>
            </a:r>
            <a:r>
              <a:rPr lang="en-US" dirty="0"/>
              <a:t>(such as fire, flood, or pandemic) to</a:t>
            </a:r>
            <a:r>
              <a:rPr lang="en-US" b="1" dirty="0"/>
              <a:t> more likely events </a:t>
            </a:r>
            <a:r>
              <a:rPr lang="en-US" dirty="0"/>
              <a:t>(such as a slow tourism season, a competitor opening next door, staff turnover, or equipment failure). </a:t>
            </a:r>
            <a:endParaRPr lang="en-IE" dirty="0"/>
          </a:p>
        </p:txBody>
      </p:sp>
      <p:grpSp>
        <p:nvGrpSpPr>
          <p:cNvPr id="2" name="Group 1">
            <a:extLst>
              <a:ext uri="{FF2B5EF4-FFF2-40B4-BE49-F238E27FC236}">
                <a16:creationId xmlns:a16="http://schemas.microsoft.com/office/drawing/2014/main" id="{7EF2A83E-55F5-712C-D369-E10E2A41C29A}"/>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47D1265F-F224-28F8-60D8-26CBF607B20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AC6B38B-DE66-1F77-8AA9-614B2E4F68D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3088505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D2DA-330C-7FD1-08C4-A22DCDD160BC}"/>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A6A0193E-12DC-8D99-058B-7E54BD2B611C}"/>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70B97AD8-8508-FCCE-81B8-CCADC08A51CD}"/>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2E245B5E-F130-69F6-42C5-5842AE2EDC31}"/>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2A620880-2BF3-FC88-8906-5020BDE539A1}"/>
              </a:ext>
            </a:extLst>
          </p:cNvPr>
          <p:cNvSpPr>
            <a:spLocks noGrp="1"/>
          </p:cNvSpPr>
          <p:nvPr>
            <p:ph type="body" sz="quarter" idx="21"/>
          </p:nvPr>
        </p:nvSpPr>
        <p:spPr>
          <a:xfrm>
            <a:off x="4276526" y="153341"/>
            <a:ext cx="7724974" cy="4530541"/>
          </a:xfrm>
        </p:spPr>
        <p:txBody>
          <a:bodyPr/>
          <a:lstStyle/>
          <a:p>
            <a:pPr>
              <a:spcAft>
                <a:spcPts val="1200"/>
              </a:spcAft>
            </a:pPr>
            <a:r>
              <a:rPr lang="en-IE" b="1" dirty="0"/>
              <a:t>Guiding Question:</a:t>
            </a:r>
            <a:r>
              <a:rPr lang="en-IE" dirty="0"/>
              <a:t> </a:t>
            </a:r>
            <a:r>
              <a:rPr lang="en-IE" i="1" dirty="0">
                <a:solidFill>
                  <a:srgbClr val="E96751"/>
                </a:solidFill>
              </a:rPr>
              <a:t>What could go wrong in my business, and how do I prepare for it so I can survive tough times?</a:t>
            </a:r>
            <a:endParaRPr lang="en-IE" dirty="0">
              <a:solidFill>
                <a:srgbClr val="E96751"/>
              </a:solidFill>
            </a:endParaRPr>
          </a:p>
          <a:p>
            <a:pPr>
              <a:spcAft>
                <a:spcPts val="1200"/>
              </a:spcAft>
            </a:pPr>
            <a:r>
              <a:rPr lang="en-US" dirty="0"/>
              <a:t>The objective here is not to scare you, but to instill a habit of proactive thinking: by anticipating possible problems, you can often either prevent them or soften the blow. A saying in business is </a:t>
            </a:r>
            <a:r>
              <a:rPr lang="en-US" b="1" dirty="0">
                <a:solidFill>
                  <a:srgbClr val="E96751"/>
                </a:solidFill>
              </a:rPr>
              <a:t>“hope for the best, plan for the worst.” </a:t>
            </a:r>
            <a:r>
              <a:rPr lang="en-US" dirty="0"/>
              <a:t>This section helps you do that by creating contingency plans. In real-world terms, this could mean having financial safety nets, insurance, backup marketing strategies, or simply a plan B for various scenarios. </a:t>
            </a:r>
          </a:p>
          <a:p>
            <a:pPr>
              <a:spcAft>
                <a:spcPts val="1200"/>
              </a:spcAft>
            </a:pPr>
            <a:r>
              <a:rPr lang="en-US" dirty="0"/>
              <a:t>Contingency planning is essentially risking management – managing risks so they don’t manage you. This section covers </a:t>
            </a:r>
            <a:r>
              <a:rPr lang="en-US" b="1" dirty="0"/>
              <a:t>identifying possible risks </a:t>
            </a:r>
            <a:r>
              <a:rPr lang="en-US" dirty="0"/>
              <a:t>to your alternative accommodation venture and </a:t>
            </a:r>
            <a:r>
              <a:rPr lang="en-US" b="1" dirty="0"/>
              <a:t>how to mitigate </a:t>
            </a:r>
            <a:r>
              <a:rPr lang="en-US" dirty="0"/>
              <a:t>them so that your financial viability isn’t compromised. </a:t>
            </a:r>
          </a:p>
          <a:p>
            <a:pPr>
              <a:spcAft>
                <a:spcPts val="1200"/>
              </a:spcAft>
            </a:pPr>
            <a:r>
              <a:rPr lang="en-IE" dirty="0"/>
              <a:t>Another contingency is </a:t>
            </a:r>
            <a:r>
              <a:rPr lang="en-IE" b="1" dirty="0"/>
              <a:t>insurance</a:t>
            </a:r>
            <a:r>
              <a:rPr lang="en-IE" dirty="0"/>
              <a:t>: ensure you have appropriate business insurance (property insurance, liability insurance, maybe business interruption insurance if available) so that incidents like theft, fire, or lawsuits don’t bankrupt you. </a:t>
            </a:r>
            <a:endParaRPr lang="en-US" dirty="0"/>
          </a:p>
          <a:p>
            <a:pPr>
              <a:spcAft>
                <a:spcPts val="1200"/>
              </a:spcAft>
            </a:pPr>
            <a:endParaRPr lang="en-IE" dirty="0"/>
          </a:p>
        </p:txBody>
      </p:sp>
      <p:pic>
        <p:nvPicPr>
          <p:cNvPr id="17" name="Picture Placeholder 16" descr="A close-up of a person's hand holding a pen&#10;&#10;AI-generated content may be incorrect.">
            <a:extLst>
              <a:ext uri="{FF2B5EF4-FFF2-40B4-BE49-F238E27FC236}">
                <a16:creationId xmlns:a16="http://schemas.microsoft.com/office/drawing/2014/main" id="{62B2E351-BA89-33A7-221A-0A9CFFEB4613}"/>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416118043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12843</TotalTime>
  <Words>10134</Words>
  <Application>Microsoft Office PowerPoint</Application>
  <PresentationFormat>Widescreen</PresentationFormat>
  <Paragraphs>621</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CormorantGaramond-Bold</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486</cp:revision>
  <dcterms:created xsi:type="dcterms:W3CDTF">2020-10-14T13:32:04Z</dcterms:created>
  <dcterms:modified xsi:type="dcterms:W3CDTF">2025-08-25T14:12:25Z</dcterms:modified>
</cp:coreProperties>
</file>