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4"/>
  </p:notesMasterIdLst>
  <p:sldIdLst>
    <p:sldId id="7764" r:id="rId2"/>
    <p:sldId id="7690" r:id="rId3"/>
    <p:sldId id="7743" r:id="rId4"/>
    <p:sldId id="7727" r:id="rId5"/>
    <p:sldId id="7720" r:id="rId6"/>
    <p:sldId id="7441" r:id="rId7"/>
    <p:sldId id="7584" r:id="rId8"/>
    <p:sldId id="7437" r:id="rId9"/>
    <p:sldId id="7491" r:id="rId10"/>
    <p:sldId id="7492" r:id="rId11"/>
    <p:sldId id="7493" r:id="rId12"/>
    <p:sldId id="7458" r:id="rId13"/>
    <p:sldId id="7459" r:id="rId14"/>
    <p:sldId id="7460" r:id="rId15"/>
    <p:sldId id="7461" r:id="rId16"/>
    <p:sldId id="7577" r:id="rId17"/>
    <p:sldId id="7578" r:id="rId18"/>
    <p:sldId id="7526" r:id="rId19"/>
    <p:sldId id="7512" r:id="rId20"/>
    <p:sldId id="7513" r:id="rId21"/>
    <p:sldId id="7514" r:id="rId22"/>
    <p:sldId id="7579" r:id="rId23"/>
    <p:sldId id="7521" r:id="rId24"/>
    <p:sldId id="7515" r:id="rId25"/>
    <p:sldId id="7523" r:id="rId26"/>
    <p:sldId id="7524" r:id="rId27"/>
    <p:sldId id="7518" r:id="rId28"/>
    <p:sldId id="7519" r:id="rId29"/>
    <p:sldId id="7516" r:id="rId30"/>
    <p:sldId id="7517" r:id="rId31"/>
    <p:sldId id="7520" r:id="rId32"/>
    <p:sldId id="7586" r:id="rId33"/>
    <p:sldId id="7522" r:id="rId34"/>
    <p:sldId id="7585" r:id="rId35"/>
    <p:sldId id="7525" r:id="rId36"/>
    <p:sldId id="7303" r:id="rId37"/>
    <p:sldId id="7305" r:id="rId38"/>
    <p:sldId id="7233" r:id="rId39"/>
    <p:sldId id="7351" r:id="rId40"/>
    <p:sldId id="7352" r:id="rId41"/>
    <p:sldId id="7350" r:id="rId42"/>
    <p:sldId id="7335" r:id="rId43"/>
    <p:sldId id="7291" r:id="rId44"/>
    <p:sldId id="4325" r:id="rId45"/>
    <p:sldId id="6517" r:id="rId46"/>
    <p:sldId id="7337" r:id="rId47"/>
    <p:sldId id="7338" r:id="rId48"/>
    <p:sldId id="7339" r:id="rId49"/>
    <p:sldId id="7340" r:id="rId50"/>
    <p:sldId id="7260" r:id="rId51"/>
    <p:sldId id="7290" r:id="rId52"/>
    <p:sldId id="7259" r:id="rId53"/>
    <p:sldId id="7292" r:id="rId54"/>
    <p:sldId id="7269" r:id="rId55"/>
    <p:sldId id="7228" r:id="rId56"/>
    <p:sldId id="7349" r:id="rId57"/>
    <p:sldId id="7341" r:id="rId58"/>
    <p:sldId id="7342" r:id="rId59"/>
    <p:sldId id="6514" r:id="rId60"/>
    <p:sldId id="7344" r:id="rId61"/>
    <p:sldId id="7345" r:id="rId62"/>
    <p:sldId id="7346" r:id="rId63"/>
    <p:sldId id="7347" r:id="rId64"/>
    <p:sldId id="7271" r:id="rId65"/>
    <p:sldId id="7267" r:id="rId66"/>
    <p:sldId id="7278" r:id="rId67"/>
    <p:sldId id="7230" r:id="rId68"/>
    <p:sldId id="7268" r:id="rId69"/>
    <p:sldId id="7318" r:id="rId70"/>
    <p:sldId id="7354" r:id="rId71"/>
    <p:sldId id="6515" r:id="rId72"/>
    <p:sldId id="7355" r:id="rId73"/>
    <p:sldId id="7357" r:id="rId74"/>
    <p:sldId id="7358" r:id="rId75"/>
    <p:sldId id="7359" r:id="rId76"/>
    <p:sldId id="7361" r:id="rId77"/>
    <p:sldId id="7360" r:id="rId78"/>
    <p:sldId id="7362" r:id="rId79"/>
    <p:sldId id="6919" r:id="rId80"/>
    <p:sldId id="6920" r:id="rId81"/>
    <p:sldId id="6731" r:id="rId82"/>
    <p:sldId id="7702"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E96751"/>
    <a:srgbClr val="E98C7F"/>
    <a:srgbClr val="418D8F"/>
    <a:srgbClr val="F2A158"/>
    <a:srgbClr val="5FBDBB"/>
    <a:srgbClr val="595959"/>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60" d="100"/>
          <a:sy n="60" d="100"/>
        </p:scale>
        <p:origin x="728"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_rels/data5.xml.rels><?xml version="1.0" encoding="UTF-8" standalone="yes"?>
<Relationships xmlns="http://schemas.openxmlformats.org/package/2006/relationships"><Relationship Id="rId1" Type="http://schemas.openxmlformats.org/officeDocument/2006/relationships/hyperlink" Target="https://www.littlehotelier.com/blog/increase-your-revenue/value-added-pricing/"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https://www.littlehotelier.com/blog/increase-your-revenue/value-added-pricin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EA1267-1733-483E-AB34-DB10098772E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IE"/>
        </a:p>
      </dgm:t>
    </dgm:pt>
    <dgm:pt modelId="{575DF705-180D-4AC3-98B7-D056B822F5B5}">
      <dgm:prSet phldrT="[Text]" custT="1"/>
      <dgm:spPr/>
      <dgm:t>
        <a:bodyPr anchor="ctr"/>
        <a:lstStyle/>
        <a:p>
          <a:pPr marL="360000">
            <a:lnSpc>
              <a:spcPct val="100000"/>
            </a:lnSpc>
            <a:spcAft>
              <a:spcPts val="0"/>
            </a:spcAft>
            <a:buFont typeface="Arial" panose="020B0604020202020204" pitchFamily="34" charset="0"/>
            <a:buChar char="•"/>
          </a:pPr>
          <a:r>
            <a:rPr lang="en-US" sz="2200" kern="1200" dirty="0">
              <a:solidFill>
                <a:srgbClr val="494949"/>
              </a:solidFill>
            </a:rPr>
            <a:t>You calculate all </a:t>
          </a:r>
          <a:r>
            <a:rPr lang="en-US" sz="2200" b="1" kern="1200" dirty="0">
              <a:solidFill>
                <a:srgbClr val="494949"/>
              </a:solidFill>
            </a:rPr>
            <a:t>operating costs </a:t>
          </a:r>
          <a:r>
            <a:rPr lang="en-US" sz="2200" kern="1200" dirty="0">
              <a:solidFill>
                <a:srgbClr val="494949"/>
              </a:solidFill>
            </a:rPr>
            <a:t>(cleaning, </a:t>
          </a:r>
          <a:r>
            <a:rPr lang="en-US" sz="2200" kern="1200" dirty="0">
              <a:solidFill>
                <a:srgbClr val="494949"/>
              </a:solidFill>
              <a:latin typeface="Calibri" panose="020F0502020204030204"/>
              <a:ea typeface="+mn-ea"/>
              <a:cs typeface="+mn-cs"/>
            </a:rPr>
            <a:t>electricity, staff, maintenance, insurance, etc.).
Add </a:t>
          </a:r>
          <a:r>
            <a:rPr lang="en-US" sz="2200" b="1" kern="1200" dirty="0">
              <a:solidFill>
                <a:srgbClr val="494949"/>
              </a:solidFill>
              <a:latin typeface="Calibri" panose="020F0502020204030204"/>
              <a:ea typeface="+mn-ea"/>
              <a:cs typeface="+mn-cs"/>
            </a:rPr>
            <a:t>fixed costs </a:t>
          </a:r>
          <a:r>
            <a:rPr lang="en-US" sz="2200" kern="1200" dirty="0">
              <a:solidFill>
                <a:srgbClr val="494949"/>
              </a:solidFill>
              <a:latin typeface="Calibri" panose="020F0502020204030204"/>
              <a:ea typeface="+mn-ea"/>
              <a:cs typeface="+mn-cs"/>
            </a:rPr>
            <a:t>(mortgage or rent, licenses, marketing).
Include a </a:t>
          </a:r>
          <a:r>
            <a:rPr lang="en-US" sz="2200" b="1" kern="1200" dirty="0">
              <a:solidFill>
                <a:srgbClr val="494949"/>
              </a:solidFill>
              <a:latin typeface="Calibri" panose="020F0502020204030204"/>
              <a:ea typeface="+mn-ea"/>
              <a:cs typeface="+mn-cs"/>
            </a:rPr>
            <a:t>markup</a:t>
          </a:r>
          <a:r>
            <a:rPr lang="en-US" sz="2200" kern="1200" dirty="0">
              <a:solidFill>
                <a:srgbClr val="494949"/>
              </a:solidFill>
              <a:latin typeface="Calibri" panose="020F0502020204030204"/>
              <a:ea typeface="+mn-ea"/>
              <a:cs typeface="+mn-cs"/>
            </a:rPr>
            <a:t> (e.g. 20–30%) to ensure profit.</a:t>
          </a:r>
          <a:endParaRPr lang="en-IE" sz="2200" kern="1200" dirty="0">
            <a:solidFill>
              <a:srgbClr val="494949"/>
            </a:solidFill>
            <a:latin typeface="Calibri" panose="020F0502020204030204"/>
            <a:ea typeface="+mn-ea"/>
            <a:cs typeface="+mn-cs"/>
          </a:endParaRPr>
        </a:p>
      </dgm:t>
    </dgm:pt>
    <dgm:pt modelId="{540C94E6-0FC8-4F85-B7FC-91D6A41E3001}" type="parTrans" cxnId="{C0FBA53A-587A-469C-A1C0-259D7C3E7ACF}">
      <dgm:prSet/>
      <dgm:spPr/>
      <dgm:t>
        <a:bodyPr/>
        <a:lstStyle/>
        <a:p>
          <a:endParaRPr lang="en-IE" sz="2200"/>
        </a:p>
      </dgm:t>
    </dgm:pt>
    <dgm:pt modelId="{1FFA28A5-FE44-4F69-96CB-5F5262581614}" type="sibTrans" cxnId="{C0FBA53A-587A-469C-A1C0-259D7C3E7ACF}">
      <dgm:prSet/>
      <dgm:spPr/>
      <dgm:t>
        <a:bodyPr/>
        <a:lstStyle/>
        <a:p>
          <a:endParaRPr lang="en-IE" sz="2200"/>
        </a:p>
      </dgm:t>
    </dgm:pt>
    <dgm:pt modelId="{16689BAD-FD1C-412D-B4FD-211B9F663C15}">
      <dgm:prSet phldrT="[Text]" custT="1"/>
      <dgm:spPr>
        <a:solidFill>
          <a:srgbClr val="EC7C69"/>
        </a:solidFill>
      </dgm:spPr>
      <dgm:t>
        <a:bodyPr/>
        <a:lstStyle/>
        <a:p>
          <a:r>
            <a:rPr lang="en-IE" sz="2400" b="1" dirty="0"/>
            <a:t>Example</a:t>
          </a:r>
        </a:p>
      </dgm:t>
    </dgm:pt>
    <dgm:pt modelId="{DE3AD807-D7D3-4A4D-8D24-0FF7A266BD19}" type="parTrans" cxnId="{941D93A1-5EA1-4FD7-BE44-D97F80BAB88B}">
      <dgm:prSet/>
      <dgm:spPr/>
      <dgm:t>
        <a:bodyPr/>
        <a:lstStyle/>
        <a:p>
          <a:endParaRPr lang="en-IE" sz="2200"/>
        </a:p>
      </dgm:t>
    </dgm:pt>
    <dgm:pt modelId="{1F1F4C33-EC36-444A-ADD7-6AD840CA4D85}" type="sibTrans" cxnId="{941D93A1-5EA1-4FD7-BE44-D97F80BAB88B}">
      <dgm:prSet/>
      <dgm:spPr/>
      <dgm:t>
        <a:bodyPr/>
        <a:lstStyle/>
        <a:p>
          <a:endParaRPr lang="en-IE" sz="2200"/>
        </a:p>
      </dgm:t>
    </dgm:pt>
    <dgm:pt modelId="{FB574927-5E1C-4589-948D-F77579F2270E}">
      <dgm:prSet phldrT="[Text]" custT="1"/>
      <dgm:spPr/>
      <dgm:t>
        <a:bodyPr/>
        <a:lstStyle/>
        <a:p>
          <a:pPr marL="360000">
            <a:buFont typeface="Arial" panose="020B0604020202020204" pitchFamily="34" charset="0"/>
            <a:buChar char="•"/>
          </a:pPr>
          <a:r>
            <a:rPr lang="en-US" sz="2200" dirty="0">
              <a:solidFill>
                <a:srgbClr val="494949"/>
              </a:solidFill>
              <a:latin typeface="Calibri" panose="020F0502020204030204"/>
              <a:ea typeface="+mn-ea"/>
              <a:cs typeface="+mn-cs"/>
            </a:rPr>
            <a:t>If your </a:t>
          </a:r>
          <a:r>
            <a:rPr lang="en-US" sz="2200" b="1" dirty="0">
              <a:solidFill>
                <a:srgbClr val="494949"/>
              </a:solidFill>
              <a:latin typeface="Calibri" panose="020F0502020204030204"/>
              <a:ea typeface="+mn-ea"/>
              <a:cs typeface="+mn-cs"/>
            </a:rPr>
            <a:t>average cost per guest night </a:t>
          </a:r>
          <a:r>
            <a:rPr lang="en-US" sz="2200" dirty="0">
              <a:solidFill>
                <a:srgbClr val="494949"/>
              </a:solidFill>
              <a:latin typeface="Calibri" panose="020F0502020204030204"/>
              <a:ea typeface="+mn-ea"/>
              <a:cs typeface="+mn-cs"/>
            </a:rPr>
            <a:t>is €80, you might set the price at €104 to ensure a 30% profit.</a:t>
          </a:r>
          <a:endParaRPr lang="en-IE" sz="2200" dirty="0"/>
        </a:p>
      </dgm:t>
    </dgm:pt>
    <dgm:pt modelId="{97ABE170-8259-4BE4-8B51-8F8BBD839755}" type="parTrans" cxnId="{A66F7E32-F3E4-4F0C-B8E9-94ABDDE7728B}">
      <dgm:prSet/>
      <dgm:spPr/>
      <dgm:t>
        <a:bodyPr/>
        <a:lstStyle/>
        <a:p>
          <a:endParaRPr lang="en-IE" sz="2200"/>
        </a:p>
      </dgm:t>
    </dgm:pt>
    <dgm:pt modelId="{D625C6CE-5997-49BA-910A-CF13A0F1C146}" type="sibTrans" cxnId="{A66F7E32-F3E4-4F0C-B8E9-94ABDDE7728B}">
      <dgm:prSet/>
      <dgm:spPr/>
      <dgm:t>
        <a:bodyPr/>
        <a:lstStyle/>
        <a:p>
          <a:endParaRPr lang="en-IE" sz="2200"/>
        </a:p>
      </dgm:t>
    </dgm:pt>
    <dgm:pt modelId="{33A37F47-EC96-479F-8B2F-6D0739814A2D}">
      <dgm:prSet phldrT="[Text]" custT="1"/>
      <dgm:spPr>
        <a:solidFill>
          <a:srgbClr val="459597"/>
        </a:solidFill>
      </dgm:spPr>
      <dgm:t>
        <a:bodyPr/>
        <a:lstStyle/>
        <a:p>
          <a:r>
            <a:rPr lang="en-IE" sz="2400" b="1" dirty="0"/>
            <a:t>Cost-Based Pricing</a:t>
          </a:r>
        </a:p>
        <a:p>
          <a:r>
            <a:rPr lang="en-IE" sz="2200" dirty="0"/>
            <a:t>This strategy sets prices based on the total cost to run the business plus a markup for profit</a:t>
          </a:r>
        </a:p>
      </dgm:t>
    </dgm:pt>
    <dgm:pt modelId="{D32CE66A-CAB8-476D-9A60-71CD3FB021AC}" type="sibTrans" cxnId="{A34EB5EA-D927-4383-803A-BBBC100ED77A}">
      <dgm:prSet/>
      <dgm:spPr/>
      <dgm:t>
        <a:bodyPr/>
        <a:lstStyle/>
        <a:p>
          <a:endParaRPr lang="en-IE" sz="2200"/>
        </a:p>
      </dgm:t>
    </dgm:pt>
    <dgm:pt modelId="{17517013-FE30-40C8-8812-C4C51E2131D6}" type="parTrans" cxnId="{A34EB5EA-D927-4383-803A-BBBC100ED77A}">
      <dgm:prSet/>
      <dgm:spPr/>
      <dgm:t>
        <a:bodyPr/>
        <a:lstStyle/>
        <a:p>
          <a:endParaRPr lang="en-IE" sz="2200"/>
        </a:p>
      </dgm:t>
    </dgm:pt>
    <dgm:pt modelId="{C4DDB02D-E8FA-4C2D-85DD-2639907EA909}">
      <dgm:prSet custT="1"/>
      <dgm:spPr>
        <a:solidFill>
          <a:srgbClr val="459597"/>
        </a:solidFill>
      </dgm:spPr>
      <dgm:t>
        <a:bodyPr/>
        <a:lstStyle/>
        <a:p>
          <a:r>
            <a:rPr lang="en-IE" sz="2400" b="1" dirty="0"/>
            <a:t>Value-Based Pricing</a:t>
          </a:r>
        </a:p>
        <a:p>
          <a:r>
            <a:rPr lang="en-US" sz="2200" b="0" dirty="0"/>
            <a:t>This strategy is based on the perceived value of your accommodation to your ideal guest, rather than just the costs.</a:t>
          </a:r>
          <a:endParaRPr lang="en-IE" sz="2200" b="0" dirty="0"/>
        </a:p>
      </dgm:t>
    </dgm:pt>
    <dgm:pt modelId="{58D947DC-2EB4-43E6-B62C-E9D7E9FB12B4}" type="parTrans" cxnId="{21958708-19B1-451A-903D-82D8895087A0}">
      <dgm:prSet/>
      <dgm:spPr/>
      <dgm:t>
        <a:bodyPr/>
        <a:lstStyle/>
        <a:p>
          <a:endParaRPr lang="en-IE"/>
        </a:p>
      </dgm:t>
    </dgm:pt>
    <dgm:pt modelId="{18A6AFB7-B435-4E32-BCD8-BDC9D2CC69CE}" type="sibTrans" cxnId="{21958708-19B1-451A-903D-82D8895087A0}">
      <dgm:prSet/>
      <dgm:spPr/>
      <dgm:t>
        <a:bodyPr/>
        <a:lstStyle/>
        <a:p>
          <a:endParaRPr lang="en-IE"/>
        </a:p>
      </dgm:t>
    </dgm:pt>
    <dgm:pt modelId="{1ACD6FAF-3162-4875-8959-FFBF27ACFB99}">
      <dgm:prSet custT="1"/>
      <dgm:spPr/>
      <dgm:t>
        <a:bodyPr/>
        <a:lstStyle/>
        <a:p>
          <a:pPr marL="360000" indent="-230400">
            <a:lnSpc>
              <a:spcPct val="100000"/>
            </a:lnSpc>
            <a:spcAft>
              <a:spcPts val="0"/>
            </a:spcAft>
          </a:pPr>
          <a:r>
            <a:rPr lang="en-IE" sz="2200" kern="1200" dirty="0">
              <a:solidFill>
                <a:srgbClr val="494949"/>
              </a:solidFill>
              <a:latin typeface="Calibri" panose="020F0502020204030204"/>
              <a:ea typeface="+mn-ea"/>
              <a:cs typeface="+mn-cs"/>
            </a:rPr>
            <a:t>You consider what your guests </a:t>
          </a:r>
          <a:r>
            <a:rPr lang="en-IE" sz="2200" b="1" kern="1200" dirty="0">
              <a:solidFill>
                <a:srgbClr val="494949"/>
              </a:solidFill>
              <a:latin typeface="Calibri" panose="020F0502020204030204"/>
              <a:ea typeface="+mn-ea"/>
              <a:cs typeface="+mn-cs"/>
            </a:rPr>
            <a:t>value most</a:t>
          </a:r>
          <a:r>
            <a:rPr lang="en-IE" sz="2200" kern="1200" dirty="0">
              <a:solidFill>
                <a:srgbClr val="494949"/>
              </a:solidFill>
              <a:latin typeface="Calibri" panose="020F0502020204030204"/>
              <a:ea typeface="+mn-ea"/>
              <a:cs typeface="+mn-cs"/>
            </a:rPr>
            <a:t>: tranquillity, authenticity, eco-luxury, and cultural immersion.
Benchmark against </a:t>
          </a:r>
          <a:r>
            <a:rPr lang="en-IE" sz="2200" b="1" kern="1200" dirty="0">
              <a:solidFill>
                <a:srgbClr val="494949"/>
              </a:solidFill>
              <a:latin typeface="Calibri" panose="020F0502020204030204"/>
              <a:ea typeface="+mn-ea"/>
              <a:cs typeface="+mn-cs"/>
            </a:rPr>
            <a:t>similar unique stays </a:t>
          </a:r>
          <a:r>
            <a:rPr lang="en-IE" sz="2200" kern="1200" dirty="0">
              <a:solidFill>
                <a:srgbClr val="494949"/>
              </a:solidFill>
              <a:latin typeface="Calibri" panose="020F0502020204030204"/>
              <a:ea typeface="+mn-ea"/>
              <a:cs typeface="+mn-cs"/>
            </a:rPr>
            <a:t>(Airbnb, eco-lodges, boutique hotels).
Use branding and storytelling to </a:t>
          </a:r>
          <a:r>
            <a:rPr lang="en-IE" sz="2200" b="1" kern="1200" dirty="0">
              <a:solidFill>
                <a:srgbClr val="494949"/>
              </a:solidFill>
              <a:latin typeface="Calibri" panose="020F0502020204030204"/>
              <a:ea typeface="+mn-ea"/>
              <a:cs typeface="+mn-cs"/>
            </a:rPr>
            <a:t>justify higher rates</a:t>
          </a:r>
          <a:r>
            <a:rPr lang="en-IE" sz="2200" kern="1200" dirty="0">
              <a:solidFill>
                <a:srgbClr val="494949"/>
              </a:solidFill>
              <a:latin typeface="Calibri" panose="020F0502020204030204"/>
              <a:ea typeface="+mn-ea"/>
              <a:cs typeface="+mn-cs"/>
            </a:rPr>
            <a:t>.</a:t>
          </a:r>
        </a:p>
      </dgm:t>
    </dgm:pt>
    <dgm:pt modelId="{03FB2C27-183F-42C1-8180-EF3DB1FC63D5}" type="parTrans" cxnId="{A7AB04F4-4516-496D-91C6-9291FC5EB784}">
      <dgm:prSet/>
      <dgm:spPr/>
      <dgm:t>
        <a:bodyPr/>
        <a:lstStyle/>
        <a:p>
          <a:endParaRPr lang="en-IE"/>
        </a:p>
      </dgm:t>
    </dgm:pt>
    <dgm:pt modelId="{D661B45D-2FE3-4B48-AE0C-D27DDF70CB5F}" type="sibTrans" cxnId="{A7AB04F4-4516-496D-91C6-9291FC5EB784}">
      <dgm:prSet/>
      <dgm:spPr/>
      <dgm:t>
        <a:bodyPr/>
        <a:lstStyle/>
        <a:p>
          <a:endParaRPr lang="en-IE"/>
        </a:p>
      </dgm:t>
    </dgm:pt>
    <dgm:pt modelId="{29B53108-1F9A-462D-81ED-4F6D66E43031}" type="pres">
      <dgm:prSet presAssocID="{06EA1267-1733-483E-AB34-DB10098772E9}" presName="Name0" presStyleCnt="0">
        <dgm:presLayoutVars>
          <dgm:dir/>
          <dgm:animLvl val="lvl"/>
          <dgm:resizeHandles/>
        </dgm:presLayoutVars>
      </dgm:prSet>
      <dgm:spPr/>
    </dgm:pt>
    <dgm:pt modelId="{211F849D-5570-4BC9-8A58-DDBC2D979DF4}" type="pres">
      <dgm:prSet presAssocID="{33A37F47-EC96-479F-8B2F-6D0739814A2D}" presName="linNode" presStyleCnt="0"/>
      <dgm:spPr/>
    </dgm:pt>
    <dgm:pt modelId="{F80D3727-A3ED-4281-96D7-7B648227E379}" type="pres">
      <dgm:prSet presAssocID="{33A37F47-EC96-479F-8B2F-6D0739814A2D}" presName="parentShp" presStyleLbl="node1" presStyleIdx="0" presStyleCnt="3" custScaleX="125374">
        <dgm:presLayoutVars>
          <dgm:bulletEnabled val="1"/>
        </dgm:presLayoutVars>
      </dgm:prSet>
      <dgm:spPr/>
    </dgm:pt>
    <dgm:pt modelId="{4383C847-6FF9-4913-A7D3-A31CA38B762F}" type="pres">
      <dgm:prSet presAssocID="{33A37F47-EC96-479F-8B2F-6D0739814A2D}" presName="childShp" presStyleLbl="bgAccFollowNode1" presStyleIdx="0" presStyleCnt="3" custScaleX="151302" custScaleY="113215" custLinFactNeighborX="5579" custLinFactNeighborY="-151">
        <dgm:presLayoutVars>
          <dgm:bulletEnabled val="1"/>
        </dgm:presLayoutVars>
      </dgm:prSet>
      <dgm:spPr/>
    </dgm:pt>
    <dgm:pt modelId="{71568E34-063B-4C9D-A40A-402902CB2C1B}" type="pres">
      <dgm:prSet presAssocID="{D32CE66A-CAB8-476D-9A60-71CD3FB021AC}" presName="spacing" presStyleCnt="0"/>
      <dgm:spPr/>
    </dgm:pt>
    <dgm:pt modelId="{6EEB37C4-94F3-460E-8E37-C5532EE4F3CD}" type="pres">
      <dgm:prSet presAssocID="{16689BAD-FD1C-412D-B4FD-211B9F663C15}" presName="linNode" presStyleCnt="0"/>
      <dgm:spPr/>
    </dgm:pt>
    <dgm:pt modelId="{C4520A6F-3487-47FB-9996-B476BCAE790A}" type="pres">
      <dgm:prSet presAssocID="{16689BAD-FD1C-412D-B4FD-211B9F663C15}" presName="parentShp" presStyleLbl="node1" presStyleIdx="1" presStyleCnt="3" custScaleX="79243" custScaleY="46446" custLinFactNeighborX="-1" custLinFactNeighborY="-14951">
        <dgm:presLayoutVars>
          <dgm:bulletEnabled val="1"/>
        </dgm:presLayoutVars>
      </dgm:prSet>
      <dgm:spPr/>
    </dgm:pt>
    <dgm:pt modelId="{D79E8065-A3C6-413E-9E5E-686BA913F362}" type="pres">
      <dgm:prSet presAssocID="{16689BAD-FD1C-412D-B4FD-211B9F663C15}" presName="childShp" presStyleLbl="bgAccFollowNode1" presStyleIdx="1" presStyleCnt="3" custScaleX="114325" custScaleY="51875" custLinFactNeighborX="3676" custLinFactNeighborY="-12832">
        <dgm:presLayoutVars>
          <dgm:bulletEnabled val="1"/>
        </dgm:presLayoutVars>
      </dgm:prSet>
      <dgm:spPr/>
    </dgm:pt>
    <dgm:pt modelId="{745BF3E0-263A-4678-871A-3DE8A40B6C07}" type="pres">
      <dgm:prSet presAssocID="{1F1F4C33-EC36-444A-ADD7-6AD840CA4D85}" presName="spacing" presStyleCnt="0"/>
      <dgm:spPr/>
    </dgm:pt>
    <dgm:pt modelId="{EFF0C323-E955-4C90-9CE8-D1B15EAEB15A}" type="pres">
      <dgm:prSet presAssocID="{C4DDB02D-E8FA-4C2D-85DD-2639907EA909}" presName="linNode" presStyleCnt="0"/>
      <dgm:spPr/>
    </dgm:pt>
    <dgm:pt modelId="{459D87BD-1E2F-4231-89D6-3A9C8AB55DDE}" type="pres">
      <dgm:prSet presAssocID="{C4DDB02D-E8FA-4C2D-85DD-2639907EA909}" presName="parentShp" presStyleLbl="node1" presStyleIdx="2" presStyleCnt="3" custScaleX="88609" custLinFactNeighborX="-1153" custLinFactNeighborY="-21354">
        <dgm:presLayoutVars>
          <dgm:bulletEnabled val="1"/>
        </dgm:presLayoutVars>
      </dgm:prSet>
      <dgm:spPr/>
    </dgm:pt>
    <dgm:pt modelId="{92CA5B09-B44B-415D-A5A8-120C5127EBED}" type="pres">
      <dgm:prSet presAssocID="{C4DDB02D-E8FA-4C2D-85DD-2639907EA909}" presName="childShp" presStyleLbl="bgAccFollowNode1" presStyleIdx="2" presStyleCnt="3" custScaleX="108472" custScaleY="131918" custLinFactNeighborX="37" custLinFactNeighborY="-21354">
        <dgm:presLayoutVars>
          <dgm:bulletEnabled val="1"/>
        </dgm:presLayoutVars>
      </dgm:prSet>
      <dgm:spPr/>
    </dgm:pt>
  </dgm:ptLst>
  <dgm:cxnLst>
    <dgm:cxn modelId="{21958708-19B1-451A-903D-82D8895087A0}" srcId="{06EA1267-1733-483E-AB34-DB10098772E9}" destId="{C4DDB02D-E8FA-4C2D-85DD-2639907EA909}" srcOrd="2" destOrd="0" parTransId="{58D947DC-2EB4-43E6-B62C-E9D7E9FB12B4}" sibTransId="{18A6AFB7-B435-4E32-BCD8-BDC9D2CC69CE}"/>
    <dgm:cxn modelId="{085DA52D-1E84-4BCB-A0D9-2649B78428C9}" type="presOf" srcId="{575DF705-180D-4AC3-98B7-D056B822F5B5}" destId="{4383C847-6FF9-4913-A7D3-A31CA38B762F}" srcOrd="0" destOrd="0" presId="urn:microsoft.com/office/officeart/2005/8/layout/vList6"/>
    <dgm:cxn modelId="{A66F7E32-F3E4-4F0C-B8E9-94ABDDE7728B}" srcId="{16689BAD-FD1C-412D-B4FD-211B9F663C15}" destId="{FB574927-5E1C-4589-948D-F77579F2270E}" srcOrd="0" destOrd="0" parTransId="{97ABE170-8259-4BE4-8B51-8F8BBD839755}" sibTransId="{D625C6CE-5997-49BA-910A-CF13A0F1C146}"/>
    <dgm:cxn modelId="{C0FBA53A-587A-469C-A1C0-259D7C3E7ACF}" srcId="{33A37F47-EC96-479F-8B2F-6D0739814A2D}" destId="{575DF705-180D-4AC3-98B7-D056B822F5B5}" srcOrd="0" destOrd="0" parTransId="{540C94E6-0FC8-4F85-B7FC-91D6A41E3001}" sibTransId="{1FFA28A5-FE44-4F69-96CB-5F5262581614}"/>
    <dgm:cxn modelId="{679F386E-6D32-4BE3-8E8F-CCC4A56F31DA}" type="presOf" srcId="{FB574927-5E1C-4589-948D-F77579F2270E}" destId="{D79E8065-A3C6-413E-9E5E-686BA913F362}" srcOrd="0" destOrd="0" presId="urn:microsoft.com/office/officeart/2005/8/layout/vList6"/>
    <dgm:cxn modelId="{C7847372-F3FA-4B5B-AB41-60C5CBDC15BD}" type="presOf" srcId="{1ACD6FAF-3162-4875-8959-FFBF27ACFB99}" destId="{92CA5B09-B44B-415D-A5A8-120C5127EBED}" srcOrd="0" destOrd="0" presId="urn:microsoft.com/office/officeart/2005/8/layout/vList6"/>
    <dgm:cxn modelId="{FF93948D-C3F7-4666-8D87-7601342AFDAE}" type="presOf" srcId="{33A37F47-EC96-479F-8B2F-6D0739814A2D}" destId="{F80D3727-A3ED-4281-96D7-7B648227E379}" srcOrd="0" destOrd="0" presId="urn:microsoft.com/office/officeart/2005/8/layout/vList6"/>
    <dgm:cxn modelId="{941D93A1-5EA1-4FD7-BE44-D97F80BAB88B}" srcId="{06EA1267-1733-483E-AB34-DB10098772E9}" destId="{16689BAD-FD1C-412D-B4FD-211B9F663C15}" srcOrd="1" destOrd="0" parTransId="{DE3AD807-D7D3-4A4D-8D24-0FF7A266BD19}" sibTransId="{1F1F4C33-EC36-444A-ADD7-6AD840CA4D85}"/>
    <dgm:cxn modelId="{500509B0-0F49-4B65-AD0D-BF5484D990E0}" type="presOf" srcId="{C4DDB02D-E8FA-4C2D-85DD-2639907EA909}" destId="{459D87BD-1E2F-4231-89D6-3A9C8AB55DDE}" srcOrd="0" destOrd="0" presId="urn:microsoft.com/office/officeart/2005/8/layout/vList6"/>
    <dgm:cxn modelId="{42DE8CCC-8C7A-4CB8-B721-A3958A5D539B}" type="presOf" srcId="{16689BAD-FD1C-412D-B4FD-211B9F663C15}" destId="{C4520A6F-3487-47FB-9996-B476BCAE790A}" srcOrd="0" destOrd="0" presId="urn:microsoft.com/office/officeart/2005/8/layout/vList6"/>
    <dgm:cxn modelId="{F46511CE-011D-4A0B-81E6-B195A11C095A}" type="presOf" srcId="{06EA1267-1733-483E-AB34-DB10098772E9}" destId="{29B53108-1F9A-462D-81ED-4F6D66E43031}" srcOrd="0" destOrd="0" presId="urn:microsoft.com/office/officeart/2005/8/layout/vList6"/>
    <dgm:cxn modelId="{A34EB5EA-D927-4383-803A-BBBC100ED77A}" srcId="{06EA1267-1733-483E-AB34-DB10098772E9}" destId="{33A37F47-EC96-479F-8B2F-6D0739814A2D}" srcOrd="0" destOrd="0" parTransId="{17517013-FE30-40C8-8812-C4C51E2131D6}" sibTransId="{D32CE66A-CAB8-476D-9A60-71CD3FB021AC}"/>
    <dgm:cxn modelId="{A7AB04F4-4516-496D-91C6-9291FC5EB784}" srcId="{C4DDB02D-E8FA-4C2D-85DD-2639907EA909}" destId="{1ACD6FAF-3162-4875-8959-FFBF27ACFB99}" srcOrd="0" destOrd="0" parTransId="{03FB2C27-183F-42C1-8180-EF3DB1FC63D5}" sibTransId="{D661B45D-2FE3-4B48-AE0C-D27DDF70CB5F}"/>
    <dgm:cxn modelId="{72B4B1AD-9AA0-45A6-BC15-DFF1B22DA70D}" type="presParOf" srcId="{29B53108-1F9A-462D-81ED-4F6D66E43031}" destId="{211F849D-5570-4BC9-8A58-DDBC2D979DF4}" srcOrd="0" destOrd="0" presId="urn:microsoft.com/office/officeart/2005/8/layout/vList6"/>
    <dgm:cxn modelId="{1AFFF84A-DA76-4455-853C-26801D8EB663}" type="presParOf" srcId="{211F849D-5570-4BC9-8A58-DDBC2D979DF4}" destId="{F80D3727-A3ED-4281-96D7-7B648227E379}" srcOrd="0" destOrd="0" presId="urn:microsoft.com/office/officeart/2005/8/layout/vList6"/>
    <dgm:cxn modelId="{8F791D3A-80AE-4A15-8F4A-1BDE54251E64}" type="presParOf" srcId="{211F849D-5570-4BC9-8A58-DDBC2D979DF4}" destId="{4383C847-6FF9-4913-A7D3-A31CA38B762F}" srcOrd="1" destOrd="0" presId="urn:microsoft.com/office/officeart/2005/8/layout/vList6"/>
    <dgm:cxn modelId="{897C0BEB-9766-46B6-9B15-82C48F9B9778}" type="presParOf" srcId="{29B53108-1F9A-462D-81ED-4F6D66E43031}" destId="{71568E34-063B-4C9D-A40A-402902CB2C1B}" srcOrd="1" destOrd="0" presId="urn:microsoft.com/office/officeart/2005/8/layout/vList6"/>
    <dgm:cxn modelId="{32BBD7C2-36BE-43B4-8E8D-24F81EA51137}" type="presParOf" srcId="{29B53108-1F9A-462D-81ED-4F6D66E43031}" destId="{6EEB37C4-94F3-460E-8E37-C5532EE4F3CD}" srcOrd="2" destOrd="0" presId="urn:microsoft.com/office/officeart/2005/8/layout/vList6"/>
    <dgm:cxn modelId="{8F45560A-BDDF-4752-8C3F-5E63F4FB7995}" type="presParOf" srcId="{6EEB37C4-94F3-460E-8E37-C5532EE4F3CD}" destId="{C4520A6F-3487-47FB-9996-B476BCAE790A}" srcOrd="0" destOrd="0" presId="urn:microsoft.com/office/officeart/2005/8/layout/vList6"/>
    <dgm:cxn modelId="{2509A488-E82B-486F-890F-EF61A1CF96C2}" type="presParOf" srcId="{6EEB37C4-94F3-460E-8E37-C5532EE4F3CD}" destId="{D79E8065-A3C6-413E-9E5E-686BA913F362}" srcOrd="1" destOrd="0" presId="urn:microsoft.com/office/officeart/2005/8/layout/vList6"/>
    <dgm:cxn modelId="{0FFEC7B0-F13C-4748-BA2B-76487B4D351F}" type="presParOf" srcId="{29B53108-1F9A-462D-81ED-4F6D66E43031}" destId="{745BF3E0-263A-4678-871A-3DE8A40B6C07}" srcOrd="3" destOrd="0" presId="urn:microsoft.com/office/officeart/2005/8/layout/vList6"/>
    <dgm:cxn modelId="{B23E2B55-61A9-4833-902C-D6AFF99DAE2D}" type="presParOf" srcId="{29B53108-1F9A-462D-81ED-4F6D66E43031}" destId="{EFF0C323-E955-4C90-9CE8-D1B15EAEB15A}" srcOrd="4" destOrd="0" presId="urn:microsoft.com/office/officeart/2005/8/layout/vList6"/>
    <dgm:cxn modelId="{3143649D-DF4D-4EB9-9055-49C8CF338DFA}" type="presParOf" srcId="{EFF0C323-E955-4C90-9CE8-D1B15EAEB15A}" destId="{459D87BD-1E2F-4231-89D6-3A9C8AB55DDE}" srcOrd="0" destOrd="0" presId="urn:microsoft.com/office/officeart/2005/8/layout/vList6"/>
    <dgm:cxn modelId="{266F0C05-4DCB-452B-A5EA-9E16ACF50988}" type="presParOf" srcId="{EFF0C323-E955-4C90-9CE8-D1B15EAEB15A}" destId="{92CA5B09-B44B-415D-A5A8-120C5127EBE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B50EB5-76CE-4D7C-AC5D-AA073CD1080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E"/>
        </a:p>
      </dgm:t>
    </dgm:pt>
    <dgm:pt modelId="{73A6A700-FF3B-4F48-B609-170515CF9E07}">
      <dgm:prSet phldrT="[Text]" custT="1"/>
      <dgm:spPr>
        <a:solidFill>
          <a:srgbClr val="459597"/>
        </a:solidFill>
      </dgm:spPr>
      <dgm:t>
        <a:bodyPr/>
        <a:lstStyle/>
        <a:p>
          <a:pPr algn="l">
            <a:buNone/>
          </a:pPr>
          <a:r>
            <a:rPr lang="en-IE" sz="2200" b="1" i="0" dirty="0"/>
            <a:t>Mitigate risks</a:t>
          </a:r>
          <a:endParaRPr lang="en-IE" sz="2200" dirty="0"/>
        </a:p>
      </dgm:t>
    </dgm:pt>
    <dgm:pt modelId="{FF89F088-1042-40D3-A25D-3EB0E64BD6B3}" type="parTrans" cxnId="{00EE3C47-5C12-49B8-9B1B-E4A8D0FBC4B2}">
      <dgm:prSet/>
      <dgm:spPr/>
      <dgm:t>
        <a:bodyPr/>
        <a:lstStyle/>
        <a:p>
          <a:endParaRPr lang="en-IE" sz="2200"/>
        </a:p>
      </dgm:t>
    </dgm:pt>
    <dgm:pt modelId="{A52000AC-2A3F-4591-BF92-B51628BD270C}" type="sibTrans" cxnId="{00EE3C47-5C12-49B8-9B1B-E4A8D0FBC4B2}">
      <dgm:prSet/>
      <dgm:spPr/>
      <dgm:t>
        <a:bodyPr/>
        <a:lstStyle/>
        <a:p>
          <a:endParaRPr lang="en-IE" sz="2200"/>
        </a:p>
      </dgm:t>
    </dgm:pt>
    <dgm:pt modelId="{EE7E691F-E9FF-49DD-B04B-F45BF928F38A}">
      <dgm:prSet phldrT="[Text]" custT="1"/>
      <dgm:spPr/>
      <dgm:t>
        <a:bodyPr/>
        <a:lstStyle/>
        <a:p>
          <a:pPr>
            <a:buNone/>
          </a:pPr>
          <a:endParaRPr lang="en-IE" sz="2200" dirty="0"/>
        </a:p>
      </dgm:t>
    </dgm:pt>
    <dgm:pt modelId="{F1D972CF-5862-4FAB-A5D7-4554F024A35D}" type="parTrans" cxnId="{95C8E70E-D0C5-4031-8065-F3C57A22B301}">
      <dgm:prSet/>
      <dgm:spPr/>
      <dgm:t>
        <a:bodyPr/>
        <a:lstStyle/>
        <a:p>
          <a:endParaRPr lang="en-IE" sz="2200"/>
        </a:p>
      </dgm:t>
    </dgm:pt>
    <dgm:pt modelId="{2C9CB41A-6E7C-4FB6-8AEF-394FD6859950}" type="sibTrans" cxnId="{95C8E70E-D0C5-4031-8065-F3C57A22B301}">
      <dgm:prSet/>
      <dgm:spPr/>
      <dgm:t>
        <a:bodyPr/>
        <a:lstStyle/>
        <a:p>
          <a:endParaRPr lang="en-IE" sz="2200"/>
        </a:p>
      </dgm:t>
    </dgm:pt>
    <dgm:pt modelId="{FF8D3759-0052-4CC1-991B-3E5027D29ADF}">
      <dgm:prSet phldrT="[Text]" custT="1"/>
      <dgm:spPr/>
      <dgm:t>
        <a:bodyPr/>
        <a:lstStyle/>
        <a:p>
          <a:pPr marL="360000" indent="0">
            <a:buFont typeface="Arial" panose="020B0604020202020204" pitchFamily="34" charset="0"/>
            <a:buNone/>
          </a:pPr>
          <a:r>
            <a:rPr lang="en-US" sz="2200" b="0" i="0" dirty="0">
              <a:solidFill>
                <a:srgbClr val="494949"/>
              </a:solidFill>
            </a:rPr>
            <a:t>Cost-based pricing is safe. It considers the unique circumstances of your accommodation to come up with a </a:t>
          </a:r>
          <a:r>
            <a:rPr lang="en-US" sz="2200" b="1" i="0" dirty="0">
              <a:solidFill>
                <a:srgbClr val="494949"/>
              </a:solidFill>
            </a:rPr>
            <a:t>price that’s good for business</a:t>
          </a:r>
          <a:r>
            <a:rPr lang="en-US" sz="2200" b="0" i="0" dirty="0">
              <a:solidFill>
                <a:srgbClr val="494949"/>
              </a:solidFill>
            </a:rPr>
            <a:t>.</a:t>
          </a:r>
          <a:endParaRPr lang="en-IE" sz="2200" dirty="0">
            <a:solidFill>
              <a:srgbClr val="494949"/>
            </a:solidFill>
          </a:endParaRPr>
        </a:p>
      </dgm:t>
    </dgm:pt>
    <dgm:pt modelId="{EB55776C-4019-4BFB-9850-620A6A2DD5D9}" type="parTrans" cxnId="{A9FB573A-014A-450A-AF53-0EE99C83E53E}">
      <dgm:prSet/>
      <dgm:spPr/>
      <dgm:t>
        <a:bodyPr/>
        <a:lstStyle/>
        <a:p>
          <a:endParaRPr lang="en-IE" sz="2200"/>
        </a:p>
      </dgm:t>
    </dgm:pt>
    <dgm:pt modelId="{EA721A85-D629-4E00-ACF0-B165CE8FF2FD}" type="sibTrans" cxnId="{A9FB573A-014A-450A-AF53-0EE99C83E53E}">
      <dgm:prSet/>
      <dgm:spPr/>
      <dgm:t>
        <a:bodyPr/>
        <a:lstStyle/>
        <a:p>
          <a:endParaRPr lang="en-IE" sz="2200"/>
        </a:p>
      </dgm:t>
    </dgm:pt>
    <dgm:pt modelId="{28F9C389-1FC8-4316-9311-C3EE82FD917D}" type="pres">
      <dgm:prSet presAssocID="{23B50EB5-76CE-4D7C-AC5D-AA073CD10807}" presName="Name0" presStyleCnt="0">
        <dgm:presLayoutVars>
          <dgm:chMax/>
          <dgm:chPref val="3"/>
          <dgm:dir/>
          <dgm:animOne val="branch"/>
          <dgm:animLvl val="lvl"/>
        </dgm:presLayoutVars>
      </dgm:prSet>
      <dgm:spPr/>
    </dgm:pt>
    <dgm:pt modelId="{81F0A54A-DFB0-4B26-A6EA-E67C7C7E9300}" type="pres">
      <dgm:prSet presAssocID="{73A6A700-FF3B-4F48-B609-170515CF9E07}" presName="composite" presStyleCnt="0"/>
      <dgm:spPr/>
    </dgm:pt>
    <dgm:pt modelId="{1D356CB7-BAD9-4CE8-B5CE-B97A17711B5E}" type="pres">
      <dgm:prSet presAssocID="{73A6A700-FF3B-4F48-B609-170515CF9E07}" presName="FirstChild" presStyleLbl="revTx" presStyleIdx="0" presStyleCnt="2">
        <dgm:presLayoutVars>
          <dgm:chMax val="0"/>
          <dgm:chPref val="0"/>
          <dgm:bulletEnabled val="1"/>
        </dgm:presLayoutVars>
      </dgm:prSet>
      <dgm:spPr/>
    </dgm:pt>
    <dgm:pt modelId="{BB3E313D-ECF3-48D4-A4F6-176E0A10E091}" type="pres">
      <dgm:prSet presAssocID="{73A6A700-FF3B-4F48-B609-170515CF9E07}" presName="Parent" presStyleLbl="alignNode1" presStyleIdx="0" presStyleCnt="1" custScaleX="123444" custLinFactNeighborX="5085" custLinFactNeighborY="-147">
        <dgm:presLayoutVars>
          <dgm:chMax val="3"/>
          <dgm:chPref val="3"/>
          <dgm:bulletEnabled val="1"/>
        </dgm:presLayoutVars>
      </dgm:prSet>
      <dgm:spPr/>
    </dgm:pt>
    <dgm:pt modelId="{943C7EB3-FEFB-4865-819E-5603FE865838}" type="pres">
      <dgm:prSet presAssocID="{73A6A700-FF3B-4F48-B609-170515CF9E07}" presName="Accent" presStyleLbl="parChTrans1D1" presStyleIdx="0" presStyleCnt="1"/>
      <dgm:spPr/>
    </dgm:pt>
    <dgm:pt modelId="{8462AB36-B29D-4439-97A3-467B88D9E25D}" type="pres">
      <dgm:prSet presAssocID="{73A6A700-FF3B-4F48-B609-170515CF9E07}" presName="Child" presStyleLbl="revTx" presStyleIdx="1" presStyleCnt="2">
        <dgm:presLayoutVars>
          <dgm:chMax val="0"/>
          <dgm:chPref val="0"/>
          <dgm:bulletEnabled val="1"/>
        </dgm:presLayoutVars>
      </dgm:prSet>
      <dgm:spPr/>
    </dgm:pt>
  </dgm:ptLst>
  <dgm:cxnLst>
    <dgm:cxn modelId="{95C8E70E-D0C5-4031-8065-F3C57A22B301}" srcId="{73A6A700-FF3B-4F48-B609-170515CF9E07}" destId="{EE7E691F-E9FF-49DD-B04B-F45BF928F38A}" srcOrd="0" destOrd="0" parTransId="{F1D972CF-5862-4FAB-A5D7-4554F024A35D}" sibTransId="{2C9CB41A-6E7C-4FB6-8AEF-394FD6859950}"/>
    <dgm:cxn modelId="{D2BD8611-FD6F-45BA-B106-4FDD0E74F599}" type="presOf" srcId="{FF8D3759-0052-4CC1-991B-3E5027D29ADF}" destId="{8462AB36-B29D-4439-97A3-467B88D9E25D}" srcOrd="0" destOrd="0" presId="urn:microsoft.com/office/officeart/2011/layout/TabList"/>
    <dgm:cxn modelId="{A9FB573A-014A-450A-AF53-0EE99C83E53E}" srcId="{73A6A700-FF3B-4F48-B609-170515CF9E07}" destId="{FF8D3759-0052-4CC1-991B-3E5027D29ADF}" srcOrd="1" destOrd="0" parTransId="{EB55776C-4019-4BFB-9850-620A6A2DD5D9}" sibTransId="{EA721A85-D629-4E00-ACF0-B165CE8FF2FD}"/>
    <dgm:cxn modelId="{00EE3C47-5C12-49B8-9B1B-E4A8D0FBC4B2}" srcId="{23B50EB5-76CE-4D7C-AC5D-AA073CD10807}" destId="{73A6A700-FF3B-4F48-B609-170515CF9E07}" srcOrd="0" destOrd="0" parTransId="{FF89F088-1042-40D3-A25D-3EB0E64BD6B3}" sibTransId="{A52000AC-2A3F-4591-BF92-B51628BD270C}"/>
    <dgm:cxn modelId="{CA42AC87-74CB-498D-BDF8-64D860D77313}" type="presOf" srcId="{23B50EB5-76CE-4D7C-AC5D-AA073CD10807}" destId="{28F9C389-1FC8-4316-9311-C3EE82FD917D}" srcOrd="0" destOrd="0" presId="urn:microsoft.com/office/officeart/2011/layout/TabList"/>
    <dgm:cxn modelId="{056458A1-B09C-4D23-B46E-292FC36B3394}" type="presOf" srcId="{73A6A700-FF3B-4F48-B609-170515CF9E07}" destId="{BB3E313D-ECF3-48D4-A4F6-176E0A10E091}" srcOrd="0" destOrd="0" presId="urn:microsoft.com/office/officeart/2011/layout/TabList"/>
    <dgm:cxn modelId="{6FF7EBF7-0ABF-4965-8706-052119E50604}" type="presOf" srcId="{EE7E691F-E9FF-49DD-B04B-F45BF928F38A}" destId="{1D356CB7-BAD9-4CE8-B5CE-B97A17711B5E}" srcOrd="0" destOrd="0" presId="urn:microsoft.com/office/officeart/2011/layout/TabList"/>
    <dgm:cxn modelId="{67445256-0CE5-402A-8518-F3A2DA43F2E9}" type="presParOf" srcId="{28F9C389-1FC8-4316-9311-C3EE82FD917D}" destId="{81F0A54A-DFB0-4B26-A6EA-E67C7C7E9300}" srcOrd="0" destOrd="0" presId="urn:microsoft.com/office/officeart/2011/layout/TabList"/>
    <dgm:cxn modelId="{FF99E229-7242-4EB6-96D9-C8EF0F86658A}" type="presParOf" srcId="{81F0A54A-DFB0-4B26-A6EA-E67C7C7E9300}" destId="{1D356CB7-BAD9-4CE8-B5CE-B97A17711B5E}" srcOrd="0" destOrd="0" presId="urn:microsoft.com/office/officeart/2011/layout/TabList"/>
    <dgm:cxn modelId="{BE5CD1C7-B000-4B98-A1E1-C1F3E2EB82D9}" type="presParOf" srcId="{81F0A54A-DFB0-4B26-A6EA-E67C7C7E9300}" destId="{BB3E313D-ECF3-48D4-A4F6-176E0A10E091}" srcOrd="1" destOrd="0" presId="urn:microsoft.com/office/officeart/2011/layout/TabList"/>
    <dgm:cxn modelId="{4F9B7093-0795-4C9F-805F-42F7965374FA}" type="presParOf" srcId="{81F0A54A-DFB0-4B26-A6EA-E67C7C7E9300}" destId="{943C7EB3-FEFB-4865-819E-5603FE865838}" srcOrd="2" destOrd="0" presId="urn:microsoft.com/office/officeart/2011/layout/TabList"/>
    <dgm:cxn modelId="{FD607EEC-5C97-4AD5-AEAC-9F8251704FA3}" type="presParOf" srcId="{28F9C389-1FC8-4316-9311-C3EE82FD917D}" destId="{8462AB36-B29D-4439-97A3-467B88D9E25D}" srcOrd="1"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B50EB5-76CE-4D7C-AC5D-AA073CD1080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E"/>
        </a:p>
      </dgm:t>
    </dgm:pt>
    <dgm:pt modelId="{73A6A700-FF3B-4F48-B609-170515CF9E07}">
      <dgm:prSet phldrT="[Text]" custT="1"/>
      <dgm:spPr>
        <a:solidFill>
          <a:srgbClr val="459597"/>
        </a:solidFill>
      </dgm:spPr>
      <dgm:t>
        <a:bodyPr/>
        <a:lstStyle/>
        <a:p>
          <a:pPr>
            <a:buNone/>
          </a:pPr>
          <a:r>
            <a:rPr lang="en-IE" sz="2200" b="1" i="0" dirty="0"/>
            <a:t>Minimum level of profit</a:t>
          </a:r>
          <a:endParaRPr lang="en-IE" sz="2200" dirty="0"/>
        </a:p>
      </dgm:t>
    </dgm:pt>
    <dgm:pt modelId="{FF89F088-1042-40D3-A25D-3EB0E64BD6B3}" type="parTrans" cxnId="{00EE3C47-5C12-49B8-9B1B-E4A8D0FBC4B2}">
      <dgm:prSet/>
      <dgm:spPr/>
      <dgm:t>
        <a:bodyPr/>
        <a:lstStyle/>
        <a:p>
          <a:endParaRPr lang="en-IE" sz="2200"/>
        </a:p>
      </dgm:t>
    </dgm:pt>
    <dgm:pt modelId="{A52000AC-2A3F-4591-BF92-B51628BD270C}" type="sibTrans" cxnId="{00EE3C47-5C12-49B8-9B1B-E4A8D0FBC4B2}">
      <dgm:prSet/>
      <dgm:spPr/>
      <dgm:t>
        <a:bodyPr/>
        <a:lstStyle/>
        <a:p>
          <a:endParaRPr lang="en-IE" sz="2200"/>
        </a:p>
      </dgm:t>
    </dgm:pt>
    <dgm:pt modelId="{EE7E691F-E9FF-49DD-B04B-F45BF928F38A}">
      <dgm:prSet phldrT="[Text]" custT="1"/>
      <dgm:spPr/>
      <dgm:t>
        <a:bodyPr/>
        <a:lstStyle/>
        <a:p>
          <a:pPr>
            <a:buNone/>
          </a:pPr>
          <a:endParaRPr lang="en-IE" sz="2200" dirty="0"/>
        </a:p>
      </dgm:t>
    </dgm:pt>
    <dgm:pt modelId="{F1D972CF-5862-4FAB-A5D7-4554F024A35D}" type="parTrans" cxnId="{95C8E70E-D0C5-4031-8065-F3C57A22B301}">
      <dgm:prSet/>
      <dgm:spPr/>
      <dgm:t>
        <a:bodyPr/>
        <a:lstStyle/>
        <a:p>
          <a:endParaRPr lang="en-IE" sz="2200"/>
        </a:p>
      </dgm:t>
    </dgm:pt>
    <dgm:pt modelId="{2C9CB41A-6E7C-4FB6-8AEF-394FD6859950}" type="sibTrans" cxnId="{95C8E70E-D0C5-4031-8065-F3C57A22B301}">
      <dgm:prSet/>
      <dgm:spPr/>
      <dgm:t>
        <a:bodyPr/>
        <a:lstStyle/>
        <a:p>
          <a:endParaRPr lang="en-IE" sz="2200"/>
        </a:p>
      </dgm:t>
    </dgm:pt>
    <dgm:pt modelId="{FF8D3759-0052-4CC1-991B-3E5027D29ADF}">
      <dgm:prSet phldrT="[Text]" custT="1"/>
      <dgm:spPr/>
      <dgm:t>
        <a:bodyPr/>
        <a:lstStyle/>
        <a:p>
          <a:pPr marL="360000" indent="0">
            <a:buFont typeface="Arial" panose="020B0604020202020204" pitchFamily="34" charset="0"/>
            <a:buNone/>
          </a:pPr>
          <a:r>
            <a:rPr lang="en-US" sz="2200" b="0" i="0" dirty="0">
              <a:solidFill>
                <a:srgbClr val="494949"/>
              </a:solidFill>
            </a:rPr>
            <a:t>When you calculate and set your cost-based price, you’re guaranteed to make a </a:t>
          </a:r>
          <a:r>
            <a:rPr lang="en-US" sz="2200" b="1" i="0" dirty="0">
              <a:solidFill>
                <a:srgbClr val="494949"/>
              </a:solidFill>
            </a:rPr>
            <a:t>minimum level of profit </a:t>
          </a:r>
          <a:r>
            <a:rPr lang="en-US" sz="2200" b="0" i="0" dirty="0">
              <a:solidFill>
                <a:srgbClr val="494949"/>
              </a:solidFill>
            </a:rPr>
            <a:t>whenever a guest books a room.</a:t>
          </a:r>
          <a:endParaRPr lang="en-IE" sz="2200" dirty="0">
            <a:solidFill>
              <a:srgbClr val="494949"/>
            </a:solidFill>
          </a:endParaRPr>
        </a:p>
      </dgm:t>
    </dgm:pt>
    <dgm:pt modelId="{EB55776C-4019-4BFB-9850-620A6A2DD5D9}" type="parTrans" cxnId="{A9FB573A-014A-450A-AF53-0EE99C83E53E}">
      <dgm:prSet/>
      <dgm:spPr/>
      <dgm:t>
        <a:bodyPr/>
        <a:lstStyle/>
        <a:p>
          <a:endParaRPr lang="en-IE" sz="2200"/>
        </a:p>
      </dgm:t>
    </dgm:pt>
    <dgm:pt modelId="{EA721A85-D629-4E00-ACF0-B165CE8FF2FD}" type="sibTrans" cxnId="{A9FB573A-014A-450A-AF53-0EE99C83E53E}">
      <dgm:prSet/>
      <dgm:spPr/>
      <dgm:t>
        <a:bodyPr/>
        <a:lstStyle/>
        <a:p>
          <a:endParaRPr lang="en-IE" sz="2200"/>
        </a:p>
      </dgm:t>
    </dgm:pt>
    <dgm:pt modelId="{A7110086-5230-45DD-95A5-0C2EA1B05425}">
      <dgm:prSet phldrT="[Text]" custT="1"/>
      <dgm:spPr>
        <a:solidFill>
          <a:srgbClr val="459597"/>
        </a:solidFill>
      </dgm:spPr>
      <dgm:t>
        <a:bodyPr/>
        <a:lstStyle/>
        <a:p>
          <a:pPr algn="l"/>
          <a:r>
            <a:rPr lang="en-US" sz="2200" b="1" i="0" dirty="0"/>
            <a:t>Structure for forecasting and budgeting</a:t>
          </a:r>
          <a:endParaRPr lang="en-IE" sz="2200" b="1" dirty="0">
            <a:solidFill>
              <a:schemeClr val="bg1"/>
            </a:solidFill>
          </a:endParaRPr>
        </a:p>
      </dgm:t>
    </dgm:pt>
    <dgm:pt modelId="{AD2A56B7-34EB-447B-B0DC-49ED97A2E7D3}" type="parTrans" cxnId="{7ACEDFDD-D8E2-414A-B20A-143C1161C180}">
      <dgm:prSet/>
      <dgm:spPr/>
      <dgm:t>
        <a:bodyPr/>
        <a:lstStyle/>
        <a:p>
          <a:endParaRPr lang="en-IE" sz="2200"/>
        </a:p>
      </dgm:t>
    </dgm:pt>
    <dgm:pt modelId="{10669EFB-4ED8-4C5D-B8F3-91408D0D3439}" type="sibTrans" cxnId="{7ACEDFDD-D8E2-414A-B20A-143C1161C180}">
      <dgm:prSet/>
      <dgm:spPr/>
      <dgm:t>
        <a:bodyPr/>
        <a:lstStyle/>
        <a:p>
          <a:endParaRPr lang="en-IE" sz="2200"/>
        </a:p>
      </dgm:t>
    </dgm:pt>
    <dgm:pt modelId="{0EF006CF-0268-4A89-81DB-85D6481C4CA7}">
      <dgm:prSet phldrT="[Text]" phldr="1" custT="1"/>
      <dgm:spPr/>
      <dgm:t>
        <a:bodyPr/>
        <a:lstStyle/>
        <a:p>
          <a:endParaRPr lang="en-IE" sz="2200" dirty="0"/>
        </a:p>
      </dgm:t>
    </dgm:pt>
    <dgm:pt modelId="{FE672D06-59B0-4508-AC13-B10DC8A45118}" type="parTrans" cxnId="{0009799B-455C-4679-9367-06385829C136}">
      <dgm:prSet/>
      <dgm:spPr/>
      <dgm:t>
        <a:bodyPr/>
        <a:lstStyle/>
        <a:p>
          <a:endParaRPr lang="en-IE" sz="2200"/>
        </a:p>
      </dgm:t>
    </dgm:pt>
    <dgm:pt modelId="{7CFAE18F-6AC8-4C90-A928-D8F3049E76CA}" type="sibTrans" cxnId="{0009799B-455C-4679-9367-06385829C136}">
      <dgm:prSet/>
      <dgm:spPr/>
      <dgm:t>
        <a:bodyPr/>
        <a:lstStyle/>
        <a:p>
          <a:endParaRPr lang="en-IE" sz="2200"/>
        </a:p>
      </dgm:t>
    </dgm:pt>
    <dgm:pt modelId="{E16955ED-87AA-4D7C-9CE0-EBB16A633366}">
      <dgm:prSet phldrT="[Text]" custT="1"/>
      <dgm:spPr/>
      <dgm:t>
        <a:bodyPr/>
        <a:lstStyle/>
        <a:p>
          <a:pPr marL="360000" indent="0">
            <a:buNone/>
          </a:pPr>
          <a:r>
            <a:rPr lang="en-US" sz="2200" b="0" i="0" dirty="0">
              <a:solidFill>
                <a:srgbClr val="494949"/>
              </a:solidFill>
            </a:rPr>
            <a:t>The process of setting cost-based pricing can offer </a:t>
          </a:r>
          <a:r>
            <a:rPr lang="en-US" sz="2200" b="1" i="0" dirty="0">
              <a:solidFill>
                <a:srgbClr val="494949"/>
              </a:solidFill>
            </a:rPr>
            <a:t>valuable insights </a:t>
          </a:r>
          <a:r>
            <a:rPr lang="en-US" sz="2200" b="0" i="0" dirty="0">
              <a:solidFill>
                <a:srgbClr val="494949"/>
              </a:solidFill>
            </a:rPr>
            <a:t>into your finances and be helpful for forecasting and budgeting.</a:t>
          </a:r>
          <a:endParaRPr lang="en-IE" sz="2200" dirty="0">
            <a:solidFill>
              <a:srgbClr val="494949"/>
            </a:solidFill>
          </a:endParaRPr>
        </a:p>
      </dgm:t>
    </dgm:pt>
    <dgm:pt modelId="{6F2FD04E-F763-46AE-A07A-E23155C3CB2C}" type="parTrans" cxnId="{456409B6-6A92-480B-975E-C4B2132B0C56}">
      <dgm:prSet/>
      <dgm:spPr/>
      <dgm:t>
        <a:bodyPr/>
        <a:lstStyle/>
        <a:p>
          <a:endParaRPr lang="en-IE" sz="2200"/>
        </a:p>
      </dgm:t>
    </dgm:pt>
    <dgm:pt modelId="{3C0442AE-D877-452F-913B-CD1A894A2918}" type="sibTrans" cxnId="{456409B6-6A92-480B-975E-C4B2132B0C56}">
      <dgm:prSet/>
      <dgm:spPr/>
      <dgm:t>
        <a:bodyPr/>
        <a:lstStyle/>
        <a:p>
          <a:endParaRPr lang="en-IE" sz="2200"/>
        </a:p>
      </dgm:t>
    </dgm:pt>
    <dgm:pt modelId="{56BAC12D-2870-4AF2-B493-E97ED3767981}">
      <dgm:prSet phldrT="[Text]" custT="1"/>
      <dgm:spPr>
        <a:solidFill>
          <a:srgbClr val="459597"/>
        </a:solidFill>
      </dgm:spPr>
      <dgm:t>
        <a:bodyPr/>
        <a:lstStyle/>
        <a:p>
          <a:pPr algn="l">
            <a:buNone/>
          </a:pPr>
          <a:r>
            <a:rPr lang="en-IE" sz="2200" b="1" i="0" dirty="0"/>
            <a:t>Consistency</a:t>
          </a:r>
          <a:endParaRPr lang="en-IE" sz="2200" dirty="0"/>
        </a:p>
      </dgm:t>
    </dgm:pt>
    <dgm:pt modelId="{DAE48119-76F7-4435-8ECA-E386358D6138}" type="parTrans" cxnId="{18069492-AAD3-4CCC-A389-D466C5EAF2D5}">
      <dgm:prSet/>
      <dgm:spPr/>
      <dgm:t>
        <a:bodyPr/>
        <a:lstStyle/>
        <a:p>
          <a:endParaRPr lang="en-IE" sz="2200"/>
        </a:p>
      </dgm:t>
    </dgm:pt>
    <dgm:pt modelId="{70C6D9FE-0876-436D-9969-F1B8E092060E}" type="sibTrans" cxnId="{18069492-AAD3-4CCC-A389-D466C5EAF2D5}">
      <dgm:prSet/>
      <dgm:spPr/>
      <dgm:t>
        <a:bodyPr/>
        <a:lstStyle/>
        <a:p>
          <a:endParaRPr lang="en-IE" sz="2200"/>
        </a:p>
      </dgm:t>
    </dgm:pt>
    <dgm:pt modelId="{C8B0B9B6-B3EB-48E6-A65B-622CFA3208DB}">
      <dgm:prSet phldrT="[Text]" custT="1"/>
      <dgm:spPr/>
      <dgm:t>
        <a:bodyPr/>
        <a:lstStyle/>
        <a:p>
          <a:pPr marL="360000" indent="0">
            <a:buNone/>
          </a:pPr>
          <a:r>
            <a:rPr lang="en-US" sz="2200" b="0" i="0" kern="1200" dirty="0">
              <a:solidFill>
                <a:srgbClr val="494949"/>
              </a:solidFill>
            </a:rPr>
            <a:t>By using costs as your guide, you can be </a:t>
          </a:r>
          <a:r>
            <a:rPr lang="en-US" sz="2200" b="1" i="0" kern="1200" dirty="0">
              <a:solidFill>
                <a:srgbClr val="494949"/>
              </a:solidFill>
            </a:rPr>
            <a:t>confident that your prices will be competitive </a:t>
          </a:r>
          <a:r>
            <a:rPr lang="en-US" sz="2200" b="0" i="0" kern="1200" dirty="0">
              <a:solidFill>
                <a:srgbClr val="494949"/>
              </a:solidFill>
            </a:rPr>
            <a:t>(provided you don’t go overboard with your profit margin).</a:t>
          </a:r>
          <a:endParaRPr lang="en-IE" sz="2200" b="0" i="0" kern="1200" dirty="0">
            <a:solidFill>
              <a:srgbClr val="494949"/>
            </a:solidFill>
            <a:latin typeface="Calibri" panose="020F0502020204030204"/>
            <a:ea typeface="+mn-ea"/>
            <a:cs typeface="+mn-cs"/>
          </a:endParaRPr>
        </a:p>
      </dgm:t>
    </dgm:pt>
    <dgm:pt modelId="{AA2C661D-3613-46B9-A433-E7E4ABD8437C}" type="parTrans" cxnId="{C34CDEDF-C6D8-411A-AC84-24B1EC3E43F0}">
      <dgm:prSet/>
      <dgm:spPr/>
      <dgm:t>
        <a:bodyPr/>
        <a:lstStyle/>
        <a:p>
          <a:endParaRPr lang="en-IE" sz="2200"/>
        </a:p>
      </dgm:t>
    </dgm:pt>
    <dgm:pt modelId="{9CDA5B36-DB31-4DCB-BA92-0FCB7CD90FE2}" type="sibTrans" cxnId="{C34CDEDF-C6D8-411A-AC84-24B1EC3E43F0}">
      <dgm:prSet/>
      <dgm:spPr/>
      <dgm:t>
        <a:bodyPr/>
        <a:lstStyle/>
        <a:p>
          <a:endParaRPr lang="en-IE" sz="2200"/>
        </a:p>
      </dgm:t>
    </dgm:pt>
    <dgm:pt modelId="{F3AB6A3A-68AD-4AE8-AB01-8BE4CAB955D1}">
      <dgm:prSet phldrT="[Text]" custT="1"/>
      <dgm:spPr/>
      <dgm:t>
        <a:bodyPr/>
        <a:lstStyle/>
        <a:p>
          <a:r>
            <a:rPr lang="en-IE" sz="2200" dirty="0"/>
            <a:t>l</a:t>
          </a:r>
        </a:p>
      </dgm:t>
    </dgm:pt>
    <dgm:pt modelId="{3302EC31-3D6A-4920-A1B3-0FBF71C2B6A8}" type="sibTrans" cxnId="{B2217213-8DC0-48EE-9F90-3882A9BFCD39}">
      <dgm:prSet/>
      <dgm:spPr/>
      <dgm:t>
        <a:bodyPr/>
        <a:lstStyle/>
        <a:p>
          <a:endParaRPr lang="en-IE" sz="2200"/>
        </a:p>
      </dgm:t>
    </dgm:pt>
    <dgm:pt modelId="{68D7E474-858B-4578-9E0D-6325FC4BE6AE}" type="parTrans" cxnId="{B2217213-8DC0-48EE-9F90-3882A9BFCD39}">
      <dgm:prSet/>
      <dgm:spPr/>
      <dgm:t>
        <a:bodyPr/>
        <a:lstStyle/>
        <a:p>
          <a:endParaRPr lang="en-IE" sz="2200"/>
        </a:p>
      </dgm:t>
    </dgm:pt>
    <dgm:pt modelId="{28F9C389-1FC8-4316-9311-C3EE82FD917D}" type="pres">
      <dgm:prSet presAssocID="{23B50EB5-76CE-4D7C-AC5D-AA073CD10807}" presName="Name0" presStyleCnt="0">
        <dgm:presLayoutVars>
          <dgm:chMax/>
          <dgm:chPref val="3"/>
          <dgm:dir/>
          <dgm:animOne val="branch"/>
          <dgm:animLvl val="lvl"/>
        </dgm:presLayoutVars>
      </dgm:prSet>
      <dgm:spPr/>
    </dgm:pt>
    <dgm:pt modelId="{81F0A54A-DFB0-4B26-A6EA-E67C7C7E9300}" type="pres">
      <dgm:prSet presAssocID="{73A6A700-FF3B-4F48-B609-170515CF9E07}" presName="composite" presStyleCnt="0"/>
      <dgm:spPr/>
    </dgm:pt>
    <dgm:pt modelId="{1D356CB7-BAD9-4CE8-B5CE-B97A17711B5E}" type="pres">
      <dgm:prSet presAssocID="{73A6A700-FF3B-4F48-B609-170515CF9E07}" presName="FirstChild" presStyleLbl="revTx" presStyleIdx="0" presStyleCnt="6">
        <dgm:presLayoutVars>
          <dgm:chMax val="0"/>
          <dgm:chPref val="0"/>
          <dgm:bulletEnabled val="1"/>
        </dgm:presLayoutVars>
      </dgm:prSet>
      <dgm:spPr/>
    </dgm:pt>
    <dgm:pt modelId="{BB3E313D-ECF3-48D4-A4F6-176E0A10E091}" type="pres">
      <dgm:prSet presAssocID="{73A6A700-FF3B-4F48-B609-170515CF9E07}" presName="Parent" presStyleLbl="alignNode1" presStyleIdx="0" presStyleCnt="3" custScaleX="112708" custLinFactNeighborX="3177" custLinFactNeighborY="4122">
        <dgm:presLayoutVars>
          <dgm:chMax val="3"/>
          <dgm:chPref val="3"/>
          <dgm:bulletEnabled val="1"/>
        </dgm:presLayoutVars>
      </dgm:prSet>
      <dgm:spPr/>
    </dgm:pt>
    <dgm:pt modelId="{943C7EB3-FEFB-4865-819E-5603FE865838}" type="pres">
      <dgm:prSet presAssocID="{73A6A700-FF3B-4F48-B609-170515CF9E07}" presName="Accent" presStyleLbl="parChTrans1D1" presStyleIdx="0" presStyleCnt="3"/>
      <dgm:spPr/>
    </dgm:pt>
    <dgm:pt modelId="{8462AB36-B29D-4439-97A3-467B88D9E25D}" type="pres">
      <dgm:prSet presAssocID="{73A6A700-FF3B-4F48-B609-170515CF9E07}" presName="Child" presStyleLbl="revTx" presStyleIdx="1" presStyleCnt="6">
        <dgm:presLayoutVars>
          <dgm:chMax val="0"/>
          <dgm:chPref val="0"/>
          <dgm:bulletEnabled val="1"/>
        </dgm:presLayoutVars>
      </dgm:prSet>
      <dgm:spPr/>
    </dgm:pt>
    <dgm:pt modelId="{CF3C4446-AF94-4DE1-BD16-058D215402BD}" type="pres">
      <dgm:prSet presAssocID="{A52000AC-2A3F-4591-BF92-B51628BD270C}" presName="sibTrans" presStyleCnt="0"/>
      <dgm:spPr/>
    </dgm:pt>
    <dgm:pt modelId="{8EAE8FF7-2044-411B-ABF2-4E966787DFB6}" type="pres">
      <dgm:prSet presAssocID="{A7110086-5230-45DD-95A5-0C2EA1B05425}" presName="composite" presStyleCnt="0"/>
      <dgm:spPr/>
    </dgm:pt>
    <dgm:pt modelId="{E726A0B2-1B01-4EE6-9E4F-83DEACA0C75F}" type="pres">
      <dgm:prSet presAssocID="{A7110086-5230-45DD-95A5-0C2EA1B05425}" presName="FirstChild" presStyleLbl="revTx" presStyleIdx="2" presStyleCnt="6">
        <dgm:presLayoutVars>
          <dgm:chMax val="0"/>
          <dgm:chPref val="0"/>
          <dgm:bulletEnabled val="1"/>
        </dgm:presLayoutVars>
      </dgm:prSet>
      <dgm:spPr/>
    </dgm:pt>
    <dgm:pt modelId="{48A79F49-4E5B-4A46-A2DD-FB3F7775FEA3}" type="pres">
      <dgm:prSet presAssocID="{A7110086-5230-45DD-95A5-0C2EA1B05425}" presName="Parent" presStyleLbl="alignNode1" presStyleIdx="1" presStyleCnt="3" custScaleX="194753" custLinFactNeighborX="23688" custLinFactNeighborY="15">
        <dgm:presLayoutVars>
          <dgm:chMax val="3"/>
          <dgm:chPref val="3"/>
          <dgm:bulletEnabled val="1"/>
        </dgm:presLayoutVars>
      </dgm:prSet>
      <dgm:spPr/>
    </dgm:pt>
    <dgm:pt modelId="{B6D53413-1415-45B1-817F-ECEA66866B1E}" type="pres">
      <dgm:prSet presAssocID="{A7110086-5230-45DD-95A5-0C2EA1B05425}" presName="Accent" presStyleLbl="parChTrans1D1" presStyleIdx="1" presStyleCnt="3"/>
      <dgm:spPr/>
    </dgm:pt>
    <dgm:pt modelId="{5CCCC1EE-41AA-4CE0-AEFB-54B55CD9149D}" type="pres">
      <dgm:prSet presAssocID="{A7110086-5230-45DD-95A5-0C2EA1B05425}" presName="Child" presStyleLbl="revTx" presStyleIdx="3" presStyleCnt="6">
        <dgm:presLayoutVars>
          <dgm:chMax val="0"/>
          <dgm:chPref val="0"/>
          <dgm:bulletEnabled val="1"/>
        </dgm:presLayoutVars>
      </dgm:prSet>
      <dgm:spPr/>
    </dgm:pt>
    <dgm:pt modelId="{FFFD8A86-12D1-4E49-BA10-C5F7AACFF3FC}" type="pres">
      <dgm:prSet presAssocID="{10669EFB-4ED8-4C5D-B8F3-91408D0D3439}" presName="sibTrans" presStyleCnt="0"/>
      <dgm:spPr/>
    </dgm:pt>
    <dgm:pt modelId="{8333AD44-D183-4B07-8C76-F2E9EC622D2B}" type="pres">
      <dgm:prSet presAssocID="{56BAC12D-2870-4AF2-B493-E97ED3767981}" presName="composite" presStyleCnt="0"/>
      <dgm:spPr/>
    </dgm:pt>
    <dgm:pt modelId="{5E8D397D-91CF-471D-96ED-24397F250C99}" type="pres">
      <dgm:prSet presAssocID="{56BAC12D-2870-4AF2-B493-E97ED3767981}" presName="FirstChild" presStyleLbl="revTx" presStyleIdx="4" presStyleCnt="6">
        <dgm:presLayoutVars>
          <dgm:chMax val="0"/>
          <dgm:chPref val="0"/>
          <dgm:bulletEnabled val="1"/>
        </dgm:presLayoutVars>
      </dgm:prSet>
      <dgm:spPr/>
    </dgm:pt>
    <dgm:pt modelId="{6843FBD0-90E0-4485-8ACB-4D0751E12794}" type="pres">
      <dgm:prSet presAssocID="{56BAC12D-2870-4AF2-B493-E97ED3767981}" presName="Parent" presStyleLbl="alignNode1" presStyleIdx="2" presStyleCnt="3" custScaleX="109845">
        <dgm:presLayoutVars>
          <dgm:chMax val="3"/>
          <dgm:chPref val="3"/>
          <dgm:bulletEnabled val="1"/>
        </dgm:presLayoutVars>
      </dgm:prSet>
      <dgm:spPr/>
    </dgm:pt>
    <dgm:pt modelId="{E6E6C64F-DD26-4A75-B557-3732754E8B16}" type="pres">
      <dgm:prSet presAssocID="{56BAC12D-2870-4AF2-B493-E97ED3767981}" presName="Accent" presStyleLbl="parChTrans1D1" presStyleIdx="2" presStyleCnt="3"/>
      <dgm:spPr/>
    </dgm:pt>
    <dgm:pt modelId="{73C03CCC-452B-4514-A258-7332B7ABDF42}" type="pres">
      <dgm:prSet presAssocID="{56BAC12D-2870-4AF2-B493-E97ED3767981}" presName="Child" presStyleLbl="revTx" presStyleIdx="5" presStyleCnt="6" custLinFactNeighborY="112">
        <dgm:presLayoutVars>
          <dgm:chMax val="0"/>
          <dgm:chPref val="0"/>
          <dgm:bulletEnabled val="1"/>
        </dgm:presLayoutVars>
      </dgm:prSet>
      <dgm:spPr/>
    </dgm:pt>
  </dgm:ptLst>
  <dgm:cxnLst>
    <dgm:cxn modelId="{95C8E70E-D0C5-4031-8065-F3C57A22B301}" srcId="{73A6A700-FF3B-4F48-B609-170515CF9E07}" destId="{EE7E691F-E9FF-49DD-B04B-F45BF928F38A}" srcOrd="0" destOrd="0" parTransId="{F1D972CF-5862-4FAB-A5D7-4554F024A35D}" sibTransId="{2C9CB41A-6E7C-4FB6-8AEF-394FD6859950}"/>
    <dgm:cxn modelId="{D2BD8611-FD6F-45BA-B106-4FDD0E74F599}" type="presOf" srcId="{FF8D3759-0052-4CC1-991B-3E5027D29ADF}" destId="{8462AB36-B29D-4439-97A3-467B88D9E25D}" srcOrd="0" destOrd="0" presId="urn:microsoft.com/office/officeart/2011/layout/TabList"/>
    <dgm:cxn modelId="{B2217213-8DC0-48EE-9F90-3882A9BFCD39}" srcId="{56BAC12D-2870-4AF2-B493-E97ED3767981}" destId="{F3AB6A3A-68AD-4AE8-AB01-8BE4CAB955D1}" srcOrd="0" destOrd="0" parTransId="{68D7E474-858B-4578-9E0D-6325FC4BE6AE}" sibTransId="{3302EC31-3D6A-4920-A1B3-0FBF71C2B6A8}"/>
    <dgm:cxn modelId="{E669F128-594A-46D7-AFA9-0AC95F0531DF}" type="presOf" srcId="{E16955ED-87AA-4D7C-9CE0-EBB16A633366}" destId="{5CCCC1EE-41AA-4CE0-AEFB-54B55CD9149D}" srcOrd="0" destOrd="0" presId="urn:microsoft.com/office/officeart/2011/layout/TabList"/>
    <dgm:cxn modelId="{A9FB573A-014A-450A-AF53-0EE99C83E53E}" srcId="{73A6A700-FF3B-4F48-B609-170515CF9E07}" destId="{FF8D3759-0052-4CC1-991B-3E5027D29ADF}" srcOrd="1" destOrd="0" parTransId="{EB55776C-4019-4BFB-9850-620A6A2DD5D9}" sibTransId="{EA721A85-D629-4E00-ACF0-B165CE8FF2FD}"/>
    <dgm:cxn modelId="{9EE42542-2AA3-4C95-AD6B-7FC2581652F7}" type="presOf" srcId="{F3AB6A3A-68AD-4AE8-AB01-8BE4CAB955D1}" destId="{5E8D397D-91CF-471D-96ED-24397F250C99}" srcOrd="0" destOrd="0" presId="urn:microsoft.com/office/officeart/2011/layout/TabList"/>
    <dgm:cxn modelId="{00EE3C47-5C12-49B8-9B1B-E4A8D0FBC4B2}" srcId="{23B50EB5-76CE-4D7C-AC5D-AA073CD10807}" destId="{73A6A700-FF3B-4F48-B609-170515CF9E07}" srcOrd="0" destOrd="0" parTransId="{FF89F088-1042-40D3-A25D-3EB0E64BD6B3}" sibTransId="{A52000AC-2A3F-4591-BF92-B51628BD270C}"/>
    <dgm:cxn modelId="{CA42AC87-74CB-498D-BDF8-64D860D77313}" type="presOf" srcId="{23B50EB5-76CE-4D7C-AC5D-AA073CD10807}" destId="{28F9C389-1FC8-4316-9311-C3EE82FD917D}" srcOrd="0" destOrd="0" presId="urn:microsoft.com/office/officeart/2011/layout/TabList"/>
    <dgm:cxn modelId="{18069492-AAD3-4CCC-A389-D466C5EAF2D5}" srcId="{23B50EB5-76CE-4D7C-AC5D-AA073CD10807}" destId="{56BAC12D-2870-4AF2-B493-E97ED3767981}" srcOrd="2" destOrd="0" parTransId="{DAE48119-76F7-4435-8ECA-E386358D6138}" sibTransId="{70C6D9FE-0876-436D-9969-F1B8E092060E}"/>
    <dgm:cxn modelId="{0009799B-455C-4679-9367-06385829C136}" srcId="{A7110086-5230-45DD-95A5-0C2EA1B05425}" destId="{0EF006CF-0268-4A89-81DB-85D6481C4CA7}" srcOrd="0" destOrd="0" parTransId="{FE672D06-59B0-4508-AC13-B10DC8A45118}" sibTransId="{7CFAE18F-6AC8-4C90-A928-D8F3049E76CA}"/>
    <dgm:cxn modelId="{056458A1-B09C-4D23-B46E-292FC36B3394}" type="presOf" srcId="{73A6A700-FF3B-4F48-B609-170515CF9E07}" destId="{BB3E313D-ECF3-48D4-A4F6-176E0A10E091}" srcOrd="0" destOrd="0" presId="urn:microsoft.com/office/officeart/2011/layout/TabList"/>
    <dgm:cxn modelId="{5B11C7A1-0255-45EA-B850-FDEBB763733C}" type="presOf" srcId="{C8B0B9B6-B3EB-48E6-A65B-622CFA3208DB}" destId="{73C03CCC-452B-4514-A258-7332B7ABDF42}" srcOrd="0" destOrd="0" presId="urn:microsoft.com/office/officeart/2011/layout/TabList"/>
    <dgm:cxn modelId="{1EE1FDAA-B0C2-428D-A7FF-2CD5F6951AC9}" type="presOf" srcId="{0EF006CF-0268-4A89-81DB-85D6481C4CA7}" destId="{E726A0B2-1B01-4EE6-9E4F-83DEACA0C75F}" srcOrd="0" destOrd="0" presId="urn:microsoft.com/office/officeart/2011/layout/TabList"/>
    <dgm:cxn modelId="{456409B6-6A92-480B-975E-C4B2132B0C56}" srcId="{A7110086-5230-45DD-95A5-0C2EA1B05425}" destId="{E16955ED-87AA-4D7C-9CE0-EBB16A633366}" srcOrd="1" destOrd="0" parTransId="{6F2FD04E-F763-46AE-A07A-E23155C3CB2C}" sibTransId="{3C0442AE-D877-452F-913B-CD1A894A2918}"/>
    <dgm:cxn modelId="{CAED68BC-B506-4093-8D59-31DC7A0FE985}" type="presOf" srcId="{A7110086-5230-45DD-95A5-0C2EA1B05425}" destId="{48A79F49-4E5B-4A46-A2DD-FB3F7775FEA3}" srcOrd="0" destOrd="0" presId="urn:microsoft.com/office/officeart/2011/layout/TabList"/>
    <dgm:cxn modelId="{7ACEDFDD-D8E2-414A-B20A-143C1161C180}" srcId="{23B50EB5-76CE-4D7C-AC5D-AA073CD10807}" destId="{A7110086-5230-45DD-95A5-0C2EA1B05425}" srcOrd="1" destOrd="0" parTransId="{AD2A56B7-34EB-447B-B0DC-49ED97A2E7D3}" sibTransId="{10669EFB-4ED8-4C5D-B8F3-91408D0D3439}"/>
    <dgm:cxn modelId="{C34CDEDF-C6D8-411A-AC84-24B1EC3E43F0}" srcId="{56BAC12D-2870-4AF2-B493-E97ED3767981}" destId="{C8B0B9B6-B3EB-48E6-A65B-622CFA3208DB}" srcOrd="1" destOrd="0" parTransId="{AA2C661D-3613-46B9-A433-E7E4ABD8437C}" sibTransId="{9CDA5B36-DB31-4DCB-BA92-0FCB7CD90FE2}"/>
    <dgm:cxn modelId="{1C29D8EC-F48B-4BD5-B893-14AE113FBEC6}" type="presOf" srcId="{56BAC12D-2870-4AF2-B493-E97ED3767981}" destId="{6843FBD0-90E0-4485-8ACB-4D0751E12794}" srcOrd="0" destOrd="0" presId="urn:microsoft.com/office/officeart/2011/layout/TabList"/>
    <dgm:cxn modelId="{6FF7EBF7-0ABF-4965-8706-052119E50604}" type="presOf" srcId="{EE7E691F-E9FF-49DD-B04B-F45BF928F38A}" destId="{1D356CB7-BAD9-4CE8-B5CE-B97A17711B5E}" srcOrd="0" destOrd="0" presId="urn:microsoft.com/office/officeart/2011/layout/TabList"/>
    <dgm:cxn modelId="{67445256-0CE5-402A-8518-F3A2DA43F2E9}" type="presParOf" srcId="{28F9C389-1FC8-4316-9311-C3EE82FD917D}" destId="{81F0A54A-DFB0-4B26-A6EA-E67C7C7E9300}" srcOrd="0" destOrd="0" presId="urn:microsoft.com/office/officeart/2011/layout/TabList"/>
    <dgm:cxn modelId="{FF99E229-7242-4EB6-96D9-C8EF0F86658A}" type="presParOf" srcId="{81F0A54A-DFB0-4B26-A6EA-E67C7C7E9300}" destId="{1D356CB7-BAD9-4CE8-B5CE-B97A17711B5E}" srcOrd="0" destOrd="0" presId="urn:microsoft.com/office/officeart/2011/layout/TabList"/>
    <dgm:cxn modelId="{BE5CD1C7-B000-4B98-A1E1-C1F3E2EB82D9}" type="presParOf" srcId="{81F0A54A-DFB0-4B26-A6EA-E67C7C7E9300}" destId="{BB3E313D-ECF3-48D4-A4F6-176E0A10E091}" srcOrd="1" destOrd="0" presId="urn:microsoft.com/office/officeart/2011/layout/TabList"/>
    <dgm:cxn modelId="{4F9B7093-0795-4C9F-805F-42F7965374FA}" type="presParOf" srcId="{81F0A54A-DFB0-4B26-A6EA-E67C7C7E9300}" destId="{943C7EB3-FEFB-4865-819E-5603FE865838}" srcOrd="2" destOrd="0" presId="urn:microsoft.com/office/officeart/2011/layout/TabList"/>
    <dgm:cxn modelId="{FD607EEC-5C97-4AD5-AEAC-9F8251704FA3}" type="presParOf" srcId="{28F9C389-1FC8-4316-9311-C3EE82FD917D}" destId="{8462AB36-B29D-4439-97A3-467B88D9E25D}" srcOrd="1" destOrd="0" presId="urn:microsoft.com/office/officeart/2011/layout/TabList"/>
    <dgm:cxn modelId="{B51119E1-199E-493F-B4FF-B5F3300C1D78}" type="presParOf" srcId="{28F9C389-1FC8-4316-9311-C3EE82FD917D}" destId="{CF3C4446-AF94-4DE1-BD16-058D215402BD}" srcOrd="2" destOrd="0" presId="urn:microsoft.com/office/officeart/2011/layout/TabList"/>
    <dgm:cxn modelId="{CF5CAE8A-8DE5-4839-B554-D2FE484E90B8}" type="presParOf" srcId="{28F9C389-1FC8-4316-9311-C3EE82FD917D}" destId="{8EAE8FF7-2044-411B-ABF2-4E966787DFB6}" srcOrd="3" destOrd="0" presId="urn:microsoft.com/office/officeart/2011/layout/TabList"/>
    <dgm:cxn modelId="{07006D41-41E9-4255-81AD-CC457A85B5F0}" type="presParOf" srcId="{8EAE8FF7-2044-411B-ABF2-4E966787DFB6}" destId="{E726A0B2-1B01-4EE6-9E4F-83DEACA0C75F}" srcOrd="0" destOrd="0" presId="urn:microsoft.com/office/officeart/2011/layout/TabList"/>
    <dgm:cxn modelId="{AF63614D-DA75-4AF6-BE09-6198AB424835}" type="presParOf" srcId="{8EAE8FF7-2044-411B-ABF2-4E966787DFB6}" destId="{48A79F49-4E5B-4A46-A2DD-FB3F7775FEA3}" srcOrd="1" destOrd="0" presId="urn:microsoft.com/office/officeart/2011/layout/TabList"/>
    <dgm:cxn modelId="{2DFF85E7-E931-4805-876B-34CC7AF29F87}" type="presParOf" srcId="{8EAE8FF7-2044-411B-ABF2-4E966787DFB6}" destId="{B6D53413-1415-45B1-817F-ECEA66866B1E}" srcOrd="2" destOrd="0" presId="urn:microsoft.com/office/officeart/2011/layout/TabList"/>
    <dgm:cxn modelId="{64D7100D-4727-4B02-BBD4-BF7F1D183017}" type="presParOf" srcId="{28F9C389-1FC8-4316-9311-C3EE82FD917D}" destId="{5CCCC1EE-41AA-4CE0-AEFB-54B55CD9149D}" srcOrd="4" destOrd="0" presId="urn:microsoft.com/office/officeart/2011/layout/TabList"/>
    <dgm:cxn modelId="{525AB451-C5F1-4C0B-B720-BB8FFCB8653A}" type="presParOf" srcId="{28F9C389-1FC8-4316-9311-C3EE82FD917D}" destId="{FFFD8A86-12D1-4E49-BA10-C5F7AACFF3FC}" srcOrd="5" destOrd="0" presId="urn:microsoft.com/office/officeart/2011/layout/TabList"/>
    <dgm:cxn modelId="{7AA33942-12AF-411A-B72B-9B30E799FA70}" type="presParOf" srcId="{28F9C389-1FC8-4316-9311-C3EE82FD917D}" destId="{8333AD44-D183-4B07-8C76-F2E9EC622D2B}" srcOrd="6" destOrd="0" presId="urn:microsoft.com/office/officeart/2011/layout/TabList"/>
    <dgm:cxn modelId="{E1618A5E-48D2-408B-8E9A-037981F85EBF}" type="presParOf" srcId="{8333AD44-D183-4B07-8C76-F2E9EC622D2B}" destId="{5E8D397D-91CF-471D-96ED-24397F250C99}" srcOrd="0" destOrd="0" presId="urn:microsoft.com/office/officeart/2011/layout/TabList"/>
    <dgm:cxn modelId="{387FF7E6-DE39-4E87-886C-B4B7F44ED7EC}" type="presParOf" srcId="{8333AD44-D183-4B07-8C76-F2E9EC622D2B}" destId="{6843FBD0-90E0-4485-8ACB-4D0751E12794}" srcOrd="1" destOrd="0" presId="urn:microsoft.com/office/officeart/2011/layout/TabList"/>
    <dgm:cxn modelId="{40B42D23-514C-490F-A4DA-8C69F21B5520}" type="presParOf" srcId="{8333AD44-D183-4B07-8C76-F2E9EC622D2B}" destId="{E6E6C64F-DD26-4A75-B557-3732754E8B16}" srcOrd="2" destOrd="0" presId="urn:microsoft.com/office/officeart/2011/layout/TabList"/>
    <dgm:cxn modelId="{F38AC006-8062-400A-AA76-8830DACCE089}" type="presParOf" srcId="{28F9C389-1FC8-4316-9311-C3EE82FD917D}" destId="{73C03CCC-452B-4514-A258-7332B7ABDF42}" srcOrd="7" destOrd="0" presId="urn:microsoft.com/office/officeart/2011/layout/Tab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B50EB5-76CE-4D7C-AC5D-AA073CD1080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E"/>
        </a:p>
      </dgm:t>
    </dgm:pt>
    <dgm:pt modelId="{73A6A700-FF3B-4F48-B609-170515CF9E07}">
      <dgm:prSet phldrT="[Text]" custT="1"/>
      <dgm:spPr>
        <a:solidFill>
          <a:srgbClr val="459597"/>
        </a:solidFill>
      </dgm:spPr>
      <dgm:t>
        <a:bodyPr/>
        <a:lstStyle/>
        <a:p>
          <a:pPr>
            <a:buNone/>
          </a:pPr>
          <a:r>
            <a:rPr lang="en-IE" sz="2200" b="1" i="0" dirty="0"/>
            <a:t>Competition-Based Pricing</a:t>
          </a:r>
          <a:endParaRPr lang="en-IE" sz="2200" dirty="0"/>
        </a:p>
      </dgm:t>
    </dgm:pt>
    <dgm:pt modelId="{FF89F088-1042-40D3-A25D-3EB0E64BD6B3}" type="parTrans" cxnId="{00EE3C47-5C12-49B8-9B1B-E4A8D0FBC4B2}">
      <dgm:prSet/>
      <dgm:spPr/>
      <dgm:t>
        <a:bodyPr/>
        <a:lstStyle/>
        <a:p>
          <a:endParaRPr lang="en-IE" sz="2200"/>
        </a:p>
      </dgm:t>
    </dgm:pt>
    <dgm:pt modelId="{A52000AC-2A3F-4591-BF92-B51628BD270C}" type="sibTrans" cxnId="{00EE3C47-5C12-49B8-9B1B-E4A8D0FBC4B2}">
      <dgm:prSet/>
      <dgm:spPr/>
      <dgm:t>
        <a:bodyPr/>
        <a:lstStyle/>
        <a:p>
          <a:endParaRPr lang="en-IE" sz="2200"/>
        </a:p>
      </dgm:t>
    </dgm:pt>
    <dgm:pt modelId="{EE7E691F-E9FF-49DD-B04B-F45BF928F38A}">
      <dgm:prSet phldrT="[Text]" custT="1"/>
      <dgm:spPr/>
      <dgm:t>
        <a:bodyPr/>
        <a:lstStyle/>
        <a:p>
          <a:pPr>
            <a:buNone/>
          </a:pPr>
          <a:endParaRPr lang="en-IE" sz="2200" dirty="0"/>
        </a:p>
      </dgm:t>
    </dgm:pt>
    <dgm:pt modelId="{F1D972CF-5862-4FAB-A5D7-4554F024A35D}" type="parTrans" cxnId="{95C8E70E-D0C5-4031-8065-F3C57A22B301}">
      <dgm:prSet/>
      <dgm:spPr/>
      <dgm:t>
        <a:bodyPr/>
        <a:lstStyle/>
        <a:p>
          <a:endParaRPr lang="en-IE" sz="2200"/>
        </a:p>
      </dgm:t>
    </dgm:pt>
    <dgm:pt modelId="{2C9CB41A-6E7C-4FB6-8AEF-394FD6859950}" type="sibTrans" cxnId="{95C8E70E-D0C5-4031-8065-F3C57A22B301}">
      <dgm:prSet/>
      <dgm:spPr/>
      <dgm:t>
        <a:bodyPr/>
        <a:lstStyle/>
        <a:p>
          <a:endParaRPr lang="en-IE" sz="2200"/>
        </a:p>
      </dgm:t>
    </dgm:pt>
    <dgm:pt modelId="{FF8D3759-0052-4CC1-991B-3E5027D29ADF}">
      <dgm:prSet phldrT="[Text]" custT="1"/>
      <dgm:spPr/>
      <dgm:t>
        <a:bodyPr/>
        <a:lstStyle/>
        <a:p>
          <a:pPr marL="360000" indent="0">
            <a:buFont typeface="Arial" panose="020B0604020202020204" pitchFamily="34" charset="0"/>
            <a:buNone/>
          </a:pPr>
          <a:r>
            <a:rPr lang="en-US" sz="2200" b="0" i="0" dirty="0">
              <a:solidFill>
                <a:srgbClr val="494949"/>
              </a:solidFill>
            </a:rPr>
            <a:t>Prices are set based on what is </a:t>
          </a:r>
          <a:r>
            <a:rPr lang="en-US" sz="2200" b="1" i="0" dirty="0">
              <a:solidFill>
                <a:srgbClr val="494949"/>
              </a:solidFill>
            </a:rPr>
            <a:t>competition relevant </a:t>
          </a:r>
          <a:r>
            <a:rPr lang="en-US" sz="2200" b="0" i="0" dirty="0">
              <a:solidFill>
                <a:srgbClr val="494949"/>
              </a:solidFill>
            </a:rPr>
            <a:t>i.e., what local alternative tourism accommodation competitors are charging</a:t>
          </a:r>
          <a:endParaRPr lang="en-IE" sz="2200" dirty="0">
            <a:solidFill>
              <a:srgbClr val="494949"/>
            </a:solidFill>
          </a:endParaRPr>
        </a:p>
      </dgm:t>
    </dgm:pt>
    <dgm:pt modelId="{EB55776C-4019-4BFB-9850-620A6A2DD5D9}" type="parTrans" cxnId="{A9FB573A-014A-450A-AF53-0EE99C83E53E}">
      <dgm:prSet/>
      <dgm:spPr/>
      <dgm:t>
        <a:bodyPr/>
        <a:lstStyle/>
        <a:p>
          <a:endParaRPr lang="en-IE" sz="2200"/>
        </a:p>
      </dgm:t>
    </dgm:pt>
    <dgm:pt modelId="{EA721A85-D629-4E00-ACF0-B165CE8FF2FD}" type="sibTrans" cxnId="{A9FB573A-014A-450A-AF53-0EE99C83E53E}">
      <dgm:prSet/>
      <dgm:spPr/>
      <dgm:t>
        <a:bodyPr/>
        <a:lstStyle/>
        <a:p>
          <a:endParaRPr lang="en-IE" sz="2200"/>
        </a:p>
      </dgm:t>
    </dgm:pt>
    <dgm:pt modelId="{28F9C389-1FC8-4316-9311-C3EE82FD917D}" type="pres">
      <dgm:prSet presAssocID="{23B50EB5-76CE-4D7C-AC5D-AA073CD10807}" presName="Name0" presStyleCnt="0">
        <dgm:presLayoutVars>
          <dgm:chMax/>
          <dgm:chPref val="3"/>
          <dgm:dir/>
          <dgm:animOne val="branch"/>
          <dgm:animLvl val="lvl"/>
        </dgm:presLayoutVars>
      </dgm:prSet>
      <dgm:spPr/>
    </dgm:pt>
    <dgm:pt modelId="{81F0A54A-DFB0-4B26-A6EA-E67C7C7E9300}" type="pres">
      <dgm:prSet presAssocID="{73A6A700-FF3B-4F48-B609-170515CF9E07}" presName="composite" presStyleCnt="0"/>
      <dgm:spPr/>
    </dgm:pt>
    <dgm:pt modelId="{1D356CB7-BAD9-4CE8-B5CE-B97A17711B5E}" type="pres">
      <dgm:prSet presAssocID="{73A6A700-FF3B-4F48-B609-170515CF9E07}" presName="FirstChild" presStyleLbl="revTx" presStyleIdx="0" presStyleCnt="2">
        <dgm:presLayoutVars>
          <dgm:chMax val="0"/>
          <dgm:chPref val="0"/>
          <dgm:bulletEnabled val="1"/>
        </dgm:presLayoutVars>
      </dgm:prSet>
      <dgm:spPr/>
    </dgm:pt>
    <dgm:pt modelId="{BB3E313D-ECF3-48D4-A4F6-176E0A10E091}" type="pres">
      <dgm:prSet presAssocID="{73A6A700-FF3B-4F48-B609-170515CF9E07}" presName="Parent" presStyleLbl="alignNode1" presStyleIdx="0" presStyleCnt="1" custScaleX="123444" custLinFactNeighborX="5085" custLinFactNeighborY="-147">
        <dgm:presLayoutVars>
          <dgm:chMax val="3"/>
          <dgm:chPref val="3"/>
          <dgm:bulletEnabled val="1"/>
        </dgm:presLayoutVars>
      </dgm:prSet>
      <dgm:spPr/>
    </dgm:pt>
    <dgm:pt modelId="{943C7EB3-FEFB-4865-819E-5603FE865838}" type="pres">
      <dgm:prSet presAssocID="{73A6A700-FF3B-4F48-B609-170515CF9E07}" presName="Accent" presStyleLbl="parChTrans1D1" presStyleIdx="0" presStyleCnt="1"/>
      <dgm:spPr/>
    </dgm:pt>
    <dgm:pt modelId="{8462AB36-B29D-4439-97A3-467B88D9E25D}" type="pres">
      <dgm:prSet presAssocID="{73A6A700-FF3B-4F48-B609-170515CF9E07}" presName="Child" presStyleLbl="revTx" presStyleIdx="1" presStyleCnt="2">
        <dgm:presLayoutVars>
          <dgm:chMax val="0"/>
          <dgm:chPref val="0"/>
          <dgm:bulletEnabled val="1"/>
        </dgm:presLayoutVars>
      </dgm:prSet>
      <dgm:spPr/>
    </dgm:pt>
  </dgm:ptLst>
  <dgm:cxnLst>
    <dgm:cxn modelId="{95C8E70E-D0C5-4031-8065-F3C57A22B301}" srcId="{73A6A700-FF3B-4F48-B609-170515CF9E07}" destId="{EE7E691F-E9FF-49DD-B04B-F45BF928F38A}" srcOrd="0" destOrd="0" parTransId="{F1D972CF-5862-4FAB-A5D7-4554F024A35D}" sibTransId="{2C9CB41A-6E7C-4FB6-8AEF-394FD6859950}"/>
    <dgm:cxn modelId="{D2BD8611-FD6F-45BA-B106-4FDD0E74F599}" type="presOf" srcId="{FF8D3759-0052-4CC1-991B-3E5027D29ADF}" destId="{8462AB36-B29D-4439-97A3-467B88D9E25D}" srcOrd="0" destOrd="0" presId="urn:microsoft.com/office/officeart/2011/layout/TabList"/>
    <dgm:cxn modelId="{A9FB573A-014A-450A-AF53-0EE99C83E53E}" srcId="{73A6A700-FF3B-4F48-B609-170515CF9E07}" destId="{FF8D3759-0052-4CC1-991B-3E5027D29ADF}" srcOrd="1" destOrd="0" parTransId="{EB55776C-4019-4BFB-9850-620A6A2DD5D9}" sibTransId="{EA721A85-D629-4E00-ACF0-B165CE8FF2FD}"/>
    <dgm:cxn modelId="{00EE3C47-5C12-49B8-9B1B-E4A8D0FBC4B2}" srcId="{23B50EB5-76CE-4D7C-AC5D-AA073CD10807}" destId="{73A6A700-FF3B-4F48-B609-170515CF9E07}" srcOrd="0" destOrd="0" parTransId="{FF89F088-1042-40D3-A25D-3EB0E64BD6B3}" sibTransId="{A52000AC-2A3F-4591-BF92-B51628BD270C}"/>
    <dgm:cxn modelId="{CA42AC87-74CB-498D-BDF8-64D860D77313}" type="presOf" srcId="{23B50EB5-76CE-4D7C-AC5D-AA073CD10807}" destId="{28F9C389-1FC8-4316-9311-C3EE82FD917D}" srcOrd="0" destOrd="0" presId="urn:microsoft.com/office/officeart/2011/layout/TabList"/>
    <dgm:cxn modelId="{056458A1-B09C-4D23-B46E-292FC36B3394}" type="presOf" srcId="{73A6A700-FF3B-4F48-B609-170515CF9E07}" destId="{BB3E313D-ECF3-48D4-A4F6-176E0A10E091}" srcOrd="0" destOrd="0" presId="urn:microsoft.com/office/officeart/2011/layout/TabList"/>
    <dgm:cxn modelId="{6FF7EBF7-0ABF-4965-8706-052119E50604}" type="presOf" srcId="{EE7E691F-E9FF-49DD-B04B-F45BF928F38A}" destId="{1D356CB7-BAD9-4CE8-B5CE-B97A17711B5E}" srcOrd="0" destOrd="0" presId="urn:microsoft.com/office/officeart/2011/layout/TabList"/>
    <dgm:cxn modelId="{67445256-0CE5-402A-8518-F3A2DA43F2E9}" type="presParOf" srcId="{28F9C389-1FC8-4316-9311-C3EE82FD917D}" destId="{81F0A54A-DFB0-4B26-A6EA-E67C7C7E9300}" srcOrd="0" destOrd="0" presId="urn:microsoft.com/office/officeart/2011/layout/TabList"/>
    <dgm:cxn modelId="{FF99E229-7242-4EB6-96D9-C8EF0F86658A}" type="presParOf" srcId="{81F0A54A-DFB0-4B26-A6EA-E67C7C7E9300}" destId="{1D356CB7-BAD9-4CE8-B5CE-B97A17711B5E}" srcOrd="0" destOrd="0" presId="urn:microsoft.com/office/officeart/2011/layout/TabList"/>
    <dgm:cxn modelId="{BE5CD1C7-B000-4B98-A1E1-C1F3E2EB82D9}" type="presParOf" srcId="{81F0A54A-DFB0-4B26-A6EA-E67C7C7E9300}" destId="{BB3E313D-ECF3-48D4-A4F6-176E0A10E091}" srcOrd="1" destOrd="0" presId="urn:microsoft.com/office/officeart/2011/layout/TabList"/>
    <dgm:cxn modelId="{4F9B7093-0795-4C9F-805F-42F7965374FA}" type="presParOf" srcId="{81F0A54A-DFB0-4B26-A6EA-E67C7C7E9300}" destId="{943C7EB3-FEFB-4865-819E-5603FE865838}" srcOrd="2" destOrd="0" presId="urn:microsoft.com/office/officeart/2011/layout/TabList"/>
    <dgm:cxn modelId="{FD607EEC-5C97-4AD5-AEAC-9F8251704FA3}" type="presParOf" srcId="{28F9C389-1FC8-4316-9311-C3EE82FD917D}" destId="{8462AB36-B29D-4439-97A3-467B88D9E25D}" srcOrd="1"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B50EB5-76CE-4D7C-AC5D-AA073CD1080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E"/>
        </a:p>
      </dgm:t>
    </dgm:pt>
    <dgm:pt modelId="{73A6A700-FF3B-4F48-B609-170515CF9E07}">
      <dgm:prSet phldrT="[Text]" custT="1"/>
      <dgm:spPr>
        <a:solidFill>
          <a:srgbClr val="459597"/>
        </a:solidFill>
      </dgm:spPr>
      <dgm:t>
        <a:bodyPr/>
        <a:lstStyle/>
        <a:p>
          <a:pPr>
            <a:buNone/>
          </a:pPr>
          <a:r>
            <a:rPr lang="en-IE" sz="2200" b="1" i="0" dirty="0"/>
            <a:t>Cost Based Pricing</a:t>
          </a:r>
          <a:endParaRPr lang="en-IE" sz="2200" dirty="0"/>
        </a:p>
      </dgm:t>
    </dgm:pt>
    <dgm:pt modelId="{FF89F088-1042-40D3-A25D-3EB0E64BD6B3}" type="parTrans" cxnId="{00EE3C47-5C12-49B8-9B1B-E4A8D0FBC4B2}">
      <dgm:prSet/>
      <dgm:spPr/>
      <dgm:t>
        <a:bodyPr/>
        <a:lstStyle/>
        <a:p>
          <a:endParaRPr lang="en-IE" sz="2200"/>
        </a:p>
      </dgm:t>
    </dgm:pt>
    <dgm:pt modelId="{A52000AC-2A3F-4591-BF92-B51628BD270C}" type="sibTrans" cxnId="{00EE3C47-5C12-49B8-9B1B-E4A8D0FBC4B2}">
      <dgm:prSet/>
      <dgm:spPr/>
      <dgm:t>
        <a:bodyPr/>
        <a:lstStyle/>
        <a:p>
          <a:endParaRPr lang="en-IE" sz="2200"/>
        </a:p>
      </dgm:t>
    </dgm:pt>
    <dgm:pt modelId="{EE7E691F-E9FF-49DD-B04B-F45BF928F38A}">
      <dgm:prSet phldrT="[Text]" custT="1"/>
      <dgm:spPr/>
      <dgm:t>
        <a:bodyPr/>
        <a:lstStyle/>
        <a:p>
          <a:pPr>
            <a:buNone/>
          </a:pPr>
          <a:endParaRPr lang="en-IE" sz="2200" dirty="0"/>
        </a:p>
      </dgm:t>
    </dgm:pt>
    <dgm:pt modelId="{F1D972CF-5862-4FAB-A5D7-4554F024A35D}" type="parTrans" cxnId="{95C8E70E-D0C5-4031-8065-F3C57A22B301}">
      <dgm:prSet/>
      <dgm:spPr/>
      <dgm:t>
        <a:bodyPr/>
        <a:lstStyle/>
        <a:p>
          <a:endParaRPr lang="en-IE" sz="2200"/>
        </a:p>
      </dgm:t>
    </dgm:pt>
    <dgm:pt modelId="{2C9CB41A-6E7C-4FB6-8AEF-394FD6859950}" type="sibTrans" cxnId="{95C8E70E-D0C5-4031-8065-F3C57A22B301}">
      <dgm:prSet/>
      <dgm:spPr/>
      <dgm:t>
        <a:bodyPr/>
        <a:lstStyle/>
        <a:p>
          <a:endParaRPr lang="en-IE" sz="2200"/>
        </a:p>
      </dgm:t>
    </dgm:pt>
    <dgm:pt modelId="{FF8D3759-0052-4CC1-991B-3E5027D29ADF}">
      <dgm:prSet phldrT="[Text]" custT="1"/>
      <dgm:spPr/>
      <dgm:t>
        <a:bodyPr/>
        <a:lstStyle/>
        <a:p>
          <a:pPr marL="360000" indent="0">
            <a:buFont typeface="Arial" panose="020B0604020202020204" pitchFamily="34" charset="0"/>
            <a:buNone/>
          </a:pPr>
          <a:r>
            <a:rPr lang="en-US" sz="2200" b="0" i="0" dirty="0">
              <a:solidFill>
                <a:srgbClr val="494949"/>
              </a:solidFill>
            </a:rPr>
            <a:t>Prices are set based on how much a </a:t>
          </a:r>
          <a:r>
            <a:rPr lang="en-US" sz="2200" b="1" i="0" dirty="0">
              <a:solidFill>
                <a:srgbClr val="494949"/>
              </a:solidFill>
            </a:rPr>
            <a:t>service costs to deliver, plus a profit margin markup.</a:t>
          </a:r>
          <a:endParaRPr lang="en-IE" sz="2200" b="1" dirty="0">
            <a:solidFill>
              <a:srgbClr val="494949"/>
            </a:solidFill>
          </a:endParaRPr>
        </a:p>
      </dgm:t>
    </dgm:pt>
    <dgm:pt modelId="{EB55776C-4019-4BFB-9850-620A6A2DD5D9}" type="parTrans" cxnId="{A9FB573A-014A-450A-AF53-0EE99C83E53E}">
      <dgm:prSet/>
      <dgm:spPr/>
      <dgm:t>
        <a:bodyPr/>
        <a:lstStyle/>
        <a:p>
          <a:endParaRPr lang="en-IE" sz="2200"/>
        </a:p>
      </dgm:t>
    </dgm:pt>
    <dgm:pt modelId="{EA721A85-D629-4E00-ACF0-B165CE8FF2FD}" type="sibTrans" cxnId="{A9FB573A-014A-450A-AF53-0EE99C83E53E}">
      <dgm:prSet/>
      <dgm:spPr/>
      <dgm:t>
        <a:bodyPr/>
        <a:lstStyle/>
        <a:p>
          <a:endParaRPr lang="en-IE" sz="2200"/>
        </a:p>
      </dgm:t>
    </dgm:pt>
    <dgm:pt modelId="{A7110086-5230-45DD-95A5-0C2EA1B05425}">
      <dgm:prSet phldrT="[Text]" custT="1"/>
      <dgm:spPr>
        <a:solidFill>
          <a:srgbClr val="459597"/>
        </a:solidFill>
      </dgm:spPr>
      <dgm:t>
        <a:bodyPr/>
        <a:lstStyle/>
        <a:p>
          <a:r>
            <a:rPr lang="en-IE" sz="2200" b="1"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Value Based Pricing</a:t>
          </a:r>
          <a:endParaRPr lang="en-IE" sz="2200" b="1" dirty="0">
            <a:solidFill>
              <a:schemeClr val="bg1"/>
            </a:solidFill>
          </a:endParaRPr>
        </a:p>
      </dgm:t>
    </dgm:pt>
    <dgm:pt modelId="{AD2A56B7-34EB-447B-B0DC-49ED97A2E7D3}" type="parTrans" cxnId="{7ACEDFDD-D8E2-414A-B20A-143C1161C180}">
      <dgm:prSet/>
      <dgm:spPr/>
      <dgm:t>
        <a:bodyPr/>
        <a:lstStyle/>
        <a:p>
          <a:endParaRPr lang="en-IE" sz="2200"/>
        </a:p>
      </dgm:t>
    </dgm:pt>
    <dgm:pt modelId="{10669EFB-4ED8-4C5D-B8F3-91408D0D3439}" type="sibTrans" cxnId="{7ACEDFDD-D8E2-414A-B20A-143C1161C180}">
      <dgm:prSet/>
      <dgm:spPr/>
      <dgm:t>
        <a:bodyPr/>
        <a:lstStyle/>
        <a:p>
          <a:endParaRPr lang="en-IE" sz="2200"/>
        </a:p>
      </dgm:t>
    </dgm:pt>
    <dgm:pt modelId="{E16955ED-87AA-4D7C-9CE0-EBB16A633366}">
      <dgm:prSet phldrT="[Text]" custT="1"/>
      <dgm:spPr/>
      <dgm:t>
        <a:bodyPr/>
        <a:lstStyle/>
        <a:p>
          <a:pPr marL="360000" indent="0">
            <a:buNone/>
          </a:pPr>
          <a:r>
            <a:rPr lang="en-US" sz="2200" b="0" i="0" dirty="0">
              <a:solidFill>
                <a:srgbClr val="494949"/>
              </a:solidFill>
            </a:rPr>
            <a:t>Prices are set based on what guests believe your </a:t>
          </a:r>
          <a:r>
            <a:rPr lang="en-US" sz="2200" b="1" i="0" dirty="0">
              <a:solidFill>
                <a:srgbClr val="494949"/>
              </a:solidFill>
            </a:rPr>
            <a:t>rooms and services are worth</a:t>
          </a:r>
          <a:r>
            <a:rPr lang="en-US" sz="2200" b="0" i="0" dirty="0"/>
            <a:t>.</a:t>
          </a:r>
          <a:endParaRPr lang="en-IE" sz="2200" dirty="0"/>
        </a:p>
      </dgm:t>
    </dgm:pt>
    <dgm:pt modelId="{6F2FD04E-F763-46AE-A07A-E23155C3CB2C}" type="parTrans" cxnId="{456409B6-6A92-480B-975E-C4B2132B0C56}">
      <dgm:prSet/>
      <dgm:spPr/>
      <dgm:t>
        <a:bodyPr/>
        <a:lstStyle/>
        <a:p>
          <a:endParaRPr lang="en-IE" sz="2200"/>
        </a:p>
      </dgm:t>
    </dgm:pt>
    <dgm:pt modelId="{3C0442AE-D877-452F-913B-CD1A894A2918}" type="sibTrans" cxnId="{456409B6-6A92-480B-975E-C4B2132B0C56}">
      <dgm:prSet/>
      <dgm:spPr/>
      <dgm:t>
        <a:bodyPr/>
        <a:lstStyle/>
        <a:p>
          <a:endParaRPr lang="en-IE" sz="2200"/>
        </a:p>
      </dgm:t>
    </dgm:pt>
    <dgm:pt modelId="{56BAC12D-2870-4AF2-B493-E97ED3767981}">
      <dgm:prSet phldrT="[Text]" custT="1"/>
      <dgm:spPr>
        <a:solidFill>
          <a:srgbClr val="459597"/>
        </a:solidFill>
      </dgm:spPr>
      <dgm:t>
        <a:bodyPr/>
        <a:lstStyle/>
        <a:p>
          <a:pPr>
            <a:buNone/>
          </a:pPr>
          <a:r>
            <a:rPr lang="en-IE" sz="2200" b="1" i="0" dirty="0"/>
            <a:t>Market-based Pricing</a:t>
          </a:r>
          <a:endParaRPr lang="en-IE" sz="2200" dirty="0"/>
        </a:p>
      </dgm:t>
    </dgm:pt>
    <dgm:pt modelId="{DAE48119-76F7-4435-8ECA-E386358D6138}" type="parTrans" cxnId="{18069492-AAD3-4CCC-A389-D466C5EAF2D5}">
      <dgm:prSet/>
      <dgm:spPr/>
      <dgm:t>
        <a:bodyPr/>
        <a:lstStyle/>
        <a:p>
          <a:endParaRPr lang="en-IE" sz="2200"/>
        </a:p>
      </dgm:t>
    </dgm:pt>
    <dgm:pt modelId="{70C6D9FE-0876-436D-9969-F1B8E092060E}" type="sibTrans" cxnId="{18069492-AAD3-4CCC-A389-D466C5EAF2D5}">
      <dgm:prSet/>
      <dgm:spPr/>
      <dgm:t>
        <a:bodyPr/>
        <a:lstStyle/>
        <a:p>
          <a:endParaRPr lang="en-IE" sz="2200"/>
        </a:p>
      </dgm:t>
    </dgm:pt>
    <dgm:pt modelId="{F3AB6A3A-68AD-4AE8-AB01-8BE4CAB955D1}">
      <dgm:prSet phldrT="[Text]" custT="1"/>
      <dgm:spPr/>
      <dgm:t>
        <a:bodyPr/>
        <a:lstStyle/>
        <a:p>
          <a:r>
            <a:rPr lang="en-IE" sz="2200" dirty="0">
              <a:solidFill>
                <a:schemeClr val="bg1"/>
              </a:solidFill>
            </a:rPr>
            <a:t>c</a:t>
          </a:r>
          <a:endParaRPr lang="en-IE" sz="2200" dirty="0"/>
        </a:p>
      </dgm:t>
    </dgm:pt>
    <dgm:pt modelId="{68D7E474-858B-4578-9E0D-6325FC4BE6AE}" type="parTrans" cxnId="{B2217213-8DC0-48EE-9F90-3882A9BFCD39}">
      <dgm:prSet/>
      <dgm:spPr/>
      <dgm:t>
        <a:bodyPr/>
        <a:lstStyle/>
        <a:p>
          <a:endParaRPr lang="en-IE" sz="2200"/>
        </a:p>
      </dgm:t>
    </dgm:pt>
    <dgm:pt modelId="{3302EC31-3D6A-4920-A1B3-0FBF71C2B6A8}" type="sibTrans" cxnId="{B2217213-8DC0-48EE-9F90-3882A9BFCD39}">
      <dgm:prSet/>
      <dgm:spPr/>
      <dgm:t>
        <a:bodyPr/>
        <a:lstStyle/>
        <a:p>
          <a:endParaRPr lang="en-IE" sz="2200"/>
        </a:p>
      </dgm:t>
    </dgm:pt>
    <dgm:pt modelId="{C8B0B9B6-B3EB-48E6-A65B-622CFA3208DB}">
      <dgm:prSet phldrT="[Text]" custT="1"/>
      <dgm:spPr/>
      <dgm:t>
        <a:bodyPr/>
        <a:lstStyle/>
        <a:p>
          <a:pPr marL="360000" indent="0">
            <a:buNone/>
          </a:pPr>
          <a:r>
            <a:rPr lang="en-US" sz="2200" b="0" i="0" kern="1200" dirty="0">
              <a:solidFill>
                <a:srgbClr val="494949"/>
              </a:solidFill>
            </a:rPr>
            <a:t>Prices </a:t>
          </a:r>
          <a:r>
            <a:rPr lang="en-US" sz="2200" b="0" i="0" kern="1200" dirty="0">
              <a:solidFill>
                <a:srgbClr val="494949"/>
              </a:solidFill>
              <a:latin typeface="Calibri" panose="020F0502020204030204"/>
              <a:ea typeface="+mn-ea"/>
              <a:cs typeface="+mn-cs"/>
            </a:rPr>
            <a:t>are set based on factors like consumer demand, economic conditions and other </a:t>
          </a:r>
          <a:r>
            <a:rPr lang="en-US" sz="2200" b="1" i="0" kern="1200" dirty="0">
              <a:solidFill>
                <a:srgbClr val="494949"/>
              </a:solidFill>
              <a:latin typeface="Calibri" panose="020F0502020204030204"/>
              <a:ea typeface="+mn-ea"/>
              <a:cs typeface="+mn-cs"/>
            </a:rPr>
            <a:t>market forces.</a:t>
          </a:r>
          <a:endParaRPr lang="en-IE" sz="2200" b="1" i="0" kern="1200" dirty="0">
            <a:solidFill>
              <a:srgbClr val="494949"/>
            </a:solidFill>
            <a:latin typeface="Calibri" panose="020F0502020204030204"/>
            <a:ea typeface="+mn-ea"/>
            <a:cs typeface="+mn-cs"/>
          </a:endParaRPr>
        </a:p>
      </dgm:t>
    </dgm:pt>
    <dgm:pt modelId="{AA2C661D-3613-46B9-A433-E7E4ABD8437C}" type="parTrans" cxnId="{C34CDEDF-C6D8-411A-AC84-24B1EC3E43F0}">
      <dgm:prSet/>
      <dgm:spPr/>
      <dgm:t>
        <a:bodyPr/>
        <a:lstStyle/>
        <a:p>
          <a:endParaRPr lang="en-IE" sz="2200"/>
        </a:p>
      </dgm:t>
    </dgm:pt>
    <dgm:pt modelId="{9CDA5B36-DB31-4DCB-BA92-0FCB7CD90FE2}" type="sibTrans" cxnId="{C34CDEDF-C6D8-411A-AC84-24B1EC3E43F0}">
      <dgm:prSet/>
      <dgm:spPr/>
      <dgm:t>
        <a:bodyPr/>
        <a:lstStyle/>
        <a:p>
          <a:endParaRPr lang="en-IE" sz="2200"/>
        </a:p>
      </dgm:t>
    </dgm:pt>
    <dgm:pt modelId="{0EF006CF-0268-4A89-81DB-85D6481C4CA7}">
      <dgm:prSet phldrT="[Text]" custT="1"/>
      <dgm:spPr/>
      <dgm:t>
        <a:bodyPr/>
        <a:lstStyle/>
        <a:p>
          <a:r>
            <a:rPr lang="en-IE" sz="2200" dirty="0">
              <a:solidFill>
                <a:schemeClr val="bg1"/>
              </a:solidFill>
            </a:rPr>
            <a:t>c</a:t>
          </a:r>
        </a:p>
      </dgm:t>
    </dgm:pt>
    <dgm:pt modelId="{7CFAE18F-6AC8-4C90-A928-D8F3049E76CA}" type="sibTrans" cxnId="{0009799B-455C-4679-9367-06385829C136}">
      <dgm:prSet/>
      <dgm:spPr/>
      <dgm:t>
        <a:bodyPr/>
        <a:lstStyle/>
        <a:p>
          <a:endParaRPr lang="en-IE" sz="2200"/>
        </a:p>
      </dgm:t>
    </dgm:pt>
    <dgm:pt modelId="{FE672D06-59B0-4508-AC13-B10DC8A45118}" type="parTrans" cxnId="{0009799B-455C-4679-9367-06385829C136}">
      <dgm:prSet/>
      <dgm:spPr/>
      <dgm:t>
        <a:bodyPr/>
        <a:lstStyle/>
        <a:p>
          <a:endParaRPr lang="en-IE" sz="2200"/>
        </a:p>
      </dgm:t>
    </dgm:pt>
    <dgm:pt modelId="{28F9C389-1FC8-4316-9311-C3EE82FD917D}" type="pres">
      <dgm:prSet presAssocID="{23B50EB5-76CE-4D7C-AC5D-AA073CD10807}" presName="Name0" presStyleCnt="0">
        <dgm:presLayoutVars>
          <dgm:chMax/>
          <dgm:chPref val="3"/>
          <dgm:dir/>
          <dgm:animOne val="branch"/>
          <dgm:animLvl val="lvl"/>
        </dgm:presLayoutVars>
      </dgm:prSet>
      <dgm:spPr/>
    </dgm:pt>
    <dgm:pt modelId="{81F0A54A-DFB0-4B26-A6EA-E67C7C7E9300}" type="pres">
      <dgm:prSet presAssocID="{73A6A700-FF3B-4F48-B609-170515CF9E07}" presName="composite" presStyleCnt="0"/>
      <dgm:spPr/>
    </dgm:pt>
    <dgm:pt modelId="{1D356CB7-BAD9-4CE8-B5CE-B97A17711B5E}" type="pres">
      <dgm:prSet presAssocID="{73A6A700-FF3B-4F48-B609-170515CF9E07}" presName="FirstChild" presStyleLbl="revTx" presStyleIdx="0" presStyleCnt="6">
        <dgm:presLayoutVars>
          <dgm:chMax val="0"/>
          <dgm:chPref val="0"/>
          <dgm:bulletEnabled val="1"/>
        </dgm:presLayoutVars>
      </dgm:prSet>
      <dgm:spPr/>
    </dgm:pt>
    <dgm:pt modelId="{BB3E313D-ECF3-48D4-A4F6-176E0A10E091}" type="pres">
      <dgm:prSet presAssocID="{73A6A700-FF3B-4F48-B609-170515CF9E07}" presName="Parent" presStyleLbl="alignNode1" presStyleIdx="0" presStyleCnt="3">
        <dgm:presLayoutVars>
          <dgm:chMax val="3"/>
          <dgm:chPref val="3"/>
          <dgm:bulletEnabled val="1"/>
        </dgm:presLayoutVars>
      </dgm:prSet>
      <dgm:spPr/>
    </dgm:pt>
    <dgm:pt modelId="{943C7EB3-FEFB-4865-819E-5603FE865838}" type="pres">
      <dgm:prSet presAssocID="{73A6A700-FF3B-4F48-B609-170515CF9E07}" presName="Accent" presStyleLbl="parChTrans1D1" presStyleIdx="0" presStyleCnt="3"/>
      <dgm:spPr/>
    </dgm:pt>
    <dgm:pt modelId="{8462AB36-B29D-4439-97A3-467B88D9E25D}" type="pres">
      <dgm:prSet presAssocID="{73A6A700-FF3B-4F48-B609-170515CF9E07}" presName="Child" presStyleLbl="revTx" presStyleIdx="1" presStyleCnt="6">
        <dgm:presLayoutVars>
          <dgm:chMax val="0"/>
          <dgm:chPref val="0"/>
          <dgm:bulletEnabled val="1"/>
        </dgm:presLayoutVars>
      </dgm:prSet>
      <dgm:spPr/>
    </dgm:pt>
    <dgm:pt modelId="{CF3C4446-AF94-4DE1-BD16-058D215402BD}" type="pres">
      <dgm:prSet presAssocID="{A52000AC-2A3F-4591-BF92-B51628BD270C}" presName="sibTrans" presStyleCnt="0"/>
      <dgm:spPr/>
    </dgm:pt>
    <dgm:pt modelId="{8EAE8FF7-2044-411B-ABF2-4E966787DFB6}" type="pres">
      <dgm:prSet presAssocID="{A7110086-5230-45DD-95A5-0C2EA1B05425}" presName="composite" presStyleCnt="0"/>
      <dgm:spPr/>
    </dgm:pt>
    <dgm:pt modelId="{E726A0B2-1B01-4EE6-9E4F-83DEACA0C75F}" type="pres">
      <dgm:prSet presAssocID="{A7110086-5230-45DD-95A5-0C2EA1B05425}" presName="FirstChild" presStyleLbl="revTx" presStyleIdx="2" presStyleCnt="6">
        <dgm:presLayoutVars>
          <dgm:chMax val="0"/>
          <dgm:chPref val="0"/>
          <dgm:bulletEnabled val="1"/>
        </dgm:presLayoutVars>
      </dgm:prSet>
      <dgm:spPr/>
    </dgm:pt>
    <dgm:pt modelId="{48A79F49-4E5B-4A46-A2DD-FB3F7775FEA3}" type="pres">
      <dgm:prSet presAssocID="{A7110086-5230-45DD-95A5-0C2EA1B05425}" presName="Parent" presStyleLbl="alignNode1" presStyleIdx="1" presStyleCnt="3">
        <dgm:presLayoutVars>
          <dgm:chMax val="3"/>
          <dgm:chPref val="3"/>
          <dgm:bulletEnabled val="1"/>
        </dgm:presLayoutVars>
      </dgm:prSet>
      <dgm:spPr/>
    </dgm:pt>
    <dgm:pt modelId="{B6D53413-1415-45B1-817F-ECEA66866B1E}" type="pres">
      <dgm:prSet presAssocID="{A7110086-5230-45DD-95A5-0C2EA1B05425}" presName="Accent" presStyleLbl="parChTrans1D1" presStyleIdx="1" presStyleCnt="3"/>
      <dgm:spPr/>
    </dgm:pt>
    <dgm:pt modelId="{5CCCC1EE-41AA-4CE0-AEFB-54B55CD9149D}" type="pres">
      <dgm:prSet presAssocID="{A7110086-5230-45DD-95A5-0C2EA1B05425}" presName="Child" presStyleLbl="revTx" presStyleIdx="3" presStyleCnt="6">
        <dgm:presLayoutVars>
          <dgm:chMax val="0"/>
          <dgm:chPref val="0"/>
          <dgm:bulletEnabled val="1"/>
        </dgm:presLayoutVars>
      </dgm:prSet>
      <dgm:spPr/>
    </dgm:pt>
    <dgm:pt modelId="{FFFD8A86-12D1-4E49-BA10-C5F7AACFF3FC}" type="pres">
      <dgm:prSet presAssocID="{10669EFB-4ED8-4C5D-B8F3-91408D0D3439}" presName="sibTrans" presStyleCnt="0"/>
      <dgm:spPr/>
    </dgm:pt>
    <dgm:pt modelId="{8333AD44-D183-4B07-8C76-F2E9EC622D2B}" type="pres">
      <dgm:prSet presAssocID="{56BAC12D-2870-4AF2-B493-E97ED3767981}" presName="composite" presStyleCnt="0"/>
      <dgm:spPr/>
    </dgm:pt>
    <dgm:pt modelId="{5E8D397D-91CF-471D-96ED-24397F250C99}" type="pres">
      <dgm:prSet presAssocID="{56BAC12D-2870-4AF2-B493-E97ED3767981}" presName="FirstChild" presStyleLbl="revTx" presStyleIdx="4" presStyleCnt="6">
        <dgm:presLayoutVars>
          <dgm:chMax val="0"/>
          <dgm:chPref val="0"/>
          <dgm:bulletEnabled val="1"/>
        </dgm:presLayoutVars>
      </dgm:prSet>
      <dgm:spPr/>
    </dgm:pt>
    <dgm:pt modelId="{6843FBD0-90E0-4485-8ACB-4D0751E12794}" type="pres">
      <dgm:prSet presAssocID="{56BAC12D-2870-4AF2-B493-E97ED3767981}" presName="Parent" presStyleLbl="alignNode1" presStyleIdx="2" presStyleCnt="3">
        <dgm:presLayoutVars>
          <dgm:chMax val="3"/>
          <dgm:chPref val="3"/>
          <dgm:bulletEnabled val="1"/>
        </dgm:presLayoutVars>
      </dgm:prSet>
      <dgm:spPr/>
    </dgm:pt>
    <dgm:pt modelId="{E6E6C64F-DD26-4A75-B557-3732754E8B16}" type="pres">
      <dgm:prSet presAssocID="{56BAC12D-2870-4AF2-B493-E97ED3767981}" presName="Accent" presStyleLbl="parChTrans1D1" presStyleIdx="2" presStyleCnt="3"/>
      <dgm:spPr/>
    </dgm:pt>
    <dgm:pt modelId="{73C03CCC-452B-4514-A258-7332B7ABDF42}" type="pres">
      <dgm:prSet presAssocID="{56BAC12D-2870-4AF2-B493-E97ED3767981}" presName="Child" presStyleLbl="revTx" presStyleIdx="5" presStyleCnt="6">
        <dgm:presLayoutVars>
          <dgm:chMax val="0"/>
          <dgm:chPref val="0"/>
          <dgm:bulletEnabled val="1"/>
        </dgm:presLayoutVars>
      </dgm:prSet>
      <dgm:spPr/>
    </dgm:pt>
  </dgm:ptLst>
  <dgm:cxnLst>
    <dgm:cxn modelId="{95C8E70E-D0C5-4031-8065-F3C57A22B301}" srcId="{73A6A700-FF3B-4F48-B609-170515CF9E07}" destId="{EE7E691F-E9FF-49DD-B04B-F45BF928F38A}" srcOrd="0" destOrd="0" parTransId="{F1D972CF-5862-4FAB-A5D7-4554F024A35D}" sibTransId="{2C9CB41A-6E7C-4FB6-8AEF-394FD6859950}"/>
    <dgm:cxn modelId="{D2BD8611-FD6F-45BA-B106-4FDD0E74F599}" type="presOf" srcId="{FF8D3759-0052-4CC1-991B-3E5027D29ADF}" destId="{8462AB36-B29D-4439-97A3-467B88D9E25D}" srcOrd="0" destOrd="0" presId="urn:microsoft.com/office/officeart/2011/layout/TabList"/>
    <dgm:cxn modelId="{B2217213-8DC0-48EE-9F90-3882A9BFCD39}" srcId="{56BAC12D-2870-4AF2-B493-E97ED3767981}" destId="{F3AB6A3A-68AD-4AE8-AB01-8BE4CAB955D1}" srcOrd="0" destOrd="0" parTransId="{68D7E474-858B-4578-9E0D-6325FC4BE6AE}" sibTransId="{3302EC31-3D6A-4920-A1B3-0FBF71C2B6A8}"/>
    <dgm:cxn modelId="{E669F128-594A-46D7-AFA9-0AC95F0531DF}" type="presOf" srcId="{E16955ED-87AA-4D7C-9CE0-EBB16A633366}" destId="{5CCCC1EE-41AA-4CE0-AEFB-54B55CD9149D}" srcOrd="0" destOrd="0" presId="urn:microsoft.com/office/officeart/2011/layout/TabList"/>
    <dgm:cxn modelId="{A9FB573A-014A-450A-AF53-0EE99C83E53E}" srcId="{73A6A700-FF3B-4F48-B609-170515CF9E07}" destId="{FF8D3759-0052-4CC1-991B-3E5027D29ADF}" srcOrd="1" destOrd="0" parTransId="{EB55776C-4019-4BFB-9850-620A6A2DD5D9}" sibTransId="{EA721A85-D629-4E00-ACF0-B165CE8FF2FD}"/>
    <dgm:cxn modelId="{9EE42542-2AA3-4C95-AD6B-7FC2581652F7}" type="presOf" srcId="{F3AB6A3A-68AD-4AE8-AB01-8BE4CAB955D1}" destId="{5E8D397D-91CF-471D-96ED-24397F250C99}" srcOrd="0" destOrd="0" presId="urn:microsoft.com/office/officeart/2011/layout/TabList"/>
    <dgm:cxn modelId="{00EE3C47-5C12-49B8-9B1B-E4A8D0FBC4B2}" srcId="{23B50EB5-76CE-4D7C-AC5D-AA073CD10807}" destId="{73A6A700-FF3B-4F48-B609-170515CF9E07}" srcOrd="0" destOrd="0" parTransId="{FF89F088-1042-40D3-A25D-3EB0E64BD6B3}" sibTransId="{A52000AC-2A3F-4591-BF92-B51628BD270C}"/>
    <dgm:cxn modelId="{CA42AC87-74CB-498D-BDF8-64D860D77313}" type="presOf" srcId="{23B50EB5-76CE-4D7C-AC5D-AA073CD10807}" destId="{28F9C389-1FC8-4316-9311-C3EE82FD917D}" srcOrd="0" destOrd="0" presId="urn:microsoft.com/office/officeart/2011/layout/TabList"/>
    <dgm:cxn modelId="{18069492-AAD3-4CCC-A389-D466C5EAF2D5}" srcId="{23B50EB5-76CE-4D7C-AC5D-AA073CD10807}" destId="{56BAC12D-2870-4AF2-B493-E97ED3767981}" srcOrd="2" destOrd="0" parTransId="{DAE48119-76F7-4435-8ECA-E386358D6138}" sibTransId="{70C6D9FE-0876-436D-9969-F1B8E092060E}"/>
    <dgm:cxn modelId="{0009799B-455C-4679-9367-06385829C136}" srcId="{A7110086-5230-45DD-95A5-0C2EA1B05425}" destId="{0EF006CF-0268-4A89-81DB-85D6481C4CA7}" srcOrd="0" destOrd="0" parTransId="{FE672D06-59B0-4508-AC13-B10DC8A45118}" sibTransId="{7CFAE18F-6AC8-4C90-A928-D8F3049E76CA}"/>
    <dgm:cxn modelId="{056458A1-B09C-4D23-B46E-292FC36B3394}" type="presOf" srcId="{73A6A700-FF3B-4F48-B609-170515CF9E07}" destId="{BB3E313D-ECF3-48D4-A4F6-176E0A10E091}" srcOrd="0" destOrd="0" presId="urn:microsoft.com/office/officeart/2011/layout/TabList"/>
    <dgm:cxn modelId="{5B11C7A1-0255-45EA-B850-FDEBB763733C}" type="presOf" srcId="{C8B0B9B6-B3EB-48E6-A65B-622CFA3208DB}" destId="{73C03CCC-452B-4514-A258-7332B7ABDF42}" srcOrd="0" destOrd="0" presId="urn:microsoft.com/office/officeart/2011/layout/TabList"/>
    <dgm:cxn modelId="{1EE1FDAA-B0C2-428D-A7FF-2CD5F6951AC9}" type="presOf" srcId="{0EF006CF-0268-4A89-81DB-85D6481C4CA7}" destId="{E726A0B2-1B01-4EE6-9E4F-83DEACA0C75F}" srcOrd="0" destOrd="0" presId="urn:microsoft.com/office/officeart/2011/layout/TabList"/>
    <dgm:cxn modelId="{456409B6-6A92-480B-975E-C4B2132B0C56}" srcId="{A7110086-5230-45DD-95A5-0C2EA1B05425}" destId="{E16955ED-87AA-4D7C-9CE0-EBB16A633366}" srcOrd="1" destOrd="0" parTransId="{6F2FD04E-F763-46AE-A07A-E23155C3CB2C}" sibTransId="{3C0442AE-D877-452F-913B-CD1A894A2918}"/>
    <dgm:cxn modelId="{CAED68BC-B506-4093-8D59-31DC7A0FE985}" type="presOf" srcId="{A7110086-5230-45DD-95A5-0C2EA1B05425}" destId="{48A79F49-4E5B-4A46-A2DD-FB3F7775FEA3}" srcOrd="0" destOrd="0" presId="urn:microsoft.com/office/officeart/2011/layout/TabList"/>
    <dgm:cxn modelId="{7ACEDFDD-D8E2-414A-B20A-143C1161C180}" srcId="{23B50EB5-76CE-4D7C-AC5D-AA073CD10807}" destId="{A7110086-5230-45DD-95A5-0C2EA1B05425}" srcOrd="1" destOrd="0" parTransId="{AD2A56B7-34EB-447B-B0DC-49ED97A2E7D3}" sibTransId="{10669EFB-4ED8-4C5D-B8F3-91408D0D3439}"/>
    <dgm:cxn modelId="{C34CDEDF-C6D8-411A-AC84-24B1EC3E43F0}" srcId="{56BAC12D-2870-4AF2-B493-E97ED3767981}" destId="{C8B0B9B6-B3EB-48E6-A65B-622CFA3208DB}" srcOrd="1" destOrd="0" parTransId="{AA2C661D-3613-46B9-A433-E7E4ABD8437C}" sibTransId="{9CDA5B36-DB31-4DCB-BA92-0FCB7CD90FE2}"/>
    <dgm:cxn modelId="{1C29D8EC-F48B-4BD5-B893-14AE113FBEC6}" type="presOf" srcId="{56BAC12D-2870-4AF2-B493-E97ED3767981}" destId="{6843FBD0-90E0-4485-8ACB-4D0751E12794}" srcOrd="0" destOrd="0" presId="urn:microsoft.com/office/officeart/2011/layout/TabList"/>
    <dgm:cxn modelId="{6FF7EBF7-0ABF-4965-8706-052119E50604}" type="presOf" srcId="{EE7E691F-E9FF-49DD-B04B-F45BF928F38A}" destId="{1D356CB7-BAD9-4CE8-B5CE-B97A17711B5E}" srcOrd="0" destOrd="0" presId="urn:microsoft.com/office/officeart/2011/layout/TabList"/>
    <dgm:cxn modelId="{67445256-0CE5-402A-8518-F3A2DA43F2E9}" type="presParOf" srcId="{28F9C389-1FC8-4316-9311-C3EE82FD917D}" destId="{81F0A54A-DFB0-4B26-A6EA-E67C7C7E9300}" srcOrd="0" destOrd="0" presId="urn:microsoft.com/office/officeart/2011/layout/TabList"/>
    <dgm:cxn modelId="{FF99E229-7242-4EB6-96D9-C8EF0F86658A}" type="presParOf" srcId="{81F0A54A-DFB0-4B26-A6EA-E67C7C7E9300}" destId="{1D356CB7-BAD9-4CE8-B5CE-B97A17711B5E}" srcOrd="0" destOrd="0" presId="urn:microsoft.com/office/officeart/2011/layout/TabList"/>
    <dgm:cxn modelId="{BE5CD1C7-B000-4B98-A1E1-C1F3E2EB82D9}" type="presParOf" srcId="{81F0A54A-DFB0-4B26-A6EA-E67C7C7E9300}" destId="{BB3E313D-ECF3-48D4-A4F6-176E0A10E091}" srcOrd="1" destOrd="0" presId="urn:microsoft.com/office/officeart/2011/layout/TabList"/>
    <dgm:cxn modelId="{4F9B7093-0795-4C9F-805F-42F7965374FA}" type="presParOf" srcId="{81F0A54A-DFB0-4B26-A6EA-E67C7C7E9300}" destId="{943C7EB3-FEFB-4865-819E-5603FE865838}" srcOrd="2" destOrd="0" presId="urn:microsoft.com/office/officeart/2011/layout/TabList"/>
    <dgm:cxn modelId="{FD607EEC-5C97-4AD5-AEAC-9F8251704FA3}" type="presParOf" srcId="{28F9C389-1FC8-4316-9311-C3EE82FD917D}" destId="{8462AB36-B29D-4439-97A3-467B88D9E25D}" srcOrd="1" destOrd="0" presId="urn:microsoft.com/office/officeart/2011/layout/TabList"/>
    <dgm:cxn modelId="{B51119E1-199E-493F-B4FF-B5F3300C1D78}" type="presParOf" srcId="{28F9C389-1FC8-4316-9311-C3EE82FD917D}" destId="{CF3C4446-AF94-4DE1-BD16-058D215402BD}" srcOrd="2" destOrd="0" presId="urn:microsoft.com/office/officeart/2011/layout/TabList"/>
    <dgm:cxn modelId="{CF5CAE8A-8DE5-4839-B554-D2FE484E90B8}" type="presParOf" srcId="{28F9C389-1FC8-4316-9311-C3EE82FD917D}" destId="{8EAE8FF7-2044-411B-ABF2-4E966787DFB6}" srcOrd="3" destOrd="0" presId="urn:microsoft.com/office/officeart/2011/layout/TabList"/>
    <dgm:cxn modelId="{07006D41-41E9-4255-81AD-CC457A85B5F0}" type="presParOf" srcId="{8EAE8FF7-2044-411B-ABF2-4E966787DFB6}" destId="{E726A0B2-1B01-4EE6-9E4F-83DEACA0C75F}" srcOrd="0" destOrd="0" presId="urn:microsoft.com/office/officeart/2011/layout/TabList"/>
    <dgm:cxn modelId="{AF63614D-DA75-4AF6-BE09-6198AB424835}" type="presParOf" srcId="{8EAE8FF7-2044-411B-ABF2-4E966787DFB6}" destId="{48A79F49-4E5B-4A46-A2DD-FB3F7775FEA3}" srcOrd="1" destOrd="0" presId="urn:microsoft.com/office/officeart/2011/layout/TabList"/>
    <dgm:cxn modelId="{2DFF85E7-E931-4805-876B-34CC7AF29F87}" type="presParOf" srcId="{8EAE8FF7-2044-411B-ABF2-4E966787DFB6}" destId="{B6D53413-1415-45B1-817F-ECEA66866B1E}" srcOrd="2" destOrd="0" presId="urn:microsoft.com/office/officeart/2011/layout/TabList"/>
    <dgm:cxn modelId="{64D7100D-4727-4B02-BBD4-BF7F1D183017}" type="presParOf" srcId="{28F9C389-1FC8-4316-9311-C3EE82FD917D}" destId="{5CCCC1EE-41AA-4CE0-AEFB-54B55CD9149D}" srcOrd="4" destOrd="0" presId="urn:microsoft.com/office/officeart/2011/layout/TabList"/>
    <dgm:cxn modelId="{525AB451-C5F1-4C0B-B720-BB8FFCB8653A}" type="presParOf" srcId="{28F9C389-1FC8-4316-9311-C3EE82FD917D}" destId="{FFFD8A86-12D1-4E49-BA10-C5F7AACFF3FC}" srcOrd="5" destOrd="0" presId="urn:microsoft.com/office/officeart/2011/layout/TabList"/>
    <dgm:cxn modelId="{7AA33942-12AF-411A-B72B-9B30E799FA70}" type="presParOf" srcId="{28F9C389-1FC8-4316-9311-C3EE82FD917D}" destId="{8333AD44-D183-4B07-8C76-F2E9EC622D2B}" srcOrd="6" destOrd="0" presId="urn:microsoft.com/office/officeart/2011/layout/TabList"/>
    <dgm:cxn modelId="{E1618A5E-48D2-408B-8E9A-037981F85EBF}" type="presParOf" srcId="{8333AD44-D183-4B07-8C76-F2E9EC622D2B}" destId="{5E8D397D-91CF-471D-96ED-24397F250C99}" srcOrd="0" destOrd="0" presId="urn:microsoft.com/office/officeart/2011/layout/TabList"/>
    <dgm:cxn modelId="{387FF7E6-DE39-4E87-886C-B4B7F44ED7EC}" type="presParOf" srcId="{8333AD44-D183-4B07-8C76-F2E9EC622D2B}" destId="{6843FBD0-90E0-4485-8ACB-4D0751E12794}" srcOrd="1" destOrd="0" presId="urn:microsoft.com/office/officeart/2011/layout/TabList"/>
    <dgm:cxn modelId="{40B42D23-514C-490F-A4DA-8C69F21B5520}" type="presParOf" srcId="{8333AD44-D183-4B07-8C76-F2E9EC622D2B}" destId="{E6E6C64F-DD26-4A75-B557-3732754E8B16}" srcOrd="2" destOrd="0" presId="urn:microsoft.com/office/officeart/2011/layout/TabList"/>
    <dgm:cxn modelId="{F38AC006-8062-400A-AA76-8830DACCE089}" type="presParOf" srcId="{28F9C389-1FC8-4316-9311-C3EE82FD917D}" destId="{73C03CCC-452B-4514-A258-7332B7ABDF42}" srcOrd="7" destOrd="0" presId="urn:microsoft.com/office/officeart/2011/layout/Tab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A390F6-BAC9-410E-A432-29D7E4A51C4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E"/>
        </a:p>
      </dgm:t>
    </dgm:pt>
    <dgm:pt modelId="{B6A83EC9-506C-486E-A71F-D4AA99D0F02D}">
      <dgm:prSet phldrT="[Text]" custT="1"/>
      <dgm:spPr>
        <a:solidFill>
          <a:srgbClr val="459597"/>
        </a:solidFill>
      </dgm:spPr>
      <dgm:t>
        <a:bodyPr/>
        <a:lstStyle/>
        <a:p>
          <a:r>
            <a:rPr lang="en-US" sz="2400" b="1" dirty="0"/>
            <a:t>Cost Based Pricing: </a:t>
          </a:r>
          <a:r>
            <a:rPr lang="en-US" sz="2400" dirty="0"/>
            <a:t>Decide whether to set prices from your costs or from guest-perceived value. </a:t>
          </a:r>
          <a:r>
            <a:rPr lang="en-US" sz="2400" b="1" dirty="0"/>
            <a:t>Cost-based pricing</a:t>
          </a:r>
          <a:r>
            <a:rPr lang="en-US" sz="2400" dirty="0"/>
            <a:t> simply adds a markup to your unit costs. </a:t>
          </a:r>
          <a:endParaRPr lang="en-IE" sz="2400" dirty="0"/>
        </a:p>
      </dgm:t>
    </dgm:pt>
    <dgm:pt modelId="{7D658AFC-56D6-4D17-BEE6-6D623F23C8F8}" type="parTrans" cxnId="{07ABECFC-7226-4E6A-A0F4-59B613C85DCA}">
      <dgm:prSet/>
      <dgm:spPr/>
      <dgm:t>
        <a:bodyPr/>
        <a:lstStyle/>
        <a:p>
          <a:endParaRPr lang="en-IE" sz="2400"/>
        </a:p>
      </dgm:t>
    </dgm:pt>
    <dgm:pt modelId="{FCF8795E-1C54-41B2-9200-64C09AD39D8F}" type="sibTrans" cxnId="{07ABECFC-7226-4E6A-A0F4-59B613C85DCA}">
      <dgm:prSet/>
      <dgm:spPr/>
      <dgm:t>
        <a:bodyPr/>
        <a:lstStyle/>
        <a:p>
          <a:endParaRPr lang="en-IE" sz="2400"/>
        </a:p>
      </dgm:t>
    </dgm:pt>
    <dgm:pt modelId="{A4FAD39C-6DC0-4B3D-9804-0001254CC91C}">
      <dgm:prSet phldrT="[Text]" custT="1"/>
      <dgm:spPr>
        <a:solidFill>
          <a:srgbClr val="459597"/>
        </a:solidFill>
      </dgm:spPr>
      <dgm:t>
        <a:bodyPr/>
        <a:lstStyle/>
        <a:p>
          <a:r>
            <a:rPr lang="en-US" sz="2400" dirty="0"/>
            <a:t>By contrast, </a:t>
          </a:r>
          <a:r>
            <a:rPr lang="en-US" sz="2400" b="1" dirty="0"/>
            <a:t>value-based pricing</a:t>
          </a:r>
          <a:r>
            <a:rPr lang="en-US" sz="2400" dirty="0"/>
            <a:t> charges what guests believe is fair for the experience. </a:t>
          </a:r>
        </a:p>
      </dgm:t>
    </dgm:pt>
    <dgm:pt modelId="{BD3287A9-C7C1-4654-86A2-B667BCD1474B}" type="parTrans" cxnId="{5E200C1F-3DA3-4CF4-8101-39ECA604BC45}">
      <dgm:prSet/>
      <dgm:spPr/>
      <dgm:t>
        <a:bodyPr/>
        <a:lstStyle/>
        <a:p>
          <a:endParaRPr lang="en-IE" sz="2400"/>
        </a:p>
      </dgm:t>
    </dgm:pt>
    <dgm:pt modelId="{366E1F0A-F457-4527-875F-559C2DB30270}" type="sibTrans" cxnId="{5E200C1F-3DA3-4CF4-8101-39ECA604BC45}">
      <dgm:prSet/>
      <dgm:spPr/>
      <dgm:t>
        <a:bodyPr/>
        <a:lstStyle/>
        <a:p>
          <a:endParaRPr lang="en-IE" sz="2400"/>
        </a:p>
      </dgm:t>
    </dgm:pt>
    <dgm:pt modelId="{1BAB64B6-AA51-4AFA-874F-7CD7A9C6814B}">
      <dgm:prSet phldrT="[Text]" custT="1"/>
      <dgm:spPr>
        <a:solidFill>
          <a:srgbClr val="459597"/>
        </a:solidFill>
      </dgm:spPr>
      <dgm:t>
        <a:bodyPr/>
        <a:lstStyle/>
        <a:p>
          <a:r>
            <a:rPr lang="en-US" sz="2400" b="1" dirty="0"/>
            <a:t>In practice, combine both approaches: </a:t>
          </a:r>
          <a:r>
            <a:rPr lang="en-US" sz="2400" dirty="0"/>
            <a:t>ensure all costs are covered and then test higher rates based on the special value you offer. </a:t>
          </a:r>
        </a:p>
      </dgm:t>
    </dgm:pt>
    <dgm:pt modelId="{6AFB3760-DF32-4290-9975-8207FBC17452}" type="parTrans" cxnId="{31759D9D-147B-4F18-901B-FE7EC0F6877F}">
      <dgm:prSet/>
      <dgm:spPr/>
      <dgm:t>
        <a:bodyPr/>
        <a:lstStyle/>
        <a:p>
          <a:endParaRPr lang="en-IE" sz="2400"/>
        </a:p>
      </dgm:t>
    </dgm:pt>
    <dgm:pt modelId="{9E3C578F-534B-4A25-8D08-5FB16F966601}" type="sibTrans" cxnId="{31759D9D-147B-4F18-901B-FE7EC0F6877F}">
      <dgm:prSet/>
      <dgm:spPr/>
      <dgm:t>
        <a:bodyPr/>
        <a:lstStyle/>
        <a:p>
          <a:endParaRPr lang="en-IE" sz="2400"/>
        </a:p>
      </dgm:t>
    </dgm:pt>
    <dgm:pt modelId="{E21D0335-64DB-4F03-9C53-385CEC3C6D2A}">
      <dgm:prSet custT="1"/>
      <dgm:spPr/>
      <dgm:t>
        <a:bodyPr/>
        <a:lstStyle/>
        <a:p>
          <a:pPr marL="0">
            <a:buFont typeface="Arial" panose="020B0604020202020204" pitchFamily="34" charset="0"/>
            <a:buNone/>
          </a:pPr>
          <a:r>
            <a:rPr lang="en-US" sz="2400" b="1" dirty="0">
              <a:solidFill>
                <a:srgbClr val="E96751"/>
              </a:solidFill>
            </a:rPr>
            <a:t>Formula: </a:t>
          </a:r>
          <a:r>
            <a:rPr lang="en-US" sz="2400" dirty="0">
              <a:solidFill>
                <a:srgbClr val="494949"/>
              </a:solidFill>
            </a:rPr>
            <a:t>If cleaning and utilities </a:t>
          </a:r>
          <a:r>
            <a:rPr lang="en-US" sz="2400" b="1" dirty="0">
              <a:solidFill>
                <a:srgbClr val="494949"/>
              </a:solidFill>
            </a:rPr>
            <a:t>per night cost €50 </a:t>
          </a:r>
          <a:r>
            <a:rPr lang="en-US" sz="2400" dirty="0">
              <a:solidFill>
                <a:srgbClr val="494949"/>
              </a:solidFill>
            </a:rPr>
            <a:t>and you want a 20% profit, the room rate is </a:t>
          </a:r>
          <a:r>
            <a:rPr lang="en-US" sz="2400" b="1" dirty="0">
              <a:solidFill>
                <a:srgbClr val="494949"/>
              </a:solidFill>
            </a:rPr>
            <a:t>€50 + (€50 × 0.20) = €60. </a:t>
          </a:r>
          <a:endParaRPr lang="en-IE" sz="2400" dirty="0">
            <a:solidFill>
              <a:srgbClr val="494949"/>
            </a:solidFill>
          </a:endParaRPr>
        </a:p>
      </dgm:t>
    </dgm:pt>
    <dgm:pt modelId="{52F6777A-C6CA-4DDD-81D1-DB7091AF1C7C}" type="parTrans" cxnId="{CBC9401F-B933-47E7-AA0C-D891040DA8DB}">
      <dgm:prSet/>
      <dgm:spPr/>
      <dgm:t>
        <a:bodyPr/>
        <a:lstStyle/>
        <a:p>
          <a:endParaRPr lang="en-IE" sz="2400"/>
        </a:p>
      </dgm:t>
    </dgm:pt>
    <dgm:pt modelId="{1691464C-A021-4ABB-9433-CF0598EA1526}" type="sibTrans" cxnId="{CBC9401F-B933-47E7-AA0C-D891040DA8DB}">
      <dgm:prSet/>
      <dgm:spPr/>
      <dgm:t>
        <a:bodyPr/>
        <a:lstStyle/>
        <a:p>
          <a:endParaRPr lang="en-IE" sz="2400"/>
        </a:p>
      </dgm:t>
    </dgm:pt>
    <dgm:pt modelId="{9FA3E309-573C-419A-BBD1-24A2A04C2E19}">
      <dgm:prSet custT="1"/>
      <dgm:spPr/>
      <dgm:t>
        <a:bodyPr/>
        <a:lstStyle/>
        <a:p>
          <a:pPr marL="0" indent="0">
            <a:lnSpc>
              <a:spcPct val="100000"/>
            </a:lnSpc>
            <a:spcAft>
              <a:spcPts val="0"/>
            </a:spcAft>
            <a:buFont typeface="Arial" panose="020B0604020202020204" pitchFamily="34" charset="0"/>
            <a:buNone/>
          </a:pPr>
          <a:r>
            <a:rPr lang="en-US" sz="2400" b="1" kern="1200" dirty="0">
              <a:solidFill>
                <a:srgbClr val="E96751"/>
              </a:solidFill>
            </a:rPr>
            <a:t>Example: </a:t>
          </a:r>
          <a:r>
            <a:rPr lang="en-US" sz="2400" kern="1200" dirty="0">
              <a:solidFill>
                <a:srgbClr val="494949"/>
              </a:solidFill>
              <a:latin typeface="Calibri" panose="020F0502020204030204"/>
              <a:ea typeface="+mn-ea"/>
              <a:cs typeface="+mn-cs"/>
            </a:rPr>
            <a:t>If your site offers </a:t>
          </a:r>
          <a:r>
            <a:rPr lang="en-US" sz="2400" b="1" kern="1200" dirty="0">
              <a:solidFill>
                <a:srgbClr val="494949"/>
              </a:solidFill>
              <a:latin typeface="Calibri" panose="020F0502020204030204"/>
              <a:ea typeface="+mn-ea"/>
              <a:cs typeface="+mn-cs"/>
            </a:rPr>
            <a:t>unique amenities </a:t>
          </a:r>
          <a:r>
            <a:rPr lang="en-US" sz="2400" kern="1200" dirty="0">
              <a:solidFill>
                <a:srgbClr val="494949"/>
              </a:solidFill>
              <a:latin typeface="Calibri" panose="020F0502020204030204"/>
              <a:ea typeface="+mn-ea"/>
              <a:cs typeface="+mn-cs"/>
            </a:rPr>
            <a:t>(e.g. luxury tents, local food, spa services), people will often pay more even if your costs are moderate. </a:t>
          </a:r>
          <a:endParaRPr lang="en-IE" sz="2400" kern="1200" dirty="0">
            <a:solidFill>
              <a:srgbClr val="494949"/>
            </a:solidFill>
            <a:latin typeface="Calibri" panose="020F0502020204030204"/>
            <a:ea typeface="+mn-ea"/>
            <a:cs typeface="+mn-cs"/>
          </a:endParaRPr>
        </a:p>
      </dgm:t>
    </dgm:pt>
    <dgm:pt modelId="{76BD6696-8804-4245-8AF7-53C1717E9660}" type="parTrans" cxnId="{0C634E3E-8D51-4736-AAD1-2EE3F1669957}">
      <dgm:prSet/>
      <dgm:spPr/>
      <dgm:t>
        <a:bodyPr/>
        <a:lstStyle/>
        <a:p>
          <a:endParaRPr lang="en-IE"/>
        </a:p>
      </dgm:t>
    </dgm:pt>
    <dgm:pt modelId="{5731F35C-F6B8-445C-8730-6DC74E2CB7EB}" type="sibTrans" cxnId="{0C634E3E-8D51-4736-AAD1-2EE3F1669957}">
      <dgm:prSet/>
      <dgm:spPr/>
      <dgm:t>
        <a:bodyPr/>
        <a:lstStyle/>
        <a:p>
          <a:endParaRPr lang="en-IE"/>
        </a:p>
      </dgm:t>
    </dgm:pt>
    <dgm:pt modelId="{FBE7161C-919C-46D1-A97B-B76816E53179}">
      <dgm:prSet custT="1"/>
      <dgm:spPr/>
      <dgm:t>
        <a:bodyPr/>
        <a:lstStyle/>
        <a:p>
          <a:pPr marL="0" indent="0">
            <a:buNone/>
          </a:pPr>
          <a:r>
            <a:rPr lang="en-US" sz="2400" b="1" dirty="0">
              <a:solidFill>
                <a:srgbClr val="E96751"/>
              </a:solidFill>
            </a:rPr>
            <a:t>Combine Both: </a:t>
          </a:r>
          <a:r>
            <a:rPr lang="en-US" sz="2200" b="1" dirty="0">
              <a:solidFill>
                <a:srgbClr val="494949"/>
              </a:solidFill>
            </a:rPr>
            <a:t>Selling Price = Cost + (Cost × Markup%)</a:t>
          </a:r>
          <a:endParaRPr lang="en-IE" sz="2200" dirty="0">
            <a:solidFill>
              <a:srgbClr val="494949"/>
            </a:solidFill>
          </a:endParaRPr>
        </a:p>
      </dgm:t>
    </dgm:pt>
    <dgm:pt modelId="{C82617F1-FF87-4457-9AE4-87C3E0F07523}" type="parTrans" cxnId="{F2B05581-BCB2-4A4F-8E5E-9C925C955837}">
      <dgm:prSet/>
      <dgm:spPr/>
      <dgm:t>
        <a:bodyPr/>
        <a:lstStyle/>
        <a:p>
          <a:endParaRPr lang="en-IE"/>
        </a:p>
      </dgm:t>
    </dgm:pt>
    <dgm:pt modelId="{E2C327DB-3A5F-4382-A9A0-C91D1B1B3D80}" type="sibTrans" cxnId="{F2B05581-BCB2-4A4F-8E5E-9C925C955837}">
      <dgm:prSet/>
      <dgm:spPr/>
      <dgm:t>
        <a:bodyPr/>
        <a:lstStyle/>
        <a:p>
          <a:endParaRPr lang="en-IE"/>
        </a:p>
      </dgm:t>
    </dgm:pt>
    <dgm:pt modelId="{F31722AB-48F2-4748-A6B4-AA7F974D8A90}">
      <dgm:prSet custT="1"/>
      <dgm:spPr/>
      <dgm:t>
        <a:bodyPr/>
        <a:lstStyle/>
        <a:p>
          <a:pPr marL="0" indent="0">
            <a:buNone/>
          </a:pPr>
          <a:r>
            <a:rPr lang="en-US" sz="2200" dirty="0" err="1">
              <a:solidFill>
                <a:srgbClr val="494949"/>
              </a:solidFill>
            </a:rPr>
            <a:t>Emphasise</a:t>
          </a:r>
          <a:r>
            <a:rPr lang="en-US" sz="2200" dirty="0">
              <a:solidFill>
                <a:srgbClr val="494949"/>
              </a:solidFill>
            </a:rPr>
            <a:t> unique features or eco-credentials so guests understand and accept higher rates. </a:t>
          </a:r>
          <a:r>
            <a:rPr lang="en-US" sz="2200" b="1" dirty="0">
              <a:solidFill>
                <a:srgbClr val="E96751"/>
              </a:solidFill>
            </a:rPr>
            <a:t>Example: </a:t>
          </a:r>
          <a:r>
            <a:rPr lang="en-US" sz="2200" dirty="0">
              <a:solidFill>
                <a:srgbClr val="494949"/>
              </a:solidFill>
            </a:rPr>
            <a:t>A “base rate” plus seasonal multipliers (e.g. +25% in mid-season, +50% in summer) can be calculated in Excel.</a:t>
          </a:r>
          <a:endParaRPr lang="en-IE" sz="2200" dirty="0">
            <a:solidFill>
              <a:srgbClr val="494949"/>
            </a:solidFill>
          </a:endParaRPr>
        </a:p>
      </dgm:t>
    </dgm:pt>
    <dgm:pt modelId="{F5F62EF5-CD55-4506-A36B-54C8A6E970D7}" type="parTrans" cxnId="{86F6FED2-CE75-443E-97B5-E7E40E92CBDD}">
      <dgm:prSet/>
      <dgm:spPr/>
      <dgm:t>
        <a:bodyPr/>
        <a:lstStyle/>
        <a:p>
          <a:endParaRPr lang="en-IE"/>
        </a:p>
      </dgm:t>
    </dgm:pt>
    <dgm:pt modelId="{A3792585-5F21-4152-A241-3243401F82E7}" type="sibTrans" cxnId="{86F6FED2-CE75-443E-97B5-E7E40E92CBDD}">
      <dgm:prSet/>
      <dgm:spPr/>
      <dgm:t>
        <a:bodyPr/>
        <a:lstStyle/>
        <a:p>
          <a:endParaRPr lang="en-IE"/>
        </a:p>
      </dgm:t>
    </dgm:pt>
    <dgm:pt modelId="{F9C0A9B2-7956-4453-8C30-421D9148C7A2}" type="pres">
      <dgm:prSet presAssocID="{61A390F6-BAC9-410E-A432-29D7E4A51C4C}" presName="linear" presStyleCnt="0">
        <dgm:presLayoutVars>
          <dgm:dir/>
          <dgm:animLvl val="lvl"/>
          <dgm:resizeHandles val="exact"/>
        </dgm:presLayoutVars>
      </dgm:prSet>
      <dgm:spPr/>
    </dgm:pt>
    <dgm:pt modelId="{86A22E5B-8CC2-4E55-8E8D-C1A03040DBEB}" type="pres">
      <dgm:prSet presAssocID="{B6A83EC9-506C-486E-A71F-D4AA99D0F02D}" presName="parentLin" presStyleCnt="0"/>
      <dgm:spPr/>
    </dgm:pt>
    <dgm:pt modelId="{79C8AE5C-27F3-4BDB-876C-3644E642DDE5}" type="pres">
      <dgm:prSet presAssocID="{B6A83EC9-506C-486E-A71F-D4AA99D0F02D}" presName="parentLeftMargin" presStyleLbl="node1" presStyleIdx="0" presStyleCnt="3"/>
      <dgm:spPr/>
    </dgm:pt>
    <dgm:pt modelId="{A75D84B4-7AC6-4F6E-8AAE-A04D7B36A255}" type="pres">
      <dgm:prSet presAssocID="{B6A83EC9-506C-486E-A71F-D4AA99D0F02D}" presName="parentText" presStyleLbl="node1" presStyleIdx="0" presStyleCnt="3" custScaleX="133282" custScaleY="134145" custLinFactNeighborX="-17952">
        <dgm:presLayoutVars>
          <dgm:chMax val="0"/>
          <dgm:bulletEnabled val="1"/>
        </dgm:presLayoutVars>
      </dgm:prSet>
      <dgm:spPr/>
    </dgm:pt>
    <dgm:pt modelId="{13EC6591-02C6-4B10-BB32-588077EED595}" type="pres">
      <dgm:prSet presAssocID="{B6A83EC9-506C-486E-A71F-D4AA99D0F02D}" presName="negativeSpace" presStyleCnt="0"/>
      <dgm:spPr/>
    </dgm:pt>
    <dgm:pt modelId="{FD9700C5-81F4-4915-93F1-19092AD88B44}" type="pres">
      <dgm:prSet presAssocID="{B6A83EC9-506C-486E-A71F-D4AA99D0F02D}" presName="childText" presStyleLbl="conFgAcc1" presStyleIdx="0" presStyleCnt="3">
        <dgm:presLayoutVars>
          <dgm:bulletEnabled val="1"/>
        </dgm:presLayoutVars>
      </dgm:prSet>
      <dgm:spPr/>
    </dgm:pt>
    <dgm:pt modelId="{9884CF86-69AD-40C0-9D43-833DD4212486}" type="pres">
      <dgm:prSet presAssocID="{FCF8795E-1C54-41B2-9200-64C09AD39D8F}" presName="spaceBetweenRectangles" presStyleCnt="0"/>
      <dgm:spPr/>
    </dgm:pt>
    <dgm:pt modelId="{34B99D06-A8F9-4C5D-B4F7-AA0A50968B75}" type="pres">
      <dgm:prSet presAssocID="{A4FAD39C-6DC0-4B3D-9804-0001254CC91C}" presName="parentLin" presStyleCnt="0"/>
      <dgm:spPr/>
    </dgm:pt>
    <dgm:pt modelId="{C2BEE2DE-DCD1-4F20-A20E-6086408BCB7F}" type="pres">
      <dgm:prSet presAssocID="{A4FAD39C-6DC0-4B3D-9804-0001254CC91C}" presName="parentLeftMargin" presStyleLbl="node1" presStyleIdx="0" presStyleCnt="3"/>
      <dgm:spPr/>
    </dgm:pt>
    <dgm:pt modelId="{D8A21486-F86B-480C-BC8E-4E74B242ACCF}" type="pres">
      <dgm:prSet presAssocID="{A4FAD39C-6DC0-4B3D-9804-0001254CC91C}" presName="parentText" presStyleLbl="node1" presStyleIdx="1" presStyleCnt="3" custScaleX="131360">
        <dgm:presLayoutVars>
          <dgm:chMax val="0"/>
          <dgm:bulletEnabled val="1"/>
        </dgm:presLayoutVars>
      </dgm:prSet>
      <dgm:spPr/>
    </dgm:pt>
    <dgm:pt modelId="{02730C2F-14C4-448E-9657-14CEDC9364B7}" type="pres">
      <dgm:prSet presAssocID="{A4FAD39C-6DC0-4B3D-9804-0001254CC91C}" presName="negativeSpace" presStyleCnt="0"/>
      <dgm:spPr/>
    </dgm:pt>
    <dgm:pt modelId="{8DFCCAD1-6716-4B6B-8434-E3A31E01A8D1}" type="pres">
      <dgm:prSet presAssocID="{A4FAD39C-6DC0-4B3D-9804-0001254CC91C}" presName="childText" presStyleLbl="conFgAcc1" presStyleIdx="1" presStyleCnt="3">
        <dgm:presLayoutVars>
          <dgm:bulletEnabled val="1"/>
        </dgm:presLayoutVars>
      </dgm:prSet>
      <dgm:spPr/>
    </dgm:pt>
    <dgm:pt modelId="{9B9E8920-E654-4FE8-8A3D-DA7FC44AE019}" type="pres">
      <dgm:prSet presAssocID="{366E1F0A-F457-4527-875F-559C2DB30270}" presName="spaceBetweenRectangles" presStyleCnt="0"/>
      <dgm:spPr/>
    </dgm:pt>
    <dgm:pt modelId="{E3071E56-82C9-4D81-93A1-6F02431A6A75}" type="pres">
      <dgm:prSet presAssocID="{1BAB64B6-AA51-4AFA-874F-7CD7A9C6814B}" presName="parentLin" presStyleCnt="0"/>
      <dgm:spPr/>
    </dgm:pt>
    <dgm:pt modelId="{15062024-42B6-47EE-B18C-C213D74B77D1}" type="pres">
      <dgm:prSet presAssocID="{1BAB64B6-AA51-4AFA-874F-7CD7A9C6814B}" presName="parentLeftMargin" presStyleLbl="node1" presStyleIdx="1" presStyleCnt="3"/>
      <dgm:spPr/>
    </dgm:pt>
    <dgm:pt modelId="{0606036E-97E3-4CB1-B711-3964CE4F9D60}" type="pres">
      <dgm:prSet presAssocID="{1BAB64B6-AA51-4AFA-874F-7CD7A9C6814B}" presName="parentText" presStyleLbl="node1" presStyleIdx="2" presStyleCnt="3" custScaleX="131492">
        <dgm:presLayoutVars>
          <dgm:chMax val="0"/>
          <dgm:bulletEnabled val="1"/>
        </dgm:presLayoutVars>
      </dgm:prSet>
      <dgm:spPr/>
    </dgm:pt>
    <dgm:pt modelId="{600A41F2-C1ED-445C-B767-DF0545E64B82}" type="pres">
      <dgm:prSet presAssocID="{1BAB64B6-AA51-4AFA-874F-7CD7A9C6814B}" presName="negativeSpace" presStyleCnt="0"/>
      <dgm:spPr/>
    </dgm:pt>
    <dgm:pt modelId="{983DCD21-B93A-4534-8E38-9F7B747BA8DF}" type="pres">
      <dgm:prSet presAssocID="{1BAB64B6-AA51-4AFA-874F-7CD7A9C6814B}" presName="childText" presStyleLbl="conFgAcc1" presStyleIdx="2" presStyleCnt="3" custLinFactNeighborY="12266">
        <dgm:presLayoutVars>
          <dgm:bulletEnabled val="1"/>
        </dgm:presLayoutVars>
      </dgm:prSet>
      <dgm:spPr/>
    </dgm:pt>
  </dgm:ptLst>
  <dgm:cxnLst>
    <dgm:cxn modelId="{6E036E05-3077-4B52-BE65-9D3EF037BEFB}" type="presOf" srcId="{1BAB64B6-AA51-4AFA-874F-7CD7A9C6814B}" destId="{0606036E-97E3-4CB1-B711-3964CE4F9D60}" srcOrd="1" destOrd="0" presId="urn:microsoft.com/office/officeart/2005/8/layout/list1"/>
    <dgm:cxn modelId="{5E200C1F-3DA3-4CF4-8101-39ECA604BC45}" srcId="{61A390F6-BAC9-410E-A432-29D7E4A51C4C}" destId="{A4FAD39C-6DC0-4B3D-9804-0001254CC91C}" srcOrd="1" destOrd="0" parTransId="{BD3287A9-C7C1-4654-86A2-B667BCD1474B}" sibTransId="{366E1F0A-F457-4527-875F-559C2DB30270}"/>
    <dgm:cxn modelId="{CBC9401F-B933-47E7-AA0C-D891040DA8DB}" srcId="{B6A83EC9-506C-486E-A71F-D4AA99D0F02D}" destId="{E21D0335-64DB-4F03-9C53-385CEC3C6D2A}" srcOrd="0" destOrd="0" parTransId="{52F6777A-C6CA-4DDD-81D1-DB7091AF1C7C}" sibTransId="{1691464C-A021-4ABB-9433-CF0598EA1526}"/>
    <dgm:cxn modelId="{A24A2337-5866-4A77-8292-6F822482EA62}" type="presOf" srcId="{9FA3E309-573C-419A-BBD1-24A2A04C2E19}" destId="{8DFCCAD1-6716-4B6B-8434-E3A31E01A8D1}" srcOrd="0" destOrd="0" presId="urn:microsoft.com/office/officeart/2005/8/layout/list1"/>
    <dgm:cxn modelId="{0C634E3E-8D51-4736-AAD1-2EE3F1669957}" srcId="{A4FAD39C-6DC0-4B3D-9804-0001254CC91C}" destId="{9FA3E309-573C-419A-BBD1-24A2A04C2E19}" srcOrd="0" destOrd="0" parTransId="{76BD6696-8804-4245-8AF7-53C1717E9660}" sibTransId="{5731F35C-F6B8-445C-8730-6DC74E2CB7EB}"/>
    <dgm:cxn modelId="{F2B05581-BCB2-4A4F-8E5E-9C925C955837}" srcId="{1BAB64B6-AA51-4AFA-874F-7CD7A9C6814B}" destId="{FBE7161C-919C-46D1-A97B-B76816E53179}" srcOrd="0" destOrd="0" parTransId="{C82617F1-FF87-4457-9AE4-87C3E0F07523}" sibTransId="{E2C327DB-3A5F-4382-A9A0-C91D1B1B3D80}"/>
    <dgm:cxn modelId="{63A39888-0BBD-4B9F-B43D-17A4C6F15D05}" type="presOf" srcId="{61A390F6-BAC9-410E-A432-29D7E4A51C4C}" destId="{F9C0A9B2-7956-4453-8C30-421D9148C7A2}" srcOrd="0" destOrd="0" presId="urn:microsoft.com/office/officeart/2005/8/layout/list1"/>
    <dgm:cxn modelId="{94896094-150E-4052-AEAC-5C84FC410381}" type="presOf" srcId="{B6A83EC9-506C-486E-A71F-D4AA99D0F02D}" destId="{A75D84B4-7AC6-4F6E-8AAE-A04D7B36A255}" srcOrd="1" destOrd="0" presId="urn:microsoft.com/office/officeart/2005/8/layout/list1"/>
    <dgm:cxn modelId="{31759D9D-147B-4F18-901B-FE7EC0F6877F}" srcId="{61A390F6-BAC9-410E-A432-29D7E4A51C4C}" destId="{1BAB64B6-AA51-4AFA-874F-7CD7A9C6814B}" srcOrd="2" destOrd="0" parTransId="{6AFB3760-DF32-4290-9975-8207FBC17452}" sibTransId="{9E3C578F-534B-4A25-8D08-5FB16F966601}"/>
    <dgm:cxn modelId="{7CF5F6B0-E971-4748-BD8B-AA736C4DAD10}" type="presOf" srcId="{A4FAD39C-6DC0-4B3D-9804-0001254CC91C}" destId="{D8A21486-F86B-480C-BC8E-4E74B242ACCF}" srcOrd="1" destOrd="0" presId="urn:microsoft.com/office/officeart/2005/8/layout/list1"/>
    <dgm:cxn modelId="{DE71C1B3-5316-487B-8B1A-34E357834B27}" type="presOf" srcId="{1BAB64B6-AA51-4AFA-874F-7CD7A9C6814B}" destId="{15062024-42B6-47EE-B18C-C213D74B77D1}" srcOrd="0" destOrd="0" presId="urn:microsoft.com/office/officeart/2005/8/layout/list1"/>
    <dgm:cxn modelId="{75FDA5C0-68B4-4D35-917E-A9EB601E40BF}" type="presOf" srcId="{B6A83EC9-506C-486E-A71F-D4AA99D0F02D}" destId="{79C8AE5C-27F3-4BDB-876C-3644E642DDE5}" srcOrd="0" destOrd="0" presId="urn:microsoft.com/office/officeart/2005/8/layout/list1"/>
    <dgm:cxn modelId="{B926DBC8-4D94-49AF-BFCD-E8B3807382FF}" type="presOf" srcId="{E21D0335-64DB-4F03-9C53-385CEC3C6D2A}" destId="{FD9700C5-81F4-4915-93F1-19092AD88B44}" srcOrd="0" destOrd="0" presId="urn:microsoft.com/office/officeart/2005/8/layout/list1"/>
    <dgm:cxn modelId="{86F6FED2-CE75-443E-97B5-E7E40E92CBDD}" srcId="{1BAB64B6-AA51-4AFA-874F-7CD7A9C6814B}" destId="{F31722AB-48F2-4748-A6B4-AA7F974D8A90}" srcOrd="1" destOrd="0" parTransId="{F5F62EF5-CD55-4506-A36B-54C8A6E970D7}" sibTransId="{A3792585-5F21-4152-A241-3243401F82E7}"/>
    <dgm:cxn modelId="{F78E19D4-6CBC-4AC2-8784-6727CA402522}" type="presOf" srcId="{FBE7161C-919C-46D1-A97B-B76816E53179}" destId="{983DCD21-B93A-4534-8E38-9F7B747BA8DF}" srcOrd="0" destOrd="0" presId="urn:microsoft.com/office/officeart/2005/8/layout/list1"/>
    <dgm:cxn modelId="{86F364F5-C5C4-4089-813C-16893E07B42D}" type="presOf" srcId="{F31722AB-48F2-4748-A6B4-AA7F974D8A90}" destId="{983DCD21-B93A-4534-8E38-9F7B747BA8DF}" srcOrd="0" destOrd="1" presId="urn:microsoft.com/office/officeart/2005/8/layout/list1"/>
    <dgm:cxn modelId="{07ABECFC-7226-4E6A-A0F4-59B613C85DCA}" srcId="{61A390F6-BAC9-410E-A432-29D7E4A51C4C}" destId="{B6A83EC9-506C-486E-A71F-D4AA99D0F02D}" srcOrd="0" destOrd="0" parTransId="{7D658AFC-56D6-4D17-BEE6-6D623F23C8F8}" sibTransId="{FCF8795E-1C54-41B2-9200-64C09AD39D8F}"/>
    <dgm:cxn modelId="{AB63C8FF-D992-4ED8-8FD3-329B8652481F}" type="presOf" srcId="{A4FAD39C-6DC0-4B3D-9804-0001254CC91C}" destId="{C2BEE2DE-DCD1-4F20-A20E-6086408BCB7F}" srcOrd="0" destOrd="0" presId="urn:microsoft.com/office/officeart/2005/8/layout/list1"/>
    <dgm:cxn modelId="{AA41E4DA-8B36-48EE-BE5A-FFD8DB9A512C}" type="presParOf" srcId="{F9C0A9B2-7956-4453-8C30-421D9148C7A2}" destId="{86A22E5B-8CC2-4E55-8E8D-C1A03040DBEB}" srcOrd="0" destOrd="0" presId="urn:microsoft.com/office/officeart/2005/8/layout/list1"/>
    <dgm:cxn modelId="{DCC291F6-9E0E-4180-904E-D0A7523AEFEE}" type="presParOf" srcId="{86A22E5B-8CC2-4E55-8E8D-C1A03040DBEB}" destId="{79C8AE5C-27F3-4BDB-876C-3644E642DDE5}" srcOrd="0" destOrd="0" presId="urn:microsoft.com/office/officeart/2005/8/layout/list1"/>
    <dgm:cxn modelId="{C61CE3DC-D7C0-4875-A711-63556C9AC2E9}" type="presParOf" srcId="{86A22E5B-8CC2-4E55-8E8D-C1A03040DBEB}" destId="{A75D84B4-7AC6-4F6E-8AAE-A04D7B36A255}" srcOrd="1" destOrd="0" presId="urn:microsoft.com/office/officeart/2005/8/layout/list1"/>
    <dgm:cxn modelId="{6F00F945-779C-44CD-9C99-B7CA090D3E52}" type="presParOf" srcId="{F9C0A9B2-7956-4453-8C30-421D9148C7A2}" destId="{13EC6591-02C6-4B10-BB32-588077EED595}" srcOrd="1" destOrd="0" presId="urn:microsoft.com/office/officeart/2005/8/layout/list1"/>
    <dgm:cxn modelId="{6B290FD8-AE9B-404E-8104-AB7379D5818B}" type="presParOf" srcId="{F9C0A9B2-7956-4453-8C30-421D9148C7A2}" destId="{FD9700C5-81F4-4915-93F1-19092AD88B44}" srcOrd="2" destOrd="0" presId="urn:microsoft.com/office/officeart/2005/8/layout/list1"/>
    <dgm:cxn modelId="{68F3FD3E-C85C-4DBE-9155-5680C4DAF74F}" type="presParOf" srcId="{F9C0A9B2-7956-4453-8C30-421D9148C7A2}" destId="{9884CF86-69AD-40C0-9D43-833DD4212486}" srcOrd="3" destOrd="0" presId="urn:microsoft.com/office/officeart/2005/8/layout/list1"/>
    <dgm:cxn modelId="{7756E9C1-64B2-4AC8-A758-A3D42DFBA8E7}" type="presParOf" srcId="{F9C0A9B2-7956-4453-8C30-421D9148C7A2}" destId="{34B99D06-A8F9-4C5D-B4F7-AA0A50968B75}" srcOrd="4" destOrd="0" presId="urn:microsoft.com/office/officeart/2005/8/layout/list1"/>
    <dgm:cxn modelId="{8079186F-FF5C-4D5C-A9ED-0E91374D3E06}" type="presParOf" srcId="{34B99D06-A8F9-4C5D-B4F7-AA0A50968B75}" destId="{C2BEE2DE-DCD1-4F20-A20E-6086408BCB7F}" srcOrd="0" destOrd="0" presId="urn:microsoft.com/office/officeart/2005/8/layout/list1"/>
    <dgm:cxn modelId="{9CB978B6-7130-445F-81F6-B79AC143723B}" type="presParOf" srcId="{34B99D06-A8F9-4C5D-B4F7-AA0A50968B75}" destId="{D8A21486-F86B-480C-BC8E-4E74B242ACCF}" srcOrd="1" destOrd="0" presId="urn:microsoft.com/office/officeart/2005/8/layout/list1"/>
    <dgm:cxn modelId="{DA07261B-6780-4BC5-8D7C-28012579CEC7}" type="presParOf" srcId="{F9C0A9B2-7956-4453-8C30-421D9148C7A2}" destId="{02730C2F-14C4-448E-9657-14CEDC9364B7}" srcOrd="5" destOrd="0" presId="urn:microsoft.com/office/officeart/2005/8/layout/list1"/>
    <dgm:cxn modelId="{3D3C1D85-F2F5-43B5-A01D-A24FA4712C8F}" type="presParOf" srcId="{F9C0A9B2-7956-4453-8C30-421D9148C7A2}" destId="{8DFCCAD1-6716-4B6B-8434-E3A31E01A8D1}" srcOrd="6" destOrd="0" presId="urn:microsoft.com/office/officeart/2005/8/layout/list1"/>
    <dgm:cxn modelId="{ED5A1EE9-2F42-44F2-B725-CAD60144A250}" type="presParOf" srcId="{F9C0A9B2-7956-4453-8C30-421D9148C7A2}" destId="{9B9E8920-E654-4FE8-8A3D-DA7FC44AE019}" srcOrd="7" destOrd="0" presId="urn:microsoft.com/office/officeart/2005/8/layout/list1"/>
    <dgm:cxn modelId="{440892FB-C9E5-49C7-B9C3-90CD072DA17E}" type="presParOf" srcId="{F9C0A9B2-7956-4453-8C30-421D9148C7A2}" destId="{E3071E56-82C9-4D81-93A1-6F02431A6A75}" srcOrd="8" destOrd="0" presId="urn:microsoft.com/office/officeart/2005/8/layout/list1"/>
    <dgm:cxn modelId="{85D43F76-A812-404E-AA4E-8E3878FDA29A}" type="presParOf" srcId="{E3071E56-82C9-4D81-93A1-6F02431A6A75}" destId="{15062024-42B6-47EE-B18C-C213D74B77D1}" srcOrd="0" destOrd="0" presId="urn:microsoft.com/office/officeart/2005/8/layout/list1"/>
    <dgm:cxn modelId="{B6E39B6C-2A37-46FB-BBCB-ED14B0689EE7}" type="presParOf" srcId="{E3071E56-82C9-4D81-93A1-6F02431A6A75}" destId="{0606036E-97E3-4CB1-B711-3964CE4F9D60}" srcOrd="1" destOrd="0" presId="urn:microsoft.com/office/officeart/2005/8/layout/list1"/>
    <dgm:cxn modelId="{940110FD-C38A-442E-B27A-C4ACB8D8DFC2}" type="presParOf" srcId="{F9C0A9B2-7956-4453-8C30-421D9148C7A2}" destId="{600A41F2-C1ED-445C-B767-DF0545E64B82}" srcOrd="9" destOrd="0" presId="urn:microsoft.com/office/officeart/2005/8/layout/list1"/>
    <dgm:cxn modelId="{DFB4C74D-C745-474D-BD6E-E6BC4E519A14}" type="presParOf" srcId="{F9C0A9B2-7956-4453-8C30-421D9148C7A2}" destId="{983DCD21-B93A-4534-8E38-9F7B747BA8D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3C847-6FF9-4913-A7D3-A31CA38B762F}">
      <dsp:nvSpPr>
        <dsp:cNvPr id="0" name=""/>
        <dsp:cNvSpPr/>
      </dsp:nvSpPr>
      <dsp:spPr>
        <a:xfrm>
          <a:off x="4170078" y="0"/>
          <a:ext cx="7531282" cy="207303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360000" lvl="1" indent="-228600" algn="l" defTabSz="977900">
            <a:lnSpc>
              <a:spcPct val="100000"/>
            </a:lnSpc>
            <a:spcBef>
              <a:spcPct val="0"/>
            </a:spcBef>
            <a:spcAft>
              <a:spcPts val="0"/>
            </a:spcAft>
            <a:buFont typeface="Arial" panose="020B0604020202020204" pitchFamily="34" charset="0"/>
            <a:buChar char="•"/>
          </a:pPr>
          <a:r>
            <a:rPr lang="en-US" sz="2200" kern="1200" dirty="0">
              <a:solidFill>
                <a:srgbClr val="494949"/>
              </a:solidFill>
            </a:rPr>
            <a:t>You calculate all </a:t>
          </a:r>
          <a:r>
            <a:rPr lang="en-US" sz="2200" b="1" kern="1200" dirty="0">
              <a:solidFill>
                <a:srgbClr val="494949"/>
              </a:solidFill>
            </a:rPr>
            <a:t>operating costs </a:t>
          </a:r>
          <a:r>
            <a:rPr lang="en-US" sz="2200" kern="1200" dirty="0">
              <a:solidFill>
                <a:srgbClr val="494949"/>
              </a:solidFill>
            </a:rPr>
            <a:t>(cleaning, </a:t>
          </a:r>
          <a:r>
            <a:rPr lang="en-US" sz="2200" kern="1200" dirty="0">
              <a:solidFill>
                <a:srgbClr val="494949"/>
              </a:solidFill>
              <a:latin typeface="Calibri" panose="020F0502020204030204"/>
              <a:ea typeface="+mn-ea"/>
              <a:cs typeface="+mn-cs"/>
            </a:rPr>
            <a:t>electricity, staff, maintenance, insurance, etc.).
Add </a:t>
          </a:r>
          <a:r>
            <a:rPr lang="en-US" sz="2200" b="1" kern="1200" dirty="0">
              <a:solidFill>
                <a:srgbClr val="494949"/>
              </a:solidFill>
              <a:latin typeface="Calibri" panose="020F0502020204030204"/>
              <a:ea typeface="+mn-ea"/>
              <a:cs typeface="+mn-cs"/>
            </a:rPr>
            <a:t>fixed costs </a:t>
          </a:r>
          <a:r>
            <a:rPr lang="en-US" sz="2200" kern="1200" dirty="0">
              <a:solidFill>
                <a:srgbClr val="494949"/>
              </a:solidFill>
              <a:latin typeface="Calibri" panose="020F0502020204030204"/>
              <a:ea typeface="+mn-ea"/>
              <a:cs typeface="+mn-cs"/>
            </a:rPr>
            <a:t>(mortgage or rent, licenses, marketing).
Include a </a:t>
          </a:r>
          <a:r>
            <a:rPr lang="en-US" sz="2200" b="1" kern="1200" dirty="0">
              <a:solidFill>
                <a:srgbClr val="494949"/>
              </a:solidFill>
              <a:latin typeface="Calibri" panose="020F0502020204030204"/>
              <a:ea typeface="+mn-ea"/>
              <a:cs typeface="+mn-cs"/>
            </a:rPr>
            <a:t>markup</a:t>
          </a:r>
          <a:r>
            <a:rPr lang="en-US" sz="2200" kern="1200" dirty="0">
              <a:solidFill>
                <a:srgbClr val="494949"/>
              </a:solidFill>
              <a:latin typeface="Calibri" panose="020F0502020204030204"/>
              <a:ea typeface="+mn-ea"/>
              <a:cs typeface="+mn-cs"/>
            </a:rPr>
            <a:t> (e.g. 20–30%) to ensure profit.</a:t>
          </a:r>
          <a:endParaRPr lang="en-IE" sz="2200" kern="1200" dirty="0">
            <a:solidFill>
              <a:srgbClr val="494949"/>
            </a:solidFill>
            <a:latin typeface="Calibri" panose="020F0502020204030204"/>
            <a:ea typeface="+mn-ea"/>
            <a:cs typeface="+mn-cs"/>
          </a:endParaRPr>
        </a:p>
      </dsp:txBody>
      <dsp:txXfrm>
        <a:off x="4170078" y="259129"/>
        <a:ext cx="6753896" cy="1554772"/>
      </dsp:txXfrm>
    </dsp:sp>
    <dsp:sp modelId="{F80D3727-A3ED-4281-96D7-7B648227E379}">
      <dsp:nvSpPr>
        <dsp:cNvPr id="0" name=""/>
        <dsp:cNvSpPr/>
      </dsp:nvSpPr>
      <dsp:spPr>
        <a:xfrm>
          <a:off x="4813" y="121168"/>
          <a:ext cx="4160451" cy="1831056"/>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IE" sz="2400" b="1" kern="1200" dirty="0"/>
            <a:t>Cost-Based Pricing</a:t>
          </a:r>
        </a:p>
        <a:p>
          <a:pPr marL="0" lvl="0" indent="0" algn="ctr" defTabSz="1066800">
            <a:lnSpc>
              <a:spcPct val="90000"/>
            </a:lnSpc>
            <a:spcBef>
              <a:spcPct val="0"/>
            </a:spcBef>
            <a:spcAft>
              <a:spcPct val="35000"/>
            </a:spcAft>
            <a:buNone/>
          </a:pPr>
          <a:r>
            <a:rPr lang="en-IE" sz="2200" kern="1200" dirty="0"/>
            <a:t>This strategy sets prices based on the total cost to run the business plus a markup for profit</a:t>
          </a:r>
        </a:p>
      </dsp:txBody>
      <dsp:txXfrm>
        <a:off x="94198" y="210553"/>
        <a:ext cx="3981681" cy="1652286"/>
      </dsp:txXfrm>
    </dsp:sp>
    <dsp:sp modelId="{D79E8065-A3C6-413E-9E5E-686BA913F362}">
      <dsp:nvSpPr>
        <dsp:cNvPr id="0" name=""/>
        <dsp:cNvSpPr/>
      </dsp:nvSpPr>
      <dsp:spPr>
        <a:xfrm>
          <a:off x="3698327" y="2021356"/>
          <a:ext cx="8003033" cy="94986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360000" lvl="1" indent="-228600" algn="l" defTabSz="977900">
            <a:lnSpc>
              <a:spcPct val="90000"/>
            </a:lnSpc>
            <a:spcBef>
              <a:spcPct val="0"/>
            </a:spcBef>
            <a:spcAft>
              <a:spcPct val="15000"/>
            </a:spcAft>
            <a:buFont typeface="Arial" panose="020B0604020202020204" pitchFamily="34" charset="0"/>
            <a:buChar char="•"/>
          </a:pPr>
          <a:r>
            <a:rPr lang="en-US" sz="2200" kern="1200" dirty="0">
              <a:solidFill>
                <a:srgbClr val="494949"/>
              </a:solidFill>
              <a:latin typeface="Calibri" panose="020F0502020204030204"/>
              <a:ea typeface="+mn-ea"/>
              <a:cs typeface="+mn-cs"/>
            </a:rPr>
            <a:t>If your </a:t>
          </a:r>
          <a:r>
            <a:rPr lang="en-US" sz="2200" b="1" kern="1200" dirty="0">
              <a:solidFill>
                <a:srgbClr val="494949"/>
              </a:solidFill>
              <a:latin typeface="Calibri" panose="020F0502020204030204"/>
              <a:ea typeface="+mn-ea"/>
              <a:cs typeface="+mn-cs"/>
            </a:rPr>
            <a:t>average cost per guest night </a:t>
          </a:r>
          <a:r>
            <a:rPr lang="en-US" sz="2200" kern="1200" dirty="0">
              <a:solidFill>
                <a:srgbClr val="494949"/>
              </a:solidFill>
              <a:latin typeface="Calibri" panose="020F0502020204030204"/>
              <a:ea typeface="+mn-ea"/>
              <a:cs typeface="+mn-cs"/>
            </a:rPr>
            <a:t>is €80, you might set the price at €104 to ensure a 30% profit.</a:t>
          </a:r>
          <a:endParaRPr lang="en-IE" sz="2200" kern="1200" dirty="0"/>
        </a:p>
      </dsp:txBody>
      <dsp:txXfrm>
        <a:off x="3698327" y="2140089"/>
        <a:ext cx="7646836" cy="712395"/>
      </dsp:txXfrm>
    </dsp:sp>
    <dsp:sp modelId="{C4520A6F-3487-47FB-9996-B476BCAE790A}">
      <dsp:nvSpPr>
        <dsp:cNvPr id="0" name=""/>
        <dsp:cNvSpPr/>
      </dsp:nvSpPr>
      <dsp:spPr>
        <a:xfrm>
          <a:off x="25" y="2032260"/>
          <a:ext cx="3698137" cy="850452"/>
        </a:xfrm>
        <a:prstGeom prst="round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IE" sz="2400" b="1" kern="1200" dirty="0"/>
            <a:t>Example</a:t>
          </a:r>
        </a:p>
      </dsp:txBody>
      <dsp:txXfrm>
        <a:off x="41541" y="2073776"/>
        <a:ext cx="3615105" cy="767420"/>
      </dsp:txXfrm>
    </dsp:sp>
    <dsp:sp modelId="{92CA5B09-B44B-415D-A5A8-120C5127EBED}">
      <dsp:nvSpPr>
        <dsp:cNvPr id="0" name=""/>
        <dsp:cNvSpPr/>
      </dsp:nvSpPr>
      <dsp:spPr>
        <a:xfrm>
          <a:off x="4128444" y="2998279"/>
          <a:ext cx="7570997" cy="241549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360000" lvl="1" indent="-230400" algn="l" defTabSz="977900">
            <a:lnSpc>
              <a:spcPct val="100000"/>
            </a:lnSpc>
            <a:spcBef>
              <a:spcPct val="0"/>
            </a:spcBef>
            <a:spcAft>
              <a:spcPts val="0"/>
            </a:spcAft>
            <a:buChar char="•"/>
          </a:pPr>
          <a:r>
            <a:rPr lang="en-IE" sz="2200" kern="1200" dirty="0">
              <a:solidFill>
                <a:srgbClr val="494949"/>
              </a:solidFill>
              <a:latin typeface="Calibri" panose="020F0502020204030204"/>
              <a:ea typeface="+mn-ea"/>
              <a:cs typeface="+mn-cs"/>
            </a:rPr>
            <a:t>You consider what your guests </a:t>
          </a:r>
          <a:r>
            <a:rPr lang="en-IE" sz="2200" b="1" kern="1200" dirty="0">
              <a:solidFill>
                <a:srgbClr val="494949"/>
              </a:solidFill>
              <a:latin typeface="Calibri" panose="020F0502020204030204"/>
              <a:ea typeface="+mn-ea"/>
              <a:cs typeface="+mn-cs"/>
            </a:rPr>
            <a:t>value most</a:t>
          </a:r>
          <a:r>
            <a:rPr lang="en-IE" sz="2200" kern="1200" dirty="0">
              <a:solidFill>
                <a:srgbClr val="494949"/>
              </a:solidFill>
              <a:latin typeface="Calibri" panose="020F0502020204030204"/>
              <a:ea typeface="+mn-ea"/>
              <a:cs typeface="+mn-cs"/>
            </a:rPr>
            <a:t>: tranquillity, authenticity, eco-luxury, and cultural immersion.
Benchmark against </a:t>
          </a:r>
          <a:r>
            <a:rPr lang="en-IE" sz="2200" b="1" kern="1200" dirty="0">
              <a:solidFill>
                <a:srgbClr val="494949"/>
              </a:solidFill>
              <a:latin typeface="Calibri" panose="020F0502020204030204"/>
              <a:ea typeface="+mn-ea"/>
              <a:cs typeface="+mn-cs"/>
            </a:rPr>
            <a:t>similar unique stays </a:t>
          </a:r>
          <a:r>
            <a:rPr lang="en-IE" sz="2200" kern="1200" dirty="0">
              <a:solidFill>
                <a:srgbClr val="494949"/>
              </a:solidFill>
              <a:latin typeface="Calibri" panose="020F0502020204030204"/>
              <a:ea typeface="+mn-ea"/>
              <a:cs typeface="+mn-cs"/>
            </a:rPr>
            <a:t>(Airbnb, eco-lodges, boutique hotels).
Use branding and storytelling to </a:t>
          </a:r>
          <a:r>
            <a:rPr lang="en-IE" sz="2200" b="1" kern="1200" dirty="0">
              <a:solidFill>
                <a:srgbClr val="494949"/>
              </a:solidFill>
              <a:latin typeface="Calibri" panose="020F0502020204030204"/>
              <a:ea typeface="+mn-ea"/>
              <a:cs typeface="+mn-cs"/>
            </a:rPr>
            <a:t>justify higher rates</a:t>
          </a:r>
          <a:r>
            <a:rPr lang="en-IE" sz="2200" kern="1200" dirty="0">
              <a:solidFill>
                <a:srgbClr val="494949"/>
              </a:solidFill>
              <a:latin typeface="Calibri" panose="020F0502020204030204"/>
              <a:ea typeface="+mn-ea"/>
              <a:cs typeface="+mn-cs"/>
            </a:rPr>
            <a:t>.</a:t>
          </a:r>
        </a:p>
      </dsp:txBody>
      <dsp:txXfrm>
        <a:off x="4128444" y="3300216"/>
        <a:ext cx="6665188" cy="1811619"/>
      </dsp:txXfrm>
    </dsp:sp>
    <dsp:sp modelId="{459D87BD-1E2F-4231-89D6-3A9C8AB55DDE}">
      <dsp:nvSpPr>
        <dsp:cNvPr id="0" name=""/>
        <dsp:cNvSpPr/>
      </dsp:nvSpPr>
      <dsp:spPr>
        <a:xfrm>
          <a:off x="0" y="3290498"/>
          <a:ext cx="4123082" cy="1831056"/>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IE" sz="2400" b="1" kern="1200" dirty="0"/>
            <a:t>Value-Based Pricing</a:t>
          </a:r>
        </a:p>
        <a:p>
          <a:pPr marL="0" lvl="0" indent="0" algn="ctr" defTabSz="1066800">
            <a:lnSpc>
              <a:spcPct val="90000"/>
            </a:lnSpc>
            <a:spcBef>
              <a:spcPct val="0"/>
            </a:spcBef>
            <a:spcAft>
              <a:spcPct val="35000"/>
            </a:spcAft>
            <a:buNone/>
          </a:pPr>
          <a:r>
            <a:rPr lang="en-US" sz="2200" b="0" kern="1200" dirty="0"/>
            <a:t>This strategy is based on the perceived value of your accommodation to your ideal guest, rather than just the costs.</a:t>
          </a:r>
          <a:endParaRPr lang="en-IE" sz="2200" b="0" kern="1200" dirty="0"/>
        </a:p>
      </dsp:txBody>
      <dsp:txXfrm>
        <a:off x="89385" y="3379883"/>
        <a:ext cx="3944312" cy="16522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C7EB3-FEFB-4865-819E-5603FE865838}">
      <dsp:nvSpPr>
        <dsp:cNvPr id="0" name=""/>
        <dsp:cNvSpPr/>
      </dsp:nvSpPr>
      <dsp:spPr>
        <a:xfrm>
          <a:off x="155985" y="439495"/>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56CB7-BAD9-4CE8-B5CE-B97A17711B5E}">
      <dsp:nvSpPr>
        <dsp:cNvPr id="0" name=""/>
        <dsp:cNvSpPr/>
      </dsp:nvSpPr>
      <dsp:spPr>
        <a:xfrm>
          <a:off x="2817397" y="643"/>
          <a:ext cx="7574788" cy="438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endParaRPr lang="en-IE" sz="2200" kern="1200" dirty="0"/>
        </a:p>
      </dsp:txBody>
      <dsp:txXfrm>
        <a:off x="2817397" y="643"/>
        <a:ext cx="7574788" cy="438852"/>
      </dsp:txXfrm>
    </dsp:sp>
    <dsp:sp modelId="{BB3E313D-ECF3-48D4-A4F6-176E0A10E091}">
      <dsp:nvSpPr>
        <dsp:cNvPr id="0" name=""/>
        <dsp:cNvSpPr/>
      </dsp:nvSpPr>
      <dsp:spPr>
        <a:xfrm>
          <a:off x="-20652" y="0"/>
          <a:ext cx="3285353" cy="438852"/>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977900">
            <a:lnSpc>
              <a:spcPct val="90000"/>
            </a:lnSpc>
            <a:spcBef>
              <a:spcPct val="0"/>
            </a:spcBef>
            <a:spcAft>
              <a:spcPct val="35000"/>
            </a:spcAft>
            <a:buNone/>
          </a:pPr>
          <a:r>
            <a:rPr lang="en-IE" sz="2200" b="1" i="0" kern="1200" dirty="0"/>
            <a:t>Mitigate risks</a:t>
          </a:r>
          <a:endParaRPr lang="en-IE" sz="2200" kern="1200" dirty="0"/>
        </a:p>
      </dsp:txBody>
      <dsp:txXfrm>
        <a:off x="775" y="21427"/>
        <a:ext cx="3242499" cy="417425"/>
      </dsp:txXfrm>
    </dsp:sp>
    <dsp:sp modelId="{8462AB36-B29D-4439-97A3-467B88D9E25D}">
      <dsp:nvSpPr>
        <dsp:cNvPr id="0" name=""/>
        <dsp:cNvSpPr/>
      </dsp:nvSpPr>
      <dsp:spPr>
        <a:xfrm>
          <a:off x="0" y="439495"/>
          <a:ext cx="10236200" cy="87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Font typeface="Arial" panose="020B0604020202020204" pitchFamily="34" charset="0"/>
            <a:buNone/>
          </a:pPr>
          <a:r>
            <a:rPr lang="en-US" sz="2200" b="0" i="0" kern="1200" dirty="0">
              <a:solidFill>
                <a:srgbClr val="494949"/>
              </a:solidFill>
            </a:rPr>
            <a:t>Cost-based pricing is safe. It considers the unique circumstances of your accommodation to come up with a </a:t>
          </a:r>
          <a:r>
            <a:rPr lang="en-US" sz="2200" b="1" i="0" kern="1200" dirty="0">
              <a:solidFill>
                <a:srgbClr val="494949"/>
              </a:solidFill>
            </a:rPr>
            <a:t>price that’s good for business</a:t>
          </a:r>
          <a:r>
            <a:rPr lang="en-US" sz="2200" b="0" i="0" kern="1200" dirty="0">
              <a:solidFill>
                <a:srgbClr val="494949"/>
              </a:solidFill>
            </a:rPr>
            <a:t>.</a:t>
          </a:r>
          <a:endParaRPr lang="en-IE" sz="2200" kern="1200" dirty="0">
            <a:solidFill>
              <a:srgbClr val="494949"/>
            </a:solidFill>
          </a:endParaRPr>
        </a:p>
      </dsp:txBody>
      <dsp:txXfrm>
        <a:off x="0" y="439495"/>
        <a:ext cx="10236200" cy="8778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6C64F-DD26-4A75-B557-3732754E8B16}">
      <dsp:nvSpPr>
        <dsp:cNvPr id="0" name=""/>
        <dsp:cNvSpPr/>
      </dsp:nvSpPr>
      <dsp:spPr>
        <a:xfrm>
          <a:off x="65504" y="2523726"/>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D53413-1415-45B1-817F-ECEA66866B1E}">
      <dsp:nvSpPr>
        <dsp:cNvPr id="0" name=""/>
        <dsp:cNvSpPr/>
      </dsp:nvSpPr>
      <dsp:spPr>
        <a:xfrm>
          <a:off x="630441" y="1439745"/>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3C7EB3-FEFB-4865-819E-5603FE865838}">
      <dsp:nvSpPr>
        <dsp:cNvPr id="0" name=""/>
        <dsp:cNvSpPr/>
      </dsp:nvSpPr>
      <dsp:spPr>
        <a:xfrm>
          <a:off x="84553" y="355765"/>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56CB7-BAD9-4CE8-B5CE-B97A17711B5E}">
      <dsp:nvSpPr>
        <dsp:cNvPr id="0" name=""/>
        <dsp:cNvSpPr/>
      </dsp:nvSpPr>
      <dsp:spPr>
        <a:xfrm>
          <a:off x="2745965" y="396"/>
          <a:ext cx="7574788" cy="35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endParaRPr lang="en-IE" sz="2200" kern="1200" dirty="0"/>
        </a:p>
      </dsp:txBody>
      <dsp:txXfrm>
        <a:off x="2745965" y="396"/>
        <a:ext cx="7574788" cy="355368"/>
      </dsp:txXfrm>
    </dsp:sp>
    <dsp:sp modelId="{BB3E313D-ECF3-48D4-A4F6-176E0A10E091}">
      <dsp:nvSpPr>
        <dsp:cNvPr id="0" name=""/>
        <dsp:cNvSpPr/>
      </dsp:nvSpPr>
      <dsp:spPr>
        <a:xfrm>
          <a:off x="0" y="15044"/>
          <a:ext cx="2999624" cy="355368"/>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IE" sz="2200" b="1" i="0" kern="1200" dirty="0"/>
            <a:t>Minimum level of profit</a:t>
          </a:r>
          <a:endParaRPr lang="en-IE" sz="2200" kern="1200" dirty="0"/>
        </a:p>
      </dsp:txBody>
      <dsp:txXfrm>
        <a:off x="17351" y="32395"/>
        <a:ext cx="2964922" cy="338017"/>
      </dsp:txXfrm>
    </dsp:sp>
    <dsp:sp modelId="{8462AB36-B29D-4439-97A3-467B88D9E25D}">
      <dsp:nvSpPr>
        <dsp:cNvPr id="0" name=""/>
        <dsp:cNvSpPr/>
      </dsp:nvSpPr>
      <dsp:spPr>
        <a:xfrm>
          <a:off x="0" y="355765"/>
          <a:ext cx="10236200" cy="71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Font typeface="Arial" panose="020B0604020202020204" pitchFamily="34" charset="0"/>
            <a:buNone/>
          </a:pPr>
          <a:r>
            <a:rPr lang="en-US" sz="2200" b="0" i="0" kern="1200" dirty="0">
              <a:solidFill>
                <a:srgbClr val="494949"/>
              </a:solidFill>
            </a:rPr>
            <a:t>When you calculate and set your cost-based price, you’re guaranteed to make a </a:t>
          </a:r>
          <a:r>
            <a:rPr lang="en-US" sz="2200" b="1" i="0" kern="1200" dirty="0">
              <a:solidFill>
                <a:srgbClr val="494949"/>
              </a:solidFill>
            </a:rPr>
            <a:t>minimum level of profit </a:t>
          </a:r>
          <a:r>
            <a:rPr lang="en-US" sz="2200" b="0" i="0" kern="1200" dirty="0">
              <a:solidFill>
                <a:srgbClr val="494949"/>
              </a:solidFill>
            </a:rPr>
            <a:t>whenever a guest books a room.</a:t>
          </a:r>
          <a:endParaRPr lang="en-IE" sz="2200" kern="1200" dirty="0">
            <a:solidFill>
              <a:srgbClr val="494949"/>
            </a:solidFill>
          </a:endParaRPr>
        </a:p>
      </dsp:txBody>
      <dsp:txXfrm>
        <a:off x="0" y="355765"/>
        <a:ext cx="10236200" cy="710843"/>
      </dsp:txXfrm>
    </dsp:sp>
    <dsp:sp modelId="{E726A0B2-1B01-4EE6-9E4F-83DEACA0C75F}">
      <dsp:nvSpPr>
        <dsp:cNvPr id="0" name=""/>
        <dsp:cNvSpPr/>
      </dsp:nvSpPr>
      <dsp:spPr>
        <a:xfrm>
          <a:off x="3291853" y="1084377"/>
          <a:ext cx="7574788" cy="35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endParaRPr lang="en-IE" sz="2200" kern="1200" dirty="0"/>
        </a:p>
      </dsp:txBody>
      <dsp:txXfrm>
        <a:off x="3291853" y="1084377"/>
        <a:ext cx="7574788" cy="355368"/>
      </dsp:txXfrm>
    </dsp:sp>
    <dsp:sp modelId="{48A79F49-4E5B-4A46-A2DD-FB3F7775FEA3}">
      <dsp:nvSpPr>
        <dsp:cNvPr id="0" name=""/>
        <dsp:cNvSpPr/>
      </dsp:nvSpPr>
      <dsp:spPr>
        <a:xfrm>
          <a:off x="-6" y="1084430"/>
          <a:ext cx="5183179" cy="355368"/>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977900">
            <a:lnSpc>
              <a:spcPct val="90000"/>
            </a:lnSpc>
            <a:spcBef>
              <a:spcPct val="0"/>
            </a:spcBef>
            <a:spcAft>
              <a:spcPct val="35000"/>
            </a:spcAft>
            <a:buNone/>
          </a:pPr>
          <a:r>
            <a:rPr lang="en-US" sz="2200" b="1" i="0" kern="1200" dirty="0"/>
            <a:t>Structure for forecasting and budgeting</a:t>
          </a:r>
          <a:endParaRPr lang="en-IE" sz="2200" b="1" kern="1200" dirty="0">
            <a:solidFill>
              <a:schemeClr val="bg1"/>
            </a:solidFill>
          </a:endParaRPr>
        </a:p>
      </dsp:txBody>
      <dsp:txXfrm>
        <a:off x="17345" y="1101781"/>
        <a:ext cx="5148477" cy="338017"/>
      </dsp:txXfrm>
    </dsp:sp>
    <dsp:sp modelId="{5CCCC1EE-41AA-4CE0-AEFB-54B55CD9149D}">
      <dsp:nvSpPr>
        <dsp:cNvPr id="0" name=""/>
        <dsp:cNvSpPr/>
      </dsp:nvSpPr>
      <dsp:spPr>
        <a:xfrm>
          <a:off x="0" y="1439745"/>
          <a:ext cx="10236200" cy="71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None/>
          </a:pPr>
          <a:r>
            <a:rPr lang="en-US" sz="2200" b="0" i="0" kern="1200" dirty="0">
              <a:solidFill>
                <a:srgbClr val="494949"/>
              </a:solidFill>
            </a:rPr>
            <a:t>The process of setting cost-based pricing can offer </a:t>
          </a:r>
          <a:r>
            <a:rPr lang="en-US" sz="2200" b="1" i="0" kern="1200" dirty="0">
              <a:solidFill>
                <a:srgbClr val="494949"/>
              </a:solidFill>
            </a:rPr>
            <a:t>valuable insights </a:t>
          </a:r>
          <a:r>
            <a:rPr lang="en-US" sz="2200" b="0" i="0" kern="1200" dirty="0">
              <a:solidFill>
                <a:srgbClr val="494949"/>
              </a:solidFill>
            </a:rPr>
            <a:t>into your finances and be helpful for forecasting and budgeting.</a:t>
          </a:r>
          <a:endParaRPr lang="en-IE" sz="2200" kern="1200" dirty="0">
            <a:solidFill>
              <a:srgbClr val="494949"/>
            </a:solidFill>
          </a:endParaRPr>
        </a:p>
      </dsp:txBody>
      <dsp:txXfrm>
        <a:off x="0" y="1439745"/>
        <a:ext cx="10236200" cy="710843"/>
      </dsp:txXfrm>
    </dsp:sp>
    <dsp:sp modelId="{5E8D397D-91CF-471D-96ED-24397F250C99}">
      <dsp:nvSpPr>
        <dsp:cNvPr id="0" name=""/>
        <dsp:cNvSpPr/>
      </dsp:nvSpPr>
      <dsp:spPr>
        <a:xfrm>
          <a:off x="2726916" y="2168358"/>
          <a:ext cx="7574788" cy="35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IE" sz="2200" kern="1200" dirty="0"/>
            <a:t>l</a:t>
          </a:r>
        </a:p>
      </dsp:txBody>
      <dsp:txXfrm>
        <a:off x="2726916" y="2168358"/>
        <a:ext cx="7574788" cy="355368"/>
      </dsp:txXfrm>
    </dsp:sp>
    <dsp:sp modelId="{6843FBD0-90E0-4485-8ACB-4D0751E12794}">
      <dsp:nvSpPr>
        <dsp:cNvPr id="0" name=""/>
        <dsp:cNvSpPr/>
      </dsp:nvSpPr>
      <dsp:spPr>
        <a:xfrm>
          <a:off x="-65504" y="2168358"/>
          <a:ext cx="2923428" cy="355368"/>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977900">
            <a:lnSpc>
              <a:spcPct val="90000"/>
            </a:lnSpc>
            <a:spcBef>
              <a:spcPct val="0"/>
            </a:spcBef>
            <a:spcAft>
              <a:spcPct val="35000"/>
            </a:spcAft>
            <a:buNone/>
          </a:pPr>
          <a:r>
            <a:rPr lang="en-IE" sz="2200" b="1" i="0" kern="1200" dirty="0"/>
            <a:t>Consistency</a:t>
          </a:r>
          <a:endParaRPr lang="en-IE" sz="2200" kern="1200" dirty="0"/>
        </a:p>
      </dsp:txBody>
      <dsp:txXfrm>
        <a:off x="-48153" y="2185709"/>
        <a:ext cx="2888726" cy="338017"/>
      </dsp:txXfrm>
    </dsp:sp>
    <dsp:sp modelId="{73C03CCC-452B-4514-A258-7332B7ABDF42}">
      <dsp:nvSpPr>
        <dsp:cNvPr id="0" name=""/>
        <dsp:cNvSpPr/>
      </dsp:nvSpPr>
      <dsp:spPr>
        <a:xfrm>
          <a:off x="0" y="2524123"/>
          <a:ext cx="10236200" cy="71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None/>
          </a:pPr>
          <a:r>
            <a:rPr lang="en-US" sz="2200" b="0" i="0" kern="1200" dirty="0">
              <a:solidFill>
                <a:srgbClr val="494949"/>
              </a:solidFill>
            </a:rPr>
            <a:t>By using costs as your guide, you can be </a:t>
          </a:r>
          <a:r>
            <a:rPr lang="en-US" sz="2200" b="1" i="0" kern="1200" dirty="0">
              <a:solidFill>
                <a:srgbClr val="494949"/>
              </a:solidFill>
            </a:rPr>
            <a:t>confident that your prices will be competitive </a:t>
          </a:r>
          <a:r>
            <a:rPr lang="en-US" sz="2200" b="0" i="0" kern="1200" dirty="0">
              <a:solidFill>
                <a:srgbClr val="494949"/>
              </a:solidFill>
            </a:rPr>
            <a:t>(provided you don’t go overboard with your profit margin).</a:t>
          </a:r>
          <a:endParaRPr lang="en-IE" sz="2200" b="0" i="0" kern="1200" dirty="0">
            <a:solidFill>
              <a:srgbClr val="494949"/>
            </a:solidFill>
            <a:latin typeface="Calibri" panose="020F0502020204030204"/>
            <a:ea typeface="+mn-ea"/>
            <a:cs typeface="+mn-cs"/>
          </a:endParaRPr>
        </a:p>
      </dsp:txBody>
      <dsp:txXfrm>
        <a:off x="0" y="2524123"/>
        <a:ext cx="10236200" cy="7108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C7EB3-FEFB-4865-819E-5603FE865838}">
      <dsp:nvSpPr>
        <dsp:cNvPr id="0" name=""/>
        <dsp:cNvSpPr/>
      </dsp:nvSpPr>
      <dsp:spPr>
        <a:xfrm>
          <a:off x="155985" y="439495"/>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56CB7-BAD9-4CE8-B5CE-B97A17711B5E}">
      <dsp:nvSpPr>
        <dsp:cNvPr id="0" name=""/>
        <dsp:cNvSpPr/>
      </dsp:nvSpPr>
      <dsp:spPr>
        <a:xfrm>
          <a:off x="2817397" y="643"/>
          <a:ext cx="7574788" cy="438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endParaRPr lang="en-IE" sz="2200" kern="1200" dirty="0"/>
        </a:p>
      </dsp:txBody>
      <dsp:txXfrm>
        <a:off x="2817397" y="643"/>
        <a:ext cx="7574788" cy="438852"/>
      </dsp:txXfrm>
    </dsp:sp>
    <dsp:sp modelId="{BB3E313D-ECF3-48D4-A4F6-176E0A10E091}">
      <dsp:nvSpPr>
        <dsp:cNvPr id="0" name=""/>
        <dsp:cNvSpPr/>
      </dsp:nvSpPr>
      <dsp:spPr>
        <a:xfrm>
          <a:off x="-20652" y="0"/>
          <a:ext cx="3285353" cy="438852"/>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IE" sz="2200" b="1" i="0" kern="1200" dirty="0"/>
            <a:t>Competition-Based Pricing</a:t>
          </a:r>
          <a:endParaRPr lang="en-IE" sz="2200" kern="1200" dirty="0"/>
        </a:p>
      </dsp:txBody>
      <dsp:txXfrm>
        <a:off x="775" y="21427"/>
        <a:ext cx="3242499" cy="417425"/>
      </dsp:txXfrm>
    </dsp:sp>
    <dsp:sp modelId="{8462AB36-B29D-4439-97A3-467B88D9E25D}">
      <dsp:nvSpPr>
        <dsp:cNvPr id="0" name=""/>
        <dsp:cNvSpPr/>
      </dsp:nvSpPr>
      <dsp:spPr>
        <a:xfrm>
          <a:off x="0" y="439495"/>
          <a:ext cx="10236200" cy="87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Font typeface="Arial" panose="020B0604020202020204" pitchFamily="34" charset="0"/>
            <a:buNone/>
          </a:pPr>
          <a:r>
            <a:rPr lang="en-US" sz="2200" b="0" i="0" kern="1200" dirty="0">
              <a:solidFill>
                <a:srgbClr val="494949"/>
              </a:solidFill>
            </a:rPr>
            <a:t>Prices are set based on what is </a:t>
          </a:r>
          <a:r>
            <a:rPr lang="en-US" sz="2200" b="1" i="0" kern="1200" dirty="0">
              <a:solidFill>
                <a:srgbClr val="494949"/>
              </a:solidFill>
            </a:rPr>
            <a:t>competition relevant </a:t>
          </a:r>
          <a:r>
            <a:rPr lang="en-US" sz="2200" b="0" i="0" kern="1200" dirty="0">
              <a:solidFill>
                <a:srgbClr val="494949"/>
              </a:solidFill>
            </a:rPr>
            <a:t>i.e., what local alternative tourism accommodation competitors are charging</a:t>
          </a:r>
          <a:endParaRPr lang="en-IE" sz="2200" kern="1200" dirty="0">
            <a:solidFill>
              <a:srgbClr val="494949"/>
            </a:solidFill>
          </a:endParaRPr>
        </a:p>
      </dsp:txBody>
      <dsp:txXfrm>
        <a:off x="0" y="439495"/>
        <a:ext cx="10236200" cy="8778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6C64F-DD26-4A75-B557-3732754E8B16}">
      <dsp:nvSpPr>
        <dsp:cNvPr id="0" name=""/>
        <dsp:cNvSpPr/>
      </dsp:nvSpPr>
      <dsp:spPr>
        <a:xfrm>
          <a:off x="0" y="2523726"/>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D53413-1415-45B1-817F-ECEA66866B1E}">
      <dsp:nvSpPr>
        <dsp:cNvPr id="0" name=""/>
        <dsp:cNvSpPr/>
      </dsp:nvSpPr>
      <dsp:spPr>
        <a:xfrm>
          <a:off x="0" y="1439745"/>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3C7EB3-FEFB-4865-819E-5603FE865838}">
      <dsp:nvSpPr>
        <dsp:cNvPr id="0" name=""/>
        <dsp:cNvSpPr/>
      </dsp:nvSpPr>
      <dsp:spPr>
        <a:xfrm>
          <a:off x="0" y="355765"/>
          <a:ext cx="102362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56CB7-BAD9-4CE8-B5CE-B97A17711B5E}">
      <dsp:nvSpPr>
        <dsp:cNvPr id="0" name=""/>
        <dsp:cNvSpPr/>
      </dsp:nvSpPr>
      <dsp:spPr>
        <a:xfrm>
          <a:off x="2661411" y="396"/>
          <a:ext cx="7574788" cy="35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endParaRPr lang="en-IE" sz="2200" kern="1200" dirty="0"/>
        </a:p>
      </dsp:txBody>
      <dsp:txXfrm>
        <a:off x="2661411" y="396"/>
        <a:ext cx="7574788" cy="355368"/>
      </dsp:txXfrm>
    </dsp:sp>
    <dsp:sp modelId="{BB3E313D-ECF3-48D4-A4F6-176E0A10E091}">
      <dsp:nvSpPr>
        <dsp:cNvPr id="0" name=""/>
        <dsp:cNvSpPr/>
      </dsp:nvSpPr>
      <dsp:spPr>
        <a:xfrm>
          <a:off x="0" y="396"/>
          <a:ext cx="2661412" cy="355368"/>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IE" sz="2200" b="1" i="0" kern="1200" dirty="0"/>
            <a:t>Cost Based Pricing</a:t>
          </a:r>
          <a:endParaRPr lang="en-IE" sz="2200" kern="1200" dirty="0"/>
        </a:p>
      </dsp:txBody>
      <dsp:txXfrm>
        <a:off x="17351" y="17747"/>
        <a:ext cx="2626710" cy="338017"/>
      </dsp:txXfrm>
    </dsp:sp>
    <dsp:sp modelId="{8462AB36-B29D-4439-97A3-467B88D9E25D}">
      <dsp:nvSpPr>
        <dsp:cNvPr id="0" name=""/>
        <dsp:cNvSpPr/>
      </dsp:nvSpPr>
      <dsp:spPr>
        <a:xfrm>
          <a:off x="0" y="355765"/>
          <a:ext cx="10236200" cy="71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Font typeface="Arial" panose="020B0604020202020204" pitchFamily="34" charset="0"/>
            <a:buNone/>
          </a:pPr>
          <a:r>
            <a:rPr lang="en-US" sz="2200" b="0" i="0" kern="1200" dirty="0">
              <a:solidFill>
                <a:srgbClr val="494949"/>
              </a:solidFill>
            </a:rPr>
            <a:t>Prices are set based on how much a </a:t>
          </a:r>
          <a:r>
            <a:rPr lang="en-US" sz="2200" b="1" i="0" kern="1200" dirty="0">
              <a:solidFill>
                <a:srgbClr val="494949"/>
              </a:solidFill>
            </a:rPr>
            <a:t>service costs to deliver, plus a profit margin markup.</a:t>
          </a:r>
          <a:endParaRPr lang="en-IE" sz="2200" b="1" kern="1200" dirty="0">
            <a:solidFill>
              <a:srgbClr val="494949"/>
            </a:solidFill>
          </a:endParaRPr>
        </a:p>
      </dsp:txBody>
      <dsp:txXfrm>
        <a:off x="0" y="355765"/>
        <a:ext cx="10236200" cy="710843"/>
      </dsp:txXfrm>
    </dsp:sp>
    <dsp:sp modelId="{E726A0B2-1B01-4EE6-9E4F-83DEACA0C75F}">
      <dsp:nvSpPr>
        <dsp:cNvPr id="0" name=""/>
        <dsp:cNvSpPr/>
      </dsp:nvSpPr>
      <dsp:spPr>
        <a:xfrm>
          <a:off x="2661411" y="1084377"/>
          <a:ext cx="7574788" cy="35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IE" sz="2200" kern="1200" dirty="0">
              <a:solidFill>
                <a:schemeClr val="bg1"/>
              </a:solidFill>
            </a:rPr>
            <a:t>c</a:t>
          </a:r>
        </a:p>
      </dsp:txBody>
      <dsp:txXfrm>
        <a:off x="2661411" y="1084377"/>
        <a:ext cx="7574788" cy="355368"/>
      </dsp:txXfrm>
    </dsp:sp>
    <dsp:sp modelId="{48A79F49-4E5B-4A46-A2DD-FB3F7775FEA3}">
      <dsp:nvSpPr>
        <dsp:cNvPr id="0" name=""/>
        <dsp:cNvSpPr/>
      </dsp:nvSpPr>
      <dsp:spPr>
        <a:xfrm>
          <a:off x="0" y="1084377"/>
          <a:ext cx="2661412" cy="355368"/>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IE" sz="2200" b="1"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Value Based Pricing</a:t>
          </a:r>
          <a:endParaRPr lang="en-IE" sz="2200" b="1" kern="1200" dirty="0">
            <a:solidFill>
              <a:schemeClr val="bg1"/>
            </a:solidFill>
          </a:endParaRPr>
        </a:p>
      </dsp:txBody>
      <dsp:txXfrm>
        <a:off x="17351" y="1101728"/>
        <a:ext cx="2626710" cy="338017"/>
      </dsp:txXfrm>
    </dsp:sp>
    <dsp:sp modelId="{5CCCC1EE-41AA-4CE0-AEFB-54B55CD9149D}">
      <dsp:nvSpPr>
        <dsp:cNvPr id="0" name=""/>
        <dsp:cNvSpPr/>
      </dsp:nvSpPr>
      <dsp:spPr>
        <a:xfrm>
          <a:off x="0" y="1439745"/>
          <a:ext cx="10236200" cy="71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None/>
          </a:pPr>
          <a:r>
            <a:rPr lang="en-US" sz="2200" b="0" i="0" kern="1200" dirty="0">
              <a:solidFill>
                <a:srgbClr val="494949"/>
              </a:solidFill>
            </a:rPr>
            <a:t>Prices are set based on what guests believe your </a:t>
          </a:r>
          <a:r>
            <a:rPr lang="en-US" sz="2200" b="1" i="0" kern="1200" dirty="0">
              <a:solidFill>
                <a:srgbClr val="494949"/>
              </a:solidFill>
            </a:rPr>
            <a:t>rooms and services are worth</a:t>
          </a:r>
          <a:r>
            <a:rPr lang="en-US" sz="2200" b="0" i="0" kern="1200" dirty="0"/>
            <a:t>.</a:t>
          </a:r>
          <a:endParaRPr lang="en-IE" sz="2200" kern="1200" dirty="0"/>
        </a:p>
      </dsp:txBody>
      <dsp:txXfrm>
        <a:off x="0" y="1439745"/>
        <a:ext cx="10236200" cy="710843"/>
      </dsp:txXfrm>
    </dsp:sp>
    <dsp:sp modelId="{5E8D397D-91CF-471D-96ED-24397F250C99}">
      <dsp:nvSpPr>
        <dsp:cNvPr id="0" name=""/>
        <dsp:cNvSpPr/>
      </dsp:nvSpPr>
      <dsp:spPr>
        <a:xfrm>
          <a:off x="2661411" y="2168358"/>
          <a:ext cx="7574788" cy="35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IE" sz="2200" kern="1200" dirty="0">
              <a:solidFill>
                <a:schemeClr val="bg1"/>
              </a:solidFill>
            </a:rPr>
            <a:t>c</a:t>
          </a:r>
          <a:endParaRPr lang="en-IE" sz="2200" kern="1200" dirty="0"/>
        </a:p>
      </dsp:txBody>
      <dsp:txXfrm>
        <a:off x="2661411" y="2168358"/>
        <a:ext cx="7574788" cy="355368"/>
      </dsp:txXfrm>
    </dsp:sp>
    <dsp:sp modelId="{6843FBD0-90E0-4485-8ACB-4D0751E12794}">
      <dsp:nvSpPr>
        <dsp:cNvPr id="0" name=""/>
        <dsp:cNvSpPr/>
      </dsp:nvSpPr>
      <dsp:spPr>
        <a:xfrm>
          <a:off x="0" y="2168358"/>
          <a:ext cx="2661412" cy="355368"/>
        </a:xfrm>
        <a:prstGeom prst="round2SameRect">
          <a:avLst>
            <a:gd name="adj1" fmla="val 16670"/>
            <a:gd name="adj2" fmla="val 0"/>
          </a:avLst>
        </a:prstGeom>
        <a:solidFill>
          <a:srgbClr val="4595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IE" sz="2200" b="1" i="0" kern="1200" dirty="0"/>
            <a:t>Market-based Pricing</a:t>
          </a:r>
          <a:endParaRPr lang="en-IE" sz="2200" kern="1200" dirty="0"/>
        </a:p>
      </dsp:txBody>
      <dsp:txXfrm>
        <a:off x="17351" y="2185709"/>
        <a:ext cx="2626710" cy="338017"/>
      </dsp:txXfrm>
    </dsp:sp>
    <dsp:sp modelId="{73C03CCC-452B-4514-A258-7332B7ABDF42}">
      <dsp:nvSpPr>
        <dsp:cNvPr id="0" name=""/>
        <dsp:cNvSpPr/>
      </dsp:nvSpPr>
      <dsp:spPr>
        <a:xfrm>
          <a:off x="0" y="2523726"/>
          <a:ext cx="10236200" cy="71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360000" lvl="1" indent="0" algn="l" defTabSz="977900">
            <a:lnSpc>
              <a:spcPct val="90000"/>
            </a:lnSpc>
            <a:spcBef>
              <a:spcPct val="0"/>
            </a:spcBef>
            <a:spcAft>
              <a:spcPct val="15000"/>
            </a:spcAft>
            <a:buNone/>
          </a:pPr>
          <a:r>
            <a:rPr lang="en-US" sz="2200" b="0" i="0" kern="1200" dirty="0">
              <a:solidFill>
                <a:srgbClr val="494949"/>
              </a:solidFill>
            </a:rPr>
            <a:t>Prices </a:t>
          </a:r>
          <a:r>
            <a:rPr lang="en-US" sz="2200" b="0" i="0" kern="1200" dirty="0">
              <a:solidFill>
                <a:srgbClr val="494949"/>
              </a:solidFill>
              <a:latin typeface="Calibri" panose="020F0502020204030204"/>
              <a:ea typeface="+mn-ea"/>
              <a:cs typeface="+mn-cs"/>
            </a:rPr>
            <a:t>are set based on factors like consumer demand, economic conditions and other </a:t>
          </a:r>
          <a:r>
            <a:rPr lang="en-US" sz="2200" b="1" i="0" kern="1200" dirty="0">
              <a:solidFill>
                <a:srgbClr val="494949"/>
              </a:solidFill>
              <a:latin typeface="Calibri" panose="020F0502020204030204"/>
              <a:ea typeface="+mn-ea"/>
              <a:cs typeface="+mn-cs"/>
            </a:rPr>
            <a:t>market forces.</a:t>
          </a:r>
          <a:endParaRPr lang="en-IE" sz="2200" b="1" i="0" kern="1200" dirty="0">
            <a:solidFill>
              <a:srgbClr val="494949"/>
            </a:solidFill>
            <a:latin typeface="Calibri" panose="020F0502020204030204"/>
            <a:ea typeface="+mn-ea"/>
            <a:cs typeface="+mn-cs"/>
          </a:endParaRPr>
        </a:p>
      </dsp:txBody>
      <dsp:txXfrm>
        <a:off x="0" y="2523726"/>
        <a:ext cx="10236200" cy="7108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700C5-81F4-4915-93F1-19092AD88B44}">
      <dsp:nvSpPr>
        <dsp:cNvPr id="0" name=""/>
        <dsp:cNvSpPr/>
      </dsp:nvSpPr>
      <dsp:spPr>
        <a:xfrm>
          <a:off x="0" y="663537"/>
          <a:ext cx="11562017" cy="13781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7341" tIns="520700" rIns="897341" bIns="170688" numCol="1" spcCol="1270" anchor="t" anchorCtr="0">
          <a:noAutofit/>
        </a:bodyPr>
        <a:lstStyle/>
        <a:p>
          <a:pPr marL="0" lvl="1" indent="-228600" algn="l" defTabSz="1066800">
            <a:lnSpc>
              <a:spcPct val="90000"/>
            </a:lnSpc>
            <a:spcBef>
              <a:spcPct val="0"/>
            </a:spcBef>
            <a:spcAft>
              <a:spcPct val="15000"/>
            </a:spcAft>
            <a:buFont typeface="Arial" panose="020B0604020202020204" pitchFamily="34" charset="0"/>
            <a:buNone/>
          </a:pPr>
          <a:r>
            <a:rPr lang="en-US" sz="2400" b="1" kern="1200" dirty="0">
              <a:solidFill>
                <a:srgbClr val="E96751"/>
              </a:solidFill>
            </a:rPr>
            <a:t>Formula: </a:t>
          </a:r>
          <a:r>
            <a:rPr lang="en-US" sz="2400" kern="1200" dirty="0">
              <a:solidFill>
                <a:srgbClr val="494949"/>
              </a:solidFill>
            </a:rPr>
            <a:t>If cleaning and utilities </a:t>
          </a:r>
          <a:r>
            <a:rPr lang="en-US" sz="2400" b="1" kern="1200" dirty="0">
              <a:solidFill>
                <a:srgbClr val="494949"/>
              </a:solidFill>
            </a:rPr>
            <a:t>per night cost €50 </a:t>
          </a:r>
          <a:r>
            <a:rPr lang="en-US" sz="2400" kern="1200" dirty="0">
              <a:solidFill>
                <a:srgbClr val="494949"/>
              </a:solidFill>
            </a:rPr>
            <a:t>and you want a 20% profit, the room rate is </a:t>
          </a:r>
          <a:r>
            <a:rPr lang="en-US" sz="2400" b="1" kern="1200" dirty="0">
              <a:solidFill>
                <a:srgbClr val="494949"/>
              </a:solidFill>
            </a:rPr>
            <a:t>€50 + (€50 × 0.20) = €60. </a:t>
          </a:r>
          <a:endParaRPr lang="en-IE" sz="2400" kern="1200" dirty="0">
            <a:solidFill>
              <a:srgbClr val="494949"/>
            </a:solidFill>
          </a:endParaRPr>
        </a:p>
      </dsp:txBody>
      <dsp:txXfrm>
        <a:off x="0" y="663537"/>
        <a:ext cx="11562017" cy="1378125"/>
      </dsp:txXfrm>
    </dsp:sp>
    <dsp:sp modelId="{A75D84B4-7AC6-4F6E-8AAE-A04D7B36A255}">
      <dsp:nvSpPr>
        <dsp:cNvPr id="0" name=""/>
        <dsp:cNvSpPr/>
      </dsp:nvSpPr>
      <dsp:spPr>
        <a:xfrm>
          <a:off x="474320" y="42547"/>
          <a:ext cx="10787061" cy="989990"/>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912" tIns="0" rIns="305912" bIns="0" numCol="1" spcCol="1270" anchor="ctr" anchorCtr="0">
          <a:noAutofit/>
        </a:bodyPr>
        <a:lstStyle/>
        <a:p>
          <a:pPr marL="0" lvl="0" indent="0" algn="l" defTabSz="1066800">
            <a:lnSpc>
              <a:spcPct val="90000"/>
            </a:lnSpc>
            <a:spcBef>
              <a:spcPct val="0"/>
            </a:spcBef>
            <a:spcAft>
              <a:spcPct val="35000"/>
            </a:spcAft>
            <a:buNone/>
          </a:pPr>
          <a:r>
            <a:rPr lang="en-US" sz="2400" b="1" kern="1200" dirty="0"/>
            <a:t>Cost Based Pricing: </a:t>
          </a:r>
          <a:r>
            <a:rPr lang="en-US" sz="2400" kern="1200" dirty="0"/>
            <a:t>Decide whether to set prices from your costs or from guest-perceived value. </a:t>
          </a:r>
          <a:r>
            <a:rPr lang="en-US" sz="2400" b="1" kern="1200" dirty="0"/>
            <a:t>Cost-based pricing</a:t>
          </a:r>
          <a:r>
            <a:rPr lang="en-US" sz="2400" kern="1200" dirty="0"/>
            <a:t> simply adds a markup to your unit costs. </a:t>
          </a:r>
          <a:endParaRPr lang="en-IE" sz="2400" kern="1200" dirty="0"/>
        </a:p>
      </dsp:txBody>
      <dsp:txXfrm>
        <a:off x="522647" y="90874"/>
        <a:ext cx="10690407" cy="893336"/>
      </dsp:txXfrm>
    </dsp:sp>
    <dsp:sp modelId="{8DFCCAD1-6716-4B6B-8434-E3A31E01A8D1}">
      <dsp:nvSpPr>
        <dsp:cNvPr id="0" name=""/>
        <dsp:cNvSpPr/>
      </dsp:nvSpPr>
      <dsp:spPr>
        <a:xfrm>
          <a:off x="0" y="2545662"/>
          <a:ext cx="11562017" cy="1456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7341" tIns="520700" rIns="897341" bIns="170688" numCol="1" spcCol="1270" anchor="t" anchorCtr="0">
          <a:noAutofit/>
        </a:bodyPr>
        <a:lstStyle/>
        <a:p>
          <a:pPr marL="0" lvl="1" indent="0" algn="l" defTabSz="1066800">
            <a:lnSpc>
              <a:spcPct val="100000"/>
            </a:lnSpc>
            <a:spcBef>
              <a:spcPct val="0"/>
            </a:spcBef>
            <a:spcAft>
              <a:spcPts val="0"/>
            </a:spcAft>
            <a:buFont typeface="Arial" panose="020B0604020202020204" pitchFamily="34" charset="0"/>
            <a:buNone/>
          </a:pPr>
          <a:r>
            <a:rPr lang="en-US" sz="2400" b="1" kern="1200" dirty="0">
              <a:solidFill>
                <a:srgbClr val="E96751"/>
              </a:solidFill>
            </a:rPr>
            <a:t>Example: </a:t>
          </a:r>
          <a:r>
            <a:rPr lang="en-US" sz="2400" kern="1200" dirty="0">
              <a:solidFill>
                <a:srgbClr val="494949"/>
              </a:solidFill>
              <a:latin typeface="Calibri" panose="020F0502020204030204"/>
              <a:ea typeface="+mn-ea"/>
              <a:cs typeface="+mn-cs"/>
            </a:rPr>
            <a:t>If your site offers </a:t>
          </a:r>
          <a:r>
            <a:rPr lang="en-US" sz="2400" b="1" kern="1200" dirty="0">
              <a:solidFill>
                <a:srgbClr val="494949"/>
              </a:solidFill>
              <a:latin typeface="Calibri" panose="020F0502020204030204"/>
              <a:ea typeface="+mn-ea"/>
              <a:cs typeface="+mn-cs"/>
            </a:rPr>
            <a:t>unique amenities </a:t>
          </a:r>
          <a:r>
            <a:rPr lang="en-US" sz="2400" kern="1200" dirty="0">
              <a:solidFill>
                <a:srgbClr val="494949"/>
              </a:solidFill>
              <a:latin typeface="Calibri" panose="020F0502020204030204"/>
              <a:ea typeface="+mn-ea"/>
              <a:cs typeface="+mn-cs"/>
            </a:rPr>
            <a:t>(e.g. luxury tents, local food, spa services), people will often pay more even if your costs are moderate. </a:t>
          </a:r>
          <a:endParaRPr lang="en-IE" sz="2400" kern="1200" dirty="0">
            <a:solidFill>
              <a:srgbClr val="494949"/>
            </a:solidFill>
            <a:latin typeface="Calibri" panose="020F0502020204030204"/>
            <a:ea typeface="+mn-ea"/>
            <a:cs typeface="+mn-cs"/>
          </a:endParaRPr>
        </a:p>
      </dsp:txBody>
      <dsp:txXfrm>
        <a:off x="0" y="2545662"/>
        <a:ext cx="11562017" cy="1456875"/>
      </dsp:txXfrm>
    </dsp:sp>
    <dsp:sp modelId="{D8A21486-F86B-480C-BC8E-4E74B242ACCF}">
      <dsp:nvSpPr>
        <dsp:cNvPr id="0" name=""/>
        <dsp:cNvSpPr/>
      </dsp:nvSpPr>
      <dsp:spPr>
        <a:xfrm>
          <a:off x="578100" y="2176662"/>
          <a:ext cx="10631505" cy="738000"/>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912" tIns="0" rIns="305912" bIns="0" numCol="1" spcCol="1270" anchor="ctr" anchorCtr="0">
          <a:noAutofit/>
        </a:bodyPr>
        <a:lstStyle/>
        <a:p>
          <a:pPr marL="0" lvl="0" indent="0" algn="l" defTabSz="1066800">
            <a:lnSpc>
              <a:spcPct val="90000"/>
            </a:lnSpc>
            <a:spcBef>
              <a:spcPct val="0"/>
            </a:spcBef>
            <a:spcAft>
              <a:spcPct val="35000"/>
            </a:spcAft>
            <a:buNone/>
          </a:pPr>
          <a:r>
            <a:rPr lang="en-US" sz="2400" kern="1200" dirty="0"/>
            <a:t>By contrast, </a:t>
          </a:r>
          <a:r>
            <a:rPr lang="en-US" sz="2400" b="1" kern="1200" dirty="0"/>
            <a:t>value-based pricing</a:t>
          </a:r>
          <a:r>
            <a:rPr lang="en-US" sz="2400" kern="1200" dirty="0"/>
            <a:t> charges what guests believe is fair for the experience. </a:t>
          </a:r>
        </a:p>
      </dsp:txBody>
      <dsp:txXfrm>
        <a:off x="614126" y="2212688"/>
        <a:ext cx="10559453" cy="665948"/>
      </dsp:txXfrm>
    </dsp:sp>
    <dsp:sp modelId="{983DCD21-B93A-4534-8E38-9F7B747BA8DF}">
      <dsp:nvSpPr>
        <dsp:cNvPr id="0" name=""/>
        <dsp:cNvSpPr/>
      </dsp:nvSpPr>
      <dsp:spPr>
        <a:xfrm>
          <a:off x="0" y="4549085"/>
          <a:ext cx="11562017" cy="20081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7341" tIns="520700" rIns="897341" bIns="170688" numCol="1" spcCol="1270" anchor="t" anchorCtr="0">
          <a:noAutofit/>
        </a:bodyPr>
        <a:lstStyle/>
        <a:p>
          <a:pPr marL="0" lvl="1" indent="0" algn="l" defTabSz="1066800">
            <a:lnSpc>
              <a:spcPct val="90000"/>
            </a:lnSpc>
            <a:spcBef>
              <a:spcPct val="0"/>
            </a:spcBef>
            <a:spcAft>
              <a:spcPct val="15000"/>
            </a:spcAft>
            <a:buNone/>
          </a:pPr>
          <a:r>
            <a:rPr lang="en-US" sz="2400" b="1" kern="1200" dirty="0">
              <a:solidFill>
                <a:srgbClr val="E96751"/>
              </a:solidFill>
            </a:rPr>
            <a:t>Combine Both: </a:t>
          </a:r>
          <a:r>
            <a:rPr lang="en-US" sz="2200" b="1" kern="1200" dirty="0">
              <a:solidFill>
                <a:srgbClr val="494949"/>
              </a:solidFill>
            </a:rPr>
            <a:t>Selling Price = Cost + (Cost × Markup%)</a:t>
          </a:r>
          <a:endParaRPr lang="en-IE" sz="2200" kern="1200" dirty="0">
            <a:solidFill>
              <a:srgbClr val="494949"/>
            </a:solidFill>
          </a:endParaRPr>
        </a:p>
        <a:p>
          <a:pPr marL="0" lvl="1" indent="0" algn="l" defTabSz="977900">
            <a:lnSpc>
              <a:spcPct val="90000"/>
            </a:lnSpc>
            <a:spcBef>
              <a:spcPct val="0"/>
            </a:spcBef>
            <a:spcAft>
              <a:spcPct val="15000"/>
            </a:spcAft>
            <a:buNone/>
          </a:pPr>
          <a:r>
            <a:rPr lang="en-US" sz="2200" kern="1200" dirty="0" err="1">
              <a:solidFill>
                <a:srgbClr val="494949"/>
              </a:solidFill>
            </a:rPr>
            <a:t>Emphasise</a:t>
          </a:r>
          <a:r>
            <a:rPr lang="en-US" sz="2200" kern="1200" dirty="0">
              <a:solidFill>
                <a:srgbClr val="494949"/>
              </a:solidFill>
            </a:rPr>
            <a:t> unique features or eco-credentials so guests understand and accept higher rates. </a:t>
          </a:r>
          <a:r>
            <a:rPr lang="en-US" sz="2200" b="1" kern="1200" dirty="0">
              <a:solidFill>
                <a:srgbClr val="E96751"/>
              </a:solidFill>
            </a:rPr>
            <a:t>Example: </a:t>
          </a:r>
          <a:r>
            <a:rPr lang="en-US" sz="2200" kern="1200" dirty="0">
              <a:solidFill>
                <a:srgbClr val="494949"/>
              </a:solidFill>
            </a:rPr>
            <a:t>A “base rate” plus seasonal multipliers (e.g. +25% in mid-season, +50% in summer) can be calculated in Excel.</a:t>
          </a:r>
          <a:endParaRPr lang="en-IE" sz="2200" kern="1200" dirty="0">
            <a:solidFill>
              <a:srgbClr val="494949"/>
            </a:solidFill>
          </a:endParaRPr>
        </a:p>
      </dsp:txBody>
      <dsp:txXfrm>
        <a:off x="0" y="4549085"/>
        <a:ext cx="11562017" cy="2008125"/>
      </dsp:txXfrm>
    </dsp:sp>
    <dsp:sp modelId="{0606036E-97E3-4CB1-B711-3964CE4F9D60}">
      <dsp:nvSpPr>
        <dsp:cNvPr id="0" name=""/>
        <dsp:cNvSpPr/>
      </dsp:nvSpPr>
      <dsp:spPr>
        <a:xfrm>
          <a:off x="578100" y="4137537"/>
          <a:ext cx="10642189" cy="738000"/>
        </a:xfrm>
        <a:prstGeom prst="roundRect">
          <a:avLst/>
        </a:prstGeom>
        <a:solidFill>
          <a:srgbClr val="459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912" tIns="0" rIns="305912" bIns="0" numCol="1" spcCol="1270" anchor="ctr" anchorCtr="0">
          <a:noAutofit/>
        </a:bodyPr>
        <a:lstStyle/>
        <a:p>
          <a:pPr marL="0" lvl="0" indent="0" algn="l" defTabSz="1066800">
            <a:lnSpc>
              <a:spcPct val="90000"/>
            </a:lnSpc>
            <a:spcBef>
              <a:spcPct val="0"/>
            </a:spcBef>
            <a:spcAft>
              <a:spcPct val="35000"/>
            </a:spcAft>
            <a:buNone/>
          </a:pPr>
          <a:r>
            <a:rPr lang="en-US" sz="2400" b="1" kern="1200" dirty="0"/>
            <a:t>In practice, combine both approaches: </a:t>
          </a:r>
          <a:r>
            <a:rPr lang="en-US" sz="2400" kern="1200" dirty="0"/>
            <a:t>ensure all costs are covered and then test higher rates based on the special value you offer. </a:t>
          </a:r>
        </a:p>
      </dsp:txBody>
      <dsp:txXfrm>
        <a:off x="614126" y="4173563"/>
        <a:ext cx="10570137"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324910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F02AB-1509-4104-3348-221ECDC7F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D0104-1251-F3F1-870F-704F19C63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9A280-51F8-31F2-C18A-342B4CD396B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8DFEF79-3D2B-350B-4E61-69F4A8B3D439}"/>
              </a:ext>
            </a:extLst>
          </p:cNvPr>
          <p:cNvSpPr>
            <a:spLocks noGrp="1"/>
          </p:cNvSpPr>
          <p:nvPr>
            <p:ph type="sldNum" sz="quarter" idx="5"/>
          </p:nvPr>
        </p:nvSpPr>
        <p:spPr/>
        <p:txBody>
          <a:bodyPr/>
          <a:lstStyle/>
          <a:p>
            <a:fld id="{4BE5DE82-CF29-044D-9158-06A811149881}" type="slidenum">
              <a:rPr lang="en-US" smtClean="0"/>
              <a:t>74</a:t>
            </a:fld>
            <a:endParaRPr lang="en-US"/>
          </a:p>
        </p:txBody>
      </p:sp>
    </p:spTree>
    <p:extLst>
      <p:ext uri="{BB962C8B-B14F-4D97-AF65-F5344CB8AC3E}">
        <p14:creationId xmlns:p14="http://schemas.microsoft.com/office/powerpoint/2010/main" val="3309970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21B6C-F68F-E003-9E56-274FFF48B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8DE17-4AC9-056B-9814-8429D3DF3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F6BBF-F0AE-3942-ADBE-F99E73EA610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DEC50AE-D2E9-8732-355D-7FBF58B37832}"/>
              </a:ext>
            </a:extLst>
          </p:cNvPr>
          <p:cNvSpPr>
            <a:spLocks noGrp="1"/>
          </p:cNvSpPr>
          <p:nvPr>
            <p:ph type="sldNum" sz="quarter" idx="5"/>
          </p:nvPr>
        </p:nvSpPr>
        <p:spPr/>
        <p:txBody>
          <a:bodyPr/>
          <a:lstStyle/>
          <a:p>
            <a:fld id="{4BE5DE82-CF29-044D-9158-06A811149881}" type="slidenum">
              <a:rPr lang="en-US" smtClean="0"/>
              <a:t>76</a:t>
            </a:fld>
            <a:endParaRPr lang="en-US"/>
          </a:p>
        </p:txBody>
      </p:sp>
    </p:spTree>
    <p:extLst>
      <p:ext uri="{BB962C8B-B14F-4D97-AF65-F5344CB8AC3E}">
        <p14:creationId xmlns:p14="http://schemas.microsoft.com/office/powerpoint/2010/main" val="2343447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2B187-CA6B-151B-E21D-FB952120F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3C6B2-9C3A-30EB-D4FC-866E47F12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74915-29C5-AEF1-BE9D-3B61E5DCF1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D93E19D-1444-6453-CF62-3C0BCCD361F8}"/>
              </a:ext>
            </a:extLst>
          </p:cNvPr>
          <p:cNvSpPr>
            <a:spLocks noGrp="1"/>
          </p:cNvSpPr>
          <p:nvPr>
            <p:ph type="sldNum" sz="quarter" idx="5"/>
          </p:nvPr>
        </p:nvSpPr>
        <p:spPr/>
        <p:txBody>
          <a:bodyPr/>
          <a:lstStyle/>
          <a:p>
            <a:fld id="{4BE5DE82-CF29-044D-9158-06A811149881}" type="slidenum">
              <a:rPr lang="en-US" smtClean="0"/>
              <a:t>77</a:t>
            </a:fld>
            <a:endParaRPr lang="en-US"/>
          </a:p>
        </p:txBody>
      </p:sp>
    </p:spTree>
    <p:extLst>
      <p:ext uri="{BB962C8B-B14F-4D97-AF65-F5344CB8AC3E}">
        <p14:creationId xmlns:p14="http://schemas.microsoft.com/office/powerpoint/2010/main" val="1504641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9FB54-2A32-0B33-C009-73F642ED3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BE724-68EE-1718-BC19-AE6B2BD1C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8EE02-2926-2AF4-429A-05DCD863D3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5B36C2-899D-78CA-23A0-81E05BBBE7E7}"/>
              </a:ext>
            </a:extLst>
          </p:cNvPr>
          <p:cNvSpPr>
            <a:spLocks noGrp="1"/>
          </p:cNvSpPr>
          <p:nvPr>
            <p:ph type="sldNum" sz="quarter" idx="5"/>
          </p:nvPr>
        </p:nvSpPr>
        <p:spPr/>
        <p:txBody>
          <a:bodyPr/>
          <a:lstStyle/>
          <a:p>
            <a:fld id="{4BE5DE82-CF29-044D-9158-06A811149881}" type="slidenum">
              <a:rPr lang="en-US" smtClean="0"/>
              <a:t>78</a:t>
            </a:fld>
            <a:endParaRPr lang="en-US"/>
          </a:p>
        </p:txBody>
      </p:sp>
    </p:spTree>
    <p:extLst>
      <p:ext uri="{BB962C8B-B14F-4D97-AF65-F5344CB8AC3E}">
        <p14:creationId xmlns:p14="http://schemas.microsoft.com/office/powerpoint/2010/main" val="396306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62163-9E77-444E-F6C7-2F6078118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0EED0-2A7A-F8D6-9FE5-CDB49BE57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FF61C-7FDC-DD96-7ABE-F343A5C5AA9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98CAA8-8F31-5991-B897-45457FDE402C}"/>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374599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6C297-FBEC-3D9D-A638-0027F85D5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8C004-9B24-392C-F2A1-4491B4FC6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8F886-7A8B-0AAD-54D7-D274B7FC8AC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78D74E-C9CC-66DE-E9B3-6E8DAC9E2DEE}"/>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134771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8F674-4704-D58A-D9DD-33BAD1E17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BF49-8BAD-55D9-ADDD-5E55C90ED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DF1D1-1165-CA9C-861C-E58BC99D6EF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88FCC3-50BC-A4B2-A4DD-C2647FE5F34A}"/>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2303610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CCA82-0342-B539-48F9-304AEA75C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59255-0DCD-5DEF-4F30-451C8A92B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5A672-5C07-D554-3405-5D49A41D2BD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7D1CBFA-EB64-1527-A9DB-740D050B2167}"/>
              </a:ext>
            </a:extLst>
          </p:cNvPr>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292485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025A1-83ED-73E8-F0A9-BFC031FDE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6CE0E-7CBC-CC28-D121-3724454CC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6C2CE-95FE-E937-5EFB-7323A68F5D7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5E5998E-93F9-D2B7-8286-F97BA91A8864}"/>
              </a:ext>
            </a:extLst>
          </p:cNvPr>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362628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A7289-C12C-0D56-5ADB-9F2322C0A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0633F-0715-AB7C-9FAB-47E20CEDD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4FD1D-B010-1147-562F-4788D823961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90CA4F5-CF6D-F6F3-46E2-5548DC3F25C5}"/>
              </a:ext>
            </a:extLst>
          </p:cNvPr>
          <p:cNvSpPr>
            <a:spLocks noGrp="1"/>
          </p:cNvSpPr>
          <p:nvPr>
            <p:ph type="sldNum" sz="quarter" idx="5"/>
          </p:nvPr>
        </p:nvSpPr>
        <p:spPr/>
        <p:txBody>
          <a:bodyPr/>
          <a:lstStyle/>
          <a:p>
            <a:fld id="{4BE5DE82-CF29-044D-9158-06A811149881}" type="slidenum">
              <a:rPr lang="en-US" smtClean="0"/>
              <a:t>57</a:t>
            </a:fld>
            <a:endParaRPr lang="en-US"/>
          </a:p>
        </p:txBody>
      </p:sp>
    </p:spTree>
    <p:extLst>
      <p:ext uri="{BB962C8B-B14F-4D97-AF65-F5344CB8AC3E}">
        <p14:creationId xmlns:p14="http://schemas.microsoft.com/office/powerpoint/2010/main" val="4208045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71</a:t>
            </a:fld>
            <a:endParaRPr lang="en-US"/>
          </a:p>
        </p:txBody>
      </p:sp>
    </p:spTree>
    <p:extLst>
      <p:ext uri="{BB962C8B-B14F-4D97-AF65-F5344CB8AC3E}">
        <p14:creationId xmlns:p14="http://schemas.microsoft.com/office/powerpoint/2010/main" val="2726103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F53DA-20B4-A11F-3FA5-2D7AE5130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26EFD-2E50-3754-481C-D565730C8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266A3-377B-B1B2-AAFD-0076751181B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1C2A9C-412D-22F4-E7EA-586C47CB6375}"/>
              </a:ext>
            </a:extLst>
          </p:cNvPr>
          <p:cNvSpPr>
            <a:spLocks noGrp="1"/>
          </p:cNvSpPr>
          <p:nvPr>
            <p:ph type="sldNum" sz="quarter" idx="5"/>
          </p:nvPr>
        </p:nvSpPr>
        <p:spPr/>
        <p:txBody>
          <a:bodyPr/>
          <a:lstStyle/>
          <a:p>
            <a:fld id="{4BE5DE82-CF29-044D-9158-06A811149881}" type="slidenum">
              <a:rPr lang="en-US" smtClean="0"/>
              <a:t>72</a:t>
            </a:fld>
            <a:endParaRPr lang="en-US"/>
          </a:p>
        </p:txBody>
      </p:sp>
    </p:spTree>
    <p:extLst>
      <p:ext uri="{BB962C8B-B14F-4D97-AF65-F5344CB8AC3E}">
        <p14:creationId xmlns:p14="http://schemas.microsoft.com/office/powerpoint/2010/main" val="4066158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D33600F7-5D6E-347D-BC8B-90B7E7E40F32}"/>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5994FBB-769F-8C9E-CACE-79B80044C85C}"/>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43FF00B1-F2A1-86FE-B607-56F6CB3EEC0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60A3B562-99E6-497D-D1F3-2097BC561AF2}"/>
              </a:ext>
            </a:extLst>
          </p:cNvPr>
          <p:cNvCxnSpPr>
            <a:cxnSpLocks/>
          </p:cNvCxnSpPr>
          <p:nvPr userDrawn="1"/>
        </p:nvCxnSpPr>
        <p:spPr>
          <a:xfrm>
            <a:off x="158568"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6509A1D8-AF78-DF38-C509-850E353A55B1}"/>
              </a:ext>
            </a:extLst>
          </p:cNvPr>
          <p:cNvSpPr>
            <a:spLocks noGrp="1"/>
          </p:cNvSpPr>
          <p:nvPr>
            <p:ph type="body" sz="quarter" idx="18" hasCustomPrompt="1"/>
          </p:nvPr>
        </p:nvSpPr>
        <p:spPr>
          <a:xfrm>
            <a:off x="277812"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21D938B-44A9-8E49-D283-8C25E765EFF2}"/>
              </a:ext>
            </a:extLst>
          </p:cNvPr>
          <p:cNvSpPr>
            <a:spLocks noGrp="1"/>
          </p:cNvSpPr>
          <p:nvPr>
            <p:ph type="body" sz="quarter" idx="19" hasCustomPrompt="1"/>
          </p:nvPr>
        </p:nvSpPr>
        <p:spPr>
          <a:xfrm>
            <a:off x="294611"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02248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867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196714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05" r:id="rId64"/>
    <p:sldLayoutId id="2147483934" r:id="rId65"/>
    <p:sldLayoutId id="2147483963" r:id="rId66"/>
    <p:sldLayoutId id="2147483964" r:id="rId67"/>
    <p:sldLayoutId id="2147483966" r:id="rId68"/>
    <p:sldLayoutId id="2147483975" r:id="rId69"/>
    <p:sldLayoutId id="2147483977" r:id="rId7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hyperlink" Target="https://www.littlehotelier.com/blog/increase-your-revenue/seasonal-pricing/" TargetMode="Externa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hyperlink" Target="https://www.littlehotelier.com/blog/increase-your-revenue/cost-based-pricing/#:~:text=Cost,local%20hotel%20competitors%20are%20charging" TargetMode="External"/><Relationship Id="rId2" Type="http://schemas.openxmlformats.org/officeDocument/2006/relationships/hyperlink" Target="https://www.tboacademy.com/blog/tourism-planning/" TargetMode="External"/><Relationship Id="rId1" Type="http://schemas.openxmlformats.org/officeDocument/2006/relationships/slideLayout" Target="../slideLayouts/slideLayout68.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hyperlink" Target="https://www.siteminder.com/r/cost-based-pricing/#:~:text=Let%E2%80%99s%20say%20the%20total%20cost,would%20be%20calculated%20as%20follows" TargetMode="External"/><Relationship Id="rId2" Type="http://schemas.openxmlformats.org/officeDocument/2006/relationships/hyperlink" Target="https://www.tboacademy.com/blog/tourism-planning/" TargetMode="External"/><Relationship Id="rId1" Type="http://schemas.openxmlformats.org/officeDocument/2006/relationships/slideLayout" Target="../slideLayouts/slideLayout68.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crrhospitality.com/blog/financial-planning-essentials-for-glamping-site-operators/#:~:text=Furthermore%2C%20glamping%20site%20operators%20need,maintaining%20occupancy%20during%20slower%20periods" TargetMode="External"/><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hyperlink" Target="https://www.littlehotelier.com/blog/increase-your-revenue/seasonal-pricing/#:~:text=What%20is%20seasonal%20pricing%3F" TargetMode="Externa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4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4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4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4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4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6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5.svg"/><Relationship Id="rId7"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67.xml"/><Relationship Id="rId6" Type="http://schemas.openxmlformats.org/officeDocument/2006/relationships/image" Target="../media/image48.jpg"/><Relationship Id="rId5" Type="http://schemas.openxmlformats.org/officeDocument/2006/relationships/image" Target="../media/image47.sv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67.xml"/><Relationship Id="rId6" Type="http://schemas.openxmlformats.org/officeDocument/2006/relationships/image" Target="../media/image49.jpg"/><Relationship Id="rId5" Type="http://schemas.openxmlformats.org/officeDocument/2006/relationships/image" Target="../media/image47.sv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5.svg"/><Relationship Id="rId7"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67.xml"/><Relationship Id="rId6" Type="http://schemas.openxmlformats.org/officeDocument/2006/relationships/image" Target="../media/image50.jpg"/><Relationship Id="rId5" Type="http://schemas.openxmlformats.org/officeDocument/2006/relationships/image" Target="../media/image47.sv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5.svg"/><Relationship Id="rId7" Type="http://schemas.openxmlformats.org/officeDocument/2006/relationships/image" Target="../media/image41.svg"/><Relationship Id="rId2" Type="http://schemas.openxmlformats.org/officeDocument/2006/relationships/image" Target="../media/image44.png"/><Relationship Id="rId1" Type="http://schemas.openxmlformats.org/officeDocument/2006/relationships/slideLayout" Target="../slideLayouts/slideLayout67.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3.jpg"/><Relationship Id="rId1" Type="http://schemas.openxmlformats.org/officeDocument/2006/relationships/slideLayout" Target="../slideLayouts/slideLayout66.xml"/><Relationship Id="rId4" Type="http://schemas.openxmlformats.org/officeDocument/2006/relationships/image" Target="../media/image41.svg"/></Relationships>
</file>

<file path=ppt/slides/_rels/slide7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0.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31.svg"/><Relationship Id="rId9"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hyperlink" Target="https://prenohq.com/blog/5-strategies-to-increase-hotel-revenue-during-low-season/#:~:text=A%20great%20way%20to%20increase,For%20example" TargetMode="External"/><Relationship Id="rId5" Type="http://schemas.openxmlformats.org/officeDocument/2006/relationships/image" Target="../media/image62.jpg"/><Relationship Id="rId4" Type="http://schemas.openxmlformats.org/officeDocument/2006/relationships/image" Target="../media/image31.svg"/></Relationships>
</file>

<file path=ppt/slides/_rels/slide7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7.xml"/><Relationship Id="rId4" Type="http://schemas.openxmlformats.org/officeDocument/2006/relationships/image" Target="../media/image31.svg"/></Relationships>
</file>

<file path=ppt/slides/_rels/slide7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svg"/><Relationship Id="rId2" Type="http://schemas.openxmlformats.org/officeDocument/2006/relationships/notesSlide" Target="../notesSlides/notesSlide11.xml"/><Relationship Id="rId1" Type="http://schemas.openxmlformats.org/officeDocument/2006/relationships/slideLayout" Target="../slideLayouts/slideLayout67.xml"/><Relationship Id="rId6" Type="http://schemas.openxmlformats.org/officeDocument/2006/relationships/image" Target="../media/image40.png"/><Relationship Id="rId5" Type="http://schemas.openxmlformats.org/officeDocument/2006/relationships/hyperlink" Target="https://www.houfy.com/blog/choosing-the-right-cancellation-policy-for-your-vacation-rental" TargetMode="External"/><Relationship Id="rId4" Type="http://schemas.openxmlformats.org/officeDocument/2006/relationships/image" Target="../media/image31.svg"/></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svg"/><Relationship Id="rId2" Type="http://schemas.openxmlformats.org/officeDocument/2006/relationships/notesSlide" Target="../notesSlides/notesSlide12.xml"/><Relationship Id="rId1" Type="http://schemas.openxmlformats.org/officeDocument/2006/relationships/slideLayout" Target="../slideLayouts/slideLayout67.xml"/><Relationship Id="rId6" Type="http://schemas.openxmlformats.org/officeDocument/2006/relationships/image" Target="../media/image40.png"/><Relationship Id="rId5" Type="http://schemas.openxmlformats.org/officeDocument/2006/relationships/hyperlink" Target="https://www.hostaway.com/blog/airbnb-minimum-nights/#:~:text=Off" TargetMode="External"/><Relationship Id="rId4" Type="http://schemas.openxmlformats.org/officeDocument/2006/relationships/image" Target="../media/image31.svg"/></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7.xml"/><Relationship Id="rId4" Type="http://schemas.openxmlformats.org/officeDocument/2006/relationships/image" Target="../media/image31.sv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siteminder.com/r/hotel-financial-statements/#:~:text=" TargetMode="Externa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Mayo Glamping, Ireland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3)</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Pricing, Planning &amp; Long-Term Financial Health</a:t>
            </a:r>
          </a:p>
          <a:p>
            <a:pPr>
              <a:spcBef>
                <a:spcPts val="0"/>
              </a:spcBef>
              <a:spcAft>
                <a:spcPts val="1200"/>
              </a:spcAft>
            </a:pPr>
            <a:r>
              <a:rPr lang="en-GB" sz="2800" i="1" dirty="0"/>
              <a:t>Financial Planning &amp; Funding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person and person sitting in a small house&#10;&#10;AI-generated content may be incorrect.">
            <a:extLst>
              <a:ext uri="{FF2B5EF4-FFF2-40B4-BE49-F238E27FC236}">
                <a16:creationId xmlns:a16="http://schemas.microsoft.com/office/drawing/2014/main" id="{D33A9C33-2B84-6EBF-7228-64AFB6D169C4}"/>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637FA-3DF1-C4B2-5381-54F64F74134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9866F6-58D4-11A3-0F42-979A87218B23}"/>
              </a:ext>
            </a:extLst>
          </p:cNvPr>
          <p:cNvSpPr/>
          <p:nvPr/>
        </p:nvSpPr>
        <p:spPr>
          <a:xfrm>
            <a:off x="4178371" y="998350"/>
            <a:ext cx="7817046" cy="1505427"/>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67FC6607-8633-78A2-39D3-A2DCEA5AE942}"/>
              </a:ext>
            </a:extLst>
          </p:cNvPr>
          <p:cNvSpPr>
            <a:spLocks noGrp="1"/>
          </p:cNvSpPr>
          <p:nvPr>
            <p:ph type="body" sz="quarter" idx="21"/>
          </p:nvPr>
        </p:nvSpPr>
        <p:spPr>
          <a:xfrm>
            <a:off x="4295553" y="834797"/>
            <a:ext cx="7582682" cy="4530541"/>
          </a:xfrm>
        </p:spPr>
        <p:txBody>
          <a:bodyPr/>
          <a:lstStyle/>
          <a:p>
            <a:pPr>
              <a:spcAft>
                <a:spcPts val="600"/>
              </a:spcAft>
            </a:pPr>
            <a:endParaRPr lang="en-IE" sz="1000" dirty="0"/>
          </a:p>
          <a:p>
            <a:pPr>
              <a:spcAft>
                <a:spcPts val="600"/>
              </a:spcAft>
            </a:pPr>
            <a:r>
              <a:rPr lang="en-IE" sz="2600" b="1" i="1" dirty="0">
                <a:solidFill>
                  <a:schemeClr val="bg1"/>
                </a:solidFill>
              </a:rPr>
              <a:t>Example: </a:t>
            </a:r>
            <a:r>
              <a:rPr lang="en-IE" dirty="0">
                <a:solidFill>
                  <a:schemeClr val="bg1"/>
                </a:solidFill>
              </a:rPr>
              <a:t>On the other hand, if your revenue was, say, €25,000 and expenses €19,600, then </a:t>
            </a:r>
            <a:r>
              <a:rPr lang="en-IE" b="1" dirty="0">
                <a:solidFill>
                  <a:schemeClr val="bg1"/>
                </a:solidFill>
              </a:rPr>
              <a:t>Net Profit = €5,400</a:t>
            </a:r>
            <a:r>
              <a:rPr lang="en-IE" dirty="0">
                <a:solidFill>
                  <a:schemeClr val="bg1"/>
                </a:solidFill>
              </a:rPr>
              <a:t> – meaning you’d make €5.4k profit in the year. </a:t>
            </a:r>
          </a:p>
          <a:p>
            <a:pPr>
              <a:spcAft>
                <a:spcPts val="600"/>
              </a:spcAft>
            </a:pPr>
            <a:endParaRPr lang="en-IE" dirty="0"/>
          </a:p>
          <a:p>
            <a:pPr>
              <a:spcAft>
                <a:spcPts val="600"/>
              </a:spcAft>
            </a:pPr>
            <a:r>
              <a:rPr lang="en-IE" b="1" dirty="0"/>
              <a:t>This profit (or loss) figure is crucial. </a:t>
            </a:r>
          </a:p>
          <a:p>
            <a:pPr marL="342900" indent="-342900">
              <a:spcAft>
                <a:spcPts val="600"/>
              </a:spcAft>
              <a:buFont typeface="Wingdings" panose="05000000000000000000" pitchFamily="2" charset="2"/>
              <a:buChar char="Ø"/>
            </a:pPr>
            <a:r>
              <a:rPr lang="en-IE" dirty="0"/>
              <a:t>A </a:t>
            </a:r>
            <a:r>
              <a:rPr lang="en-IE" b="1" dirty="0">
                <a:solidFill>
                  <a:srgbClr val="E96751"/>
                </a:solidFill>
              </a:rPr>
              <a:t>positive profit </a:t>
            </a:r>
            <a:r>
              <a:rPr lang="en-IE" dirty="0"/>
              <a:t>tells you the business as planned is viable (and by how much), while </a:t>
            </a:r>
          </a:p>
          <a:p>
            <a:pPr marL="342900" indent="-342900">
              <a:spcAft>
                <a:spcPts val="600"/>
              </a:spcAft>
              <a:buFont typeface="Wingdings" panose="05000000000000000000" pitchFamily="2" charset="2"/>
              <a:buChar char="Ø"/>
            </a:pPr>
            <a:r>
              <a:rPr lang="en-IE" dirty="0"/>
              <a:t>A </a:t>
            </a:r>
            <a:r>
              <a:rPr lang="en-IE" b="1" dirty="0">
                <a:solidFill>
                  <a:srgbClr val="E96751"/>
                </a:solidFill>
              </a:rPr>
              <a:t>negative number </a:t>
            </a:r>
            <a:r>
              <a:rPr lang="en-IE" dirty="0"/>
              <a:t>is a red flag that you either need to reduce costs or find ways to increase revenue (higher rates, more bookings, or additional income streams). </a:t>
            </a:r>
          </a:p>
          <a:p>
            <a:pPr>
              <a:spcAft>
                <a:spcPts val="600"/>
              </a:spcAft>
            </a:pPr>
            <a:r>
              <a:rPr lang="en-IE" dirty="0"/>
              <a:t>Don’t be discouraged if it’s a small profit – many new businesses start with modest gains – but if it’s a loss, you now know roughly how much you’re short and can </a:t>
            </a:r>
            <a:r>
              <a:rPr lang="en-IE" dirty="0" err="1"/>
              <a:t>strategise</a:t>
            </a:r>
            <a:r>
              <a:rPr lang="en-IE" dirty="0"/>
              <a:t> accordingly (perhaps by revisiting your pricing or cutting optional expenses).</a:t>
            </a:r>
          </a:p>
          <a:p>
            <a:pPr>
              <a:spcAft>
                <a:spcPts val="600"/>
              </a:spcAft>
            </a:pPr>
            <a:endParaRPr lang="en-IE" dirty="0"/>
          </a:p>
        </p:txBody>
      </p:sp>
      <p:sp>
        <p:nvSpPr>
          <p:cNvPr id="5" name="Text Placeholder 4">
            <a:extLst>
              <a:ext uri="{FF2B5EF4-FFF2-40B4-BE49-F238E27FC236}">
                <a16:creationId xmlns:a16="http://schemas.microsoft.com/office/drawing/2014/main" id="{BF208F5E-067D-2760-887F-C126017986E1}"/>
              </a:ext>
            </a:extLst>
          </p:cNvPr>
          <p:cNvSpPr>
            <a:spLocks noGrp="1"/>
          </p:cNvSpPr>
          <p:nvPr>
            <p:ph type="body" sz="quarter" idx="23"/>
          </p:nvPr>
        </p:nvSpPr>
        <p:spPr>
          <a:xfrm>
            <a:off x="4295553" y="169220"/>
            <a:ext cx="7221426" cy="803654"/>
          </a:xfrm>
        </p:spPr>
        <p:txBody>
          <a:bodyPr/>
          <a:lstStyle/>
          <a:p>
            <a:r>
              <a:rPr lang="en-IE" sz="3200" dirty="0"/>
              <a:t>Calculate Your Net Profit (Or Loss)</a:t>
            </a:r>
          </a:p>
        </p:txBody>
      </p:sp>
      <p:sp>
        <p:nvSpPr>
          <p:cNvPr id="7" name="Text Placeholder 6">
            <a:extLst>
              <a:ext uri="{FF2B5EF4-FFF2-40B4-BE49-F238E27FC236}">
                <a16:creationId xmlns:a16="http://schemas.microsoft.com/office/drawing/2014/main" id="{DF4FE263-22B2-50FC-935A-072F69DAA2CC}"/>
              </a:ext>
            </a:extLst>
          </p:cNvPr>
          <p:cNvSpPr>
            <a:spLocks noGrp="1"/>
          </p:cNvSpPr>
          <p:nvPr>
            <p:ph type="body" sz="quarter" idx="18"/>
          </p:nvPr>
        </p:nvSpPr>
        <p:spPr>
          <a:xfrm>
            <a:off x="675021" y="3392026"/>
            <a:ext cx="2893974" cy="1049221"/>
          </a:xfrm>
        </p:spPr>
        <p:txBody>
          <a:bodyPr/>
          <a:lstStyle/>
          <a:p>
            <a:r>
              <a:rPr lang="en-IE" b="0" dirty="0"/>
              <a:t>Determine Your Net Profit (or Loss)</a:t>
            </a:r>
          </a:p>
        </p:txBody>
      </p:sp>
      <p:pic>
        <p:nvPicPr>
          <p:cNvPr id="13" name="Picture Placeholder 12" descr="A glass door with a view of trees&#10;&#10;AI-generated content may be incorrect.">
            <a:extLst>
              <a:ext uri="{FF2B5EF4-FFF2-40B4-BE49-F238E27FC236}">
                <a16:creationId xmlns:a16="http://schemas.microsoft.com/office/drawing/2014/main" id="{1775B1D7-2823-B644-2CAE-C5C7E769DB03}"/>
              </a:ext>
            </a:extLst>
          </p:cNvPr>
          <p:cNvPicPr>
            <a:picLocks noGrp="1" noChangeAspect="1"/>
          </p:cNvPicPr>
          <p:nvPr>
            <p:ph type="pic" sz="quarter" idx="10"/>
          </p:nvPr>
        </p:nvPicPr>
        <p:blipFill>
          <a:blip r:embed="rId2"/>
          <a:srcRect l="10463" r="10463"/>
          <a:stretch>
            <a:fillRect/>
          </a:stretch>
        </p:blipFill>
        <p:spPr/>
      </p:pic>
      <p:sp>
        <p:nvSpPr>
          <p:cNvPr id="10" name="Text Placeholder 7">
            <a:extLst>
              <a:ext uri="{FF2B5EF4-FFF2-40B4-BE49-F238E27FC236}">
                <a16:creationId xmlns:a16="http://schemas.microsoft.com/office/drawing/2014/main" id="{C8D9AC83-BBE4-F8E4-8244-83DAEAA3A1C2}"/>
              </a:ext>
            </a:extLst>
          </p:cNvPr>
          <p:cNvSpPr txBox="1">
            <a:spLocks/>
          </p:cNvSpPr>
          <p:nvPr/>
        </p:nvSpPr>
        <p:spPr>
          <a:xfrm>
            <a:off x="697829" y="211821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0"/>
              <a:t>Profit &amp; Pricing Strategies</a:t>
            </a:r>
            <a:endParaRPr lang="en-IE" sz="3000" b="0"/>
          </a:p>
          <a:p>
            <a:endParaRPr lang="en-IE" sz="3000" dirty="0"/>
          </a:p>
        </p:txBody>
      </p:sp>
    </p:spTree>
    <p:extLst>
      <p:ext uri="{BB962C8B-B14F-4D97-AF65-F5344CB8AC3E}">
        <p14:creationId xmlns:p14="http://schemas.microsoft.com/office/powerpoint/2010/main" val="3658049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E5559-4E07-CFA0-39F4-A1E622C741F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B6553D5-40C4-990B-C4A5-5DA6D823232F}"/>
              </a:ext>
            </a:extLst>
          </p:cNvPr>
          <p:cNvSpPr/>
          <p:nvPr/>
        </p:nvSpPr>
        <p:spPr>
          <a:xfrm>
            <a:off x="4088862" y="834797"/>
            <a:ext cx="7906555" cy="5670778"/>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BC4C7BA3-8083-4365-A27E-DED31F338C08}"/>
              </a:ext>
            </a:extLst>
          </p:cNvPr>
          <p:cNvSpPr>
            <a:spLocks noGrp="1"/>
          </p:cNvSpPr>
          <p:nvPr>
            <p:ph type="body" sz="quarter" idx="21"/>
          </p:nvPr>
        </p:nvSpPr>
        <p:spPr>
          <a:xfrm>
            <a:off x="4295553" y="834797"/>
            <a:ext cx="7582682" cy="4530541"/>
          </a:xfrm>
        </p:spPr>
        <p:txBody>
          <a:bodyPr/>
          <a:lstStyle/>
          <a:p>
            <a:pPr>
              <a:spcAft>
                <a:spcPts val="600"/>
              </a:spcAft>
            </a:pPr>
            <a:endParaRPr lang="en-IE" sz="1000" dirty="0"/>
          </a:p>
          <a:p>
            <a:pPr>
              <a:spcAft>
                <a:spcPts val="600"/>
              </a:spcAft>
            </a:pPr>
            <a:r>
              <a:rPr lang="en-IE" sz="2600" b="1" i="1" dirty="0">
                <a:solidFill>
                  <a:schemeClr val="bg1"/>
                </a:solidFill>
              </a:rPr>
              <a:t>Example Summary: </a:t>
            </a:r>
            <a:r>
              <a:rPr lang="en-US" dirty="0">
                <a:solidFill>
                  <a:schemeClr val="bg1"/>
                </a:solidFill>
              </a:rPr>
              <a:t>Let’s say our example B&amp;B ended up with €18,240 in revenue and €19,600 in expenses, resulting in a loss. To fix this, one could try to either </a:t>
            </a:r>
          </a:p>
          <a:p>
            <a:pPr marL="342900" indent="-342900">
              <a:spcAft>
                <a:spcPts val="600"/>
              </a:spcAft>
              <a:buFont typeface="Wingdings" panose="05000000000000000000" pitchFamily="2" charset="2"/>
              <a:buChar char="Ø"/>
            </a:pPr>
            <a:r>
              <a:rPr lang="en-US" b="1" dirty="0">
                <a:solidFill>
                  <a:schemeClr val="bg1"/>
                </a:solidFill>
              </a:rPr>
              <a:t>reduce costs </a:t>
            </a:r>
            <a:r>
              <a:rPr lang="en-US" dirty="0">
                <a:solidFill>
                  <a:schemeClr val="bg1"/>
                </a:solidFill>
              </a:rPr>
              <a:t>(maybe trim unnecessary expenses or find cheaper providers) or </a:t>
            </a:r>
          </a:p>
          <a:p>
            <a:pPr marL="342900" indent="-342900">
              <a:spcAft>
                <a:spcPts val="600"/>
              </a:spcAft>
              <a:buFont typeface="Wingdings" panose="05000000000000000000" pitchFamily="2" charset="2"/>
              <a:buChar char="Ø"/>
            </a:pPr>
            <a:r>
              <a:rPr lang="en-US" b="1" dirty="0">
                <a:solidFill>
                  <a:schemeClr val="bg1"/>
                </a:solidFill>
              </a:rPr>
              <a:t>Increase revenue </a:t>
            </a:r>
            <a:r>
              <a:rPr lang="en-US" dirty="0">
                <a:solidFill>
                  <a:schemeClr val="bg1"/>
                </a:solidFill>
              </a:rPr>
              <a:t>– perhaps by upping high-season rates a bit or aiming for higher occupancy with better marketing. </a:t>
            </a:r>
          </a:p>
          <a:p>
            <a:pPr>
              <a:spcAft>
                <a:spcPts val="600"/>
              </a:spcAft>
            </a:pPr>
            <a:endParaRPr lang="en-US" dirty="0">
              <a:solidFill>
                <a:schemeClr val="bg1"/>
              </a:solidFill>
            </a:endParaRPr>
          </a:p>
          <a:p>
            <a:pPr>
              <a:spcAft>
                <a:spcPts val="600"/>
              </a:spcAft>
            </a:pPr>
            <a:r>
              <a:rPr lang="en-US" dirty="0">
                <a:solidFill>
                  <a:schemeClr val="bg1"/>
                </a:solidFill>
              </a:rPr>
              <a:t>On the flip side, if the plan shows a </a:t>
            </a:r>
            <a:r>
              <a:rPr lang="en-US" b="1" dirty="0">
                <a:solidFill>
                  <a:schemeClr val="bg1"/>
                </a:solidFill>
              </a:rPr>
              <a:t>healthy profit</a:t>
            </a:r>
            <a:r>
              <a:rPr lang="en-US" dirty="0">
                <a:solidFill>
                  <a:schemeClr val="bg1"/>
                </a:solidFill>
              </a:rPr>
              <a:t>, you might still double-check if assumptions are realistic (e.g., is 80% occupancy in summer achievable?) and keep some buffer for unexpected costs </a:t>
            </a:r>
          </a:p>
          <a:p>
            <a:pPr marL="342900" indent="-342900">
              <a:spcAft>
                <a:spcPts val="600"/>
              </a:spcAft>
              <a:buFont typeface="Wingdings" panose="05000000000000000000" pitchFamily="2" charset="2"/>
              <a:buChar char="Ø"/>
            </a:pPr>
            <a:r>
              <a:rPr lang="en-US" dirty="0">
                <a:solidFill>
                  <a:schemeClr val="bg1"/>
                </a:solidFill>
              </a:rPr>
              <a:t>The goal is a realistic profit projection that satisfies you (and any stakeholders) that the business is worth pursuing.</a:t>
            </a:r>
            <a:endParaRPr lang="en-IE" dirty="0"/>
          </a:p>
        </p:txBody>
      </p:sp>
      <p:sp>
        <p:nvSpPr>
          <p:cNvPr id="5" name="Text Placeholder 4">
            <a:extLst>
              <a:ext uri="{FF2B5EF4-FFF2-40B4-BE49-F238E27FC236}">
                <a16:creationId xmlns:a16="http://schemas.microsoft.com/office/drawing/2014/main" id="{2D52B74B-ECF4-DC86-3585-28DE780A10A0}"/>
              </a:ext>
            </a:extLst>
          </p:cNvPr>
          <p:cNvSpPr>
            <a:spLocks noGrp="1"/>
          </p:cNvSpPr>
          <p:nvPr>
            <p:ph type="body" sz="quarter" idx="23"/>
          </p:nvPr>
        </p:nvSpPr>
        <p:spPr>
          <a:xfrm>
            <a:off x="4295553" y="169220"/>
            <a:ext cx="7221426" cy="803654"/>
          </a:xfrm>
        </p:spPr>
        <p:txBody>
          <a:bodyPr/>
          <a:lstStyle/>
          <a:p>
            <a:r>
              <a:rPr lang="en-IE" sz="3200" dirty="0"/>
              <a:t>Calculate Your Net Profit (Or Loss)</a:t>
            </a:r>
          </a:p>
        </p:txBody>
      </p:sp>
      <p:sp>
        <p:nvSpPr>
          <p:cNvPr id="6" name="Text Placeholder 5">
            <a:extLst>
              <a:ext uri="{FF2B5EF4-FFF2-40B4-BE49-F238E27FC236}">
                <a16:creationId xmlns:a16="http://schemas.microsoft.com/office/drawing/2014/main" id="{43A33C22-FA9D-00EB-BF05-270CDEAB7DAF}"/>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48836633-EF8E-0044-4ADC-3765FFB8186C}"/>
              </a:ext>
            </a:extLst>
          </p:cNvPr>
          <p:cNvSpPr>
            <a:spLocks noGrp="1"/>
          </p:cNvSpPr>
          <p:nvPr>
            <p:ph type="body" sz="quarter" idx="18"/>
          </p:nvPr>
        </p:nvSpPr>
        <p:spPr>
          <a:xfrm>
            <a:off x="675021" y="3392026"/>
            <a:ext cx="2893974" cy="1049221"/>
          </a:xfrm>
        </p:spPr>
        <p:txBody>
          <a:bodyPr/>
          <a:lstStyle/>
          <a:p>
            <a:r>
              <a:rPr lang="en-IE" b="0" dirty="0"/>
              <a:t>Determine Your Net Profit (or Loss)</a:t>
            </a:r>
          </a:p>
        </p:txBody>
      </p:sp>
      <p:pic>
        <p:nvPicPr>
          <p:cNvPr id="15" name="Picture Placeholder 14" descr="A triangular shaped house with grass and a fence&#10;&#10;AI-generated content may be incorrect.">
            <a:extLst>
              <a:ext uri="{FF2B5EF4-FFF2-40B4-BE49-F238E27FC236}">
                <a16:creationId xmlns:a16="http://schemas.microsoft.com/office/drawing/2014/main" id="{4AE7D786-F9EB-9602-FF14-DCF240C6C807}"/>
              </a:ext>
            </a:extLst>
          </p:cNvPr>
          <p:cNvPicPr>
            <a:picLocks noGrp="1" noChangeAspect="1"/>
          </p:cNvPicPr>
          <p:nvPr>
            <p:ph type="pic" sz="quarter" idx="10"/>
          </p:nvPr>
        </p:nvPicPr>
        <p:blipFill>
          <a:blip r:embed="rId2"/>
          <a:srcRect l="540" r="540"/>
          <a:stretch>
            <a:fillRect/>
          </a:stretch>
        </p:blipFill>
        <p:spPr/>
      </p:pic>
      <p:sp>
        <p:nvSpPr>
          <p:cNvPr id="10" name="Text Placeholder 7">
            <a:extLst>
              <a:ext uri="{FF2B5EF4-FFF2-40B4-BE49-F238E27FC236}">
                <a16:creationId xmlns:a16="http://schemas.microsoft.com/office/drawing/2014/main" id="{3D8FBEE6-1C0C-058A-C270-851FD8BC40B5}"/>
              </a:ext>
            </a:extLst>
          </p:cNvPr>
          <p:cNvSpPr txBox="1">
            <a:spLocks/>
          </p:cNvSpPr>
          <p:nvPr/>
        </p:nvSpPr>
        <p:spPr>
          <a:xfrm>
            <a:off x="697829" y="211821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0"/>
              <a:t>Profit &amp; Pricing Strategies</a:t>
            </a:r>
            <a:endParaRPr lang="en-IE" sz="3000" b="0"/>
          </a:p>
          <a:p>
            <a:endParaRPr lang="en-IE" sz="3000" dirty="0"/>
          </a:p>
        </p:txBody>
      </p:sp>
    </p:spTree>
    <p:extLst>
      <p:ext uri="{BB962C8B-B14F-4D97-AF65-F5344CB8AC3E}">
        <p14:creationId xmlns:p14="http://schemas.microsoft.com/office/powerpoint/2010/main" val="1126601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7786D-3C4A-DEF0-0707-72B2EBAB0C97}"/>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D4E63F3-5CA4-895E-6907-F8E05A2AA1B6}"/>
              </a:ext>
            </a:extLst>
          </p:cNvPr>
          <p:cNvSpPr/>
          <p:nvPr/>
        </p:nvSpPr>
        <p:spPr>
          <a:xfrm>
            <a:off x="817828" y="1605887"/>
            <a:ext cx="10595240" cy="759057"/>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3685EDCF-A310-4D14-265F-DEA2085A86CD}"/>
              </a:ext>
            </a:extLst>
          </p:cNvPr>
          <p:cNvSpPr>
            <a:spLocks noGrp="1"/>
          </p:cNvSpPr>
          <p:nvPr>
            <p:ph type="body" sz="quarter" idx="16"/>
          </p:nvPr>
        </p:nvSpPr>
        <p:spPr>
          <a:xfrm>
            <a:off x="1224681" y="404755"/>
            <a:ext cx="10614687" cy="803654"/>
          </a:xfrm>
        </p:spPr>
        <p:txBody>
          <a:bodyPr/>
          <a:lstStyle/>
          <a:p>
            <a:r>
              <a:rPr lang="en-US" sz="3200" dirty="0">
                <a:solidFill>
                  <a:srgbClr val="459597"/>
                </a:solidFill>
              </a:rPr>
              <a:t>Calculate Break-Even and Profitability</a:t>
            </a:r>
          </a:p>
          <a:p>
            <a:r>
              <a:rPr lang="en-US" sz="3200" b="0" i="1" dirty="0">
                <a:solidFill>
                  <a:srgbClr val="E96751"/>
                </a:solidFill>
              </a:rPr>
              <a:t>shows when you stop losing money</a:t>
            </a:r>
          </a:p>
        </p:txBody>
      </p:sp>
      <p:cxnSp>
        <p:nvCxnSpPr>
          <p:cNvPr id="2" name="Straight Connector 1">
            <a:extLst>
              <a:ext uri="{FF2B5EF4-FFF2-40B4-BE49-F238E27FC236}">
                <a16:creationId xmlns:a16="http://schemas.microsoft.com/office/drawing/2014/main" id="{797AFB1E-029D-B67B-744B-2C3FB02B80D2}"/>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4D780CB-3393-ED2C-6CA5-25A0AA8D78DF}"/>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sz="2800" i="1" dirty="0">
                <a:solidFill>
                  <a:schemeClr val="bg1"/>
                </a:solidFill>
              </a:rPr>
              <a:t>“What do I need to break even and to make a profit?</a:t>
            </a:r>
          </a:p>
        </p:txBody>
      </p:sp>
      <p:sp>
        <p:nvSpPr>
          <p:cNvPr id="21" name="Text Placeholder 5">
            <a:extLst>
              <a:ext uri="{FF2B5EF4-FFF2-40B4-BE49-F238E27FC236}">
                <a16:creationId xmlns:a16="http://schemas.microsoft.com/office/drawing/2014/main" id="{C754BFAF-CD78-D450-391F-26CFDE68A08A}"/>
              </a:ext>
            </a:extLst>
          </p:cNvPr>
          <p:cNvSpPr txBox="1">
            <a:spLocks/>
          </p:cNvSpPr>
          <p:nvPr/>
        </p:nvSpPr>
        <p:spPr>
          <a:xfrm>
            <a:off x="1611085" y="2539081"/>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US" sz="2200" b="1" dirty="0">
                <a:solidFill>
                  <a:srgbClr val="595959"/>
                </a:solidFill>
              </a:rPr>
              <a:t>Break-even</a:t>
            </a:r>
            <a:r>
              <a:rPr lang="en-US" sz="2200" dirty="0">
                <a:solidFill>
                  <a:srgbClr val="595959"/>
                </a:solidFill>
              </a:rPr>
              <a:t> is the point where your income from bookings exactly covers your total costs — no profit, but no loss.</a:t>
            </a:r>
          </a:p>
          <a:p>
            <a:pPr marL="342900" indent="-342900">
              <a:spcAft>
                <a:spcPts val="600"/>
              </a:spcAft>
              <a:buFont typeface="Arial" panose="020B0604020202020204" pitchFamily="34" charset="0"/>
              <a:buChar char="•"/>
            </a:pPr>
            <a:r>
              <a:rPr lang="en-US" sz="2200" b="1" dirty="0">
                <a:solidFill>
                  <a:srgbClr val="595959"/>
                </a:solidFill>
              </a:rPr>
              <a:t>Profitability</a:t>
            </a:r>
            <a:r>
              <a:rPr lang="en-US" sz="2200" dirty="0">
                <a:solidFill>
                  <a:srgbClr val="595959"/>
                </a:solidFill>
              </a:rPr>
              <a:t> begins when you earn more than your break-even point — meaning every extra night booked after that contributes directly to your profit.</a:t>
            </a:r>
          </a:p>
          <a:p>
            <a:pPr marL="0" indent="0">
              <a:spcAft>
                <a:spcPts val="600"/>
              </a:spcAft>
            </a:pPr>
            <a:endParaRPr lang="en-US" dirty="0"/>
          </a:p>
        </p:txBody>
      </p:sp>
      <p:sp>
        <p:nvSpPr>
          <p:cNvPr id="25" name="Flowchart: Alternate Process 24">
            <a:extLst>
              <a:ext uri="{FF2B5EF4-FFF2-40B4-BE49-F238E27FC236}">
                <a16:creationId xmlns:a16="http://schemas.microsoft.com/office/drawing/2014/main" id="{E6A52F0B-EB9D-4A13-C0A4-D7B76706ADCF}"/>
              </a:ext>
            </a:extLst>
          </p:cNvPr>
          <p:cNvSpPr/>
          <p:nvPr/>
        </p:nvSpPr>
        <p:spPr>
          <a:xfrm>
            <a:off x="1460733" y="2489050"/>
            <a:ext cx="9964593" cy="182987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95D6FC0E-8E07-0F55-3364-5A66B84384D7}"/>
              </a:ext>
            </a:extLst>
          </p:cNvPr>
          <p:cNvSpPr/>
          <p:nvPr/>
        </p:nvSpPr>
        <p:spPr>
          <a:xfrm>
            <a:off x="1488372" y="4424099"/>
            <a:ext cx="9964593" cy="219606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3A300DDD-DA43-BD42-A3E4-91795EE9FBD8}"/>
              </a:ext>
            </a:extLst>
          </p:cNvPr>
          <p:cNvCxnSpPr>
            <a:cxnSpLocks/>
            <a:stCxn id="24" idx="1"/>
            <a:endCxn id="25" idx="1"/>
          </p:cNvCxnSpPr>
          <p:nvPr/>
        </p:nvCxnSpPr>
        <p:spPr>
          <a:xfrm rot="10800000" flipH="1" flipV="1">
            <a:off x="817827" y="1985415"/>
            <a:ext cx="642905" cy="1418569"/>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A25A923-109E-37DF-ECC5-75A90FC24778}"/>
              </a:ext>
            </a:extLst>
          </p:cNvPr>
          <p:cNvCxnSpPr>
            <a:cxnSpLocks/>
          </p:cNvCxnSpPr>
          <p:nvPr/>
        </p:nvCxnSpPr>
        <p:spPr>
          <a:xfrm rot="16200000" flipH="1">
            <a:off x="-35531" y="4140972"/>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B574CBFE-AFFD-5C8E-4751-4C621D82DD31}"/>
              </a:ext>
            </a:extLst>
          </p:cNvPr>
          <p:cNvSpPr txBox="1">
            <a:spLocks/>
          </p:cNvSpPr>
          <p:nvPr/>
        </p:nvSpPr>
        <p:spPr>
          <a:xfrm>
            <a:off x="1583445" y="442409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b="1" dirty="0">
                <a:solidFill>
                  <a:srgbClr val="E96751"/>
                </a:solidFill>
              </a:rPr>
              <a:t>First Identify Your Costs, Prices and Revenue </a:t>
            </a:r>
            <a:r>
              <a:rPr lang="en-US" sz="2200" dirty="0">
                <a:solidFill>
                  <a:srgbClr val="494949"/>
                </a:solidFill>
              </a:rPr>
              <a:t>(see previous formulas)</a:t>
            </a:r>
          </a:p>
          <a:p>
            <a:pPr marL="0" indent="0" algn="ctr">
              <a:lnSpc>
                <a:spcPct val="100000"/>
              </a:lnSpc>
              <a:spcBef>
                <a:spcPts val="0"/>
              </a:spcBef>
              <a:spcAft>
                <a:spcPts val="600"/>
              </a:spcAft>
            </a:pPr>
            <a:r>
              <a:rPr lang="en-US" sz="2200" b="1" dirty="0">
                <a:solidFill>
                  <a:srgbClr val="494949"/>
                </a:solidFill>
              </a:rPr>
              <a:t>Fixed Costs (FC) </a:t>
            </a:r>
            <a:r>
              <a:rPr lang="en-US" sz="2200" dirty="0">
                <a:solidFill>
                  <a:srgbClr val="494949"/>
                </a:solidFill>
              </a:rPr>
              <a:t>= €14,000 → costs that stay the same regardless of bookings.</a:t>
            </a:r>
          </a:p>
          <a:p>
            <a:pPr marL="0" indent="0" algn="ctr">
              <a:lnSpc>
                <a:spcPct val="100000"/>
              </a:lnSpc>
              <a:spcBef>
                <a:spcPts val="0"/>
              </a:spcBef>
              <a:spcAft>
                <a:spcPts val="600"/>
              </a:spcAft>
            </a:pPr>
            <a:r>
              <a:rPr lang="en-US" sz="2200" b="1" dirty="0">
                <a:solidFill>
                  <a:srgbClr val="494949"/>
                </a:solidFill>
              </a:rPr>
              <a:t>Variable Cost per Night (VC) </a:t>
            </a:r>
            <a:r>
              <a:rPr lang="en-US" sz="2200" dirty="0">
                <a:solidFill>
                  <a:srgbClr val="494949"/>
                </a:solidFill>
              </a:rPr>
              <a:t>= €30 → costs that increase per booking.</a:t>
            </a:r>
          </a:p>
          <a:p>
            <a:pPr marL="0" indent="0" algn="ctr">
              <a:lnSpc>
                <a:spcPct val="100000"/>
              </a:lnSpc>
              <a:spcBef>
                <a:spcPts val="0"/>
              </a:spcBef>
              <a:spcAft>
                <a:spcPts val="600"/>
              </a:spcAft>
            </a:pPr>
            <a:r>
              <a:rPr lang="en-US" sz="2200" b="1" dirty="0">
                <a:solidFill>
                  <a:srgbClr val="494949"/>
                </a:solidFill>
              </a:rPr>
              <a:t>Price per Night </a:t>
            </a:r>
            <a:r>
              <a:rPr lang="en-US" sz="2200" dirty="0">
                <a:solidFill>
                  <a:srgbClr val="494949"/>
                </a:solidFill>
              </a:rPr>
              <a:t>= €150 → what you plan to charge</a:t>
            </a:r>
            <a:r>
              <a:rPr lang="en-US" sz="2200" b="1" dirty="0">
                <a:solidFill>
                  <a:schemeClr val="bg1"/>
                </a:solidFill>
              </a:rPr>
              <a:t>.</a:t>
            </a:r>
          </a:p>
          <a:p>
            <a:pPr marL="0" indent="0" algn="ctr">
              <a:lnSpc>
                <a:spcPct val="100000"/>
              </a:lnSpc>
              <a:spcBef>
                <a:spcPts val="0"/>
              </a:spcBef>
              <a:spcAft>
                <a:spcPts val="600"/>
              </a:spcAft>
            </a:pPr>
            <a:r>
              <a:rPr lang="en-US" sz="2200" b="1" dirty="0">
                <a:solidFill>
                  <a:srgbClr val="494949"/>
                </a:solidFill>
              </a:rPr>
              <a:t>Net Revenue per Night </a:t>
            </a:r>
            <a:r>
              <a:rPr lang="en-US" sz="2000" dirty="0">
                <a:solidFill>
                  <a:srgbClr val="595959"/>
                </a:solidFill>
              </a:rPr>
              <a:t>= €150 – €30 = </a:t>
            </a:r>
            <a:r>
              <a:rPr lang="en-US" sz="2000" b="1" dirty="0">
                <a:solidFill>
                  <a:srgbClr val="595959"/>
                </a:solidFill>
              </a:rPr>
              <a:t>€120</a:t>
            </a:r>
            <a:endParaRPr lang="en-US" sz="2200" dirty="0">
              <a:solidFill>
                <a:srgbClr val="595959"/>
              </a:solidFill>
            </a:endParaRPr>
          </a:p>
        </p:txBody>
      </p:sp>
      <p:grpSp>
        <p:nvGrpSpPr>
          <p:cNvPr id="3" name="Group 2">
            <a:extLst>
              <a:ext uri="{FF2B5EF4-FFF2-40B4-BE49-F238E27FC236}">
                <a16:creationId xmlns:a16="http://schemas.microsoft.com/office/drawing/2014/main" id="{79E0B526-95A3-0B7A-4973-060D8F6CB823}"/>
              </a:ext>
            </a:extLst>
          </p:cNvPr>
          <p:cNvGrpSpPr/>
          <p:nvPr/>
        </p:nvGrpSpPr>
        <p:grpSpPr>
          <a:xfrm>
            <a:off x="10920313" y="156057"/>
            <a:ext cx="1081945" cy="1011723"/>
            <a:chOff x="1016000" y="1137920"/>
            <a:chExt cx="1016000" cy="1016000"/>
          </a:xfrm>
        </p:grpSpPr>
        <p:sp>
          <p:nvSpPr>
            <p:cNvPr id="5" name="Oval 4">
              <a:extLst>
                <a:ext uri="{FF2B5EF4-FFF2-40B4-BE49-F238E27FC236}">
                  <a16:creationId xmlns:a16="http://schemas.microsoft.com/office/drawing/2014/main" id="{9242D82C-1F56-369C-6C76-C72EC48C3BA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384F0A1E-5FC8-D7B8-53FE-9B19AFD8EA37}"/>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23</a:t>
              </a:r>
            </a:p>
          </p:txBody>
        </p:sp>
      </p:grpSp>
    </p:spTree>
    <p:extLst>
      <p:ext uri="{BB962C8B-B14F-4D97-AF65-F5344CB8AC3E}">
        <p14:creationId xmlns:p14="http://schemas.microsoft.com/office/powerpoint/2010/main" val="1823105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A94BC-43F1-CDC8-96C1-7757F406E7D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6749E93-3BCA-D9B9-C5F8-94BF6334837A}"/>
              </a:ext>
            </a:extLst>
          </p:cNvPr>
          <p:cNvSpPr>
            <a:spLocks noGrp="1"/>
          </p:cNvSpPr>
          <p:nvPr>
            <p:ph type="body" sz="quarter" idx="16"/>
          </p:nvPr>
        </p:nvSpPr>
        <p:spPr>
          <a:xfrm>
            <a:off x="992588" y="791061"/>
            <a:ext cx="10614687" cy="803654"/>
          </a:xfrm>
        </p:spPr>
        <p:txBody>
          <a:bodyPr/>
          <a:lstStyle/>
          <a:p>
            <a:r>
              <a:rPr lang="en-US" sz="3200" dirty="0">
                <a:solidFill>
                  <a:srgbClr val="E96751"/>
                </a:solidFill>
              </a:rPr>
              <a:t>Calculate </a:t>
            </a:r>
            <a:r>
              <a:rPr lang="en-US" sz="3200" dirty="0">
                <a:solidFill>
                  <a:srgbClr val="418D8F"/>
                </a:solidFill>
              </a:rPr>
              <a:t>Break-Even Point</a:t>
            </a:r>
          </a:p>
        </p:txBody>
      </p:sp>
      <p:cxnSp>
        <p:nvCxnSpPr>
          <p:cNvPr id="2" name="Straight Connector 1">
            <a:extLst>
              <a:ext uri="{FF2B5EF4-FFF2-40B4-BE49-F238E27FC236}">
                <a16:creationId xmlns:a16="http://schemas.microsoft.com/office/drawing/2014/main" id="{DFA1CD54-3BCE-541E-8E3E-BDEA16A78D5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C6F7C45-1962-5CFB-EBEF-D8F1851ED15F}"/>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sz="2800" i="1" dirty="0">
                <a:solidFill>
                  <a:schemeClr val="bg1"/>
                </a:solidFill>
              </a:rPr>
              <a:t>“What percentage of the year do I need to be booked to break even?”</a:t>
            </a:r>
          </a:p>
        </p:txBody>
      </p:sp>
      <p:sp>
        <p:nvSpPr>
          <p:cNvPr id="21" name="Text Placeholder 5">
            <a:extLst>
              <a:ext uri="{FF2B5EF4-FFF2-40B4-BE49-F238E27FC236}">
                <a16:creationId xmlns:a16="http://schemas.microsoft.com/office/drawing/2014/main" id="{4342BE91-0CE5-18F0-3E80-36A65A31B054}"/>
              </a:ext>
            </a:extLst>
          </p:cNvPr>
          <p:cNvSpPr txBox="1">
            <a:spLocks/>
          </p:cNvSpPr>
          <p:nvPr/>
        </p:nvSpPr>
        <p:spPr>
          <a:xfrm>
            <a:off x="1559931" y="1717614"/>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endParaRPr lang="en-US" dirty="0"/>
          </a:p>
        </p:txBody>
      </p:sp>
      <p:sp>
        <p:nvSpPr>
          <p:cNvPr id="26" name="Flowchart: Alternate Process 25">
            <a:extLst>
              <a:ext uri="{FF2B5EF4-FFF2-40B4-BE49-F238E27FC236}">
                <a16:creationId xmlns:a16="http://schemas.microsoft.com/office/drawing/2014/main" id="{46103CCA-81B4-0BD5-0E2E-B3DF8C752B48}"/>
              </a:ext>
            </a:extLst>
          </p:cNvPr>
          <p:cNvSpPr/>
          <p:nvPr/>
        </p:nvSpPr>
        <p:spPr>
          <a:xfrm>
            <a:off x="552450" y="1799721"/>
            <a:ext cx="10864075" cy="436295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 Placeholder 5">
            <a:extLst>
              <a:ext uri="{FF2B5EF4-FFF2-40B4-BE49-F238E27FC236}">
                <a16:creationId xmlns:a16="http://schemas.microsoft.com/office/drawing/2014/main" id="{EF0A9852-6151-0537-2AFA-ABBC6CFEDDDB}"/>
              </a:ext>
            </a:extLst>
          </p:cNvPr>
          <p:cNvSpPr txBox="1">
            <a:spLocks/>
          </p:cNvSpPr>
          <p:nvPr/>
        </p:nvSpPr>
        <p:spPr>
          <a:xfrm>
            <a:off x="485775" y="1981998"/>
            <a:ext cx="1077861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800" b="1" dirty="0">
                <a:solidFill>
                  <a:srgbClr val="E96751"/>
                </a:solidFill>
              </a:rPr>
              <a:t>Find Your Break-Even Point </a:t>
            </a:r>
            <a:r>
              <a:rPr lang="en-US" sz="2800" dirty="0">
                <a:solidFill>
                  <a:srgbClr val="E96751"/>
                </a:solidFill>
              </a:rPr>
              <a:t>(Formula)</a:t>
            </a:r>
          </a:p>
          <a:p>
            <a:pPr marL="0" indent="0" algn="ctr">
              <a:lnSpc>
                <a:spcPct val="100000"/>
              </a:lnSpc>
              <a:spcBef>
                <a:spcPts val="0"/>
              </a:spcBef>
              <a:spcAft>
                <a:spcPts val="600"/>
              </a:spcAft>
            </a:pPr>
            <a:r>
              <a:rPr lang="en-US" sz="2800" b="1" dirty="0">
                <a:solidFill>
                  <a:srgbClr val="E96751"/>
                </a:solidFill>
              </a:rPr>
              <a:t> </a:t>
            </a:r>
            <a:r>
              <a:rPr lang="en-US" b="1" dirty="0">
                <a:solidFill>
                  <a:srgbClr val="418D8F"/>
                </a:solidFill>
              </a:rPr>
              <a:t>Break-Even Nights </a:t>
            </a:r>
            <a:r>
              <a:rPr lang="en-US" dirty="0">
                <a:solidFill>
                  <a:srgbClr val="418D8F"/>
                </a:solidFill>
              </a:rPr>
              <a:t>= Fixed Costs ÷ Price Per Night  - Variable Cost Per Night</a:t>
            </a:r>
            <a:endParaRPr lang="en-US" b="1" dirty="0">
              <a:solidFill>
                <a:srgbClr val="418D8F"/>
              </a:solidFill>
            </a:endParaRPr>
          </a:p>
          <a:p>
            <a:pPr marL="0" indent="0" algn="ctr">
              <a:lnSpc>
                <a:spcPct val="100000"/>
              </a:lnSpc>
              <a:spcBef>
                <a:spcPts val="0"/>
              </a:spcBef>
              <a:spcAft>
                <a:spcPts val="600"/>
              </a:spcAft>
            </a:pPr>
            <a:r>
              <a:rPr lang="en-US" sz="2200" b="1" i="1" dirty="0">
                <a:solidFill>
                  <a:srgbClr val="595959"/>
                </a:solidFill>
              </a:rPr>
              <a:t>Fixed Costs (FC) </a:t>
            </a:r>
            <a:r>
              <a:rPr lang="en-US" sz="2200" i="1" dirty="0">
                <a:solidFill>
                  <a:srgbClr val="595959"/>
                </a:solidFill>
              </a:rPr>
              <a:t>= €14,000   </a:t>
            </a:r>
            <a:r>
              <a:rPr lang="en-US" sz="2200" b="1" i="1" dirty="0">
                <a:solidFill>
                  <a:srgbClr val="595959"/>
                </a:solidFill>
              </a:rPr>
              <a:t>Variable Cost per Night (VC) </a:t>
            </a:r>
            <a:r>
              <a:rPr lang="en-US" sz="2200" i="1" dirty="0">
                <a:solidFill>
                  <a:srgbClr val="595959"/>
                </a:solidFill>
              </a:rPr>
              <a:t>= €30 </a:t>
            </a:r>
          </a:p>
          <a:p>
            <a:pPr marL="0" indent="0" algn="ctr">
              <a:lnSpc>
                <a:spcPct val="100000"/>
              </a:lnSpc>
              <a:spcBef>
                <a:spcPts val="0"/>
              </a:spcBef>
              <a:spcAft>
                <a:spcPts val="600"/>
              </a:spcAft>
            </a:pPr>
            <a:r>
              <a:rPr lang="en-US" sz="2200" b="1" i="1" dirty="0">
                <a:solidFill>
                  <a:srgbClr val="595959"/>
                </a:solidFill>
              </a:rPr>
              <a:t>Price per Night </a:t>
            </a:r>
            <a:r>
              <a:rPr lang="en-US" sz="2200" i="1" dirty="0">
                <a:solidFill>
                  <a:srgbClr val="595959"/>
                </a:solidFill>
              </a:rPr>
              <a:t>= €150   </a:t>
            </a:r>
            <a:r>
              <a:rPr lang="en-US" sz="2200" b="1" i="1" dirty="0">
                <a:solidFill>
                  <a:srgbClr val="595959"/>
                </a:solidFill>
              </a:rPr>
              <a:t>Net Revenue per Night </a:t>
            </a:r>
            <a:r>
              <a:rPr lang="en-US" sz="2000" i="1" dirty="0">
                <a:solidFill>
                  <a:srgbClr val="595959"/>
                </a:solidFill>
              </a:rPr>
              <a:t>= €150 – €30 = </a:t>
            </a:r>
            <a:r>
              <a:rPr lang="en-US" sz="2000" b="1" i="1" dirty="0">
                <a:solidFill>
                  <a:srgbClr val="595959"/>
                </a:solidFill>
              </a:rPr>
              <a:t>€120</a:t>
            </a:r>
            <a:endParaRPr lang="en-US" sz="2200" i="1" dirty="0">
              <a:solidFill>
                <a:srgbClr val="595959"/>
              </a:solidFill>
            </a:endParaRPr>
          </a:p>
          <a:p>
            <a:pPr marL="0" indent="0" algn="ctr">
              <a:lnSpc>
                <a:spcPct val="100000"/>
              </a:lnSpc>
              <a:spcBef>
                <a:spcPts val="0"/>
              </a:spcBef>
              <a:spcAft>
                <a:spcPts val="600"/>
              </a:spcAft>
            </a:pPr>
            <a:r>
              <a:rPr lang="en-US" b="1" dirty="0">
                <a:solidFill>
                  <a:srgbClr val="595959"/>
                </a:solidFill>
              </a:rPr>
              <a:t>Break-Even Nights </a:t>
            </a:r>
            <a:r>
              <a:rPr lang="en-US" dirty="0">
                <a:solidFill>
                  <a:srgbClr val="595959"/>
                </a:solidFill>
              </a:rPr>
              <a:t>= €14,000 ÷ €120 = 117 nights</a:t>
            </a:r>
          </a:p>
          <a:p>
            <a:pPr marL="0" indent="0" algn="ctr">
              <a:lnSpc>
                <a:spcPct val="100000"/>
              </a:lnSpc>
              <a:spcBef>
                <a:spcPts val="0"/>
              </a:spcBef>
              <a:spcAft>
                <a:spcPts val="600"/>
              </a:spcAft>
            </a:pPr>
            <a:r>
              <a:rPr lang="en-US" dirty="0">
                <a:solidFill>
                  <a:srgbClr val="595959"/>
                </a:solidFill>
              </a:rPr>
              <a:t>117 nights × €120 net revenue </a:t>
            </a:r>
            <a:r>
              <a:rPr lang="en-US" dirty="0">
                <a:solidFill>
                  <a:srgbClr val="E96751"/>
                </a:solidFill>
              </a:rPr>
              <a:t>= </a:t>
            </a:r>
            <a:r>
              <a:rPr lang="en-US" b="1" dirty="0">
                <a:solidFill>
                  <a:srgbClr val="E96751"/>
                </a:solidFill>
              </a:rPr>
              <a:t>€14,040 </a:t>
            </a:r>
          </a:p>
          <a:p>
            <a:pPr marL="0" indent="0" algn="ctr">
              <a:lnSpc>
                <a:spcPct val="100000"/>
              </a:lnSpc>
              <a:spcBef>
                <a:spcPts val="0"/>
              </a:spcBef>
              <a:spcAft>
                <a:spcPts val="600"/>
              </a:spcAft>
            </a:pPr>
            <a:r>
              <a:rPr lang="en-US" sz="2200" dirty="0">
                <a:solidFill>
                  <a:srgbClr val="595959"/>
                </a:solidFill>
              </a:rPr>
              <a:t>You’ve </a:t>
            </a:r>
            <a:r>
              <a:rPr lang="en-US" sz="2200" b="1" dirty="0">
                <a:solidFill>
                  <a:srgbClr val="595959"/>
                </a:solidFill>
              </a:rPr>
              <a:t>covered all fixed and variable costs</a:t>
            </a:r>
            <a:r>
              <a:rPr lang="en-US" sz="2200" dirty="0">
                <a:solidFill>
                  <a:srgbClr val="595959"/>
                </a:solidFill>
              </a:rPr>
              <a:t>.</a:t>
            </a:r>
          </a:p>
          <a:p>
            <a:pPr marL="0" indent="0" algn="ctr">
              <a:lnSpc>
                <a:spcPct val="100000"/>
              </a:lnSpc>
              <a:spcBef>
                <a:spcPts val="0"/>
              </a:spcBef>
              <a:spcAft>
                <a:spcPts val="600"/>
              </a:spcAft>
            </a:pPr>
            <a:r>
              <a:rPr lang="en-US" sz="2200" dirty="0">
                <a:solidFill>
                  <a:srgbClr val="595959"/>
                </a:solidFill>
              </a:rPr>
              <a:t>So, you need to book </a:t>
            </a:r>
            <a:r>
              <a:rPr lang="en-US" sz="2200" b="1" dirty="0">
                <a:solidFill>
                  <a:srgbClr val="595959"/>
                </a:solidFill>
              </a:rPr>
              <a:t>117 nights per year</a:t>
            </a:r>
            <a:r>
              <a:rPr lang="en-US" sz="2200" dirty="0">
                <a:solidFill>
                  <a:srgbClr val="595959"/>
                </a:solidFill>
              </a:rPr>
              <a:t> just to cover your </a:t>
            </a:r>
            <a:r>
              <a:rPr lang="en-US" sz="2200" b="1" dirty="0">
                <a:solidFill>
                  <a:srgbClr val="595959"/>
                </a:solidFill>
              </a:rPr>
              <a:t>fixed costs</a:t>
            </a:r>
            <a:r>
              <a:rPr lang="en-US" sz="2200" dirty="0">
                <a:solidFill>
                  <a:srgbClr val="595959"/>
                </a:solidFill>
              </a:rPr>
              <a:t>.</a:t>
            </a:r>
            <a:br>
              <a:rPr lang="en-US" sz="2200" dirty="0">
                <a:solidFill>
                  <a:srgbClr val="595959"/>
                </a:solidFill>
              </a:rPr>
            </a:br>
            <a:r>
              <a:rPr lang="en-US" sz="2200" dirty="0">
                <a:solidFill>
                  <a:srgbClr val="595959"/>
                </a:solidFill>
              </a:rPr>
              <a:t>Before this point, you're not losing money — but you're not making any profit yet.</a:t>
            </a:r>
          </a:p>
        </p:txBody>
      </p:sp>
    </p:spTree>
    <p:extLst>
      <p:ext uri="{BB962C8B-B14F-4D97-AF65-F5344CB8AC3E}">
        <p14:creationId xmlns:p14="http://schemas.microsoft.com/office/powerpoint/2010/main" val="923950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EC4E3-2CC6-9F5C-A945-A4B18FCFE5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EB5BCD9-1C3C-38C6-63FA-56DC22623B38}"/>
              </a:ext>
            </a:extLst>
          </p:cNvPr>
          <p:cNvSpPr>
            <a:spLocks noGrp="1"/>
          </p:cNvSpPr>
          <p:nvPr>
            <p:ph type="body" sz="quarter" idx="16"/>
          </p:nvPr>
        </p:nvSpPr>
        <p:spPr>
          <a:xfrm>
            <a:off x="992588" y="314811"/>
            <a:ext cx="10614687" cy="803654"/>
          </a:xfrm>
        </p:spPr>
        <p:txBody>
          <a:bodyPr/>
          <a:lstStyle/>
          <a:p>
            <a:r>
              <a:rPr lang="en-US" sz="3200" dirty="0">
                <a:solidFill>
                  <a:srgbClr val="E96751"/>
                </a:solidFill>
              </a:rPr>
              <a:t>Calculate Profit</a:t>
            </a:r>
            <a:r>
              <a:rPr lang="en-US" sz="3200" dirty="0">
                <a:solidFill>
                  <a:srgbClr val="418D8F"/>
                </a:solidFill>
              </a:rPr>
              <a:t> Based on Increased Bookings</a:t>
            </a:r>
          </a:p>
        </p:txBody>
      </p:sp>
      <p:cxnSp>
        <p:nvCxnSpPr>
          <p:cNvPr id="2" name="Straight Connector 1">
            <a:extLst>
              <a:ext uri="{FF2B5EF4-FFF2-40B4-BE49-F238E27FC236}">
                <a16:creationId xmlns:a16="http://schemas.microsoft.com/office/drawing/2014/main" id="{E2FF7526-046D-5F47-8CE8-5F8C3CD091D8}"/>
              </a:ext>
            </a:extLst>
          </p:cNvPr>
          <p:cNvCxnSpPr>
            <a:cxnSpLocks/>
          </p:cNvCxnSpPr>
          <p:nvPr/>
        </p:nvCxnSpPr>
        <p:spPr>
          <a:xfrm>
            <a:off x="0" y="956078"/>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64163DE-482E-B32F-8B7C-A6C82F820565}"/>
              </a:ext>
            </a:extLst>
          </p:cNvPr>
          <p:cNvSpPr>
            <a:spLocks noGrp="1"/>
          </p:cNvSpPr>
          <p:nvPr>
            <p:ph type="body" sz="quarter" idx="18"/>
          </p:nvPr>
        </p:nvSpPr>
        <p:spPr>
          <a:xfrm>
            <a:off x="1360142" y="1126249"/>
            <a:ext cx="9137529" cy="803653"/>
          </a:xfrm>
        </p:spPr>
        <p:txBody>
          <a:bodyPr/>
          <a:lstStyle/>
          <a:p>
            <a:pPr marL="0" indent="0" algn="ctr">
              <a:spcAft>
                <a:spcPts val="600"/>
              </a:spcAft>
            </a:pPr>
            <a:r>
              <a:rPr lang="en-US" sz="2800" i="1" dirty="0">
                <a:solidFill>
                  <a:schemeClr val="bg1"/>
                </a:solidFill>
              </a:rPr>
              <a:t>“What percentage of the year do I need to be booked to break even?”</a:t>
            </a:r>
          </a:p>
        </p:txBody>
      </p:sp>
      <p:sp>
        <p:nvSpPr>
          <p:cNvPr id="21" name="Text Placeholder 5">
            <a:extLst>
              <a:ext uri="{FF2B5EF4-FFF2-40B4-BE49-F238E27FC236}">
                <a16:creationId xmlns:a16="http://schemas.microsoft.com/office/drawing/2014/main" id="{FA104E86-5171-E123-EC0B-AEFC0CEBBC32}"/>
              </a:ext>
            </a:extLst>
          </p:cNvPr>
          <p:cNvSpPr txBox="1">
            <a:spLocks/>
          </p:cNvSpPr>
          <p:nvPr/>
        </p:nvSpPr>
        <p:spPr>
          <a:xfrm>
            <a:off x="1559931" y="1108435"/>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endParaRPr lang="en-US" dirty="0"/>
          </a:p>
        </p:txBody>
      </p:sp>
      <p:sp>
        <p:nvSpPr>
          <p:cNvPr id="26" name="Flowchart: Alternate Process 25">
            <a:extLst>
              <a:ext uri="{FF2B5EF4-FFF2-40B4-BE49-F238E27FC236}">
                <a16:creationId xmlns:a16="http://schemas.microsoft.com/office/drawing/2014/main" id="{D2F35B84-B193-FE40-0B84-AB081A251E0B}"/>
              </a:ext>
            </a:extLst>
          </p:cNvPr>
          <p:cNvSpPr/>
          <p:nvPr/>
        </p:nvSpPr>
        <p:spPr>
          <a:xfrm>
            <a:off x="552450" y="1190541"/>
            <a:ext cx="10864075" cy="545833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 Placeholder 5">
            <a:extLst>
              <a:ext uri="{FF2B5EF4-FFF2-40B4-BE49-F238E27FC236}">
                <a16:creationId xmlns:a16="http://schemas.microsoft.com/office/drawing/2014/main" id="{575B9159-3BD6-AFC4-410D-5EC403F4EC8A}"/>
              </a:ext>
            </a:extLst>
          </p:cNvPr>
          <p:cNvSpPr txBox="1">
            <a:spLocks/>
          </p:cNvSpPr>
          <p:nvPr/>
        </p:nvSpPr>
        <p:spPr>
          <a:xfrm>
            <a:off x="485775" y="1281565"/>
            <a:ext cx="1077861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pPr>
            <a:r>
              <a:rPr lang="en-US" sz="2800" b="1" dirty="0">
                <a:solidFill>
                  <a:srgbClr val="E96751"/>
                </a:solidFill>
              </a:rPr>
              <a:t>Find Your Profit </a:t>
            </a:r>
            <a:r>
              <a:rPr lang="en-US" sz="2800" dirty="0">
                <a:solidFill>
                  <a:srgbClr val="E96751"/>
                </a:solidFill>
              </a:rPr>
              <a:t>(Formula)</a:t>
            </a:r>
          </a:p>
          <a:p>
            <a:pPr marL="0" indent="0" algn="ctr">
              <a:lnSpc>
                <a:spcPct val="100000"/>
              </a:lnSpc>
              <a:spcBef>
                <a:spcPts val="0"/>
              </a:spcBef>
            </a:pPr>
            <a:r>
              <a:rPr lang="en-US" dirty="0">
                <a:solidFill>
                  <a:srgbClr val="418D8F"/>
                </a:solidFill>
              </a:rPr>
              <a:t> </a:t>
            </a:r>
            <a:r>
              <a:rPr lang="en-US" b="1" dirty="0">
                <a:solidFill>
                  <a:srgbClr val="418D8F"/>
                </a:solidFill>
              </a:rPr>
              <a:t>Profit=</a:t>
            </a:r>
            <a:r>
              <a:rPr lang="en-US" dirty="0">
                <a:solidFill>
                  <a:srgbClr val="418D8F"/>
                </a:solidFill>
              </a:rPr>
              <a:t>(Price per Night−Variable Cost per Night) × Nights Booked−Fixed Costs</a:t>
            </a:r>
          </a:p>
          <a:p>
            <a:pPr marL="0" indent="0" algn="ctr">
              <a:lnSpc>
                <a:spcPct val="100000"/>
              </a:lnSpc>
              <a:spcBef>
                <a:spcPts val="0"/>
              </a:spcBef>
            </a:pPr>
            <a:r>
              <a:rPr lang="en-US" i="1" dirty="0">
                <a:solidFill>
                  <a:srgbClr val="595959"/>
                </a:solidFill>
              </a:rPr>
              <a:t>Or in simple terms </a:t>
            </a:r>
          </a:p>
          <a:p>
            <a:pPr marL="0" indent="0" algn="ctr">
              <a:lnSpc>
                <a:spcPct val="100000"/>
              </a:lnSpc>
              <a:spcBef>
                <a:spcPts val="0"/>
              </a:spcBef>
            </a:pPr>
            <a:r>
              <a:rPr lang="en-US" b="1" dirty="0">
                <a:solidFill>
                  <a:srgbClr val="418D8F"/>
                </a:solidFill>
              </a:rPr>
              <a:t>Profit=</a:t>
            </a:r>
            <a:r>
              <a:rPr lang="en-US" dirty="0">
                <a:solidFill>
                  <a:srgbClr val="418D8F"/>
                </a:solidFill>
              </a:rPr>
              <a:t>Net Revenue per Night × Nights Booked−Fixed Costs</a:t>
            </a:r>
          </a:p>
          <a:p>
            <a:pPr marL="0" indent="0" algn="ctr">
              <a:lnSpc>
                <a:spcPct val="100000"/>
              </a:lnSpc>
              <a:spcBef>
                <a:spcPts val="0"/>
              </a:spcBef>
            </a:pPr>
            <a:endParaRPr lang="en-US" sz="1000" dirty="0">
              <a:solidFill>
                <a:srgbClr val="418D8F"/>
              </a:solidFill>
            </a:endParaRPr>
          </a:p>
          <a:p>
            <a:pPr marL="0" indent="0" algn="ctr">
              <a:lnSpc>
                <a:spcPct val="100000"/>
              </a:lnSpc>
              <a:spcBef>
                <a:spcPts val="0"/>
              </a:spcBef>
            </a:pPr>
            <a:endParaRPr lang="en-US" sz="1000" dirty="0">
              <a:solidFill>
                <a:srgbClr val="418D8F"/>
              </a:solidFill>
            </a:endParaRPr>
          </a:p>
          <a:p>
            <a:pPr marL="0" indent="0" algn="ctr">
              <a:lnSpc>
                <a:spcPct val="100000"/>
              </a:lnSpc>
              <a:spcBef>
                <a:spcPts val="0"/>
              </a:spcBef>
            </a:pPr>
            <a:r>
              <a:rPr lang="en-US" b="1" dirty="0">
                <a:solidFill>
                  <a:srgbClr val="E96751"/>
                </a:solidFill>
              </a:rPr>
              <a:t>Step 1: </a:t>
            </a:r>
            <a:r>
              <a:rPr lang="en-US" b="1" dirty="0">
                <a:solidFill>
                  <a:srgbClr val="459597"/>
                </a:solidFill>
              </a:rPr>
              <a:t>Find Break Even Nights First</a:t>
            </a:r>
          </a:p>
          <a:p>
            <a:pPr marL="0" indent="0" algn="ctr">
              <a:lnSpc>
                <a:spcPct val="100000"/>
              </a:lnSpc>
              <a:spcBef>
                <a:spcPts val="0"/>
              </a:spcBef>
            </a:pPr>
            <a:r>
              <a:rPr lang="en-US" sz="2200" b="1" i="1" dirty="0">
                <a:solidFill>
                  <a:srgbClr val="595959"/>
                </a:solidFill>
              </a:rPr>
              <a:t>Fixed Costs (FC) </a:t>
            </a:r>
            <a:r>
              <a:rPr lang="en-US" sz="2200" i="1" dirty="0">
                <a:solidFill>
                  <a:srgbClr val="595959"/>
                </a:solidFill>
              </a:rPr>
              <a:t>= €14,000  	</a:t>
            </a:r>
            <a:r>
              <a:rPr lang="en-US" sz="2200" b="1" i="1" dirty="0">
                <a:solidFill>
                  <a:srgbClr val="595959"/>
                </a:solidFill>
              </a:rPr>
              <a:t>Variable Cost per Night (VC) </a:t>
            </a:r>
            <a:r>
              <a:rPr lang="en-US" sz="2200" i="1" dirty="0">
                <a:solidFill>
                  <a:srgbClr val="595959"/>
                </a:solidFill>
              </a:rPr>
              <a:t>= €30 </a:t>
            </a:r>
          </a:p>
          <a:p>
            <a:pPr marL="0" indent="0" algn="ctr">
              <a:lnSpc>
                <a:spcPct val="100000"/>
              </a:lnSpc>
              <a:spcBef>
                <a:spcPts val="0"/>
              </a:spcBef>
            </a:pPr>
            <a:r>
              <a:rPr lang="en-US" sz="2200" b="1" i="1" dirty="0">
                <a:solidFill>
                  <a:srgbClr val="595959"/>
                </a:solidFill>
              </a:rPr>
              <a:t>Price per Night </a:t>
            </a:r>
            <a:r>
              <a:rPr lang="en-US" sz="2200" i="1" dirty="0">
                <a:solidFill>
                  <a:srgbClr val="595959"/>
                </a:solidFill>
              </a:rPr>
              <a:t>= €150   	</a:t>
            </a:r>
            <a:r>
              <a:rPr lang="en-US" sz="2200" b="1" i="1" dirty="0">
                <a:solidFill>
                  <a:srgbClr val="595959"/>
                </a:solidFill>
              </a:rPr>
              <a:t>Net Revenue per Night </a:t>
            </a:r>
            <a:r>
              <a:rPr lang="en-US" sz="2000" i="1" dirty="0">
                <a:solidFill>
                  <a:srgbClr val="595959"/>
                </a:solidFill>
              </a:rPr>
              <a:t>= €150 – €30 = </a:t>
            </a:r>
            <a:r>
              <a:rPr lang="en-US" sz="2000" b="1" i="1" dirty="0">
                <a:solidFill>
                  <a:srgbClr val="595959"/>
                </a:solidFill>
              </a:rPr>
              <a:t>€120</a:t>
            </a:r>
            <a:endParaRPr lang="en-US" sz="2200" i="1" dirty="0">
              <a:solidFill>
                <a:srgbClr val="595959"/>
              </a:solidFill>
            </a:endParaRPr>
          </a:p>
          <a:p>
            <a:pPr marL="0" indent="0" algn="ctr">
              <a:lnSpc>
                <a:spcPct val="100000"/>
              </a:lnSpc>
              <a:spcBef>
                <a:spcPts val="0"/>
              </a:spcBef>
            </a:pPr>
            <a:r>
              <a:rPr lang="en-US" b="1" dirty="0">
                <a:solidFill>
                  <a:srgbClr val="E96751"/>
                </a:solidFill>
              </a:rPr>
              <a:t>Break-Even Nights </a:t>
            </a:r>
            <a:r>
              <a:rPr lang="en-US" dirty="0">
                <a:solidFill>
                  <a:srgbClr val="595959"/>
                </a:solidFill>
              </a:rPr>
              <a:t>= €14,000 ÷ €120 = 117 nights</a:t>
            </a:r>
          </a:p>
          <a:p>
            <a:pPr marL="0" indent="0" algn="ctr">
              <a:lnSpc>
                <a:spcPct val="100000"/>
              </a:lnSpc>
              <a:spcBef>
                <a:spcPts val="0"/>
              </a:spcBef>
            </a:pPr>
            <a:endParaRPr lang="en-US" sz="1000" dirty="0">
              <a:solidFill>
                <a:srgbClr val="595959"/>
              </a:solidFill>
            </a:endParaRPr>
          </a:p>
          <a:p>
            <a:pPr marL="0" indent="0" algn="ctr">
              <a:lnSpc>
                <a:spcPct val="100000"/>
              </a:lnSpc>
              <a:spcBef>
                <a:spcPts val="0"/>
              </a:spcBef>
            </a:pPr>
            <a:endParaRPr lang="en-US" sz="1000" dirty="0">
              <a:solidFill>
                <a:srgbClr val="595959"/>
              </a:solidFill>
            </a:endParaRPr>
          </a:p>
          <a:p>
            <a:pPr marL="0" indent="0" algn="ctr">
              <a:lnSpc>
                <a:spcPct val="100000"/>
              </a:lnSpc>
              <a:spcBef>
                <a:spcPts val="0"/>
              </a:spcBef>
            </a:pPr>
            <a:r>
              <a:rPr lang="en-US" b="1" dirty="0">
                <a:solidFill>
                  <a:srgbClr val="E96751"/>
                </a:solidFill>
              </a:rPr>
              <a:t>Step 2: </a:t>
            </a:r>
            <a:r>
              <a:rPr lang="en-US" b="1" dirty="0">
                <a:solidFill>
                  <a:srgbClr val="459597"/>
                </a:solidFill>
              </a:rPr>
              <a:t>Identify Profit Based on Increased Bookings</a:t>
            </a:r>
          </a:p>
          <a:p>
            <a:pPr marL="0" indent="0" algn="ctr">
              <a:lnSpc>
                <a:spcPct val="100000"/>
              </a:lnSpc>
              <a:spcBef>
                <a:spcPts val="0"/>
              </a:spcBef>
            </a:pPr>
            <a:r>
              <a:rPr lang="en-IE" b="1" dirty="0">
                <a:solidFill>
                  <a:srgbClr val="E96751"/>
                </a:solidFill>
              </a:rPr>
              <a:t>Profit if you change Break-even Nights 117 to 180 Nights</a:t>
            </a:r>
            <a:r>
              <a:rPr lang="en-IE" dirty="0">
                <a:solidFill>
                  <a:srgbClr val="E96751"/>
                </a:solidFill>
              </a:rPr>
              <a:t>:</a:t>
            </a:r>
          </a:p>
          <a:p>
            <a:pPr marL="0" indent="0" algn="ctr">
              <a:lnSpc>
                <a:spcPct val="100000"/>
              </a:lnSpc>
              <a:spcBef>
                <a:spcPts val="0"/>
              </a:spcBef>
            </a:pPr>
            <a:r>
              <a:rPr lang="en-IE" dirty="0">
                <a:solidFill>
                  <a:srgbClr val="595959"/>
                </a:solidFill>
              </a:rPr>
              <a:t>€120 x 180 nights = €21,600 - Fixed Costs €14,000 </a:t>
            </a:r>
          </a:p>
          <a:p>
            <a:pPr marL="0" indent="0" algn="ctr">
              <a:lnSpc>
                <a:spcPct val="100000"/>
              </a:lnSpc>
              <a:spcBef>
                <a:spcPts val="0"/>
              </a:spcBef>
            </a:pPr>
            <a:r>
              <a:rPr lang="en-IE" dirty="0">
                <a:solidFill>
                  <a:srgbClr val="595959"/>
                </a:solidFill>
              </a:rPr>
              <a:t>€21,600 – €14,000 = </a:t>
            </a:r>
            <a:r>
              <a:rPr lang="en-IE" b="1" dirty="0">
                <a:solidFill>
                  <a:srgbClr val="E96751"/>
                </a:solidFill>
              </a:rPr>
              <a:t>€7,600 Total Profit</a:t>
            </a:r>
          </a:p>
        </p:txBody>
      </p:sp>
    </p:spTree>
    <p:extLst>
      <p:ext uri="{BB962C8B-B14F-4D97-AF65-F5344CB8AC3E}">
        <p14:creationId xmlns:p14="http://schemas.microsoft.com/office/powerpoint/2010/main" val="3891801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E838-A414-C87C-D3EF-27213CED968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FF80ACD-DD35-D1D0-C560-E210D0841036}"/>
              </a:ext>
            </a:extLst>
          </p:cNvPr>
          <p:cNvSpPr>
            <a:spLocks noGrp="1"/>
          </p:cNvSpPr>
          <p:nvPr>
            <p:ph type="body" sz="quarter" idx="16"/>
          </p:nvPr>
        </p:nvSpPr>
        <p:spPr>
          <a:xfrm>
            <a:off x="788655" y="377763"/>
            <a:ext cx="10614687" cy="803654"/>
          </a:xfrm>
        </p:spPr>
        <p:txBody>
          <a:bodyPr/>
          <a:lstStyle/>
          <a:p>
            <a:r>
              <a:rPr lang="en-IE" sz="3200" dirty="0">
                <a:solidFill>
                  <a:srgbClr val="E96751"/>
                </a:solidFill>
              </a:rPr>
              <a:t>Breakeven &amp; Profitability Calculator Table</a:t>
            </a:r>
          </a:p>
        </p:txBody>
      </p:sp>
      <p:sp>
        <p:nvSpPr>
          <p:cNvPr id="4" name="Text Placeholder 3">
            <a:extLst>
              <a:ext uri="{FF2B5EF4-FFF2-40B4-BE49-F238E27FC236}">
                <a16:creationId xmlns:a16="http://schemas.microsoft.com/office/drawing/2014/main" id="{CE57F21A-ECDB-81E0-D5E9-90B228801CBD}"/>
              </a:ext>
            </a:extLst>
          </p:cNvPr>
          <p:cNvSpPr>
            <a:spLocks noGrp="1"/>
          </p:cNvSpPr>
          <p:nvPr>
            <p:ph type="body" sz="quarter" idx="19"/>
          </p:nvPr>
        </p:nvSpPr>
        <p:spPr>
          <a:xfrm>
            <a:off x="739113" y="962379"/>
            <a:ext cx="10614687" cy="803654"/>
          </a:xfrm>
        </p:spPr>
        <p:txBody>
          <a:bodyPr/>
          <a:lstStyle/>
          <a:p>
            <a:r>
              <a:rPr lang="en-US" sz="2200" b="0" dirty="0">
                <a:solidFill>
                  <a:srgbClr val="595959"/>
                </a:solidFill>
              </a:rPr>
              <a:t>Here is your Breakeven &amp; Profitability Calculator Table, showing how </a:t>
            </a:r>
            <a:r>
              <a:rPr lang="en-US" sz="2200" dirty="0">
                <a:solidFill>
                  <a:srgbClr val="595959"/>
                </a:solidFill>
              </a:rPr>
              <a:t>different nightly rates </a:t>
            </a:r>
            <a:r>
              <a:rPr lang="en-US" sz="2200" b="0" dirty="0">
                <a:solidFill>
                  <a:srgbClr val="595959"/>
                </a:solidFill>
              </a:rPr>
              <a:t>affect the </a:t>
            </a:r>
            <a:r>
              <a:rPr lang="en-US" sz="2200" dirty="0">
                <a:solidFill>
                  <a:srgbClr val="595959"/>
                </a:solidFill>
              </a:rPr>
              <a:t>number of nights needed to break even</a:t>
            </a:r>
            <a:r>
              <a:rPr lang="en-US" sz="2200" b="0" dirty="0">
                <a:solidFill>
                  <a:srgbClr val="595959"/>
                </a:solidFill>
              </a:rPr>
              <a:t>—and to earn a </a:t>
            </a:r>
            <a:r>
              <a:rPr lang="en-US" sz="2200" dirty="0">
                <a:solidFill>
                  <a:srgbClr val="595959"/>
                </a:solidFill>
              </a:rPr>
              <a:t>€10,000 profit.</a:t>
            </a:r>
          </a:p>
          <a:p>
            <a:endParaRPr lang="en-US" sz="2200" b="0" dirty="0">
              <a:solidFill>
                <a:srgbClr val="595959"/>
              </a:solidFill>
            </a:endParaRPr>
          </a:p>
          <a:p>
            <a:r>
              <a:rPr lang="en-US" sz="2200" b="0" dirty="0">
                <a:solidFill>
                  <a:srgbClr val="595959"/>
                </a:solidFill>
              </a:rPr>
              <a:t>You can adjust these values to plan your pricing strategy and make sure your </a:t>
            </a:r>
            <a:r>
              <a:rPr lang="en-US" sz="2200" dirty="0">
                <a:solidFill>
                  <a:srgbClr val="595959"/>
                </a:solidFill>
              </a:rPr>
              <a:t>costs and income align </a:t>
            </a:r>
            <a:r>
              <a:rPr lang="en-US" sz="2200" b="0" dirty="0">
                <a:solidFill>
                  <a:srgbClr val="595959"/>
                </a:solidFill>
              </a:rPr>
              <a:t>with your business goals. </a:t>
            </a:r>
          </a:p>
          <a:p>
            <a:endParaRPr lang="en-IE" sz="2200" b="0" dirty="0">
              <a:solidFill>
                <a:srgbClr val="494949"/>
              </a:solidFill>
            </a:endParaRPr>
          </a:p>
        </p:txBody>
      </p:sp>
      <p:graphicFrame>
        <p:nvGraphicFramePr>
          <p:cNvPr id="5" name="Table 4">
            <a:extLst>
              <a:ext uri="{FF2B5EF4-FFF2-40B4-BE49-F238E27FC236}">
                <a16:creationId xmlns:a16="http://schemas.microsoft.com/office/drawing/2014/main" id="{07122733-903D-C551-3FE3-72E76A1601E7}"/>
              </a:ext>
            </a:extLst>
          </p:cNvPr>
          <p:cNvGraphicFramePr>
            <a:graphicFrameLocks noGrp="1"/>
          </p:cNvGraphicFramePr>
          <p:nvPr/>
        </p:nvGraphicFramePr>
        <p:xfrm>
          <a:off x="788655" y="3185954"/>
          <a:ext cx="10879470" cy="2895600"/>
        </p:xfrm>
        <a:graphic>
          <a:graphicData uri="http://schemas.openxmlformats.org/drawingml/2006/table">
            <a:tbl>
              <a:tblPr/>
              <a:tblGrid>
                <a:gridCol w="2175894">
                  <a:extLst>
                    <a:ext uri="{9D8B030D-6E8A-4147-A177-3AD203B41FA5}">
                      <a16:colId xmlns:a16="http://schemas.microsoft.com/office/drawing/2014/main" val="2793864739"/>
                    </a:ext>
                  </a:extLst>
                </a:gridCol>
                <a:gridCol w="2175894">
                  <a:extLst>
                    <a:ext uri="{9D8B030D-6E8A-4147-A177-3AD203B41FA5}">
                      <a16:colId xmlns:a16="http://schemas.microsoft.com/office/drawing/2014/main" val="3586111946"/>
                    </a:ext>
                  </a:extLst>
                </a:gridCol>
                <a:gridCol w="2175894">
                  <a:extLst>
                    <a:ext uri="{9D8B030D-6E8A-4147-A177-3AD203B41FA5}">
                      <a16:colId xmlns:a16="http://schemas.microsoft.com/office/drawing/2014/main" val="2155139389"/>
                    </a:ext>
                  </a:extLst>
                </a:gridCol>
                <a:gridCol w="2175894">
                  <a:extLst>
                    <a:ext uri="{9D8B030D-6E8A-4147-A177-3AD203B41FA5}">
                      <a16:colId xmlns:a16="http://schemas.microsoft.com/office/drawing/2014/main" val="1270858426"/>
                    </a:ext>
                  </a:extLst>
                </a:gridCol>
                <a:gridCol w="2175894">
                  <a:extLst>
                    <a:ext uri="{9D8B030D-6E8A-4147-A177-3AD203B41FA5}">
                      <a16:colId xmlns:a16="http://schemas.microsoft.com/office/drawing/2014/main" val="729164431"/>
                    </a:ext>
                  </a:extLst>
                </a:gridCol>
              </a:tblGrid>
              <a:tr h="0">
                <a:tc>
                  <a:txBody>
                    <a:bodyPr/>
                    <a:lstStyle/>
                    <a:p>
                      <a:r>
                        <a:rPr lang="en-IE" sz="2200" b="1" dirty="0">
                          <a:solidFill>
                            <a:schemeClr val="bg1"/>
                          </a:solidFill>
                        </a:rPr>
                        <a:t>Nightly Rate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Fixed Costs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Variable Cost per Night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Breakeven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Nights for €10k Profit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90859824"/>
                  </a:ext>
                </a:extLst>
              </a:tr>
              <a:tr h="0">
                <a:tc>
                  <a:txBody>
                    <a:bodyPr/>
                    <a:lstStyle/>
                    <a:p>
                      <a:r>
                        <a:rPr lang="en-IE" sz="2200" dirty="0">
                          <a:solidFill>
                            <a:srgbClr val="595959"/>
                          </a:solidFill>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18,000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257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993900"/>
                  </a:ext>
                </a:extLst>
              </a:tr>
              <a:tr h="0">
                <a:tc>
                  <a:txBody>
                    <a:bodyPr/>
                    <a:lstStyle/>
                    <a:p>
                      <a:r>
                        <a:rPr lang="en-IE" sz="2200">
                          <a:solidFill>
                            <a:srgbClr val="595959"/>
                          </a:solidFill>
                        </a:rPr>
                        <a:t>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18,000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350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3449136"/>
                  </a:ext>
                </a:extLst>
              </a:tr>
              <a:tr h="0">
                <a:tc>
                  <a:txBody>
                    <a:bodyPr/>
                    <a:lstStyle/>
                    <a:p>
                      <a:r>
                        <a:rPr lang="en-IE" sz="2200">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18,000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311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4121219"/>
                  </a:ext>
                </a:extLst>
              </a:tr>
              <a:tr h="0">
                <a:tc>
                  <a:txBody>
                    <a:bodyPr/>
                    <a:lstStyle/>
                    <a:p>
                      <a:r>
                        <a:rPr lang="en-IE" sz="2200">
                          <a:solidFill>
                            <a:srgbClr val="595959"/>
                          </a:solidFill>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18,000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280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8757982"/>
                  </a:ext>
                </a:extLst>
              </a:tr>
              <a:tr h="0">
                <a:tc>
                  <a:txBody>
                    <a:bodyPr/>
                    <a:lstStyle/>
                    <a:p>
                      <a:r>
                        <a:rPr lang="en-IE" sz="2200">
                          <a:solidFill>
                            <a:srgbClr val="595959"/>
                          </a:solidFill>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18,000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595959"/>
                          </a:solidFill>
                        </a:rPr>
                        <a:t>164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595959"/>
                          </a:solidFill>
                        </a:rPr>
                        <a:t>255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8176179"/>
                  </a:ext>
                </a:extLst>
              </a:tr>
            </a:tbl>
          </a:graphicData>
        </a:graphic>
      </p:graphicFrame>
    </p:spTree>
    <p:extLst>
      <p:ext uri="{BB962C8B-B14F-4D97-AF65-F5344CB8AC3E}">
        <p14:creationId xmlns:p14="http://schemas.microsoft.com/office/powerpoint/2010/main" val="2206917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434C-4E89-15D3-1564-E61E8AAE0F5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D09521-B3B0-B49C-7513-25E0591F483A}"/>
              </a:ext>
            </a:extLst>
          </p:cNvPr>
          <p:cNvSpPr/>
          <p:nvPr/>
        </p:nvSpPr>
        <p:spPr>
          <a:xfrm>
            <a:off x="3857696" y="5183353"/>
            <a:ext cx="7817046" cy="1505427"/>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649F970-934F-8E6B-BE39-EB46626EC4C5}"/>
              </a:ext>
            </a:extLst>
          </p:cNvPr>
          <p:cNvSpPr>
            <a:spLocks noGrp="1"/>
          </p:cNvSpPr>
          <p:nvPr>
            <p:ph type="body" sz="quarter" idx="21"/>
          </p:nvPr>
        </p:nvSpPr>
        <p:spPr>
          <a:xfrm>
            <a:off x="4131795" y="869487"/>
            <a:ext cx="7582682" cy="4530541"/>
          </a:xfrm>
        </p:spPr>
        <p:txBody>
          <a:bodyPr/>
          <a:lstStyle/>
          <a:p>
            <a:pPr>
              <a:spcAft>
                <a:spcPts val="600"/>
              </a:spcAft>
            </a:pPr>
            <a:r>
              <a:rPr lang="en-US" b="1" dirty="0"/>
              <a:t>Profit Margin</a:t>
            </a:r>
            <a:r>
              <a:rPr lang="en-US" dirty="0"/>
              <a:t> shows the </a:t>
            </a:r>
            <a:r>
              <a:rPr lang="en-US" b="1" dirty="0"/>
              <a:t>percentage of your total revenue that you keep as profit</a:t>
            </a:r>
            <a:r>
              <a:rPr lang="en-US" dirty="0"/>
              <a:t> after covering all your costs. In other words, how much money do you actually keep from your total sales after covering all your costs?</a:t>
            </a:r>
          </a:p>
          <a:p>
            <a:pPr>
              <a:spcAft>
                <a:spcPts val="600"/>
              </a:spcAft>
            </a:pPr>
            <a:r>
              <a:rPr lang="en-US" b="1" i="1" dirty="0">
                <a:solidFill>
                  <a:srgbClr val="E96751"/>
                </a:solidFill>
              </a:rPr>
              <a:t>“Am I just busy — or am I making money?”</a:t>
            </a:r>
          </a:p>
          <a:p>
            <a:pPr marL="342900" indent="-342900">
              <a:spcAft>
                <a:spcPts val="600"/>
              </a:spcAft>
              <a:buFont typeface="Wingdings" panose="05000000000000000000" pitchFamily="2" charset="2"/>
              <a:buChar char="Ø"/>
            </a:pPr>
            <a:r>
              <a:rPr lang="en-US" b="1" dirty="0"/>
              <a:t>Pricing: </a:t>
            </a:r>
            <a:r>
              <a:rPr lang="en-US" dirty="0"/>
              <a:t>Helps you know if your price is high enough to cover costs </a:t>
            </a:r>
            <a:r>
              <a:rPr lang="en-US" b="1" dirty="0"/>
              <a:t>and</a:t>
            </a:r>
            <a:r>
              <a:rPr lang="en-US" dirty="0"/>
              <a:t> leave a profit.</a:t>
            </a:r>
          </a:p>
          <a:p>
            <a:pPr marL="342900" indent="-342900">
              <a:spcAft>
                <a:spcPts val="600"/>
              </a:spcAft>
              <a:buFont typeface="Wingdings" panose="05000000000000000000" pitchFamily="2" charset="2"/>
              <a:buChar char="Ø"/>
            </a:pPr>
            <a:r>
              <a:rPr lang="en-US" b="1" dirty="0"/>
              <a:t>Improve Decisions: </a:t>
            </a:r>
            <a:r>
              <a:rPr lang="en-US" dirty="0"/>
              <a:t>Tells you if you need to reduce expenses, increase bookings, or adjust services.</a:t>
            </a:r>
          </a:p>
          <a:p>
            <a:pPr marL="342900" indent="-342900">
              <a:spcAft>
                <a:spcPts val="600"/>
              </a:spcAft>
              <a:buFont typeface="Wingdings" panose="05000000000000000000" pitchFamily="2" charset="2"/>
              <a:buChar char="Ø"/>
            </a:pPr>
            <a:r>
              <a:rPr lang="en-US" b="1" dirty="0"/>
              <a:t>Check Business Health: </a:t>
            </a:r>
            <a:r>
              <a:rPr lang="en-US" dirty="0"/>
              <a:t>As your profit margin grows, your business becomes </a:t>
            </a:r>
            <a:r>
              <a:rPr lang="en-US" b="1" dirty="0"/>
              <a:t>more efficient and sustainable</a:t>
            </a:r>
            <a:r>
              <a:rPr lang="en-US" dirty="0"/>
              <a:t>.</a:t>
            </a:r>
            <a:endParaRPr lang="en-US" i="1" dirty="0">
              <a:solidFill>
                <a:srgbClr val="E96751"/>
              </a:solidFill>
            </a:endParaRPr>
          </a:p>
          <a:p>
            <a:pPr>
              <a:spcAft>
                <a:spcPts val="600"/>
              </a:spcAft>
            </a:pPr>
            <a:endParaRPr lang="en-IE" sz="1000" b="1" dirty="0">
              <a:solidFill>
                <a:srgbClr val="E96751"/>
              </a:solidFill>
            </a:endParaRPr>
          </a:p>
          <a:p>
            <a:pPr>
              <a:spcAft>
                <a:spcPts val="600"/>
              </a:spcAft>
            </a:pPr>
            <a:r>
              <a:rPr lang="en-IE" sz="2600" b="1" dirty="0">
                <a:solidFill>
                  <a:schemeClr val="bg1"/>
                </a:solidFill>
              </a:rPr>
              <a:t>Profit Margin </a:t>
            </a:r>
            <a:r>
              <a:rPr lang="en-IE" sz="2600" dirty="0">
                <a:solidFill>
                  <a:schemeClr val="bg1"/>
                </a:solidFill>
              </a:rPr>
              <a:t>= (Profit ÷ Total Revenue) × 100</a:t>
            </a:r>
          </a:p>
          <a:p>
            <a:pPr>
              <a:spcAft>
                <a:spcPts val="600"/>
              </a:spcAft>
            </a:pPr>
            <a:r>
              <a:rPr lang="en-IE" sz="2600" b="1" i="1" dirty="0">
                <a:solidFill>
                  <a:schemeClr val="bg1"/>
                </a:solidFill>
              </a:rPr>
              <a:t>Example: </a:t>
            </a:r>
            <a:r>
              <a:rPr lang="en-US" dirty="0">
                <a:solidFill>
                  <a:schemeClr val="bg1"/>
                </a:solidFill>
              </a:rPr>
              <a:t>Total Revenue = €150 × 180 nights = €27,000Profit = €7,600Profit Margin = (€7,600 ÷ €27,000) × 100 = 28.15%</a:t>
            </a:r>
          </a:p>
          <a:p>
            <a:pPr>
              <a:spcAft>
                <a:spcPts val="600"/>
              </a:spcAft>
            </a:pPr>
            <a:endParaRPr lang="en-US" dirty="0">
              <a:solidFill>
                <a:schemeClr val="bg1"/>
              </a:solidFill>
            </a:endParaRPr>
          </a:p>
          <a:p>
            <a:pPr>
              <a:spcAft>
                <a:spcPts val="600"/>
              </a:spcAft>
            </a:pPr>
            <a:endParaRPr lang="en-IE" dirty="0"/>
          </a:p>
          <a:p>
            <a:pPr>
              <a:spcAft>
                <a:spcPts val="600"/>
              </a:spcAft>
            </a:pPr>
            <a:endParaRPr lang="en-IE" dirty="0"/>
          </a:p>
        </p:txBody>
      </p:sp>
      <p:sp>
        <p:nvSpPr>
          <p:cNvPr id="5" name="Text Placeholder 4">
            <a:extLst>
              <a:ext uri="{FF2B5EF4-FFF2-40B4-BE49-F238E27FC236}">
                <a16:creationId xmlns:a16="http://schemas.microsoft.com/office/drawing/2014/main" id="{480E7B15-8645-CFF9-61BB-4BE3CEFC9DF8}"/>
              </a:ext>
            </a:extLst>
          </p:cNvPr>
          <p:cNvSpPr>
            <a:spLocks noGrp="1"/>
          </p:cNvSpPr>
          <p:nvPr>
            <p:ph type="body" sz="quarter" idx="23"/>
          </p:nvPr>
        </p:nvSpPr>
        <p:spPr>
          <a:xfrm>
            <a:off x="4131795" y="169220"/>
            <a:ext cx="7221426" cy="803654"/>
          </a:xfrm>
        </p:spPr>
        <p:txBody>
          <a:bodyPr/>
          <a:lstStyle/>
          <a:p>
            <a:r>
              <a:rPr lang="en-IE" sz="3200" dirty="0"/>
              <a:t>Calculate Your Profit Margin</a:t>
            </a:r>
          </a:p>
        </p:txBody>
      </p:sp>
      <p:sp>
        <p:nvSpPr>
          <p:cNvPr id="6" name="Text Placeholder 5">
            <a:extLst>
              <a:ext uri="{FF2B5EF4-FFF2-40B4-BE49-F238E27FC236}">
                <a16:creationId xmlns:a16="http://schemas.microsoft.com/office/drawing/2014/main" id="{4D848A8D-561B-3D78-7F1D-DDD275758509}"/>
              </a:ext>
            </a:extLst>
          </p:cNvPr>
          <p:cNvSpPr>
            <a:spLocks noGrp="1"/>
          </p:cNvSpPr>
          <p:nvPr>
            <p:ph type="body" sz="quarter" idx="66"/>
          </p:nvPr>
        </p:nvSpPr>
        <p:spPr>
          <a:xfrm rot="16200000">
            <a:off x="2154606" y="1271829"/>
            <a:ext cx="2953721" cy="452458"/>
          </a:xfrm>
        </p:spPr>
        <p:txBody>
          <a:bodyPr/>
          <a:lstStyle/>
          <a:p>
            <a:endParaRPr lang="en-IE"/>
          </a:p>
        </p:txBody>
      </p:sp>
      <p:sp>
        <p:nvSpPr>
          <p:cNvPr id="7" name="Text Placeholder 6">
            <a:extLst>
              <a:ext uri="{FF2B5EF4-FFF2-40B4-BE49-F238E27FC236}">
                <a16:creationId xmlns:a16="http://schemas.microsoft.com/office/drawing/2014/main" id="{6C877F52-DBCC-F0F3-AB1C-56AF32890880}"/>
              </a:ext>
            </a:extLst>
          </p:cNvPr>
          <p:cNvSpPr>
            <a:spLocks noGrp="1"/>
          </p:cNvSpPr>
          <p:nvPr>
            <p:ph type="body" sz="quarter" idx="18"/>
          </p:nvPr>
        </p:nvSpPr>
        <p:spPr>
          <a:xfrm>
            <a:off x="675021" y="3392026"/>
            <a:ext cx="2893974" cy="1049221"/>
          </a:xfrm>
        </p:spPr>
        <p:txBody>
          <a:bodyPr/>
          <a:lstStyle/>
          <a:p>
            <a:r>
              <a:rPr lang="en-IE" b="0" dirty="0"/>
              <a:t>Calculate Profit Margin</a:t>
            </a:r>
          </a:p>
        </p:txBody>
      </p:sp>
      <p:pic>
        <p:nvPicPr>
          <p:cNvPr id="13" name="Picture Placeholder 12" descr="A glass door with a view of trees&#10;&#10;AI-generated content may be incorrect.">
            <a:extLst>
              <a:ext uri="{FF2B5EF4-FFF2-40B4-BE49-F238E27FC236}">
                <a16:creationId xmlns:a16="http://schemas.microsoft.com/office/drawing/2014/main" id="{B1F0C704-AC6D-7C41-93A4-46075CCF8461}"/>
              </a:ext>
            </a:extLst>
          </p:cNvPr>
          <p:cNvPicPr>
            <a:picLocks noGrp="1" noChangeAspect="1"/>
          </p:cNvPicPr>
          <p:nvPr>
            <p:ph type="pic" sz="quarter" idx="10"/>
          </p:nvPr>
        </p:nvPicPr>
        <p:blipFill>
          <a:blip r:embed="rId2"/>
          <a:srcRect l="10463" r="10463"/>
          <a:stretch>
            <a:fillRect/>
          </a:stretch>
        </p:blipFill>
        <p:spPr/>
      </p:pic>
      <p:sp>
        <p:nvSpPr>
          <p:cNvPr id="10" name="Text Placeholder 7">
            <a:extLst>
              <a:ext uri="{FF2B5EF4-FFF2-40B4-BE49-F238E27FC236}">
                <a16:creationId xmlns:a16="http://schemas.microsoft.com/office/drawing/2014/main" id="{3C249A7A-6109-EA6C-7ED4-F040F13FD840}"/>
              </a:ext>
            </a:extLst>
          </p:cNvPr>
          <p:cNvSpPr txBox="1">
            <a:spLocks/>
          </p:cNvSpPr>
          <p:nvPr/>
        </p:nvSpPr>
        <p:spPr>
          <a:xfrm>
            <a:off x="697829" y="211821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0"/>
              <a:t>Profit &amp; Pricing Strategies</a:t>
            </a:r>
            <a:endParaRPr lang="en-IE" sz="3000" b="0"/>
          </a:p>
          <a:p>
            <a:endParaRPr lang="en-IE" sz="3000" dirty="0"/>
          </a:p>
        </p:txBody>
      </p:sp>
      <p:grpSp>
        <p:nvGrpSpPr>
          <p:cNvPr id="3" name="Group 2">
            <a:extLst>
              <a:ext uri="{FF2B5EF4-FFF2-40B4-BE49-F238E27FC236}">
                <a16:creationId xmlns:a16="http://schemas.microsoft.com/office/drawing/2014/main" id="{B37485D2-2347-24A6-8CA1-BFD5AFF2868C}"/>
              </a:ext>
            </a:extLst>
          </p:cNvPr>
          <p:cNvGrpSpPr/>
          <p:nvPr/>
        </p:nvGrpSpPr>
        <p:grpSpPr>
          <a:xfrm>
            <a:off x="10992877" y="65185"/>
            <a:ext cx="1081945" cy="1011723"/>
            <a:chOff x="1016000" y="1137920"/>
            <a:chExt cx="1016000" cy="1016000"/>
          </a:xfrm>
        </p:grpSpPr>
        <p:sp>
          <p:nvSpPr>
            <p:cNvPr id="8" name="Oval 7">
              <a:extLst>
                <a:ext uri="{FF2B5EF4-FFF2-40B4-BE49-F238E27FC236}">
                  <a16:creationId xmlns:a16="http://schemas.microsoft.com/office/drawing/2014/main" id="{415D3EE6-13FC-2A77-90FE-9F434F68493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AE3F6BE1-BFCA-53B8-30B4-44EB1F3B52C0}"/>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24</a:t>
              </a:r>
            </a:p>
          </p:txBody>
        </p:sp>
      </p:grpSp>
    </p:spTree>
    <p:extLst>
      <p:ext uri="{BB962C8B-B14F-4D97-AF65-F5344CB8AC3E}">
        <p14:creationId xmlns:p14="http://schemas.microsoft.com/office/powerpoint/2010/main" val="3517596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F617D-1B85-3E8E-5971-17D6B005AB0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B65F7B7-3C53-0CAE-E143-0FBA74695B1F}"/>
              </a:ext>
            </a:extLst>
          </p:cNvPr>
          <p:cNvSpPr>
            <a:spLocks noGrp="1"/>
          </p:cNvSpPr>
          <p:nvPr>
            <p:ph type="body" sz="quarter" idx="16"/>
          </p:nvPr>
        </p:nvSpPr>
        <p:spPr>
          <a:xfrm>
            <a:off x="648657" y="377763"/>
            <a:ext cx="10614687" cy="803654"/>
          </a:xfrm>
        </p:spPr>
        <p:txBody>
          <a:bodyPr/>
          <a:lstStyle/>
          <a:p>
            <a:r>
              <a:rPr lang="en-IE" dirty="0">
                <a:solidFill>
                  <a:srgbClr val="E96751"/>
                </a:solidFill>
              </a:rPr>
              <a:t>Example: </a:t>
            </a:r>
            <a:r>
              <a:rPr lang="en-IE" dirty="0"/>
              <a:t>Calculate Your Profit Margin</a:t>
            </a:r>
          </a:p>
        </p:txBody>
      </p:sp>
      <p:sp>
        <p:nvSpPr>
          <p:cNvPr id="4" name="Text Placeholder 3">
            <a:extLst>
              <a:ext uri="{FF2B5EF4-FFF2-40B4-BE49-F238E27FC236}">
                <a16:creationId xmlns:a16="http://schemas.microsoft.com/office/drawing/2014/main" id="{3A6047B3-80DA-04D1-8C79-4C28A0508678}"/>
              </a:ext>
            </a:extLst>
          </p:cNvPr>
          <p:cNvSpPr>
            <a:spLocks noGrp="1"/>
          </p:cNvSpPr>
          <p:nvPr>
            <p:ph type="body" sz="quarter" idx="19"/>
          </p:nvPr>
        </p:nvSpPr>
        <p:spPr>
          <a:xfrm>
            <a:off x="648657" y="962379"/>
            <a:ext cx="10614687" cy="803654"/>
          </a:xfrm>
        </p:spPr>
        <p:txBody>
          <a:bodyPr/>
          <a:lstStyle/>
          <a:p>
            <a:r>
              <a:rPr lang="en-US" sz="2400" b="0" i="1" dirty="0">
                <a:solidFill>
                  <a:srgbClr val="595959"/>
                </a:solidFill>
              </a:rPr>
              <a:t>Profit margin tells you how much profit you keep from every €1 earned — so you can make better financial decisions.</a:t>
            </a:r>
            <a:endParaRPr lang="en-IE" sz="2200" b="0" i="1" dirty="0">
              <a:solidFill>
                <a:srgbClr val="595959"/>
              </a:solidFill>
            </a:endParaRPr>
          </a:p>
        </p:txBody>
      </p:sp>
      <p:graphicFrame>
        <p:nvGraphicFramePr>
          <p:cNvPr id="2" name="Table 1">
            <a:extLst>
              <a:ext uri="{FF2B5EF4-FFF2-40B4-BE49-F238E27FC236}">
                <a16:creationId xmlns:a16="http://schemas.microsoft.com/office/drawing/2014/main" id="{78E9EB7F-DAB7-3DA2-B241-823098BF6870}"/>
              </a:ext>
            </a:extLst>
          </p:cNvPr>
          <p:cNvGraphicFramePr>
            <a:graphicFrameLocks noGrp="1"/>
          </p:cNvGraphicFramePr>
          <p:nvPr>
            <p:extLst>
              <p:ext uri="{D42A27DB-BD31-4B8C-83A1-F6EECF244321}">
                <p14:modId xmlns:p14="http://schemas.microsoft.com/office/powerpoint/2010/main" val="3758746604"/>
              </p:ext>
            </p:extLst>
          </p:nvPr>
        </p:nvGraphicFramePr>
        <p:xfrm>
          <a:off x="648657" y="1874045"/>
          <a:ext cx="10894681" cy="4572000"/>
        </p:xfrm>
        <a:graphic>
          <a:graphicData uri="http://schemas.openxmlformats.org/drawingml/2006/table">
            <a:tbl>
              <a:tblPr/>
              <a:tblGrid>
                <a:gridCol w="1556383">
                  <a:extLst>
                    <a:ext uri="{9D8B030D-6E8A-4147-A177-3AD203B41FA5}">
                      <a16:colId xmlns:a16="http://schemas.microsoft.com/office/drawing/2014/main" val="3574628655"/>
                    </a:ext>
                  </a:extLst>
                </a:gridCol>
                <a:gridCol w="1556383">
                  <a:extLst>
                    <a:ext uri="{9D8B030D-6E8A-4147-A177-3AD203B41FA5}">
                      <a16:colId xmlns:a16="http://schemas.microsoft.com/office/drawing/2014/main" val="3888865277"/>
                    </a:ext>
                  </a:extLst>
                </a:gridCol>
                <a:gridCol w="1556383">
                  <a:extLst>
                    <a:ext uri="{9D8B030D-6E8A-4147-A177-3AD203B41FA5}">
                      <a16:colId xmlns:a16="http://schemas.microsoft.com/office/drawing/2014/main" val="3840999659"/>
                    </a:ext>
                  </a:extLst>
                </a:gridCol>
                <a:gridCol w="1556383">
                  <a:extLst>
                    <a:ext uri="{9D8B030D-6E8A-4147-A177-3AD203B41FA5}">
                      <a16:colId xmlns:a16="http://schemas.microsoft.com/office/drawing/2014/main" val="1530847375"/>
                    </a:ext>
                  </a:extLst>
                </a:gridCol>
                <a:gridCol w="1556383">
                  <a:extLst>
                    <a:ext uri="{9D8B030D-6E8A-4147-A177-3AD203B41FA5}">
                      <a16:colId xmlns:a16="http://schemas.microsoft.com/office/drawing/2014/main" val="2268589532"/>
                    </a:ext>
                  </a:extLst>
                </a:gridCol>
                <a:gridCol w="1556383">
                  <a:extLst>
                    <a:ext uri="{9D8B030D-6E8A-4147-A177-3AD203B41FA5}">
                      <a16:colId xmlns:a16="http://schemas.microsoft.com/office/drawing/2014/main" val="2278908578"/>
                    </a:ext>
                  </a:extLst>
                </a:gridCol>
                <a:gridCol w="1556383">
                  <a:extLst>
                    <a:ext uri="{9D8B030D-6E8A-4147-A177-3AD203B41FA5}">
                      <a16:colId xmlns:a16="http://schemas.microsoft.com/office/drawing/2014/main" val="889870682"/>
                    </a:ext>
                  </a:extLst>
                </a:gridCol>
              </a:tblGrid>
              <a:tr h="640080">
                <a:tc>
                  <a:txBody>
                    <a:bodyPr/>
                    <a:lstStyle/>
                    <a:p>
                      <a:pPr>
                        <a:buNone/>
                      </a:pPr>
                      <a:r>
                        <a:rPr lang="en-IE" sz="2200" b="1" dirty="0">
                          <a:solidFill>
                            <a:schemeClr val="bg1"/>
                          </a:solidFill>
                        </a:rPr>
                        <a:t>Scenario</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Nights Booked</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Price per Night</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a:solidFill>
                            <a:schemeClr val="bg1"/>
                          </a:solidFill>
                        </a:rPr>
                        <a:t>Total Revenue</a:t>
                      </a:r>
                      <a:endParaRPr lang="en-IE" sz="22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Fixed Costs</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Profit</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Profit Margin</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45386456"/>
                  </a:ext>
                </a:extLst>
              </a:tr>
              <a:tr h="640080">
                <a:tc>
                  <a:txBody>
                    <a:bodyPr/>
                    <a:lstStyle/>
                    <a:p>
                      <a:pPr>
                        <a:buNone/>
                      </a:pPr>
                      <a:r>
                        <a:rPr lang="en-IE" sz="2200" b="1" dirty="0">
                          <a:solidFill>
                            <a:srgbClr val="595959"/>
                          </a:solidFill>
                        </a:rPr>
                        <a:t>A – Healthy Profit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€27,000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b="1" dirty="0">
                          <a:solidFill>
                            <a:srgbClr val="595959"/>
                          </a:solidFill>
                        </a:rPr>
                        <a:t>€7,600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b="1" dirty="0">
                          <a:solidFill>
                            <a:srgbClr val="595959"/>
                          </a:solidFill>
                        </a:rPr>
                        <a:t>28.15%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0164584"/>
                  </a:ext>
                </a:extLst>
              </a:tr>
              <a:tr h="640080">
                <a:tc>
                  <a:txBody>
                    <a:bodyPr/>
                    <a:lstStyle/>
                    <a:p>
                      <a:pPr>
                        <a:buNone/>
                      </a:pPr>
                      <a:r>
                        <a:rPr lang="en-IE" sz="2200" b="1" dirty="0">
                          <a:solidFill>
                            <a:srgbClr val="595959"/>
                          </a:solidFill>
                        </a:rPr>
                        <a:t>B – Low Margin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€27,000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b="1" dirty="0">
                          <a:solidFill>
                            <a:srgbClr val="595959"/>
                          </a:solidFill>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b="1" dirty="0">
                          <a:solidFill>
                            <a:srgbClr val="595959"/>
                          </a:solidFill>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455739"/>
                  </a:ext>
                </a:extLst>
              </a:tr>
              <a:tr h="640080">
                <a:tc>
                  <a:txBody>
                    <a:bodyPr/>
                    <a:lstStyle/>
                    <a:p>
                      <a:pPr>
                        <a:buNone/>
                      </a:pPr>
                      <a:r>
                        <a:rPr lang="en-IE" sz="2200" b="1" dirty="0">
                          <a:solidFill>
                            <a:srgbClr val="595959"/>
                          </a:solidFill>
                        </a:rPr>
                        <a:t>C – More Bookings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€33,000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b="1" dirty="0">
                          <a:solidFill>
                            <a:srgbClr val="595959"/>
                          </a:solidFill>
                        </a:rPr>
                        <a:t>€12,400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b="1" dirty="0">
                          <a:solidFill>
                            <a:srgbClr val="595959"/>
                          </a:solidFill>
                        </a:rPr>
                        <a:t>37.6%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3767761"/>
                  </a:ext>
                </a:extLst>
              </a:tr>
              <a:tr h="640080">
                <a:tc>
                  <a:txBody>
                    <a:bodyPr/>
                    <a:lstStyle/>
                    <a:p>
                      <a:pPr>
                        <a:buNone/>
                      </a:pPr>
                      <a:r>
                        <a:rPr lang="en-IE" sz="2200" b="1" dirty="0">
                          <a:solidFill>
                            <a:srgbClr val="595959"/>
                          </a:solidFill>
                        </a:rPr>
                        <a:t>D – Lower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€21,600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b="1" dirty="0">
                          <a:solidFill>
                            <a:srgbClr val="595959"/>
                          </a:solidFill>
                        </a:rPr>
                        <a:t>€2,200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b="1" dirty="0">
                          <a:solidFill>
                            <a:srgbClr val="595959"/>
                          </a:solidFill>
                        </a:rPr>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5577898"/>
                  </a:ext>
                </a:extLst>
              </a:tr>
              <a:tr h="640080">
                <a:tc>
                  <a:txBody>
                    <a:bodyPr/>
                    <a:lstStyle/>
                    <a:p>
                      <a:pPr>
                        <a:buNone/>
                      </a:pPr>
                      <a:r>
                        <a:rPr lang="en-IE" sz="2200" b="1" dirty="0">
                          <a:solidFill>
                            <a:srgbClr val="595959"/>
                          </a:solidFill>
                        </a:rPr>
                        <a:t>E – Break-Even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595959"/>
                          </a:solidFill>
                        </a:rPr>
                        <a:t>€17,550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b="1"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b="1"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3501936"/>
                  </a:ext>
                </a:extLst>
              </a:tr>
            </a:tbl>
          </a:graphicData>
        </a:graphic>
      </p:graphicFrame>
    </p:spTree>
    <p:extLst>
      <p:ext uri="{BB962C8B-B14F-4D97-AF65-F5344CB8AC3E}">
        <p14:creationId xmlns:p14="http://schemas.microsoft.com/office/powerpoint/2010/main" val="2569529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7EAF1-7144-0538-6429-F4CE9C241594}"/>
            </a:ext>
          </a:extLst>
        </p:cNvPr>
        <p:cNvGrpSpPr/>
        <p:nvPr/>
      </p:nvGrpSpPr>
      <p:grpSpPr>
        <a:xfrm>
          <a:off x="0" y="0"/>
          <a:ext cx="0" cy="0"/>
          <a:chOff x="0" y="0"/>
          <a:chExt cx="0" cy="0"/>
        </a:xfrm>
      </p:grpSpPr>
      <p:pic>
        <p:nvPicPr>
          <p:cNvPr id="9" name="Picture Placeholder 8" descr="A hand putting money into a box&#10;&#10;AI-generated content may be incorrect.">
            <a:extLst>
              <a:ext uri="{FF2B5EF4-FFF2-40B4-BE49-F238E27FC236}">
                <a16:creationId xmlns:a16="http://schemas.microsoft.com/office/drawing/2014/main" id="{2AE41CB1-A6CD-A6DF-F60E-3F97627778C1}"/>
              </a:ext>
            </a:extLst>
          </p:cNvPr>
          <p:cNvPicPr>
            <a:picLocks noGrp="1" noChangeAspect="1"/>
          </p:cNvPicPr>
          <p:nvPr>
            <p:ph type="pic" sz="quarter" idx="22"/>
          </p:nvPr>
        </p:nvPicPr>
        <p:blipFill>
          <a:blip r:embed="rId2"/>
          <a:srcRect t="8661" b="8661"/>
          <a:stretch/>
        </p:blipFill>
        <p:spPr/>
      </p:pic>
      <p:sp>
        <p:nvSpPr>
          <p:cNvPr id="8" name="Text Placeholder 7">
            <a:extLst>
              <a:ext uri="{FF2B5EF4-FFF2-40B4-BE49-F238E27FC236}">
                <a16:creationId xmlns:a16="http://schemas.microsoft.com/office/drawing/2014/main" id="{CB61C524-0D7D-8EEA-1DD9-DB0ACBCDCCD7}"/>
              </a:ext>
            </a:extLst>
          </p:cNvPr>
          <p:cNvSpPr>
            <a:spLocks noGrp="1"/>
          </p:cNvSpPr>
          <p:nvPr>
            <p:ph type="body" sz="quarter" idx="23"/>
          </p:nvPr>
        </p:nvSpPr>
        <p:spPr>
          <a:xfrm>
            <a:off x="455461" y="4871821"/>
            <a:ext cx="11193794" cy="1248936"/>
          </a:xfrm>
        </p:spPr>
        <p:txBody>
          <a:bodyPr/>
          <a:lstStyle/>
          <a:p>
            <a:pPr algn="ctr">
              <a:spcAft>
                <a:spcPts val="600"/>
              </a:spcAft>
            </a:pPr>
            <a:r>
              <a:rPr lang="en-US" sz="2800" i="1" dirty="0">
                <a:solidFill>
                  <a:srgbClr val="E96751"/>
                </a:solidFill>
              </a:rPr>
              <a:t>Which </a:t>
            </a:r>
            <a:r>
              <a:rPr lang="en-US" sz="2800" b="1" i="1" dirty="0">
                <a:solidFill>
                  <a:srgbClr val="E96751"/>
                </a:solidFill>
              </a:rPr>
              <a:t>pricing method </a:t>
            </a:r>
            <a:r>
              <a:rPr lang="en-US" sz="2800" i="1" dirty="0">
                <a:solidFill>
                  <a:srgbClr val="E96751"/>
                </a:solidFill>
              </a:rPr>
              <a:t>is best for my business to ensure it is competitive and profitable, considering cost, competition, reputation, and value?</a:t>
            </a:r>
          </a:p>
          <a:p>
            <a:pPr algn="ctr">
              <a:spcAft>
                <a:spcPts val="600"/>
              </a:spcAft>
            </a:pPr>
            <a:r>
              <a:rPr lang="en-US" sz="2400" b="1" dirty="0">
                <a:solidFill>
                  <a:srgbClr val="E96751"/>
                </a:solidFill>
              </a:rPr>
              <a:t>Objective:</a:t>
            </a:r>
            <a:r>
              <a:rPr lang="en-US" sz="2400" dirty="0">
                <a:solidFill>
                  <a:srgbClr val="E96751"/>
                </a:solidFill>
              </a:rPr>
              <a:t> </a:t>
            </a:r>
            <a:r>
              <a:rPr lang="en-US" sz="2400" dirty="0"/>
              <a:t>To choose and apply the pricing strategy that best aligns with your </a:t>
            </a:r>
            <a:r>
              <a:rPr lang="en-US" sz="2400" b="1" dirty="0"/>
              <a:t>business goals </a:t>
            </a:r>
            <a:r>
              <a:rPr lang="en-US" sz="2400" dirty="0"/>
              <a:t>and </a:t>
            </a:r>
            <a:r>
              <a:rPr lang="en-US" sz="2400" b="1" dirty="0"/>
              <a:t>guest expectations</a:t>
            </a:r>
            <a:r>
              <a:rPr lang="en-US" sz="2400" dirty="0"/>
              <a:t>.</a:t>
            </a:r>
            <a:endParaRPr lang="en-IE" sz="2400" dirty="0">
              <a:solidFill>
                <a:srgbClr val="E96751"/>
              </a:solidFill>
            </a:endParaRPr>
          </a:p>
        </p:txBody>
      </p:sp>
      <p:sp>
        <p:nvSpPr>
          <p:cNvPr id="5" name="Text Placeholder 4">
            <a:extLst>
              <a:ext uri="{FF2B5EF4-FFF2-40B4-BE49-F238E27FC236}">
                <a16:creationId xmlns:a16="http://schemas.microsoft.com/office/drawing/2014/main" id="{010119C5-4E16-3242-1256-CCD2506DF8F8}"/>
              </a:ext>
            </a:extLst>
          </p:cNvPr>
          <p:cNvSpPr>
            <a:spLocks noGrp="1"/>
          </p:cNvSpPr>
          <p:nvPr>
            <p:ph type="body" sz="quarter" idx="18"/>
          </p:nvPr>
        </p:nvSpPr>
        <p:spPr>
          <a:xfrm>
            <a:off x="8601075" y="2058049"/>
            <a:ext cx="2972444" cy="1049221"/>
          </a:xfrm>
        </p:spPr>
        <p:txBody>
          <a:bodyPr/>
          <a:lstStyle/>
          <a:p>
            <a:pPr algn="r"/>
            <a:r>
              <a:rPr lang="en-IE" sz="3200" b="0" dirty="0"/>
              <a:t>Choosing Your Pricing Strategy</a:t>
            </a:r>
          </a:p>
        </p:txBody>
      </p:sp>
      <p:grpSp>
        <p:nvGrpSpPr>
          <p:cNvPr id="6" name="Group 5">
            <a:extLst>
              <a:ext uri="{FF2B5EF4-FFF2-40B4-BE49-F238E27FC236}">
                <a16:creationId xmlns:a16="http://schemas.microsoft.com/office/drawing/2014/main" id="{365C975E-84A8-90CE-E07D-AB4C435EA76F}"/>
              </a:ext>
            </a:extLst>
          </p:cNvPr>
          <p:cNvGrpSpPr/>
          <p:nvPr/>
        </p:nvGrpSpPr>
        <p:grpSpPr>
          <a:xfrm>
            <a:off x="10920312" y="790445"/>
            <a:ext cx="1081945" cy="1011723"/>
            <a:chOff x="1016000" y="1137920"/>
            <a:chExt cx="1016000" cy="1016000"/>
          </a:xfrm>
        </p:grpSpPr>
        <p:sp>
          <p:nvSpPr>
            <p:cNvPr id="7" name="Oval 6">
              <a:extLst>
                <a:ext uri="{FF2B5EF4-FFF2-40B4-BE49-F238E27FC236}">
                  <a16:creationId xmlns:a16="http://schemas.microsoft.com/office/drawing/2014/main" id="{3FB938FF-A9FE-C219-821B-89D3E7DB36F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43C77946-836D-8AF0-0411-65AD6D602F4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25</a:t>
              </a:r>
            </a:p>
          </p:txBody>
        </p:sp>
      </p:grpSp>
    </p:spTree>
    <p:extLst>
      <p:ext uri="{BB962C8B-B14F-4D97-AF65-F5344CB8AC3E}">
        <p14:creationId xmlns:p14="http://schemas.microsoft.com/office/powerpoint/2010/main" val="3547999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1D60CE-B8BC-49BB-392F-5242C2CCA22F}"/>
              </a:ext>
            </a:extLst>
          </p:cNvPr>
          <p:cNvSpPr>
            <a:spLocks noGrp="1"/>
          </p:cNvSpPr>
          <p:nvPr>
            <p:ph type="body" sz="quarter" idx="16"/>
          </p:nvPr>
        </p:nvSpPr>
        <p:spPr>
          <a:xfrm>
            <a:off x="4397998" y="519071"/>
            <a:ext cx="7221426" cy="803654"/>
          </a:xfrm>
        </p:spPr>
        <p:txBody>
          <a:bodyPr/>
          <a:lstStyle/>
          <a:p>
            <a:r>
              <a:rPr lang="en-US" sz="2800" dirty="0"/>
              <a:t>Setting Prices and Revenue Management</a:t>
            </a:r>
            <a:endParaRPr lang="en-IE" sz="2800" dirty="0"/>
          </a:p>
          <a:p>
            <a:endParaRPr lang="en-IE" sz="2800" dirty="0"/>
          </a:p>
        </p:txBody>
      </p:sp>
      <p:sp>
        <p:nvSpPr>
          <p:cNvPr id="10" name="Text Placeholder 9">
            <a:extLst>
              <a:ext uri="{FF2B5EF4-FFF2-40B4-BE49-F238E27FC236}">
                <a16:creationId xmlns:a16="http://schemas.microsoft.com/office/drawing/2014/main" id="{E246967D-E392-EC64-CA2C-F46157B2079D}"/>
              </a:ext>
            </a:extLst>
          </p:cNvPr>
          <p:cNvSpPr>
            <a:spLocks noGrp="1"/>
          </p:cNvSpPr>
          <p:nvPr>
            <p:ph type="body" sz="quarter" idx="21"/>
          </p:nvPr>
        </p:nvSpPr>
        <p:spPr>
          <a:xfrm>
            <a:off x="4397998" y="1234666"/>
            <a:ext cx="7221426" cy="4530541"/>
          </a:xfrm>
        </p:spPr>
        <p:txBody>
          <a:bodyPr/>
          <a:lstStyle/>
          <a:p>
            <a:pPr>
              <a:spcAft>
                <a:spcPts val="600"/>
              </a:spcAft>
            </a:pPr>
            <a:r>
              <a:rPr lang="en-US" sz="2400" b="1" dirty="0">
                <a:solidFill>
                  <a:srgbClr val="E96751"/>
                </a:solidFill>
              </a:rPr>
              <a:t>Once you know your costs from budgeting, you can decide on pricing. </a:t>
            </a:r>
          </a:p>
          <a:p>
            <a:pPr>
              <a:spcAft>
                <a:spcPts val="600"/>
              </a:spcAft>
            </a:pPr>
            <a:r>
              <a:rPr lang="en-US" sz="2400" dirty="0">
                <a:solidFill>
                  <a:srgbClr val="595959"/>
                </a:solidFill>
              </a:rPr>
              <a:t>This section covers </a:t>
            </a:r>
            <a:r>
              <a:rPr lang="en-US" sz="2400" b="1" dirty="0">
                <a:solidFill>
                  <a:srgbClr val="595959"/>
                </a:solidFill>
              </a:rPr>
              <a:t>how to set the right price per night</a:t>
            </a:r>
            <a:r>
              <a:rPr lang="en-US" sz="2400" dirty="0">
                <a:solidFill>
                  <a:srgbClr val="595959"/>
                </a:solidFill>
              </a:rPr>
              <a:t> for your cabins or tents, ensuring you are both competitive and profitable. </a:t>
            </a:r>
          </a:p>
          <a:p>
            <a:pPr>
              <a:spcAft>
                <a:spcPts val="600"/>
              </a:spcAft>
            </a:pPr>
            <a:r>
              <a:rPr lang="en-US" sz="2400" dirty="0">
                <a:solidFill>
                  <a:srgbClr val="595959"/>
                </a:solidFill>
              </a:rPr>
              <a:t>Learn the </a:t>
            </a:r>
            <a:r>
              <a:rPr lang="en-US" sz="2400" b="1" dirty="0">
                <a:solidFill>
                  <a:srgbClr val="595959"/>
                </a:solidFill>
              </a:rPr>
              <a:t>key factors that influence pricing, include; market competition, location, seasonality, the uniqueness of your stay and amenities, your target guests, </a:t>
            </a:r>
            <a:r>
              <a:rPr lang="en-US" sz="2400" dirty="0">
                <a:solidFill>
                  <a:srgbClr val="595959"/>
                </a:solidFill>
              </a:rPr>
              <a:t>and, of course, your operational costs and profit goals. </a:t>
            </a:r>
          </a:p>
          <a:p>
            <a:pPr>
              <a:spcAft>
                <a:spcPts val="600"/>
              </a:spcAft>
            </a:pPr>
            <a:r>
              <a:rPr lang="en-US" sz="2400" b="1" dirty="0">
                <a:solidFill>
                  <a:srgbClr val="E96751"/>
                </a:solidFill>
              </a:rPr>
              <a:t>For example, </a:t>
            </a:r>
            <a:r>
              <a:rPr lang="en-US" sz="2400" dirty="0"/>
              <a:t>a lakeside eco-lodge with premium facilities can charge more than a basic countryside yurt – but if priced too high, you may deter guests; too low and you won’t meet your profit needs. </a:t>
            </a:r>
          </a:p>
        </p:txBody>
      </p:sp>
      <p:sp>
        <p:nvSpPr>
          <p:cNvPr id="8" name="Text Placeholder 7">
            <a:extLst>
              <a:ext uri="{FF2B5EF4-FFF2-40B4-BE49-F238E27FC236}">
                <a16:creationId xmlns:a16="http://schemas.microsoft.com/office/drawing/2014/main" id="{5B7BAFF0-A9C3-4A68-19D9-C886D0A68217}"/>
              </a:ext>
            </a:extLst>
          </p:cNvPr>
          <p:cNvSpPr>
            <a:spLocks noGrp="1"/>
          </p:cNvSpPr>
          <p:nvPr>
            <p:ph type="body" sz="quarter" idx="18"/>
          </p:nvPr>
        </p:nvSpPr>
        <p:spPr>
          <a:xfrm>
            <a:off x="238125" y="1851305"/>
            <a:ext cx="3409950" cy="1049221"/>
          </a:xfrm>
        </p:spPr>
        <p:txBody>
          <a:bodyPr/>
          <a:lstStyle/>
          <a:p>
            <a:r>
              <a:rPr lang="en-IE" sz="3200" b="0" dirty="0"/>
              <a:t>How to set the price right each night?</a:t>
            </a:r>
            <a:endParaRPr lang="en-US" sz="3200" b="0" dirty="0"/>
          </a:p>
        </p:txBody>
      </p:sp>
      <p:sp>
        <p:nvSpPr>
          <p:cNvPr id="9" name="Text Placeholder 8">
            <a:extLst>
              <a:ext uri="{FF2B5EF4-FFF2-40B4-BE49-F238E27FC236}">
                <a16:creationId xmlns:a16="http://schemas.microsoft.com/office/drawing/2014/main" id="{45F22BA1-DAB4-5915-0F14-CF512B69C491}"/>
              </a:ext>
            </a:extLst>
          </p:cNvPr>
          <p:cNvSpPr>
            <a:spLocks noGrp="1"/>
          </p:cNvSpPr>
          <p:nvPr>
            <p:ph type="body" sz="quarter" idx="19"/>
          </p:nvPr>
        </p:nvSpPr>
        <p:spPr/>
        <p:txBody>
          <a:bodyPr/>
          <a:lstStyle/>
          <a:p>
            <a:r>
              <a:rPr lang="en-IE" sz="4000" dirty="0"/>
              <a:t>Pricing </a:t>
            </a:r>
          </a:p>
        </p:txBody>
      </p:sp>
    </p:spTree>
    <p:extLst>
      <p:ext uri="{BB962C8B-B14F-4D97-AF65-F5344CB8AC3E}">
        <p14:creationId xmlns:p14="http://schemas.microsoft.com/office/powerpoint/2010/main" val="180528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600" dirty="0"/>
              <a:t>Pricing for Profit, Value, and Seasonality</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Module 8 </a:t>
            </a:r>
            <a:r>
              <a:rPr lang="en-IE" sz="5000" dirty="0"/>
              <a:t>(Part 3)</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pic>
        <p:nvPicPr>
          <p:cNvPr id="7" name="Picture Placeholder 6" descr="A group of houses in a grassy field&#10;&#10;AI-generated content may be incorrect.">
            <a:extLst>
              <a:ext uri="{FF2B5EF4-FFF2-40B4-BE49-F238E27FC236}">
                <a16:creationId xmlns:a16="http://schemas.microsoft.com/office/drawing/2014/main" id="{D52FFB00-E26C-554E-88D8-0084ACB93592}"/>
              </a:ext>
            </a:extLst>
          </p:cNvPr>
          <p:cNvPicPr>
            <a:picLocks noGrp="1" noChangeAspect="1"/>
          </p:cNvPicPr>
          <p:nvPr>
            <p:ph type="pic" sz="quarter" idx="19"/>
          </p:nvPr>
        </p:nvPicPr>
        <p:blipFill>
          <a:blip r:embed="rId2"/>
          <a:srcRect l="1986" r="1986"/>
          <a:stretch>
            <a:fillRect/>
          </a:stretch>
        </p:blipFill>
        <p:spPr/>
      </p:pic>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err="1">
                <a:solidFill>
                  <a:schemeClr val="bg1"/>
                </a:solidFill>
              </a:rPr>
              <a:t>Arnarstapi</a:t>
            </a:r>
            <a:r>
              <a:rPr lang="en-IE" sz="1400" dirty="0">
                <a:solidFill>
                  <a:schemeClr val="bg1"/>
                </a:solidFill>
              </a:rPr>
              <a:t> Cottages, Iceland</a:t>
            </a:r>
          </a:p>
        </p:txBody>
      </p:sp>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304D2-D19C-B8EF-97C1-3D5B8E61E4F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BDC64EC-8C32-1210-A3B0-298F8449EADF}"/>
              </a:ext>
            </a:extLst>
          </p:cNvPr>
          <p:cNvSpPr>
            <a:spLocks noGrp="1"/>
          </p:cNvSpPr>
          <p:nvPr>
            <p:ph type="body" sz="quarter" idx="16"/>
          </p:nvPr>
        </p:nvSpPr>
        <p:spPr>
          <a:xfrm>
            <a:off x="4397998" y="348469"/>
            <a:ext cx="7221426" cy="803654"/>
          </a:xfrm>
        </p:spPr>
        <p:txBody>
          <a:bodyPr/>
          <a:lstStyle/>
          <a:p>
            <a:r>
              <a:rPr lang="en-US" dirty="0"/>
              <a:t>Setting Prices and Revenue Management</a:t>
            </a:r>
            <a:endParaRPr lang="en-IE" dirty="0"/>
          </a:p>
          <a:p>
            <a:endParaRPr lang="en-IE" dirty="0"/>
          </a:p>
        </p:txBody>
      </p:sp>
      <p:sp>
        <p:nvSpPr>
          <p:cNvPr id="10" name="Text Placeholder 9">
            <a:extLst>
              <a:ext uri="{FF2B5EF4-FFF2-40B4-BE49-F238E27FC236}">
                <a16:creationId xmlns:a16="http://schemas.microsoft.com/office/drawing/2014/main" id="{EBD54A8B-1AC6-7FEA-58CA-0C9F2DE6F7DB}"/>
              </a:ext>
            </a:extLst>
          </p:cNvPr>
          <p:cNvSpPr>
            <a:spLocks noGrp="1"/>
          </p:cNvSpPr>
          <p:nvPr>
            <p:ph type="body" sz="quarter" idx="21"/>
          </p:nvPr>
        </p:nvSpPr>
        <p:spPr>
          <a:xfrm>
            <a:off x="4397998" y="1020435"/>
            <a:ext cx="7221426" cy="4530541"/>
          </a:xfrm>
        </p:spPr>
        <p:txBody>
          <a:bodyPr/>
          <a:lstStyle/>
          <a:p>
            <a:pPr>
              <a:spcAft>
                <a:spcPts val="600"/>
              </a:spcAft>
            </a:pPr>
            <a:r>
              <a:rPr lang="en-US" sz="2400" dirty="0">
                <a:solidFill>
                  <a:srgbClr val="595959"/>
                </a:solidFill>
              </a:rPr>
              <a:t>Learn strategies like </a:t>
            </a:r>
            <a:r>
              <a:rPr lang="en-US" sz="2400" b="1" dirty="0">
                <a:solidFill>
                  <a:srgbClr val="595959"/>
                </a:solidFill>
              </a:rPr>
              <a:t>cost-plus pricing</a:t>
            </a:r>
            <a:r>
              <a:rPr lang="en-US" sz="2400" dirty="0">
                <a:solidFill>
                  <a:srgbClr val="595959"/>
                </a:solidFill>
              </a:rPr>
              <a:t> (ensuring the rate covers all costs plus a margin) and </a:t>
            </a:r>
            <a:r>
              <a:rPr lang="en-US" sz="2400" b="1" dirty="0">
                <a:solidFill>
                  <a:srgbClr val="595959"/>
                </a:solidFill>
              </a:rPr>
              <a:t>value-based pricing</a:t>
            </a:r>
            <a:r>
              <a:rPr lang="en-US" sz="2400" dirty="0">
                <a:solidFill>
                  <a:srgbClr val="595959"/>
                </a:solidFill>
              </a:rPr>
              <a:t> (charging based on the experience’s value to guests).</a:t>
            </a:r>
          </a:p>
          <a:p>
            <a:pPr>
              <a:spcAft>
                <a:spcPts val="600"/>
              </a:spcAft>
            </a:pPr>
            <a:r>
              <a:rPr lang="en-US" sz="2400" dirty="0">
                <a:solidFill>
                  <a:srgbClr val="595959"/>
                </a:solidFill>
              </a:rPr>
              <a:t>Importantly, learn </a:t>
            </a:r>
            <a:r>
              <a:rPr lang="en-US" sz="2400" b="1" dirty="0">
                <a:solidFill>
                  <a:srgbClr val="595959"/>
                </a:solidFill>
              </a:rPr>
              <a:t>seasonal pricing</a:t>
            </a:r>
            <a:r>
              <a:rPr lang="en-US" sz="2400" dirty="0">
                <a:solidFill>
                  <a:srgbClr val="595959"/>
                </a:solidFill>
              </a:rPr>
              <a:t> and </a:t>
            </a:r>
            <a:r>
              <a:rPr lang="en-US" sz="2400" b="1" dirty="0">
                <a:solidFill>
                  <a:srgbClr val="595959"/>
                </a:solidFill>
              </a:rPr>
              <a:t>dynamic pricing</a:t>
            </a:r>
            <a:r>
              <a:rPr lang="en-US" sz="2400" dirty="0">
                <a:solidFill>
                  <a:srgbClr val="595959"/>
                </a:solidFill>
              </a:rPr>
              <a:t>: you might raise prices during peak season or weekends when demand is high, and offer discounts in low season to attract guests. </a:t>
            </a:r>
          </a:p>
          <a:p>
            <a:pPr>
              <a:spcAft>
                <a:spcPts val="600"/>
              </a:spcAft>
            </a:pPr>
            <a:r>
              <a:rPr lang="en-US" sz="2400" dirty="0">
                <a:solidFill>
                  <a:srgbClr val="595959"/>
                </a:solidFill>
              </a:rPr>
              <a:t>Consider offering </a:t>
            </a:r>
            <a:r>
              <a:rPr lang="en-US" sz="2400" b="1" dirty="0">
                <a:solidFill>
                  <a:srgbClr val="595959"/>
                </a:solidFill>
              </a:rPr>
              <a:t>tiered options </a:t>
            </a:r>
            <a:r>
              <a:rPr lang="en-US" sz="2400" dirty="0">
                <a:solidFill>
                  <a:srgbClr val="595959"/>
                </a:solidFill>
              </a:rPr>
              <a:t>(e.g. basic vs. luxury package) or add-ons to boost revenue. </a:t>
            </a:r>
          </a:p>
          <a:p>
            <a:pPr>
              <a:spcAft>
                <a:spcPts val="600"/>
              </a:spcAft>
            </a:pPr>
            <a:r>
              <a:rPr lang="en-US" sz="2400" dirty="0">
                <a:solidFill>
                  <a:srgbClr val="595959"/>
                </a:solidFill>
              </a:rPr>
              <a:t>By the end, you should be able to calculate a nightly rate that fits your budget and market expectations, and adjust it with confidence.</a:t>
            </a:r>
          </a:p>
        </p:txBody>
      </p:sp>
      <p:sp>
        <p:nvSpPr>
          <p:cNvPr id="8" name="Text Placeholder 7">
            <a:extLst>
              <a:ext uri="{FF2B5EF4-FFF2-40B4-BE49-F238E27FC236}">
                <a16:creationId xmlns:a16="http://schemas.microsoft.com/office/drawing/2014/main" id="{34385DD2-03BB-18B4-0CA2-437C29778583}"/>
              </a:ext>
            </a:extLst>
          </p:cNvPr>
          <p:cNvSpPr>
            <a:spLocks noGrp="1"/>
          </p:cNvSpPr>
          <p:nvPr>
            <p:ph type="body" sz="quarter" idx="18"/>
          </p:nvPr>
        </p:nvSpPr>
        <p:spPr>
          <a:xfrm>
            <a:off x="222402" y="1946555"/>
            <a:ext cx="3454248" cy="1049221"/>
          </a:xfrm>
        </p:spPr>
        <p:txBody>
          <a:bodyPr/>
          <a:lstStyle/>
          <a:p>
            <a:r>
              <a:rPr lang="en-IE" sz="3200" b="0" dirty="0"/>
              <a:t>&amp; Revenue Management</a:t>
            </a:r>
          </a:p>
          <a:p>
            <a:endParaRPr lang="en-IE" dirty="0"/>
          </a:p>
        </p:txBody>
      </p:sp>
      <p:sp>
        <p:nvSpPr>
          <p:cNvPr id="9" name="Text Placeholder 8">
            <a:extLst>
              <a:ext uri="{FF2B5EF4-FFF2-40B4-BE49-F238E27FC236}">
                <a16:creationId xmlns:a16="http://schemas.microsoft.com/office/drawing/2014/main" id="{634A6D47-5459-7831-2A42-DE75559C93E3}"/>
              </a:ext>
            </a:extLst>
          </p:cNvPr>
          <p:cNvSpPr>
            <a:spLocks noGrp="1"/>
          </p:cNvSpPr>
          <p:nvPr>
            <p:ph type="body" sz="quarter" idx="19"/>
          </p:nvPr>
        </p:nvSpPr>
        <p:spPr/>
        <p:txBody>
          <a:bodyPr/>
          <a:lstStyle/>
          <a:p>
            <a:r>
              <a:rPr lang="en-IE" sz="4000" dirty="0"/>
              <a:t>Pricing </a:t>
            </a:r>
          </a:p>
        </p:txBody>
      </p:sp>
    </p:spTree>
    <p:extLst>
      <p:ext uri="{BB962C8B-B14F-4D97-AF65-F5344CB8AC3E}">
        <p14:creationId xmlns:p14="http://schemas.microsoft.com/office/powerpoint/2010/main" val="2018435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805CE-68D4-FCCD-D1E0-B348905F4BB9}"/>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F4B4C4BD-01E1-64F9-0404-499B757D0A13}"/>
              </a:ext>
            </a:extLst>
          </p:cNvPr>
          <p:cNvSpPr/>
          <p:nvPr/>
        </p:nvSpPr>
        <p:spPr>
          <a:xfrm>
            <a:off x="3583939" y="5706941"/>
            <a:ext cx="7955914" cy="1011723"/>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 Placeholder 4">
            <a:extLst>
              <a:ext uri="{FF2B5EF4-FFF2-40B4-BE49-F238E27FC236}">
                <a16:creationId xmlns:a16="http://schemas.microsoft.com/office/drawing/2014/main" id="{0F2E46DB-6FC9-D398-CC69-D9854B62FCA7}"/>
              </a:ext>
            </a:extLst>
          </p:cNvPr>
          <p:cNvSpPr>
            <a:spLocks noGrp="1"/>
          </p:cNvSpPr>
          <p:nvPr>
            <p:ph type="body" sz="quarter" idx="4294967295"/>
          </p:nvPr>
        </p:nvSpPr>
        <p:spPr>
          <a:xfrm>
            <a:off x="72501" y="2057672"/>
            <a:ext cx="3185727" cy="1049221"/>
          </a:xfrm>
          <a:prstGeom prst="rect">
            <a:avLst/>
          </a:prstGeom>
        </p:spPr>
        <p:txBody>
          <a:bodyPr/>
          <a:lstStyle/>
          <a:p>
            <a:pPr marL="0" indent="0" algn="ctr">
              <a:lnSpc>
                <a:spcPct val="100000"/>
              </a:lnSpc>
              <a:spcBef>
                <a:spcPts val="0"/>
              </a:spcBef>
              <a:buNone/>
            </a:pPr>
            <a:r>
              <a:rPr lang="en-IE" b="1" dirty="0">
                <a:solidFill>
                  <a:schemeClr val="bg1"/>
                </a:solidFill>
              </a:rPr>
              <a:t>Break-Even Strategy</a:t>
            </a:r>
          </a:p>
          <a:p>
            <a:pPr marL="0" indent="0" algn="ctr">
              <a:lnSpc>
                <a:spcPct val="100000"/>
              </a:lnSpc>
              <a:spcBef>
                <a:spcPts val="0"/>
              </a:spcBef>
              <a:buNone/>
            </a:pPr>
            <a:r>
              <a:rPr lang="en-IE" sz="2400" dirty="0">
                <a:solidFill>
                  <a:schemeClr val="bg1"/>
                </a:solidFill>
              </a:rPr>
              <a:t>(Covering Costs Only, No Profit)</a:t>
            </a:r>
          </a:p>
        </p:txBody>
      </p:sp>
      <p:sp>
        <p:nvSpPr>
          <p:cNvPr id="6" name="Text Placeholder 5">
            <a:extLst>
              <a:ext uri="{FF2B5EF4-FFF2-40B4-BE49-F238E27FC236}">
                <a16:creationId xmlns:a16="http://schemas.microsoft.com/office/drawing/2014/main" id="{3537A7F8-D6EA-7401-BDF8-405F287065D3}"/>
              </a:ext>
            </a:extLst>
          </p:cNvPr>
          <p:cNvSpPr>
            <a:spLocks noGrp="1"/>
          </p:cNvSpPr>
          <p:nvPr>
            <p:ph type="body" sz="quarter" idx="4294967295"/>
          </p:nvPr>
        </p:nvSpPr>
        <p:spPr>
          <a:xfrm>
            <a:off x="290007" y="729061"/>
            <a:ext cx="2750717" cy="385564"/>
          </a:xfrm>
          <a:prstGeom prst="rect">
            <a:avLst/>
          </a:prstGeom>
        </p:spPr>
        <p:txBody>
          <a:bodyPr/>
          <a:lstStyle/>
          <a:p>
            <a:pPr marL="0" indent="0" algn="ctr">
              <a:buNone/>
            </a:pPr>
            <a:r>
              <a:rPr lang="en-IE" sz="3600" b="1" dirty="0">
                <a:solidFill>
                  <a:schemeClr val="bg1"/>
                </a:solidFill>
              </a:rPr>
              <a:t>Pricing Methods</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9EE11120-6DEF-50DE-F08C-3682BEA7ECF9}"/>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21</a:t>
            </a:fld>
            <a:endParaRPr lang="fr-CA" dirty="0"/>
          </a:p>
        </p:txBody>
      </p:sp>
      <p:sp>
        <p:nvSpPr>
          <p:cNvPr id="4" name="Text Placeholder 3">
            <a:extLst>
              <a:ext uri="{FF2B5EF4-FFF2-40B4-BE49-F238E27FC236}">
                <a16:creationId xmlns:a16="http://schemas.microsoft.com/office/drawing/2014/main" id="{6AEC8935-254B-B2E8-A816-5760908A698C}"/>
              </a:ext>
            </a:extLst>
          </p:cNvPr>
          <p:cNvSpPr>
            <a:spLocks noGrp="1"/>
          </p:cNvSpPr>
          <p:nvPr>
            <p:ph type="body" sz="quarter" idx="4294967295"/>
          </p:nvPr>
        </p:nvSpPr>
        <p:spPr>
          <a:xfrm>
            <a:off x="3854562" y="308081"/>
            <a:ext cx="7854201" cy="3499183"/>
          </a:xfrm>
          <a:prstGeom prst="rect">
            <a:avLst/>
          </a:prstGeom>
        </p:spPr>
        <p:txBody>
          <a:bodyPr/>
          <a:lstStyle/>
          <a:p>
            <a:pPr marL="0" indent="0">
              <a:lnSpc>
                <a:spcPct val="100000"/>
              </a:lnSpc>
              <a:spcBef>
                <a:spcPts val="0"/>
              </a:spcBef>
              <a:spcAft>
                <a:spcPts val="600"/>
              </a:spcAft>
              <a:buNone/>
            </a:pPr>
            <a:r>
              <a:rPr lang="en-US" sz="3200" b="1" dirty="0">
                <a:solidFill>
                  <a:srgbClr val="E96751"/>
                </a:solidFill>
              </a:rPr>
              <a:t>Choose your Pricing Strategy</a:t>
            </a:r>
          </a:p>
          <a:p>
            <a:pPr marL="0" indent="0">
              <a:lnSpc>
                <a:spcPct val="100000"/>
              </a:lnSpc>
              <a:spcBef>
                <a:spcPts val="0"/>
              </a:spcBef>
              <a:spcAft>
                <a:spcPts val="1200"/>
              </a:spcAft>
              <a:buNone/>
            </a:pPr>
            <a:r>
              <a:rPr lang="en-US" sz="2200" dirty="0">
                <a:solidFill>
                  <a:srgbClr val="595959"/>
                </a:solidFill>
              </a:rPr>
              <a:t>There are </a:t>
            </a:r>
            <a:r>
              <a:rPr lang="en-US" sz="2200" b="1" dirty="0">
                <a:solidFill>
                  <a:srgbClr val="595959"/>
                </a:solidFill>
              </a:rPr>
              <a:t>three main options </a:t>
            </a:r>
            <a:r>
              <a:rPr lang="en-US" sz="2200" dirty="0">
                <a:solidFill>
                  <a:srgbClr val="595959"/>
                </a:solidFill>
              </a:rPr>
              <a:t>for choosing your pricing strategy: </a:t>
            </a:r>
            <a:r>
              <a:rPr lang="en-US" sz="2200" b="1" dirty="0">
                <a:solidFill>
                  <a:srgbClr val="595959"/>
                </a:solidFill>
              </a:rPr>
              <a:t>break-even,</a:t>
            </a:r>
            <a:r>
              <a:rPr lang="en-US" sz="2200" dirty="0">
                <a:solidFill>
                  <a:srgbClr val="595959"/>
                </a:solidFill>
              </a:rPr>
              <a:t> </a:t>
            </a:r>
            <a:r>
              <a:rPr lang="en-US" sz="2200" b="1" dirty="0">
                <a:solidFill>
                  <a:srgbClr val="595959"/>
                </a:solidFill>
              </a:rPr>
              <a:t>cost-plus and value-based pricing</a:t>
            </a:r>
            <a:r>
              <a:rPr lang="en-US" sz="2200" dirty="0">
                <a:solidFill>
                  <a:srgbClr val="595959"/>
                </a:solidFill>
              </a:rPr>
              <a:t>. </a:t>
            </a:r>
          </a:p>
          <a:p>
            <a:pPr marL="0" indent="0">
              <a:lnSpc>
                <a:spcPct val="100000"/>
              </a:lnSpc>
              <a:spcBef>
                <a:spcPts val="0"/>
              </a:spcBef>
              <a:spcAft>
                <a:spcPts val="1200"/>
              </a:spcAft>
              <a:buNone/>
            </a:pPr>
            <a:r>
              <a:rPr lang="en-US" b="1" dirty="0">
                <a:solidFill>
                  <a:srgbClr val="E96751"/>
                </a:solidFill>
              </a:rPr>
              <a:t>1. Break-even Price Strategy</a:t>
            </a:r>
            <a:r>
              <a:rPr lang="en-US" dirty="0">
                <a:solidFill>
                  <a:srgbClr val="E96751"/>
                </a:solidFill>
              </a:rPr>
              <a:t> </a:t>
            </a:r>
            <a:r>
              <a:rPr lang="en-US" i="1" dirty="0">
                <a:solidFill>
                  <a:srgbClr val="E96751"/>
                </a:solidFill>
              </a:rPr>
              <a:t>(Minimum Price) </a:t>
            </a:r>
            <a:r>
              <a:rPr lang="en-US" sz="2200" dirty="0">
                <a:solidFill>
                  <a:srgbClr val="595959"/>
                </a:solidFill>
              </a:rPr>
              <a:t>sets your price </a:t>
            </a:r>
            <a:r>
              <a:rPr lang="en-US" sz="2200" b="1" dirty="0">
                <a:solidFill>
                  <a:srgbClr val="595959"/>
                </a:solidFill>
              </a:rPr>
              <a:t>just high enough to cover your total costs</a:t>
            </a:r>
            <a:r>
              <a:rPr lang="en-US" sz="2200" dirty="0">
                <a:solidFill>
                  <a:srgbClr val="595959"/>
                </a:solidFill>
              </a:rPr>
              <a:t>, but </a:t>
            </a:r>
            <a:r>
              <a:rPr lang="en-US" sz="2200" b="1" dirty="0">
                <a:solidFill>
                  <a:srgbClr val="595959"/>
                </a:solidFill>
              </a:rPr>
              <a:t>without adding any profit margin</a:t>
            </a:r>
            <a:r>
              <a:rPr lang="en-US" sz="2200" dirty="0">
                <a:solidFill>
                  <a:srgbClr val="595959"/>
                </a:solidFill>
              </a:rPr>
              <a:t>. It’s a foundational tactic used to ensure your business can </a:t>
            </a:r>
            <a:r>
              <a:rPr lang="en-US" sz="2200" b="1" dirty="0">
                <a:solidFill>
                  <a:srgbClr val="595959"/>
                </a:solidFill>
              </a:rPr>
              <a:t>sustain operations</a:t>
            </a:r>
            <a:r>
              <a:rPr lang="en-US" sz="2200" dirty="0">
                <a:solidFill>
                  <a:srgbClr val="595959"/>
                </a:solidFill>
              </a:rPr>
              <a:t> without going into loss, especially in the early stages.</a:t>
            </a:r>
            <a:endParaRPr lang="en-US" sz="2200" i="1" dirty="0">
              <a:solidFill>
                <a:srgbClr val="595959"/>
              </a:solidFill>
            </a:endParaRPr>
          </a:p>
          <a:p>
            <a:pPr marL="0" indent="0">
              <a:lnSpc>
                <a:spcPct val="100000"/>
              </a:lnSpc>
              <a:spcBef>
                <a:spcPts val="0"/>
              </a:spcBef>
              <a:spcAft>
                <a:spcPts val="1200"/>
              </a:spcAft>
              <a:buNone/>
            </a:pPr>
            <a:r>
              <a:rPr lang="en-US" sz="2200" dirty="0">
                <a:solidFill>
                  <a:srgbClr val="595959"/>
                </a:solidFill>
              </a:rPr>
              <a:t>It might be a good option if you're starting out, during the low season,</a:t>
            </a:r>
            <a:r>
              <a:rPr lang="en-US" sz="2200" dirty="0">
                <a:solidFill>
                  <a:srgbClr val="E96751"/>
                </a:solidFill>
                <a:hlinkClick r:id="rId2">
                  <a:extLst>
                    <a:ext uri="{A12FA001-AC4F-418D-AE19-62706E023703}">
                      <ahyp:hlinkClr xmlns:ahyp="http://schemas.microsoft.com/office/drawing/2018/hyperlinkcolor" val="tx"/>
                    </a:ext>
                  </a:extLst>
                </a:hlinkClick>
              </a:rPr>
              <a:t> </a:t>
            </a:r>
            <a:r>
              <a:rPr lang="en-US" sz="2200" dirty="0">
                <a:solidFill>
                  <a:srgbClr val="595959"/>
                </a:solidFill>
              </a:rPr>
              <a:t>or testing market demand. You </a:t>
            </a:r>
            <a:r>
              <a:rPr lang="en-US" sz="2200" b="1" dirty="0">
                <a:solidFill>
                  <a:srgbClr val="595959"/>
                </a:solidFill>
              </a:rPr>
              <a:t>won’t make a profit </a:t>
            </a:r>
            <a:r>
              <a:rPr lang="en-US" sz="2200" dirty="0">
                <a:solidFill>
                  <a:srgbClr val="595959"/>
                </a:solidFill>
              </a:rPr>
              <a:t>at this rate — it’s about survival, visibility, or traction. It’s </a:t>
            </a:r>
            <a:r>
              <a:rPr lang="en-US" sz="2200" b="1" dirty="0">
                <a:solidFill>
                  <a:srgbClr val="595959"/>
                </a:solidFill>
              </a:rPr>
              <a:t>not sustainable in the long term, </a:t>
            </a:r>
            <a:r>
              <a:rPr lang="en-US" sz="2200" dirty="0">
                <a:solidFill>
                  <a:srgbClr val="595959"/>
                </a:solidFill>
              </a:rPr>
              <a:t>but it’s a powerful short-term tool in your pricing toolbox. Over time, your goal is to </a:t>
            </a:r>
            <a:r>
              <a:rPr lang="en-US" sz="2200" b="1" dirty="0">
                <a:solidFill>
                  <a:srgbClr val="595959"/>
                </a:solidFill>
              </a:rPr>
              <a:t>transition to cost-plus or value-based pricing as your </a:t>
            </a:r>
            <a:r>
              <a:rPr lang="en-US" sz="2200" dirty="0">
                <a:solidFill>
                  <a:srgbClr val="595959"/>
                </a:solidFill>
              </a:rPr>
              <a:t>reputation and demand grow.</a:t>
            </a:r>
          </a:p>
          <a:p>
            <a:pPr marL="0" indent="0">
              <a:lnSpc>
                <a:spcPct val="100000"/>
              </a:lnSpc>
              <a:spcBef>
                <a:spcPts val="0"/>
              </a:spcBef>
              <a:spcAft>
                <a:spcPts val="1200"/>
              </a:spcAft>
              <a:buNone/>
            </a:pPr>
            <a:r>
              <a:rPr lang="en-US" sz="2200" b="1" dirty="0">
                <a:solidFill>
                  <a:schemeClr val="bg1"/>
                </a:solidFill>
              </a:rPr>
              <a:t>Example</a:t>
            </a:r>
            <a:r>
              <a:rPr lang="en-US" sz="2200" dirty="0">
                <a:solidFill>
                  <a:schemeClr val="bg1"/>
                </a:solidFill>
              </a:rPr>
              <a:t>: If it costs €50 per night to run your pod, set your floor price at €50 — the minimum you must charge to avoid a loss.</a:t>
            </a:r>
          </a:p>
          <a:p>
            <a:pPr>
              <a:lnSpc>
                <a:spcPct val="100000"/>
              </a:lnSpc>
              <a:spcBef>
                <a:spcPts val="0"/>
              </a:spcBef>
              <a:spcAft>
                <a:spcPts val="1200"/>
              </a:spcAft>
            </a:pPr>
            <a:endParaRPr lang="en-US" dirty="0"/>
          </a:p>
          <a:p>
            <a:pPr>
              <a:lnSpc>
                <a:spcPct val="100000"/>
              </a:lnSpc>
              <a:spcBef>
                <a:spcPts val="0"/>
              </a:spcBef>
              <a:spcAft>
                <a:spcPts val="1200"/>
              </a:spcAft>
            </a:pPr>
            <a:endParaRPr lang="en-US" sz="2200" dirty="0">
              <a:solidFill>
                <a:srgbClr val="414141"/>
              </a:solidFill>
            </a:endParaRPr>
          </a:p>
        </p:txBody>
      </p:sp>
      <p:grpSp>
        <p:nvGrpSpPr>
          <p:cNvPr id="13" name="Group 12">
            <a:extLst>
              <a:ext uri="{FF2B5EF4-FFF2-40B4-BE49-F238E27FC236}">
                <a16:creationId xmlns:a16="http://schemas.microsoft.com/office/drawing/2014/main" id="{9A262A81-4511-B424-BF72-56DB2C5D67DE}"/>
              </a:ext>
            </a:extLst>
          </p:cNvPr>
          <p:cNvGrpSpPr/>
          <p:nvPr/>
        </p:nvGrpSpPr>
        <p:grpSpPr>
          <a:xfrm>
            <a:off x="10765201" y="223199"/>
            <a:ext cx="1081945" cy="1011723"/>
            <a:chOff x="1016000" y="1137920"/>
            <a:chExt cx="1016000" cy="1016000"/>
          </a:xfrm>
        </p:grpSpPr>
        <p:sp>
          <p:nvSpPr>
            <p:cNvPr id="14" name="Oval 13">
              <a:extLst>
                <a:ext uri="{FF2B5EF4-FFF2-40B4-BE49-F238E27FC236}">
                  <a16:creationId xmlns:a16="http://schemas.microsoft.com/office/drawing/2014/main" id="{BC821180-25FD-AB2C-8627-0492526BDB2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D63A5EDB-E9B8-D6FA-A2A9-F8842D02181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26</a:t>
              </a:r>
            </a:p>
          </p:txBody>
        </p:sp>
      </p:grpSp>
    </p:spTree>
    <p:extLst>
      <p:ext uri="{BB962C8B-B14F-4D97-AF65-F5344CB8AC3E}">
        <p14:creationId xmlns:p14="http://schemas.microsoft.com/office/powerpoint/2010/main" val="2254872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08168-B01C-9647-BC2C-0D7E49B3520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97121F-946A-8791-C8AD-3A3B53B9B5FA}"/>
              </a:ext>
            </a:extLst>
          </p:cNvPr>
          <p:cNvSpPr>
            <a:spLocks noGrp="1"/>
          </p:cNvSpPr>
          <p:nvPr>
            <p:ph type="body" sz="quarter" idx="4294967295"/>
          </p:nvPr>
        </p:nvSpPr>
        <p:spPr>
          <a:xfrm>
            <a:off x="0" y="1876698"/>
            <a:ext cx="3185727" cy="1049221"/>
          </a:xfrm>
          <a:prstGeom prst="rect">
            <a:avLst/>
          </a:prstGeom>
        </p:spPr>
        <p:txBody>
          <a:bodyPr/>
          <a:lstStyle/>
          <a:p>
            <a:pPr marL="0" indent="0" algn="ctr">
              <a:lnSpc>
                <a:spcPct val="100000"/>
              </a:lnSpc>
              <a:spcBef>
                <a:spcPts val="0"/>
              </a:spcBef>
              <a:buNone/>
            </a:pPr>
            <a:r>
              <a:rPr lang="en-IE" b="1" dirty="0">
                <a:solidFill>
                  <a:schemeClr val="bg1"/>
                </a:solidFill>
              </a:rPr>
              <a:t>Cost Plus Strategy</a:t>
            </a:r>
          </a:p>
          <a:p>
            <a:pPr marL="0" indent="0" algn="ctr">
              <a:lnSpc>
                <a:spcPct val="100000"/>
              </a:lnSpc>
              <a:spcBef>
                <a:spcPts val="0"/>
              </a:spcBef>
              <a:buNone/>
            </a:pPr>
            <a:r>
              <a:rPr lang="en-IE" i="1" dirty="0">
                <a:solidFill>
                  <a:schemeClr val="bg1"/>
                </a:solidFill>
              </a:rPr>
              <a:t>(Cover costs and add a profit)</a:t>
            </a:r>
          </a:p>
        </p:txBody>
      </p:sp>
      <p:sp>
        <p:nvSpPr>
          <p:cNvPr id="6" name="Text Placeholder 5">
            <a:extLst>
              <a:ext uri="{FF2B5EF4-FFF2-40B4-BE49-F238E27FC236}">
                <a16:creationId xmlns:a16="http://schemas.microsoft.com/office/drawing/2014/main" id="{0B2DB2A4-037C-5708-CA0C-1E884CCA29B0}"/>
              </a:ext>
            </a:extLst>
          </p:cNvPr>
          <p:cNvSpPr>
            <a:spLocks noGrp="1"/>
          </p:cNvSpPr>
          <p:nvPr>
            <p:ph type="body" sz="quarter" idx="4294967295"/>
          </p:nvPr>
        </p:nvSpPr>
        <p:spPr>
          <a:xfrm>
            <a:off x="290007" y="729061"/>
            <a:ext cx="2750717" cy="385564"/>
          </a:xfrm>
          <a:prstGeom prst="rect">
            <a:avLst/>
          </a:prstGeom>
        </p:spPr>
        <p:txBody>
          <a:bodyPr/>
          <a:lstStyle/>
          <a:p>
            <a:pPr marL="0" indent="0" algn="ctr">
              <a:buNone/>
            </a:pPr>
            <a:r>
              <a:rPr lang="en-IE" sz="3600" b="1" dirty="0">
                <a:solidFill>
                  <a:schemeClr val="bg1"/>
                </a:solidFill>
              </a:rPr>
              <a:t>Pricing Methods</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5612846D-B313-C9AB-9436-A66411710362}"/>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22</a:t>
            </a:fld>
            <a:endParaRPr lang="fr-CA" dirty="0"/>
          </a:p>
        </p:txBody>
      </p:sp>
      <p:sp>
        <p:nvSpPr>
          <p:cNvPr id="4" name="Text Placeholder 3">
            <a:extLst>
              <a:ext uri="{FF2B5EF4-FFF2-40B4-BE49-F238E27FC236}">
                <a16:creationId xmlns:a16="http://schemas.microsoft.com/office/drawing/2014/main" id="{EDC05215-2BEE-5294-AC8E-4DF01B70A1EE}"/>
              </a:ext>
            </a:extLst>
          </p:cNvPr>
          <p:cNvSpPr>
            <a:spLocks noGrp="1"/>
          </p:cNvSpPr>
          <p:nvPr>
            <p:ph type="body" sz="quarter" idx="4294967295"/>
          </p:nvPr>
        </p:nvSpPr>
        <p:spPr>
          <a:xfrm>
            <a:off x="3854564" y="517631"/>
            <a:ext cx="7403986" cy="3499183"/>
          </a:xfrm>
          <a:prstGeom prst="rect">
            <a:avLst/>
          </a:prstGeom>
        </p:spPr>
        <p:txBody>
          <a:bodyPr/>
          <a:lstStyle/>
          <a:p>
            <a:pPr marL="0" indent="0">
              <a:lnSpc>
                <a:spcPct val="100000"/>
              </a:lnSpc>
              <a:spcBef>
                <a:spcPts val="0"/>
              </a:spcBef>
              <a:spcAft>
                <a:spcPts val="1200"/>
              </a:spcAft>
              <a:buNone/>
            </a:pPr>
            <a:r>
              <a:rPr lang="en-US" b="1" dirty="0">
                <a:solidFill>
                  <a:srgbClr val="E96751"/>
                </a:solidFill>
              </a:rPr>
              <a:t>2. Cost-plus Strategy </a:t>
            </a:r>
            <a:r>
              <a:rPr lang="en-US" i="1" dirty="0">
                <a:solidFill>
                  <a:srgbClr val="E96751"/>
                </a:solidFill>
              </a:rPr>
              <a:t>(Base Price) </a:t>
            </a:r>
            <a:r>
              <a:rPr lang="en-US" sz="2200" i="1" dirty="0">
                <a:solidFill>
                  <a:srgbClr val="595959"/>
                </a:solidFill>
              </a:rPr>
              <a:t>(most common) </a:t>
            </a:r>
          </a:p>
          <a:p>
            <a:pPr marL="0" indent="0">
              <a:lnSpc>
                <a:spcPct val="100000"/>
              </a:lnSpc>
              <a:spcBef>
                <a:spcPts val="0"/>
              </a:spcBef>
              <a:spcAft>
                <a:spcPts val="1200"/>
              </a:spcAft>
              <a:buNone/>
            </a:pPr>
            <a:r>
              <a:rPr lang="en-US" sz="2200" dirty="0">
                <a:solidFill>
                  <a:srgbClr val="595959"/>
                </a:solidFill>
              </a:rPr>
              <a:t>The </a:t>
            </a:r>
            <a:r>
              <a:rPr lang="en-US" sz="2200" b="1" dirty="0">
                <a:solidFill>
                  <a:srgbClr val="595959"/>
                </a:solidFill>
              </a:rPr>
              <a:t>Cost-Plus Pricing Strategy</a:t>
            </a:r>
            <a:r>
              <a:rPr lang="en-US" sz="2200" dirty="0">
                <a:solidFill>
                  <a:srgbClr val="595959"/>
                </a:solidFill>
              </a:rPr>
              <a:t> is one of the simplest and most widely used pricing methods, especially in early-stage or small hospitality businesses. It ensures your price </a:t>
            </a:r>
            <a:r>
              <a:rPr lang="en-US" sz="2200" b="1" dirty="0">
                <a:solidFill>
                  <a:srgbClr val="595959"/>
                </a:solidFill>
              </a:rPr>
              <a:t>covers all your costs</a:t>
            </a:r>
            <a:r>
              <a:rPr lang="en-US" sz="2200" dirty="0">
                <a:solidFill>
                  <a:srgbClr val="595959"/>
                </a:solidFill>
              </a:rPr>
              <a:t> and </a:t>
            </a:r>
            <a:r>
              <a:rPr lang="en-US" sz="2200" b="1" dirty="0">
                <a:solidFill>
                  <a:srgbClr val="595959"/>
                </a:solidFill>
              </a:rPr>
              <a:t>includes a target profit margin</a:t>
            </a:r>
            <a:r>
              <a:rPr lang="en-US" sz="2200" dirty="0">
                <a:solidFill>
                  <a:srgbClr val="595959"/>
                </a:solidFill>
              </a:rPr>
              <a:t>. </a:t>
            </a:r>
          </a:p>
          <a:p>
            <a:pPr marL="0" indent="0">
              <a:lnSpc>
                <a:spcPct val="100000"/>
              </a:lnSpc>
              <a:spcBef>
                <a:spcPts val="0"/>
              </a:spcBef>
              <a:spcAft>
                <a:spcPts val="1200"/>
              </a:spcAft>
              <a:buNone/>
            </a:pPr>
            <a:r>
              <a:rPr lang="en-US" sz="2200" dirty="0">
                <a:solidFill>
                  <a:srgbClr val="595959"/>
                </a:solidFill>
              </a:rPr>
              <a:t>You automatically add a profit margin to your cost. </a:t>
            </a:r>
            <a:r>
              <a:rPr lang="en-US" sz="2200" b="1" dirty="0">
                <a:solidFill>
                  <a:srgbClr val="595959"/>
                </a:solidFill>
              </a:rPr>
              <a:t>Cost-Plus Pricing</a:t>
            </a:r>
            <a:r>
              <a:rPr lang="en-US" sz="2200" dirty="0">
                <a:solidFill>
                  <a:srgbClr val="595959"/>
                </a:solidFill>
              </a:rPr>
              <a:t> means calculating your base cost per night (covering all expenses) and then adding</a:t>
            </a:r>
            <a:r>
              <a:rPr lang="en-US" sz="2200" b="1" dirty="0">
                <a:solidFill>
                  <a:srgbClr val="595959"/>
                </a:solidFill>
              </a:rPr>
              <a:t> a markup</a:t>
            </a:r>
            <a:r>
              <a:rPr lang="en-US" sz="2200" dirty="0">
                <a:solidFill>
                  <a:srgbClr val="595959"/>
                </a:solidFill>
              </a:rPr>
              <a:t> (profit margin) to set your </a:t>
            </a:r>
            <a:r>
              <a:rPr lang="en-US" sz="2200" b="1" dirty="0">
                <a:solidFill>
                  <a:srgbClr val="595959"/>
                </a:solidFill>
              </a:rPr>
              <a:t>minimum or regular price</a:t>
            </a:r>
            <a:r>
              <a:rPr lang="en-US" sz="2200" dirty="0">
                <a:solidFill>
                  <a:srgbClr val="595959"/>
                </a:solidFill>
              </a:rPr>
              <a:t>.</a:t>
            </a:r>
          </a:p>
          <a:p>
            <a:pPr marL="0" indent="0">
              <a:buNone/>
            </a:pPr>
            <a:r>
              <a:rPr lang="en-US" sz="2200" b="1" dirty="0">
                <a:solidFill>
                  <a:srgbClr val="E96751"/>
                </a:solidFill>
              </a:rPr>
              <a:t>When to Use Cost-Plus:</a:t>
            </a:r>
          </a:p>
          <a:p>
            <a:r>
              <a:rPr lang="en-US" sz="2200" dirty="0">
                <a:solidFill>
                  <a:srgbClr val="595959"/>
                </a:solidFill>
              </a:rPr>
              <a:t>You want </a:t>
            </a:r>
            <a:r>
              <a:rPr lang="en-US" sz="2200" b="1" dirty="0">
                <a:solidFill>
                  <a:srgbClr val="595959"/>
                </a:solidFill>
              </a:rPr>
              <a:t>consistent profit per night</a:t>
            </a:r>
            <a:endParaRPr lang="en-US" sz="2200" dirty="0">
              <a:solidFill>
                <a:srgbClr val="595959"/>
              </a:solidFill>
            </a:endParaRPr>
          </a:p>
          <a:p>
            <a:r>
              <a:rPr lang="en-US" sz="2200" dirty="0">
                <a:solidFill>
                  <a:srgbClr val="595959"/>
                </a:solidFill>
              </a:rPr>
              <a:t>You understand your </a:t>
            </a:r>
            <a:r>
              <a:rPr lang="en-US" sz="2200" b="1" dirty="0">
                <a:solidFill>
                  <a:srgbClr val="595959"/>
                </a:solidFill>
              </a:rPr>
              <a:t>cost structure clearly</a:t>
            </a:r>
            <a:endParaRPr lang="en-US" sz="2200" dirty="0">
              <a:solidFill>
                <a:srgbClr val="595959"/>
              </a:solidFill>
            </a:endParaRPr>
          </a:p>
          <a:p>
            <a:r>
              <a:rPr lang="en-US" sz="2200" dirty="0">
                <a:solidFill>
                  <a:srgbClr val="595959"/>
                </a:solidFill>
              </a:rPr>
              <a:t>You're just starting and need a </a:t>
            </a:r>
            <a:r>
              <a:rPr lang="en-US" sz="2200" b="1" dirty="0">
                <a:solidFill>
                  <a:srgbClr val="595959"/>
                </a:solidFill>
              </a:rPr>
              <a:t>safe minimum</a:t>
            </a:r>
            <a:r>
              <a:rPr lang="en-US" sz="2200" dirty="0">
                <a:solidFill>
                  <a:srgbClr val="595959"/>
                </a:solidFill>
              </a:rPr>
              <a:t> to cover yourself</a:t>
            </a:r>
          </a:p>
          <a:p>
            <a:r>
              <a:rPr lang="en-US" sz="2200" dirty="0">
                <a:solidFill>
                  <a:srgbClr val="595959"/>
                </a:solidFill>
              </a:rPr>
              <a:t>You operate in a market with </a:t>
            </a:r>
            <a:r>
              <a:rPr lang="en-US" sz="2200" b="1" dirty="0">
                <a:solidFill>
                  <a:srgbClr val="595959"/>
                </a:solidFill>
              </a:rPr>
              <a:t>predictable occupancy</a:t>
            </a:r>
            <a:endParaRPr lang="en-US" sz="2200" dirty="0">
              <a:solidFill>
                <a:srgbClr val="595959"/>
              </a:solidFill>
            </a:endParaRPr>
          </a:p>
          <a:p>
            <a:pPr>
              <a:lnSpc>
                <a:spcPct val="100000"/>
              </a:lnSpc>
              <a:spcBef>
                <a:spcPts val="0"/>
              </a:spcBef>
              <a:spcAft>
                <a:spcPts val="1200"/>
              </a:spcAft>
            </a:pPr>
            <a:endParaRPr lang="en-US" sz="2200" dirty="0">
              <a:solidFill>
                <a:srgbClr val="414141"/>
              </a:solidFill>
            </a:endParaRPr>
          </a:p>
        </p:txBody>
      </p:sp>
      <p:grpSp>
        <p:nvGrpSpPr>
          <p:cNvPr id="16" name="Group 15">
            <a:extLst>
              <a:ext uri="{FF2B5EF4-FFF2-40B4-BE49-F238E27FC236}">
                <a16:creationId xmlns:a16="http://schemas.microsoft.com/office/drawing/2014/main" id="{6F8F2C30-F231-AD0E-9362-05C5BC9746CF}"/>
              </a:ext>
            </a:extLst>
          </p:cNvPr>
          <p:cNvGrpSpPr/>
          <p:nvPr/>
        </p:nvGrpSpPr>
        <p:grpSpPr>
          <a:xfrm>
            <a:off x="10902544" y="223199"/>
            <a:ext cx="1081945" cy="1011723"/>
            <a:chOff x="1016000" y="1137920"/>
            <a:chExt cx="1016000" cy="1016000"/>
          </a:xfrm>
        </p:grpSpPr>
        <p:sp>
          <p:nvSpPr>
            <p:cNvPr id="17" name="Oval 16">
              <a:extLst>
                <a:ext uri="{FF2B5EF4-FFF2-40B4-BE49-F238E27FC236}">
                  <a16:creationId xmlns:a16="http://schemas.microsoft.com/office/drawing/2014/main" id="{E3B0B952-B451-C2E3-9496-E0E321D0A90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F455073-B04E-9D20-E29B-EE330BA9026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27</a:t>
              </a:r>
            </a:p>
          </p:txBody>
        </p:sp>
      </p:grpSp>
    </p:spTree>
    <p:extLst>
      <p:ext uri="{BB962C8B-B14F-4D97-AF65-F5344CB8AC3E}">
        <p14:creationId xmlns:p14="http://schemas.microsoft.com/office/powerpoint/2010/main" val="2067372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26CB0-CE84-946A-AABC-1431D30A679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A785402-DA36-4ECD-E23E-AE231C8D664C}"/>
              </a:ext>
            </a:extLst>
          </p:cNvPr>
          <p:cNvSpPr/>
          <p:nvPr/>
        </p:nvSpPr>
        <p:spPr>
          <a:xfrm>
            <a:off x="3583939" y="4206521"/>
            <a:ext cx="7955914" cy="2413803"/>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 Placeholder 4">
            <a:extLst>
              <a:ext uri="{FF2B5EF4-FFF2-40B4-BE49-F238E27FC236}">
                <a16:creationId xmlns:a16="http://schemas.microsoft.com/office/drawing/2014/main" id="{DFFD712B-59C0-862A-19D5-CB0A6E5071E7}"/>
              </a:ext>
            </a:extLst>
          </p:cNvPr>
          <p:cNvSpPr>
            <a:spLocks noGrp="1"/>
          </p:cNvSpPr>
          <p:nvPr>
            <p:ph type="body" sz="quarter" idx="4294967295"/>
          </p:nvPr>
        </p:nvSpPr>
        <p:spPr>
          <a:xfrm>
            <a:off x="0" y="1876698"/>
            <a:ext cx="3181350" cy="1049221"/>
          </a:xfrm>
          <a:prstGeom prst="rect">
            <a:avLst/>
          </a:prstGeom>
        </p:spPr>
        <p:txBody>
          <a:bodyPr/>
          <a:lstStyle/>
          <a:p>
            <a:pPr marL="0" indent="0" algn="ctr">
              <a:lnSpc>
                <a:spcPct val="100000"/>
              </a:lnSpc>
              <a:spcBef>
                <a:spcPts val="0"/>
              </a:spcBef>
              <a:buNone/>
            </a:pPr>
            <a:r>
              <a:rPr lang="en-IE" b="1" dirty="0">
                <a:solidFill>
                  <a:schemeClr val="bg1"/>
                </a:solidFill>
              </a:rPr>
              <a:t>Cost Plus Strategy</a:t>
            </a:r>
          </a:p>
          <a:p>
            <a:pPr marL="0" indent="0" algn="ctr">
              <a:lnSpc>
                <a:spcPct val="100000"/>
              </a:lnSpc>
              <a:spcBef>
                <a:spcPts val="0"/>
              </a:spcBef>
              <a:buNone/>
            </a:pPr>
            <a:r>
              <a:rPr lang="en-IE" i="1" dirty="0">
                <a:solidFill>
                  <a:schemeClr val="bg1"/>
                </a:solidFill>
              </a:rPr>
              <a:t>(Calculating the Profit Margin)</a:t>
            </a:r>
          </a:p>
        </p:txBody>
      </p:sp>
      <p:sp>
        <p:nvSpPr>
          <p:cNvPr id="6" name="Text Placeholder 5">
            <a:extLst>
              <a:ext uri="{FF2B5EF4-FFF2-40B4-BE49-F238E27FC236}">
                <a16:creationId xmlns:a16="http://schemas.microsoft.com/office/drawing/2014/main" id="{E6716CA9-1A24-BA41-F0AD-471E5F0C8266}"/>
              </a:ext>
            </a:extLst>
          </p:cNvPr>
          <p:cNvSpPr>
            <a:spLocks noGrp="1"/>
          </p:cNvSpPr>
          <p:nvPr>
            <p:ph type="body" sz="quarter" idx="4294967295"/>
          </p:nvPr>
        </p:nvSpPr>
        <p:spPr>
          <a:xfrm>
            <a:off x="215316" y="605236"/>
            <a:ext cx="2750717" cy="385564"/>
          </a:xfrm>
          <a:prstGeom prst="rect">
            <a:avLst/>
          </a:prstGeom>
        </p:spPr>
        <p:txBody>
          <a:bodyPr/>
          <a:lstStyle/>
          <a:p>
            <a:pPr marL="0" indent="0" algn="ctr">
              <a:buNone/>
            </a:pPr>
            <a:r>
              <a:rPr lang="en-IE" sz="3600" b="1" dirty="0">
                <a:solidFill>
                  <a:schemeClr val="bg1"/>
                </a:solidFill>
              </a:rPr>
              <a:t>Pricing Methods</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336BC7CF-5BEA-89C7-4B3E-24CE190E2EF3}"/>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23</a:t>
            </a:fld>
            <a:endParaRPr lang="fr-CA" dirty="0"/>
          </a:p>
        </p:txBody>
      </p:sp>
      <p:sp>
        <p:nvSpPr>
          <p:cNvPr id="4" name="Text Placeholder 3">
            <a:extLst>
              <a:ext uri="{FF2B5EF4-FFF2-40B4-BE49-F238E27FC236}">
                <a16:creationId xmlns:a16="http://schemas.microsoft.com/office/drawing/2014/main" id="{CF05CFA5-1590-3CC3-D002-48335D32D71F}"/>
              </a:ext>
            </a:extLst>
          </p:cNvPr>
          <p:cNvSpPr>
            <a:spLocks noGrp="1"/>
          </p:cNvSpPr>
          <p:nvPr>
            <p:ph type="body" sz="quarter" idx="4294967295"/>
          </p:nvPr>
        </p:nvSpPr>
        <p:spPr>
          <a:xfrm>
            <a:off x="3762375" y="707338"/>
            <a:ext cx="7305675" cy="3499183"/>
          </a:xfrm>
          <a:prstGeom prst="rect">
            <a:avLst/>
          </a:prstGeom>
        </p:spPr>
        <p:txBody>
          <a:bodyPr/>
          <a:lstStyle/>
          <a:p>
            <a:pPr marL="0" indent="0">
              <a:lnSpc>
                <a:spcPct val="100000"/>
              </a:lnSpc>
              <a:spcBef>
                <a:spcPts val="0"/>
              </a:spcBef>
              <a:buNone/>
            </a:pPr>
            <a:r>
              <a:rPr lang="en-US" sz="2200" dirty="0">
                <a:solidFill>
                  <a:srgbClr val="595959"/>
                </a:solidFill>
              </a:rPr>
              <a:t>Now that you know your break-even price per night, it’s time to move to the cost-plus strategy and add a profit margin on top of your base cost to set your final nightly price. </a:t>
            </a:r>
          </a:p>
          <a:p>
            <a:pPr marL="0" indent="0">
              <a:lnSpc>
                <a:spcPct val="100000"/>
              </a:lnSpc>
              <a:spcBef>
                <a:spcPts val="0"/>
              </a:spcBef>
              <a:buNone/>
            </a:pPr>
            <a:r>
              <a:rPr lang="en-US" sz="2200" dirty="0">
                <a:solidFill>
                  <a:srgbClr val="595959"/>
                </a:solidFill>
              </a:rPr>
              <a:t>You have to decide </a:t>
            </a:r>
            <a:r>
              <a:rPr lang="en-US" sz="2200" b="1" dirty="0">
                <a:solidFill>
                  <a:srgbClr val="595959"/>
                </a:solidFill>
              </a:rPr>
              <a:t>how much profit you want to earn per night</a:t>
            </a:r>
            <a:r>
              <a:rPr lang="en-US" sz="2200" dirty="0">
                <a:solidFill>
                  <a:srgbClr val="595959"/>
                </a:solidFill>
              </a:rPr>
              <a:t>. </a:t>
            </a:r>
            <a:r>
              <a:rPr lang="en-US" sz="2200" b="1" dirty="0">
                <a:solidFill>
                  <a:srgbClr val="E96751"/>
                </a:solidFill>
              </a:rPr>
              <a:t>What determines your Profit Margin? </a:t>
            </a:r>
            <a:r>
              <a:rPr lang="en-US" sz="2200" dirty="0">
                <a:solidFill>
                  <a:srgbClr val="595959"/>
                </a:solidFill>
              </a:rPr>
              <a:t>As explained in previous sections;</a:t>
            </a:r>
          </a:p>
          <a:p>
            <a:pPr>
              <a:lnSpc>
                <a:spcPct val="100000"/>
              </a:lnSpc>
              <a:spcBef>
                <a:spcPts val="0"/>
              </a:spcBef>
            </a:pPr>
            <a:r>
              <a:rPr lang="en-US" sz="2200" b="1" dirty="0">
                <a:solidFill>
                  <a:srgbClr val="595959"/>
                </a:solidFill>
              </a:rPr>
              <a:t>Financial goals </a:t>
            </a:r>
            <a:r>
              <a:rPr lang="en-US" sz="2200" dirty="0">
                <a:solidFill>
                  <a:srgbClr val="595959"/>
                </a:solidFill>
              </a:rPr>
              <a:t>(e.g. how much income you want to earn)</a:t>
            </a:r>
          </a:p>
          <a:p>
            <a:pPr>
              <a:lnSpc>
                <a:spcPct val="100000"/>
              </a:lnSpc>
              <a:spcBef>
                <a:spcPts val="0"/>
              </a:spcBef>
            </a:pPr>
            <a:r>
              <a:rPr lang="en-US" sz="2200" b="1" dirty="0">
                <a:solidFill>
                  <a:srgbClr val="595959"/>
                </a:solidFill>
              </a:rPr>
              <a:t>Market</a:t>
            </a:r>
            <a:r>
              <a:rPr lang="en-US" sz="2200" dirty="0">
                <a:solidFill>
                  <a:srgbClr val="595959"/>
                </a:solidFill>
              </a:rPr>
              <a:t> </a:t>
            </a:r>
            <a:r>
              <a:rPr lang="en-US" sz="2200" b="1" dirty="0">
                <a:solidFill>
                  <a:srgbClr val="595959"/>
                </a:solidFill>
              </a:rPr>
              <a:t>demand</a:t>
            </a:r>
            <a:r>
              <a:rPr lang="en-US" sz="2200" dirty="0">
                <a:solidFill>
                  <a:srgbClr val="595959"/>
                </a:solidFill>
              </a:rPr>
              <a:t> </a:t>
            </a:r>
            <a:r>
              <a:rPr lang="en-IE" sz="2200" dirty="0">
                <a:solidFill>
                  <a:srgbClr val="595959"/>
                </a:solidFill>
              </a:rPr>
              <a:t>(busy vs. quiet seasons)</a:t>
            </a:r>
            <a:endParaRPr lang="en-US" sz="2200" dirty="0">
              <a:solidFill>
                <a:srgbClr val="595959"/>
              </a:solidFill>
            </a:endParaRPr>
          </a:p>
          <a:p>
            <a:pPr>
              <a:lnSpc>
                <a:spcPct val="100000"/>
              </a:lnSpc>
              <a:spcBef>
                <a:spcPts val="0"/>
              </a:spcBef>
            </a:pPr>
            <a:r>
              <a:rPr lang="en-US" sz="2200" dirty="0">
                <a:solidFill>
                  <a:srgbClr val="595959"/>
                </a:solidFill>
              </a:rPr>
              <a:t>What your </a:t>
            </a:r>
            <a:r>
              <a:rPr lang="en-US" sz="2200" b="1" dirty="0">
                <a:solidFill>
                  <a:srgbClr val="595959"/>
                </a:solidFill>
              </a:rPr>
              <a:t>competitors </a:t>
            </a:r>
            <a:r>
              <a:rPr lang="en-US" sz="2200" dirty="0">
                <a:solidFill>
                  <a:srgbClr val="595959"/>
                </a:solidFill>
              </a:rPr>
              <a:t>are charging</a:t>
            </a:r>
          </a:p>
          <a:p>
            <a:pPr>
              <a:lnSpc>
                <a:spcPct val="100000"/>
              </a:lnSpc>
              <a:spcBef>
                <a:spcPts val="0"/>
              </a:spcBef>
            </a:pPr>
            <a:r>
              <a:rPr lang="en-US" sz="2200" b="1" dirty="0">
                <a:solidFill>
                  <a:srgbClr val="595959"/>
                </a:solidFill>
              </a:rPr>
              <a:t>The uniqueness and reputation</a:t>
            </a:r>
            <a:r>
              <a:rPr lang="en-US" sz="2200" dirty="0">
                <a:solidFill>
                  <a:srgbClr val="595959"/>
                </a:solidFill>
              </a:rPr>
              <a:t> of your accommodation</a:t>
            </a:r>
          </a:p>
          <a:p>
            <a:pPr lvl="1">
              <a:lnSpc>
                <a:spcPct val="100000"/>
              </a:lnSpc>
              <a:spcBef>
                <a:spcPts val="0"/>
              </a:spcBef>
            </a:pPr>
            <a:endParaRPr lang="en-US" sz="1800" dirty="0">
              <a:solidFill>
                <a:srgbClr val="595959"/>
              </a:solidFill>
            </a:endParaRPr>
          </a:p>
          <a:p>
            <a:pPr>
              <a:lnSpc>
                <a:spcPct val="100000"/>
              </a:lnSpc>
              <a:spcBef>
                <a:spcPts val="0"/>
              </a:spcBef>
            </a:pPr>
            <a:endParaRPr lang="en-US" sz="2200" dirty="0">
              <a:solidFill>
                <a:srgbClr val="595959"/>
              </a:solidFill>
            </a:endParaRPr>
          </a:p>
          <a:p>
            <a:pPr marL="0" indent="0">
              <a:lnSpc>
                <a:spcPct val="100000"/>
              </a:lnSpc>
              <a:spcBef>
                <a:spcPts val="0"/>
              </a:spcBef>
              <a:buNone/>
            </a:pPr>
            <a:endParaRPr lang="en-US" sz="2200" dirty="0">
              <a:solidFill>
                <a:srgbClr val="414141"/>
              </a:solidFill>
            </a:endParaRPr>
          </a:p>
        </p:txBody>
      </p:sp>
      <p:sp>
        <p:nvSpPr>
          <p:cNvPr id="10" name="TextBox 9">
            <a:extLst>
              <a:ext uri="{FF2B5EF4-FFF2-40B4-BE49-F238E27FC236}">
                <a16:creationId xmlns:a16="http://schemas.microsoft.com/office/drawing/2014/main" id="{B272CDCB-7A66-DD3B-4524-94FDE595415A}"/>
              </a:ext>
            </a:extLst>
          </p:cNvPr>
          <p:cNvSpPr txBox="1"/>
          <p:nvPr/>
        </p:nvSpPr>
        <p:spPr>
          <a:xfrm>
            <a:off x="4057649" y="4206521"/>
            <a:ext cx="7134225" cy="2431435"/>
          </a:xfrm>
          <a:prstGeom prst="rect">
            <a:avLst/>
          </a:prstGeom>
          <a:noFill/>
        </p:spPr>
        <p:txBody>
          <a:bodyPr wrap="square">
            <a:spAutoFit/>
          </a:bodyPr>
          <a:lstStyle/>
          <a:p>
            <a:pPr marL="0" indent="0" algn="ctr">
              <a:lnSpc>
                <a:spcPct val="100000"/>
              </a:lnSpc>
              <a:spcBef>
                <a:spcPts val="0"/>
              </a:spcBef>
              <a:spcAft>
                <a:spcPts val="1200"/>
              </a:spcAft>
              <a:buNone/>
            </a:pPr>
            <a:r>
              <a:rPr lang="en-US" sz="2200" b="1" dirty="0">
                <a:solidFill>
                  <a:schemeClr val="bg1"/>
                </a:solidFill>
              </a:rPr>
              <a:t>Cost-Plus Pricing</a:t>
            </a:r>
            <a:r>
              <a:rPr lang="en-US" sz="2200" dirty="0">
                <a:solidFill>
                  <a:schemeClr val="bg1"/>
                </a:solidFill>
              </a:rPr>
              <a:t> = Total Cost per Night </a:t>
            </a:r>
            <a:r>
              <a:rPr lang="en-US" sz="2200" b="1" dirty="0">
                <a:solidFill>
                  <a:schemeClr val="bg1"/>
                </a:solidFill>
              </a:rPr>
              <a:t>+</a:t>
            </a:r>
            <a:r>
              <a:rPr lang="en-US" sz="2200" dirty="0">
                <a:solidFill>
                  <a:schemeClr val="bg1"/>
                </a:solidFill>
              </a:rPr>
              <a:t> Desired Profit Margin </a:t>
            </a:r>
            <a:r>
              <a:rPr lang="en-US" sz="2200" b="1" dirty="0">
                <a:solidFill>
                  <a:schemeClr val="bg1"/>
                </a:solidFill>
              </a:rPr>
              <a:t>= Minimum Price</a:t>
            </a:r>
          </a:p>
          <a:p>
            <a:pPr marL="0" indent="0" algn="ctr">
              <a:lnSpc>
                <a:spcPct val="100000"/>
              </a:lnSpc>
              <a:spcBef>
                <a:spcPts val="0"/>
              </a:spcBef>
              <a:spcAft>
                <a:spcPts val="1200"/>
              </a:spcAft>
              <a:buNone/>
            </a:pPr>
            <a:r>
              <a:rPr lang="en-IE" sz="2200" dirty="0">
                <a:solidFill>
                  <a:schemeClr val="bg1"/>
                </a:solidFill>
              </a:rPr>
              <a:t>€100 (all fixed and variable costs) + 30% Margin = </a:t>
            </a:r>
            <a:r>
              <a:rPr lang="en-IE" sz="2200" b="1" dirty="0">
                <a:solidFill>
                  <a:schemeClr val="bg1"/>
                </a:solidFill>
              </a:rPr>
              <a:t>€130/night </a:t>
            </a:r>
          </a:p>
          <a:p>
            <a:pPr algn="ctr">
              <a:spcAft>
                <a:spcPts val="1200"/>
              </a:spcAft>
            </a:pPr>
            <a:r>
              <a:rPr lang="en-US" sz="2200" dirty="0">
                <a:solidFill>
                  <a:schemeClr val="bg1"/>
                </a:solidFill>
              </a:rPr>
              <a:t>Use </a:t>
            </a:r>
            <a:r>
              <a:rPr lang="en-IE" sz="2200" b="1" dirty="0">
                <a:solidFill>
                  <a:schemeClr val="bg1"/>
                </a:solidFill>
              </a:rPr>
              <a:t>€130</a:t>
            </a:r>
            <a:r>
              <a:rPr lang="en-US" sz="2200" dirty="0">
                <a:solidFill>
                  <a:schemeClr val="bg1"/>
                </a:solidFill>
              </a:rPr>
              <a:t> as your base cost-plus price for regular season pricing. This becomes your minimum target price, before adjusting for season or demand.</a:t>
            </a:r>
            <a:endParaRPr lang="en-US" sz="1800" dirty="0">
              <a:solidFill>
                <a:srgbClr val="595959"/>
              </a:solidFill>
            </a:endParaRPr>
          </a:p>
        </p:txBody>
      </p:sp>
      <p:sp>
        <p:nvSpPr>
          <p:cNvPr id="15" name="TextBox 14">
            <a:extLst>
              <a:ext uri="{FF2B5EF4-FFF2-40B4-BE49-F238E27FC236}">
                <a16:creationId xmlns:a16="http://schemas.microsoft.com/office/drawing/2014/main" id="{C8801C00-AF31-4580-135F-F70B4CFB1C29}"/>
              </a:ext>
            </a:extLst>
          </p:cNvPr>
          <p:cNvSpPr txBox="1"/>
          <p:nvPr/>
        </p:nvSpPr>
        <p:spPr>
          <a:xfrm>
            <a:off x="3762375" y="244450"/>
            <a:ext cx="6515100" cy="492443"/>
          </a:xfrm>
          <a:prstGeom prst="rect">
            <a:avLst/>
          </a:prstGeom>
          <a:noFill/>
        </p:spPr>
        <p:txBody>
          <a:bodyPr wrap="square">
            <a:spAutoFit/>
          </a:bodyPr>
          <a:lstStyle/>
          <a:p>
            <a:pPr marL="0" indent="0">
              <a:lnSpc>
                <a:spcPct val="100000"/>
              </a:lnSpc>
              <a:spcBef>
                <a:spcPts val="0"/>
              </a:spcBef>
              <a:buNone/>
            </a:pPr>
            <a:r>
              <a:rPr lang="en-US" sz="2600" b="1" dirty="0">
                <a:solidFill>
                  <a:srgbClr val="E96751"/>
                </a:solidFill>
              </a:rPr>
              <a:t>Add a Profit Margin to Your Break-Even Price</a:t>
            </a:r>
          </a:p>
        </p:txBody>
      </p:sp>
    </p:spTree>
    <p:extLst>
      <p:ext uri="{BB962C8B-B14F-4D97-AF65-F5344CB8AC3E}">
        <p14:creationId xmlns:p14="http://schemas.microsoft.com/office/powerpoint/2010/main" val="3262009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890B9-CE97-8DBE-AD12-660044FC0196}"/>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AB8A040E-3904-5C78-12A6-88932964099E}"/>
              </a:ext>
            </a:extLst>
          </p:cNvPr>
          <p:cNvSpPr/>
          <p:nvPr/>
        </p:nvSpPr>
        <p:spPr>
          <a:xfrm>
            <a:off x="485775" y="4886324"/>
            <a:ext cx="11553825" cy="1730269"/>
          </a:xfrm>
          <a:prstGeom prst="flowChartAlternateProcess">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Example: </a:t>
            </a:r>
            <a:r>
              <a:rPr lang="en-US" sz="2200" dirty="0">
                <a:solidFill>
                  <a:schemeClr val="bg1"/>
                </a:solidFill>
              </a:rPr>
              <a:t>A 5-room barn guesthouse is considering a cost-based pricing strategy. Over the last year, it has calculated that its </a:t>
            </a:r>
            <a:r>
              <a:rPr lang="en-US" sz="2200" b="1" dirty="0">
                <a:solidFill>
                  <a:schemeClr val="bg1"/>
                </a:solidFill>
              </a:rPr>
              <a:t>annual costs total €200,000</a:t>
            </a:r>
            <a:r>
              <a:rPr lang="en-US" sz="2200" dirty="0">
                <a:solidFill>
                  <a:schemeClr val="bg1"/>
                </a:solidFill>
              </a:rPr>
              <a:t>, and that rooms were occupied an average of </a:t>
            </a:r>
            <a:r>
              <a:rPr lang="en-US" sz="2200" b="1" dirty="0">
                <a:solidFill>
                  <a:schemeClr val="bg1"/>
                </a:solidFill>
              </a:rPr>
              <a:t>200 nights of the year. </a:t>
            </a:r>
            <a:r>
              <a:rPr lang="en-US" sz="2200" dirty="0">
                <a:solidFill>
                  <a:schemeClr val="bg1"/>
                </a:solidFill>
              </a:rPr>
              <a:t>It determines that a </a:t>
            </a:r>
            <a:r>
              <a:rPr lang="en-US" sz="2200" b="1" dirty="0">
                <a:solidFill>
                  <a:schemeClr val="bg1"/>
                </a:solidFill>
              </a:rPr>
              <a:t>40% profit margin </a:t>
            </a:r>
            <a:r>
              <a:rPr lang="en-US" sz="2200" dirty="0">
                <a:solidFill>
                  <a:schemeClr val="bg1"/>
                </a:solidFill>
              </a:rPr>
              <a:t>is appropriate given its circumstances, so it sets its standard room rate at </a:t>
            </a:r>
            <a:r>
              <a:rPr lang="en-US" sz="2200" b="1" dirty="0">
                <a:solidFill>
                  <a:schemeClr val="bg1"/>
                </a:solidFill>
              </a:rPr>
              <a:t>€280</a:t>
            </a:r>
            <a:r>
              <a:rPr lang="en-US" sz="2200" dirty="0">
                <a:solidFill>
                  <a:schemeClr val="bg1"/>
                </a:solidFill>
              </a:rPr>
              <a:t>.</a:t>
            </a:r>
            <a:endParaRPr lang="en-IE" dirty="0"/>
          </a:p>
        </p:txBody>
      </p:sp>
      <p:sp>
        <p:nvSpPr>
          <p:cNvPr id="5" name="Text Placeholder 4">
            <a:extLst>
              <a:ext uri="{FF2B5EF4-FFF2-40B4-BE49-F238E27FC236}">
                <a16:creationId xmlns:a16="http://schemas.microsoft.com/office/drawing/2014/main" id="{2AC2A0AB-F05E-27C9-70E4-2E402E8E3D18}"/>
              </a:ext>
            </a:extLst>
          </p:cNvPr>
          <p:cNvSpPr>
            <a:spLocks noGrp="1"/>
          </p:cNvSpPr>
          <p:nvPr>
            <p:ph type="body" sz="quarter" idx="4294967295"/>
          </p:nvPr>
        </p:nvSpPr>
        <p:spPr>
          <a:xfrm>
            <a:off x="0" y="1876698"/>
            <a:ext cx="3181350" cy="1049221"/>
          </a:xfrm>
          <a:prstGeom prst="rect">
            <a:avLst/>
          </a:prstGeom>
        </p:spPr>
        <p:txBody>
          <a:bodyPr/>
          <a:lstStyle/>
          <a:p>
            <a:pPr marL="0" indent="0" algn="ctr">
              <a:lnSpc>
                <a:spcPct val="100000"/>
              </a:lnSpc>
              <a:spcBef>
                <a:spcPts val="0"/>
              </a:spcBef>
              <a:buNone/>
            </a:pPr>
            <a:r>
              <a:rPr lang="en-IE" b="1" dirty="0">
                <a:solidFill>
                  <a:schemeClr val="bg1"/>
                </a:solidFill>
              </a:rPr>
              <a:t>Cost Plus Strategy</a:t>
            </a:r>
          </a:p>
          <a:p>
            <a:pPr marL="0" indent="0" algn="ctr">
              <a:lnSpc>
                <a:spcPct val="100000"/>
              </a:lnSpc>
              <a:spcBef>
                <a:spcPts val="0"/>
              </a:spcBef>
              <a:buNone/>
            </a:pPr>
            <a:r>
              <a:rPr lang="en-IE" i="1" dirty="0">
                <a:solidFill>
                  <a:schemeClr val="bg1"/>
                </a:solidFill>
              </a:rPr>
              <a:t>(Cover costs and add a profit)</a:t>
            </a:r>
          </a:p>
        </p:txBody>
      </p:sp>
      <p:sp>
        <p:nvSpPr>
          <p:cNvPr id="6" name="Text Placeholder 5">
            <a:extLst>
              <a:ext uri="{FF2B5EF4-FFF2-40B4-BE49-F238E27FC236}">
                <a16:creationId xmlns:a16="http://schemas.microsoft.com/office/drawing/2014/main" id="{D7B2DBE3-9E50-660A-259D-DE8969574A7A}"/>
              </a:ext>
            </a:extLst>
          </p:cNvPr>
          <p:cNvSpPr>
            <a:spLocks noGrp="1"/>
          </p:cNvSpPr>
          <p:nvPr>
            <p:ph type="body" sz="quarter" idx="4294967295"/>
          </p:nvPr>
        </p:nvSpPr>
        <p:spPr>
          <a:xfrm>
            <a:off x="306808" y="605236"/>
            <a:ext cx="2750717" cy="385564"/>
          </a:xfrm>
          <a:prstGeom prst="rect">
            <a:avLst/>
          </a:prstGeom>
        </p:spPr>
        <p:txBody>
          <a:bodyPr/>
          <a:lstStyle/>
          <a:p>
            <a:pPr marL="0" indent="0" algn="ctr">
              <a:buNone/>
            </a:pPr>
            <a:r>
              <a:rPr lang="en-IE" sz="3600" b="1" dirty="0">
                <a:solidFill>
                  <a:schemeClr val="bg1"/>
                </a:solidFill>
              </a:rPr>
              <a:t>Pricing Methods</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3337E28E-F151-B8D2-04B2-DC7289A35365}"/>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24</a:t>
            </a:fld>
            <a:endParaRPr lang="fr-CA" dirty="0"/>
          </a:p>
        </p:txBody>
      </p:sp>
      <p:sp>
        <p:nvSpPr>
          <p:cNvPr id="4" name="Text Placeholder 3">
            <a:extLst>
              <a:ext uri="{FF2B5EF4-FFF2-40B4-BE49-F238E27FC236}">
                <a16:creationId xmlns:a16="http://schemas.microsoft.com/office/drawing/2014/main" id="{EBB9DB53-CEF1-E6A9-73EC-F9667FDF1930}"/>
              </a:ext>
            </a:extLst>
          </p:cNvPr>
          <p:cNvSpPr>
            <a:spLocks noGrp="1"/>
          </p:cNvSpPr>
          <p:nvPr>
            <p:ph type="body" sz="quarter" idx="4294967295"/>
          </p:nvPr>
        </p:nvSpPr>
        <p:spPr>
          <a:xfrm>
            <a:off x="3686175" y="282391"/>
            <a:ext cx="8259333" cy="3499183"/>
          </a:xfrm>
          <a:prstGeom prst="rect">
            <a:avLst/>
          </a:prstGeom>
        </p:spPr>
        <p:txBody>
          <a:bodyPr/>
          <a:lstStyle/>
          <a:p>
            <a:pPr marL="0" indent="0">
              <a:spcAft>
                <a:spcPts val="600"/>
              </a:spcAft>
              <a:buNone/>
            </a:pPr>
            <a:r>
              <a:rPr lang="en-US" sz="2200" dirty="0">
                <a:solidFill>
                  <a:srgbClr val="595959"/>
                </a:solidFill>
              </a:rPr>
              <a:t>In simple terms, cost-based pricing sets your price by </a:t>
            </a:r>
            <a:r>
              <a:rPr lang="en-US" sz="2200" b="1" dirty="0">
                <a:solidFill>
                  <a:srgbClr val="595959"/>
                </a:solidFill>
              </a:rPr>
              <a:t>calculating </a:t>
            </a:r>
          </a:p>
          <a:p>
            <a:pPr>
              <a:spcBef>
                <a:spcPts val="0"/>
              </a:spcBef>
              <a:spcAft>
                <a:spcPts val="600"/>
              </a:spcAft>
            </a:pPr>
            <a:r>
              <a:rPr lang="en-US" sz="2200" b="1" dirty="0">
                <a:solidFill>
                  <a:srgbClr val="595959"/>
                </a:solidFill>
              </a:rPr>
              <a:t>All costs </a:t>
            </a:r>
            <a:r>
              <a:rPr lang="en-US" sz="2200" dirty="0">
                <a:solidFill>
                  <a:srgbClr val="595959"/>
                </a:solidFill>
              </a:rPr>
              <a:t>of </a:t>
            </a:r>
            <a:r>
              <a:rPr lang="en-US" sz="2200" i="1" dirty="0">
                <a:solidFill>
                  <a:srgbClr val="595959"/>
                </a:solidFill>
              </a:rPr>
              <a:t>running multiple rooms (per day)</a:t>
            </a:r>
            <a:r>
              <a:rPr lang="en-US" sz="2200" dirty="0">
                <a:solidFill>
                  <a:srgbClr val="595959"/>
                </a:solidFill>
              </a:rPr>
              <a:t> - from cleaning and utilities to maintenance and marketing.</a:t>
            </a:r>
          </a:p>
          <a:p>
            <a:pPr>
              <a:spcBef>
                <a:spcPts val="0"/>
              </a:spcBef>
              <a:spcAft>
                <a:spcPts val="600"/>
              </a:spcAft>
            </a:pPr>
            <a:r>
              <a:rPr lang="en-US" sz="2200" b="1" dirty="0">
                <a:solidFill>
                  <a:srgbClr val="595959"/>
                </a:solidFill>
              </a:rPr>
              <a:t>Divided </a:t>
            </a:r>
            <a:r>
              <a:rPr lang="en-US" sz="2200" dirty="0">
                <a:solidFill>
                  <a:srgbClr val="595959"/>
                </a:solidFill>
              </a:rPr>
              <a:t>by the </a:t>
            </a:r>
            <a:r>
              <a:rPr lang="en-US" sz="2200" i="1" dirty="0">
                <a:solidFill>
                  <a:srgbClr val="595959"/>
                </a:solidFill>
              </a:rPr>
              <a:t>total number of occupied rooms </a:t>
            </a:r>
            <a:endParaRPr lang="en-US" sz="2200" dirty="0">
              <a:solidFill>
                <a:srgbClr val="595959"/>
              </a:solidFill>
            </a:endParaRPr>
          </a:p>
          <a:p>
            <a:pPr>
              <a:spcBef>
                <a:spcPts val="0"/>
              </a:spcBef>
              <a:spcAft>
                <a:spcPts val="600"/>
              </a:spcAft>
            </a:pPr>
            <a:r>
              <a:rPr lang="en-US" sz="2200" dirty="0">
                <a:solidFill>
                  <a:srgbClr val="595959"/>
                </a:solidFill>
              </a:rPr>
              <a:t> Then </a:t>
            </a:r>
            <a:r>
              <a:rPr lang="en-US" sz="2200" b="1" dirty="0">
                <a:solidFill>
                  <a:srgbClr val="595959"/>
                </a:solidFill>
              </a:rPr>
              <a:t>adding a margin on top </a:t>
            </a:r>
            <a:r>
              <a:rPr lang="en-US" sz="2200" dirty="0">
                <a:solidFill>
                  <a:srgbClr val="595959"/>
                </a:solidFill>
              </a:rPr>
              <a:t>= </a:t>
            </a:r>
            <a:r>
              <a:rPr lang="en-US" sz="2200" b="1" dirty="0">
                <a:solidFill>
                  <a:srgbClr val="595959"/>
                </a:solidFill>
              </a:rPr>
              <a:t>Average room rate</a:t>
            </a:r>
            <a:endParaRPr lang="en-US" sz="2200" dirty="0">
              <a:solidFill>
                <a:srgbClr val="595959"/>
              </a:solidFill>
            </a:endParaRPr>
          </a:p>
          <a:p>
            <a:pPr marL="0" indent="0">
              <a:spcAft>
                <a:spcPts val="600"/>
              </a:spcAft>
              <a:buNone/>
            </a:pPr>
            <a:r>
              <a:rPr lang="en-US" sz="2200" dirty="0">
                <a:solidFill>
                  <a:srgbClr val="595959"/>
                </a:solidFill>
              </a:rPr>
              <a:t>It ensures you </a:t>
            </a:r>
            <a:r>
              <a:rPr lang="en-US" sz="2200" b="1" dirty="0">
                <a:solidFill>
                  <a:srgbClr val="595959"/>
                </a:solidFill>
              </a:rPr>
              <a:t>always cover your costs </a:t>
            </a:r>
            <a:r>
              <a:rPr lang="en-US" sz="2200" dirty="0">
                <a:solidFill>
                  <a:srgbClr val="595959"/>
                </a:solidFill>
              </a:rPr>
              <a:t>and </a:t>
            </a:r>
            <a:r>
              <a:rPr lang="en-US" sz="2200" b="1" dirty="0">
                <a:solidFill>
                  <a:srgbClr val="595959"/>
                </a:solidFill>
              </a:rPr>
              <a:t>earn a profit </a:t>
            </a:r>
            <a:r>
              <a:rPr lang="en-US" sz="2200" dirty="0">
                <a:solidFill>
                  <a:srgbClr val="595959"/>
                </a:solidFill>
              </a:rPr>
              <a:t>on each booking. Useful if you’re starting out and don’t know what customers are willing to pay or if you want to determine </a:t>
            </a:r>
            <a:r>
              <a:rPr lang="en-US" sz="2200" b="1" dirty="0">
                <a:solidFill>
                  <a:srgbClr val="595959"/>
                </a:solidFill>
              </a:rPr>
              <a:t>off-season minimum rates </a:t>
            </a:r>
            <a:r>
              <a:rPr lang="en-US" sz="2200" dirty="0">
                <a:solidFill>
                  <a:srgbClr val="595959"/>
                </a:solidFill>
              </a:rPr>
              <a:t>(when demand is low, and you don’t want to lose money on any occupied night).</a:t>
            </a:r>
          </a:p>
          <a:p>
            <a:pPr marL="0" indent="0">
              <a:spcAft>
                <a:spcPts val="600"/>
              </a:spcAft>
              <a:buNone/>
            </a:pPr>
            <a:r>
              <a:rPr lang="en-US" sz="2200" b="1" dirty="0">
                <a:solidFill>
                  <a:srgbClr val="EC7C69"/>
                </a:solidFill>
              </a:rPr>
              <a:t>Remember: </a:t>
            </a:r>
            <a:r>
              <a:rPr lang="en-US" sz="2200" dirty="0">
                <a:solidFill>
                  <a:srgbClr val="595959"/>
                </a:solidFill>
              </a:rPr>
              <a:t>Don’t assume you know what </a:t>
            </a:r>
            <a:r>
              <a:rPr lang="en-US" sz="2200" b="1" dirty="0">
                <a:solidFill>
                  <a:srgbClr val="595959"/>
                </a:solidFill>
              </a:rPr>
              <a:t>customers are willing to pay</a:t>
            </a:r>
            <a:r>
              <a:rPr lang="en-US" sz="2200" dirty="0">
                <a:solidFill>
                  <a:srgbClr val="595959"/>
                </a:solidFill>
              </a:rPr>
              <a:t>. Get data to support your decision; otherwise, you may </a:t>
            </a:r>
            <a:r>
              <a:rPr lang="en-US" sz="2200" b="1" dirty="0">
                <a:solidFill>
                  <a:srgbClr val="595959"/>
                </a:solidFill>
              </a:rPr>
              <a:t>overprice.</a:t>
            </a:r>
          </a:p>
          <a:p>
            <a:pPr>
              <a:spcAft>
                <a:spcPts val="1200"/>
              </a:spcAft>
            </a:pPr>
            <a:endParaRPr lang="en-US" sz="2200" dirty="0">
              <a:solidFill>
                <a:srgbClr val="595959"/>
              </a:solidFill>
            </a:endParaRPr>
          </a:p>
        </p:txBody>
      </p:sp>
      <p:sp>
        <p:nvSpPr>
          <p:cNvPr id="11" name="TextBox 10">
            <a:extLst>
              <a:ext uri="{FF2B5EF4-FFF2-40B4-BE49-F238E27FC236}">
                <a16:creationId xmlns:a16="http://schemas.microsoft.com/office/drawing/2014/main" id="{33D9EA86-A2D6-64F2-1E24-F4430A4A33E7}"/>
              </a:ext>
            </a:extLst>
          </p:cNvPr>
          <p:cNvSpPr txBox="1"/>
          <p:nvPr/>
        </p:nvSpPr>
        <p:spPr>
          <a:xfrm>
            <a:off x="1230456" y="3734287"/>
            <a:ext cx="2284269" cy="941283"/>
          </a:xfrm>
          <a:prstGeom prst="rect">
            <a:avLst/>
          </a:prstGeom>
          <a:noFill/>
        </p:spPr>
        <p:txBody>
          <a:bodyPr wrap="square">
            <a:spAutoFit/>
          </a:bodyPr>
          <a:lstStyle/>
          <a:p>
            <a:pPr algn="l">
              <a:lnSpc>
                <a:spcPts val="2250"/>
              </a:lnSpc>
            </a:pPr>
            <a:r>
              <a:rPr lang="en-US" sz="1600" b="1" i="1" dirty="0">
                <a:solidFill>
                  <a:srgbClr val="414141"/>
                </a:solidFill>
                <a:effectLst/>
              </a:rPr>
              <a:t>Recommended Reading</a:t>
            </a:r>
            <a:endParaRPr lang="en-US" sz="1600" b="1" i="1" dirty="0">
              <a:solidFill>
                <a:srgbClr val="414141"/>
              </a:solidFill>
              <a:effectLst/>
              <a:hlinkClick r:id="rId2">
                <a:extLst>
                  <a:ext uri="{A12FA001-AC4F-418D-AE19-62706E023703}">
                    <ahyp:hlinkClr xmlns:ahyp="http://schemas.microsoft.com/office/drawing/2018/hyperlinkcolor" val="tx"/>
                  </a:ext>
                </a:extLst>
              </a:hlinkClick>
            </a:endParaRPr>
          </a:p>
          <a:p>
            <a:r>
              <a:rPr lang="en-US" dirty="0">
                <a:solidFill>
                  <a:srgbClr val="00B0F0"/>
                </a:solidFill>
                <a:hlinkClick r:id="rId3">
                  <a:extLst>
                    <a:ext uri="{A12FA001-AC4F-418D-AE19-62706E023703}">
                      <ahyp:hlinkClr xmlns:ahyp="http://schemas.microsoft.com/office/drawing/2018/hyperlinkcolor" val="tx"/>
                    </a:ext>
                  </a:extLst>
                </a:hlinkClick>
              </a:rPr>
              <a:t>What is cost-based pricing in hotels?</a:t>
            </a:r>
            <a:endParaRPr lang="en-US" dirty="0">
              <a:solidFill>
                <a:srgbClr val="00B0F0"/>
              </a:solidFill>
            </a:endParaRPr>
          </a:p>
        </p:txBody>
      </p:sp>
      <p:pic>
        <p:nvPicPr>
          <p:cNvPr id="12" name="Picture 11">
            <a:extLst>
              <a:ext uri="{FF2B5EF4-FFF2-40B4-BE49-F238E27FC236}">
                <a16:creationId xmlns:a16="http://schemas.microsoft.com/office/drawing/2014/main" id="{7E118C3E-3BB2-EB02-A746-12AFAB7AABB4}"/>
              </a:ext>
            </a:extLst>
          </p:cNvPr>
          <p:cNvPicPr>
            <a:picLocks noChangeAspect="1"/>
          </p:cNvPicPr>
          <p:nvPr/>
        </p:nvPicPr>
        <p:blipFill>
          <a:blip r:embed="rId4"/>
          <a:stretch>
            <a:fillRect/>
          </a:stretch>
        </p:blipFill>
        <p:spPr>
          <a:xfrm>
            <a:off x="379867" y="3781574"/>
            <a:ext cx="850589" cy="846711"/>
          </a:xfrm>
          <a:prstGeom prst="rect">
            <a:avLst/>
          </a:prstGeom>
        </p:spPr>
      </p:pic>
    </p:spTree>
    <p:extLst>
      <p:ext uri="{BB962C8B-B14F-4D97-AF65-F5344CB8AC3E}">
        <p14:creationId xmlns:p14="http://schemas.microsoft.com/office/powerpoint/2010/main" val="2042810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0C4CA-BD60-EB74-CD26-61ED2EBACE0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A1B1072-6ED0-EA46-C08F-6C1CA0ED5E19}"/>
              </a:ext>
            </a:extLst>
          </p:cNvPr>
          <p:cNvSpPr>
            <a:spLocks noGrp="1"/>
          </p:cNvSpPr>
          <p:nvPr>
            <p:ph type="body" sz="quarter" idx="4294967295"/>
          </p:nvPr>
        </p:nvSpPr>
        <p:spPr>
          <a:xfrm>
            <a:off x="0" y="1876698"/>
            <a:ext cx="3181350" cy="1049221"/>
          </a:xfrm>
          <a:prstGeom prst="rect">
            <a:avLst/>
          </a:prstGeom>
        </p:spPr>
        <p:txBody>
          <a:bodyPr/>
          <a:lstStyle/>
          <a:p>
            <a:pPr marL="0" indent="0" algn="ctr">
              <a:buNone/>
            </a:pPr>
            <a:r>
              <a:rPr lang="en-IE" dirty="0">
                <a:solidFill>
                  <a:schemeClr val="bg1"/>
                </a:solidFill>
              </a:rPr>
              <a:t>Find Your Base Nightly Rate</a:t>
            </a:r>
          </a:p>
        </p:txBody>
      </p:sp>
      <p:sp>
        <p:nvSpPr>
          <p:cNvPr id="6" name="Text Placeholder 5">
            <a:extLst>
              <a:ext uri="{FF2B5EF4-FFF2-40B4-BE49-F238E27FC236}">
                <a16:creationId xmlns:a16="http://schemas.microsoft.com/office/drawing/2014/main" id="{5490A71D-1CBB-0083-136A-926A63F09FAA}"/>
              </a:ext>
            </a:extLst>
          </p:cNvPr>
          <p:cNvSpPr>
            <a:spLocks noGrp="1"/>
          </p:cNvSpPr>
          <p:nvPr>
            <p:ph type="body" sz="quarter" idx="4294967295"/>
          </p:nvPr>
        </p:nvSpPr>
        <p:spPr>
          <a:xfrm>
            <a:off x="215316" y="710211"/>
            <a:ext cx="2750717" cy="385564"/>
          </a:xfrm>
          <a:prstGeom prst="rect">
            <a:avLst/>
          </a:prstGeom>
        </p:spPr>
        <p:txBody>
          <a:bodyPr/>
          <a:lstStyle/>
          <a:p>
            <a:pPr marL="0" indent="0" algn="ctr">
              <a:buNone/>
            </a:pPr>
            <a:r>
              <a:rPr lang="en-IE" sz="3600" b="1" dirty="0">
                <a:solidFill>
                  <a:schemeClr val="bg1"/>
                </a:solidFill>
              </a:rPr>
              <a:t>Pricing Calculator</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E507261D-D218-3FC9-B97D-A70D1BDC9E7A}"/>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25</a:t>
            </a:fld>
            <a:endParaRPr lang="fr-CA" dirty="0"/>
          </a:p>
        </p:txBody>
      </p:sp>
      <p:sp>
        <p:nvSpPr>
          <p:cNvPr id="4" name="Text Placeholder 3">
            <a:extLst>
              <a:ext uri="{FF2B5EF4-FFF2-40B4-BE49-F238E27FC236}">
                <a16:creationId xmlns:a16="http://schemas.microsoft.com/office/drawing/2014/main" id="{4BE2D174-9047-C85B-89AB-3ECED3DAF738}"/>
              </a:ext>
            </a:extLst>
          </p:cNvPr>
          <p:cNvSpPr>
            <a:spLocks noGrp="1"/>
          </p:cNvSpPr>
          <p:nvPr>
            <p:ph type="body" sz="quarter" idx="4294967295"/>
          </p:nvPr>
        </p:nvSpPr>
        <p:spPr>
          <a:xfrm>
            <a:off x="3838575" y="261338"/>
            <a:ext cx="7324725" cy="3499183"/>
          </a:xfrm>
          <a:prstGeom prst="rect">
            <a:avLst/>
          </a:prstGeom>
        </p:spPr>
        <p:txBody>
          <a:bodyPr/>
          <a:lstStyle/>
          <a:p>
            <a:pPr marL="0" indent="0">
              <a:spcAft>
                <a:spcPts val="600"/>
              </a:spcAft>
              <a:buNone/>
            </a:pPr>
            <a:r>
              <a:rPr lang="en-US" sz="2200" dirty="0">
                <a:solidFill>
                  <a:srgbClr val="595959"/>
                </a:solidFill>
              </a:rPr>
              <a:t>This part provides you with a </a:t>
            </a:r>
            <a:r>
              <a:rPr lang="en-US" sz="2200" b="1" i="1" dirty="0">
                <a:solidFill>
                  <a:srgbClr val="595959"/>
                </a:solidFill>
              </a:rPr>
              <a:t>Pricing Calculator Template</a:t>
            </a:r>
            <a:r>
              <a:rPr lang="en-US" sz="2200" i="1" dirty="0">
                <a:solidFill>
                  <a:srgbClr val="595959"/>
                </a:solidFill>
              </a:rPr>
              <a:t>.</a:t>
            </a:r>
            <a:r>
              <a:rPr lang="en-US" sz="2200" dirty="0">
                <a:solidFill>
                  <a:srgbClr val="595959"/>
                </a:solidFill>
              </a:rPr>
              <a:t> A simple worksheet where you can input your own figures, e.g., annual costs, desired profit, and expected nights sold to compute a base nightly rate. </a:t>
            </a:r>
          </a:p>
          <a:p>
            <a:pPr marL="0" indent="0">
              <a:spcAft>
                <a:spcPts val="600"/>
              </a:spcAft>
              <a:buNone/>
            </a:pPr>
            <a:r>
              <a:rPr lang="en-US" sz="2200" dirty="0">
                <a:solidFill>
                  <a:srgbClr val="595959"/>
                </a:solidFill>
              </a:rPr>
              <a:t>The</a:t>
            </a:r>
            <a:r>
              <a:rPr lang="en-US" sz="2200" b="1" dirty="0">
                <a:solidFill>
                  <a:srgbClr val="595959"/>
                </a:solidFill>
              </a:rPr>
              <a:t> Pricing Calculator Template</a:t>
            </a:r>
            <a:r>
              <a:rPr lang="en-US" sz="2200" dirty="0">
                <a:solidFill>
                  <a:srgbClr val="595959"/>
                </a:solidFill>
              </a:rPr>
              <a:t> helps you set your nightly rate based on costs, desired profit, occupancy expectations, and seasonal variation. It includes:</a:t>
            </a:r>
          </a:p>
          <a:p>
            <a:pPr>
              <a:spcAft>
                <a:spcPts val="1200"/>
              </a:spcAft>
            </a:pPr>
            <a:endParaRPr lang="en-US" sz="2400" dirty="0">
              <a:solidFill>
                <a:srgbClr val="595959"/>
              </a:solidFill>
            </a:endParaRPr>
          </a:p>
        </p:txBody>
      </p:sp>
      <p:sp>
        <p:nvSpPr>
          <p:cNvPr id="7" name="TextBox 6">
            <a:extLst>
              <a:ext uri="{FF2B5EF4-FFF2-40B4-BE49-F238E27FC236}">
                <a16:creationId xmlns:a16="http://schemas.microsoft.com/office/drawing/2014/main" id="{F5DD7077-C568-6C8B-A7FD-0B4A515D74EF}"/>
              </a:ext>
            </a:extLst>
          </p:cNvPr>
          <p:cNvSpPr txBox="1"/>
          <p:nvPr/>
        </p:nvSpPr>
        <p:spPr>
          <a:xfrm>
            <a:off x="3838575" y="2727593"/>
            <a:ext cx="7953375"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E96751"/>
                </a:solidFill>
                <a:effectLst/>
              </a:rPr>
              <a:t>Formula:</a:t>
            </a:r>
            <a:br>
              <a:rPr kumimoji="0" lang="en-US" altLang="en-US" sz="2000" b="0" i="0" u="none" strike="noStrike" cap="none" normalizeH="0" baseline="0" dirty="0">
                <a:ln>
                  <a:noFill/>
                </a:ln>
                <a:solidFill>
                  <a:schemeClr val="tx1"/>
                </a:solidFill>
                <a:effectLst/>
              </a:rPr>
            </a:br>
            <a:r>
              <a:rPr kumimoji="0" lang="en-US" altLang="en-US" sz="2000" b="1" i="0" u="none" strike="noStrike" cap="none" normalizeH="0" baseline="0" dirty="0">
                <a:ln>
                  <a:noFill/>
                </a:ln>
                <a:solidFill>
                  <a:srgbClr val="E96751"/>
                </a:solidFill>
                <a:effectLst/>
              </a:rPr>
              <a:t>Base Nightly Rate </a:t>
            </a:r>
            <a:r>
              <a:rPr kumimoji="0" lang="en-US" altLang="en-US" sz="2000" b="0" i="0" u="none" strike="noStrike" cap="none" normalizeH="0" baseline="0" dirty="0">
                <a:ln>
                  <a:noFill/>
                </a:ln>
                <a:solidFill>
                  <a:srgbClr val="595959"/>
                </a:solidFill>
                <a:effectLst/>
              </a:rPr>
              <a:t>= (Annual Costs + Desired Profit) ÷ Expected Nights Booked </a:t>
            </a:r>
          </a:p>
        </p:txBody>
      </p:sp>
      <p:graphicFrame>
        <p:nvGraphicFramePr>
          <p:cNvPr id="8" name="Table 7">
            <a:extLst>
              <a:ext uri="{FF2B5EF4-FFF2-40B4-BE49-F238E27FC236}">
                <a16:creationId xmlns:a16="http://schemas.microsoft.com/office/drawing/2014/main" id="{F07A6A61-AB2C-07F4-4D6A-11F5844B5EB3}"/>
              </a:ext>
            </a:extLst>
          </p:cNvPr>
          <p:cNvGraphicFramePr>
            <a:graphicFrameLocks noGrp="1"/>
          </p:cNvGraphicFramePr>
          <p:nvPr/>
        </p:nvGraphicFramePr>
        <p:xfrm>
          <a:off x="788657" y="3960058"/>
          <a:ext cx="10515600" cy="2225040"/>
        </p:xfrm>
        <a:graphic>
          <a:graphicData uri="http://schemas.openxmlformats.org/drawingml/2006/table">
            <a:tbl>
              <a:tblPr/>
              <a:tblGrid>
                <a:gridCol w="3088018">
                  <a:extLst>
                    <a:ext uri="{9D8B030D-6E8A-4147-A177-3AD203B41FA5}">
                      <a16:colId xmlns:a16="http://schemas.microsoft.com/office/drawing/2014/main" val="3051841586"/>
                    </a:ext>
                  </a:extLst>
                </a:gridCol>
                <a:gridCol w="7427582">
                  <a:extLst>
                    <a:ext uri="{9D8B030D-6E8A-4147-A177-3AD203B41FA5}">
                      <a16:colId xmlns:a16="http://schemas.microsoft.com/office/drawing/2014/main" val="3214234898"/>
                    </a:ext>
                  </a:extLst>
                </a:gridCol>
              </a:tblGrid>
              <a:tr h="0">
                <a:tc>
                  <a:txBody>
                    <a:bodyPr/>
                    <a:lstStyle/>
                    <a:p>
                      <a:pPr>
                        <a:buNone/>
                      </a:pPr>
                      <a:r>
                        <a:rPr lang="en-IE" sz="2200" b="1" dirty="0">
                          <a:solidFill>
                            <a:schemeClr val="bg1"/>
                          </a:solidFill>
                        </a:rPr>
                        <a:t>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What It 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5074301"/>
                  </a:ext>
                </a:extLst>
              </a:tr>
              <a:tr h="0">
                <a:tc>
                  <a:txBody>
                    <a:bodyPr/>
                    <a:lstStyle/>
                    <a:p>
                      <a:pPr>
                        <a:buNone/>
                      </a:pPr>
                      <a:r>
                        <a:rPr lang="en-IE" sz="2000" b="1" dirty="0">
                          <a:solidFill>
                            <a:srgbClr val="595959"/>
                          </a:solidFill>
                        </a:rPr>
                        <a:t>Annual Costs (€)</a:t>
                      </a: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Your total operating expenses for the year (fixed + variable costs)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493446"/>
                  </a:ext>
                </a:extLst>
              </a:tr>
              <a:tr h="0">
                <a:tc>
                  <a:txBody>
                    <a:bodyPr/>
                    <a:lstStyle/>
                    <a:p>
                      <a:pPr>
                        <a:buNone/>
                      </a:pPr>
                      <a:r>
                        <a:rPr lang="en-IE" sz="2000" b="1">
                          <a:solidFill>
                            <a:srgbClr val="595959"/>
                          </a:solidFill>
                        </a:rPr>
                        <a:t>Desired Profit (€)</a:t>
                      </a:r>
                      <a:endParaRPr lang="en-IE" sz="20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The extra income you want to earn on top of covering costs (before tax)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1647015"/>
                  </a:ext>
                </a:extLst>
              </a:tr>
              <a:tr h="0">
                <a:tc>
                  <a:txBody>
                    <a:bodyPr/>
                    <a:lstStyle/>
                    <a:p>
                      <a:pPr>
                        <a:buNone/>
                      </a:pPr>
                      <a:r>
                        <a:rPr lang="en-IE" sz="2000" b="1" dirty="0">
                          <a:solidFill>
                            <a:srgbClr val="595959"/>
                          </a:solidFill>
                        </a:rPr>
                        <a:t>Expected Nights Booked</a:t>
                      </a: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A realistic number of nights you expect to sell in a year (e.g., 50% occupancy = 182 nights for 1 unit)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7568107"/>
                  </a:ext>
                </a:extLst>
              </a:tr>
            </a:tbl>
          </a:graphicData>
        </a:graphic>
      </p:graphicFrame>
    </p:spTree>
    <p:extLst>
      <p:ext uri="{BB962C8B-B14F-4D97-AF65-F5344CB8AC3E}">
        <p14:creationId xmlns:p14="http://schemas.microsoft.com/office/powerpoint/2010/main" val="3321569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2D208-C179-2621-87E6-E2865E72D21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583E233-A2DF-61CF-C2FC-2C052CBC43BF}"/>
              </a:ext>
            </a:extLst>
          </p:cNvPr>
          <p:cNvSpPr>
            <a:spLocks noGrp="1"/>
          </p:cNvSpPr>
          <p:nvPr>
            <p:ph type="body" sz="quarter" idx="16"/>
          </p:nvPr>
        </p:nvSpPr>
        <p:spPr>
          <a:xfrm>
            <a:off x="788657" y="99959"/>
            <a:ext cx="10614687" cy="803654"/>
          </a:xfrm>
        </p:spPr>
        <p:txBody>
          <a:bodyPr/>
          <a:lstStyle/>
          <a:p>
            <a:r>
              <a:rPr lang="en-US" dirty="0">
                <a:solidFill>
                  <a:srgbClr val="E96751"/>
                </a:solidFill>
              </a:rPr>
              <a:t>Cost Plus </a:t>
            </a:r>
            <a:r>
              <a:rPr lang="en-US" dirty="0"/>
              <a:t>Pricing Calculator Template </a:t>
            </a:r>
          </a:p>
          <a:p>
            <a:endParaRPr lang="en-IE" dirty="0"/>
          </a:p>
        </p:txBody>
      </p:sp>
      <p:sp>
        <p:nvSpPr>
          <p:cNvPr id="9" name="Rectangle 1">
            <a:extLst>
              <a:ext uri="{FF2B5EF4-FFF2-40B4-BE49-F238E27FC236}">
                <a16:creationId xmlns:a16="http://schemas.microsoft.com/office/drawing/2014/main" id="{0CEF95DF-E111-4119-B419-EB8EFD7743BA}"/>
              </a:ext>
            </a:extLst>
          </p:cNvPr>
          <p:cNvSpPr>
            <a:spLocks noChangeArrowheads="1"/>
          </p:cNvSpPr>
          <p:nvPr/>
        </p:nvSpPr>
        <p:spPr bwMode="auto">
          <a:xfrm>
            <a:off x="788656" y="4045038"/>
            <a:ext cx="10688969"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a:solidFill>
                  <a:srgbClr val="E96751"/>
                </a:solidFill>
              </a:rPr>
              <a:t>This is the core method used in Cost-Plus Pricing: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595959"/>
                </a:solidFill>
                <a:effectLst/>
              </a:rPr>
              <a:t>Base Nightly Rate = (15,600 + 10,000) ÷ 180 = 25,600 ÷ 180 = €142.22</a:t>
            </a:r>
            <a:endParaRPr kumimoji="0" lang="en-US" altLang="en-US" sz="2200" b="0" i="0" u="none" strike="noStrike" cap="none" normalizeH="0" baseline="0" dirty="0">
              <a:ln>
                <a:noFill/>
              </a:ln>
              <a:solidFill>
                <a:srgbClr val="59595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595959"/>
                </a:solidFill>
                <a:effectLst/>
              </a:rPr>
              <a:t>This means you need to charge at least </a:t>
            </a:r>
            <a:r>
              <a:rPr kumimoji="0" lang="en-US" altLang="en-US" sz="2200" b="1" i="0" u="none" strike="noStrike" cap="none" normalizeH="0" baseline="0" dirty="0">
                <a:ln>
                  <a:noFill/>
                </a:ln>
                <a:solidFill>
                  <a:srgbClr val="595959"/>
                </a:solidFill>
                <a:effectLst/>
              </a:rPr>
              <a:t>€142.22 per night</a:t>
            </a:r>
            <a:r>
              <a:rPr kumimoji="0" lang="en-US" altLang="en-US" sz="2200" b="0" i="0" u="none" strike="noStrike" cap="none" normalizeH="0" baseline="0" dirty="0">
                <a:ln>
                  <a:noFill/>
                </a:ln>
                <a:solidFill>
                  <a:srgbClr val="595959"/>
                </a:solidFill>
                <a:effectLst/>
              </a:rPr>
              <a:t> to cover your costs and earn €10,000 profit, assuming 180 nights booked per year.</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rgbClr val="595959"/>
              </a:solidFill>
            </a:endParaRPr>
          </a:p>
          <a:p>
            <a:r>
              <a:rPr lang="en-US" sz="2200" b="1" dirty="0">
                <a:solidFill>
                  <a:srgbClr val="459597"/>
                </a:solidFill>
              </a:rPr>
              <a:t>When to Adjust: </a:t>
            </a:r>
            <a:r>
              <a:rPr lang="en-US" sz="2200" dirty="0">
                <a:solidFill>
                  <a:srgbClr val="595959"/>
                </a:solidFill>
              </a:rPr>
              <a:t>If you book </a:t>
            </a:r>
            <a:r>
              <a:rPr lang="en-US" sz="2200" b="1" dirty="0">
                <a:solidFill>
                  <a:srgbClr val="595959"/>
                </a:solidFill>
              </a:rPr>
              <a:t>more nights</a:t>
            </a:r>
            <a:r>
              <a:rPr lang="en-US" sz="2200" dirty="0">
                <a:solidFill>
                  <a:srgbClr val="595959"/>
                </a:solidFill>
              </a:rPr>
              <a:t>, you could </a:t>
            </a:r>
            <a:r>
              <a:rPr lang="en-US" sz="2200" b="1" dirty="0">
                <a:solidFill>
                  <a:srgbClr val="595959"/>
                </a:solidFill>
              </a:rPr>
              <a:t>lower the rate</a:t>
            </a:r>
            <a:r>
              <a:rPr lang="en-US" sz="2200" dirty="0">
                <a:solidFill>
                  <a:srgbClr val="595959"/>
                </a:solidFill>
              </a:rPr>
              <a:t> or earn more profit.</a:t>
            </a:r>
          </a:p>
          <a:p>
            <a:r>
              <a:rPr lang="en-US" sz="2200" dirty="0">
                <a:solidFill>
                  <a:srgbClr val="595959"/>
                </a:solidFill>
              </a:rPr>
              <a:t>If bookings are </a:t>
            </a:r>
            <a:r>
              <a:rPr lang="en-US" sz="2200" b="1" dirty="0">
                <a:solidFill>
                  <a:srgbClr val="595959"/>
                </a:solidFill>
              </a:rPr>
              <a:t>lower than expected</a:t>
            </a:r>
            <a:r>
              <a:rPr lang="en-US" sz="2200" dirty="0">
                <a:solidFill>
                  <a:srgbClr val="595959"/>
                </a:solidFill>
              </a:rPr>
              <a:t>, </a:t>
            </a:r>
            <a:r>
              <a:rPr lang="en-US" sz="2200" b="1" dirty="0">
                <a:solidFill>
                  <a:srgbClr val="595959"/>
                </a:solidFill>
              </a:rPr>
              <a:t>consider raising the price or reducing</a:t>
            </a:r>
            <a:r>
              <a:rPr lang="en-US" sz="2200" dirty="0">
                <a:solidFill>
                  <a:srgbClr val="595959"/>
                </a:solidFill>
              </a:rPr>
              <a:t> costs. Combine this with </a:t>
            </a:r>
            <a:r>
              <a:rPr lang="en-US" sz="2200" b="1" dirty="0">
                <a:solidFill>
                  <a:srgbClr val="595959"/>
                </a:solidFill>
              </a:rPr>
              <a:t>seasonal adjustments</a:t>
            </a:r>
            <a:r>
              <a:rPr lang="en-US" sz="2200" dirty="0">
                <a:solidFill>
                  <a:srgbClr val="595959"/>
                </a:solidFill>
              </a:rPr>
              <a:t> and </a:t>
            </a:r>
            <a:r>
              <a:rPr lang="en-US" sz="2200" b="1" dirty="0">
                <a:solidFill>
                  <a:srgbClr val="595959"/>
                </a:solidFill>
              </a:rPr>
              <a:t>competitor analysis</a:t>
            </a:r>
            <a:r>
              <a:rPr lang="en-US" sz="2200" dirty="0">
                <a:solidFill>
                  <a:srgbClr val="595959"/>
                </a:solidFill>
              </a:rPr>
              <a:t> to fine-tune your final pricing.</a:t>
            </a:r>
            <a:endParaRPr kumimoji="0" lang="en-US" altLang="en-US" sz="2200" b="0" i="0" u="none" strike="noStrike" cap="none" normalizeH="0" baseline="0" dirty="0">
              <a:ln>
                <a:noFill/>
              </a:ln>
              <a:solidFill>
                <a:schemeClr val="tx1"/>
              </a:solidFill>
              <a:effectLst/>
            </a:endParaRPr>
          </a:p>
        </p:txBody>
      </p:sp>
      <p:graphicFrame>
        <p:nvGraphicFramePr>
          <p:cNvPr id="10" name="Table 9">
            <a:extLst>
              <a:ext uri="{FF2B5EF4-FFF2-40B4-BE49-F238E27FC236}">
                <a16:creationId xmlns:a16="http://schemas.microsoft.com/office/drawing/2014/main" id="{FFBEDDF6-FC20-871A-A8CA-DAC0B11EE74E}"/>
              </a:ext>
            </a:extLst>
          </p:cNvPr>
          <p:cNvGraphicFramePr>
            <a:graphicFrameLocks noGrp="1"/>
          </p:cNvGraphicFramePr>
          <p:nvPr/>
        </p:nvGraphicFramePr>
        <p:xfrm>
          <a:off x="788657" y="765908"/>
          <a:ext cx="10865930" cy="3017520"/>
        </p:xfrm>
        <a:graphic>
          <a:graphicData uri="http://schemas.openxmlformats.org/drawingml/2006/table">
            <a:tbl>
              <a:tblPr/>
              <a:tblGrid>
                <a:gridCol w="4030825">
                  <a:extLst>
                    <a:ext uri="{9D8B030D-6E8A-4147-A177-3AD203B41FA5}">
                      <a16:colId xmlns:a16="http://schemas.microsoft.com/office/drawing/2014/main" val="688196161"/>
                    </a:ext>
                  </a:extLst>
                </a:gridCol>
                <a:gridCol w="1984961">
                  <a:extLst>
                    <a:ext uri="{9D8B030D-6E8A-4147-A177-3AD203B41FA5}">
                      <a16:colId xmlns:a16="http://schemas.microsoft.com/office/drawing/2014/main" val="3111729504"/>
                    </a:ext>
                  </a:extLst>
                </a:gridCol>
                <a:gridCol w="4850144">
                  <a:extLst>
                    <a:ext uri="{9D8B030D-6E8A-4147-A177-3AD203B41FA5}">
                      <a16:colId xmlns:a16="http://schemas.microsoft.com/office/drawing/2014/main" val="3090932631"/>
                    </a:ext>
                  </a:extLst>
                </a:gridCol>
              </a:tblGrid>
              <a:tr h="124324">
                <a:tc>
                  <a:txBody>
                    <a:bodyPr/>
                    <a:lstStyle/>
                    <a:p>
                      <a:pPr>
                        <a:buNone/>
                      </a:pPr>
                      <a:r>
                        <a:rPr lang="en-IE" sz="2200" b="1" dirty="0">
                          <a:solidFill>
                            <a:schemeClr val="bg1"/>
                          </a:solidFill>
                        </a:rPr>
                        <a:t>Input Category</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Amount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Explanation / Formula</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kern="1200" dirty="0">
                          <a:solidFill>
                            <a:srgbClr val="595959"/>
                          </a:solidFill>
                          <a:latin typeface="+mn-lt"/>
                          <a:ea typeface="+mn-ea"/>
                          <a:cs typeface="+mn-cs"/>
                        </a:rPr>
                        <a:t>Total Annual Operating Costs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kern="1200" dirty="0">
                          <a:solidFill>
                            <a:srgbClr val="595959"/>
                          </a:solidFill>
                          <a:latin typeface="+mn-lt"/>
                          <a:ea typeface="+mn-ea"/>
                          <a:cs typeface="+mn-cs"/>
                        </a:rPr>
                        <a:t>€15,600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kern="1200" dirty="0">
                          <a:solidFill>
                            <a:srgbClr val="595959"/>
                          </a:solidFill>
                          <a:latin typeface="+mn-lt"/>
                          <a:ea typeface="+mn-ea"/>
                          <a:cs typeface="+mn-cs"/>
                        </a:rPr>
                        <a:t>From your budget (Fixed + Variable Costs)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dirty="0">
                          <a:solidFill>
                            <a:srgbClr val="595959"/>
                          </a:solidFill>
                        </a:rPr>
                        <a:t>Desired Annual Profit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Your target income before tax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1">
                          <a:solidFill>
                            <a:srgbClr val="595959"/>
                          </a:solidFill>
                        </a:rPr>
                        <a:t>Total Revenue Goal</a:t>
                      </a:r>
                      <a:endParaRPr lang="en-IE" sz="20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€25,600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 Costs + Profit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US" sz="2000">
                          <a:solidFill>
                            <a:srgbClr val="595959"/>
                          </a:solidFill>
                        </a:rPr>
                        <a:t>Expected Nights Booked per 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180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Conservative occupancy (e.g. 50% of 365 for 1 unit)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1" dirty="0">
                          <a:solidFill>
                            <a:schemeClr val="bg1"/>
                          </a:solidFill>
                        </a:rPr>
                        <a:t>Base Nightly Rate</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dirty="0">
                          <a:solidFill>
                            <a:schemeClr val="bg1"/>
                          </a:solidFill>
                        </a:rPr>
                        <a:t>€142.22</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chemeClr val="bg1"/>
                          </a:solidFill>
                        </a:rPr>
                        <a:t>= Total Revenue Goal ÷ Nights Booked (e.g. 25,600 ÷ 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722082830"/>
                  </a:ext>
                </a:extLst>
              </a:tr>
            </a:tbl>
          </a:graphicData>
        </a:graphic>
      </p:graphicFrame>
    </p:spTree>
    <p:extLst>
      <p:ext uri="{BB962C8B-B14F-4D97-AF65-F5344CB8AC3E}">
        <p14:creationId xmlns:p14="http://schemas.microsoft.com/office/powerpoint/2010/main" val="2348735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B2FA2-335E-A073-4434-E8465AA4A65C}"/>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AF85F91F-3E86-1E6D-AF56-62854F0D6FFB}"/>
              </a:ext>
            </a:extLst>
          </p:cNvPr>
          <p:cNvSpPr/>
          <p:nvPr/>
        </p:nvSpPr>
        <p:spPr>
          <a:xfrm>
            <a:off x="3629024" y="4305299"/>
            <a:ext cx="8149141" cy="2447926"/>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 Placeholder 4">
            <a:extLst>
              <a:ext uri="{FF2B5EF4-FFF2-40B4-BE49-F238E27FC236}">
                <a16:creationId xmlns:a16="http://schemas.microsoft.com/office/drawing/2014/main" id="{2454B90B-EC45-99D9-F7F6-AA8FCEE0251B}"/>
              </a:ext>
            </a:extLst>
          </p:cNvPr>
          <p:cNvSpPr>
            <a:spLocks noGrp="1"/>
          </p:cNvSpPr>
          <p:nvPr>
            <p:ph type="body" sz="quarter" idx="4294967295"/>
          </p:nvPr>
        </p:nvSpPr>
        <p:spPr>
          <a:xfrm>
            <a:off x="0" y="1876698"/>
            <a:ext cx="3185727" cy="1049221"/>
          </a:xfrm>
          <a:prstGeom prst="rect">
            <a:avLst/>
          </a:prstGeom>
        </p:spPr>
        <p:txBody>
          <a:bodyPr/>
          <a:lstStyle/>
          <a:p>
            <a:pPr marL="0" indent="0" algn="ctr">
              <a:lnSpc>
                <a:spcPct val="100000"/>
              </a:lnSpc>
              <a:buNone/>
            </a:pPr>
            <a:r>
              <a:rPr lang="en-IE" b="1" dirty="0">
                <a:solidFill>
                  <a:schemeClr val="bg1"/>
                </a:solidFill>
              </a:rPr>
              <a:t>Value-Based Pricing</a:t>
            </a:r>
          </a:p>
          <a:p>
            <a:pPr marL="0" indent="0" algn="ctr">
              <a:lnSpc>
                <a:spcPct val="100000"/>
              </a:lnSpc>
              <a:buNone/>
            </a:pPr>
            <a:r>
              <a:rPr lang="en-IE" sz="2400" i="1" dirty="0">
                <a:solidFill>
                  <a:schemeClr val="bg1"/>
                </a:solidFill>
              </a:rPr>
              <a:t>(What it is worth to our guest)</a:t>
            </a:r>
            <a:endParaRPr lang="en-US" sz="2400" i="1" dirty="0">
              <a:solidFill>
                <a:schemeClr val="bg1"/>
              </a:solidFill>
            </a:endParaRPr>
          </a:p>
        </p:txBody>
      </p:sp>
      <p:sp>
        <p:nvSpPr>
          <p:cNvPr id="6" name="Text Placeholder 5">
            <a:extLst>
              <a:ext uri="{FF2B5EF4-FFF2-40B4-BE49-F238E27FC236}">
                <a16:creationId xmlns:a16="http://schemas.microsoft.com/office/drawing/2014/main" id="{54B793FD-FECB-A4CF-27B5-0E732B226437}"/>
              </a:ext>
            </a:extLst>
          </p:cNvPr>
          <p:cNvSpPr>
            <a:spLocks noGrp="1"/>
          </p:cNvSpPr>
          <p:nvPr>
            <p:ph type="body" sz="quarter" idx="4294967295"/>
          </p:nvPr>
        </p:nvSpPr>
        <p:spPr>
          <a:xfrm>
            <a:off x="290007" y="729061"/>
            <a:ext cx="2750717" cy="385564"/>
          </a:xfrm>
          <a:prstGeom prst="rect">
            <a:avLst/>
          </a:prstGeom>
        </p:spPr>
        <p:txBody>
          <a:bodyPr/>
          <a:lstStyle/>
          <a:p>
            <a:pPr marL="0" indent="0" algn="ctr">
              <a:buNone/>
            </a:pPr>
            <a:r>
              <a:rPr lang="en-IE" sz="3600" b="1" dirty="0">
                <a:solidFill>
                  <a:schemeClr val="bg1"/>
                </a:solidFill>
              </a:rPr>
              <a:t>Pricing Methods</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21EBED77-1392-D8F7-1C0C-7B7A9F0C0A7D}"/>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27</a:t>
            </a:fld>
            <a:endParaRPr lang="fr-CA" dirty="0"/>
          </a:p>
        </p:txBody>
      </p:sp>
      <p:sp>
        <p:nvSpPr>
          <p:cNvPr id="4" name="Text Placeholder 3">
            <a:extLst>
              <a:ext uri="{FF2B5EF4-FFF2-40B4-BE49-F238E27FC236}">
                <a16:creationId xmlns:a16="http://schemas.microsoft.com/office/drawing/2014/main" id="{C540DB84-E087-21BE-F968-D4FED3CD16AE}"/>
              </a:ext>
            </a:extLst>
          </p:cNvPr>
          <p:cNvSpPr>
            <a:spLocks noGrp="1"/>
          </p:cNvSpPr>
          <p:nvPr>
            <p:ph type="body" sz="quarter" idx="4294967295"/>
          </p:nvPr>
        </p:nvSpPr>
        <p:spPr>
          <a:xfrm>
            <a:off x="3752851" y="237675"/>
            <a:ext cx="7312465" cy="3499183"/>
          </a:xfrm>
          <a:prstGeom prst="rect">
            <a:avLst/>
          </a:prstGeom>
        </p:spPr>
        <p:txBody>
          <a:bodyPr/>
          <a:lstStyle/>
          <a:p>
            <a:pPr marL="0" indent="0">
              <a:lnSpc>
                <a:spcPct val="100000"/>
              </a:lnSpc>
              <a:spcBef>
                <a:spcPts val="0"/>
              </a:spcBef>
              <a:spcAft>
                <a:spcPts val="1200"/>
              </a:spcAft>
              <a:buNone/>
            </a:pPr>
            <a:r>
              <a:rPr lang="en-US" sz="2200" b="1" dirty="0">
                <a:solidFill>
                  <a:srgbClr val="E96751"/>
                </a:solidFill>
              </a:rPr>
              <a:t>3. </a:t>
            </a:r>
            <a:r>
              <a:rPr lang="en-US" b="1" dirty="0">
                <a:solidFill>
                  <a:srgbClr val="E96751"/>
                </a:solidFill>
              </a:rPr>
              <a:t>Value-based Strategy </a:t>
            </a:r>
            <a:r>
              <a:rPr lang="en-US" dirty="0">
                <a:solidFill>
                  <a:srgbClr val="E96751"/>
                </a:solidFill>
              </a:rPr>
              <a:t>(Guest Perceived Worth or Value) </a:t>
            </a:r>
            <a:r>
              <a:rPr lang="en-US" sz="2200" dirty="0">
                <a:solidFill>
                  <a:srgbClr val="595959"/>
                </a:solidFill>
              </a:rPr>
              <a:t>prices your accommodation based on perceived </a:t>
            </a:r>
            <a:r>
              <a:rPr lang="en-US" sz="2200" b="1" dirty="0">
                <a:solidFill>
                  <a:srgbClr val="595959"/>
                </a:solidFill>
              </a:rPr>
              <a:t>value to the customer </a:t>
            </a:r>
            <a:r>
              <a:rPr lang="en-US" sz="2200" dirty="0">
                <a:solidFill>
                  <a:srgbClr val="595959"/>
                </a:solidFill>
              </a:rPr>
              <a:t>rather than the cost to you. You set your price based on what guests </a:t>
            </a:r>
            <a:r>
              <a:rPr lang="en-US" sz="2200" b="1" dirty="0">
                <a:solidFill>
                  <a:srgbClr val="595959"/>
                </a:solidFill>
              </a:rPr>
              <a:t>are willing to pay, not just what it costs you</a:t>
            </a:r>
            <a:r>
              <a:rPr lang="en-US" sz="2200" dirty="0">
                <a:solidFill>
                  <a:srgbClr val="595959"/>
                </a:solidFill>
              </a:rPr>
              <a:t>. Use this strategy when customers are willing to pay a premium because;   </a:t>
            </a:r>
          </a:p>
          <a:p>
            <a:pPr>
              <a:lnSpc>
                <a:spcPct val="100000"/>
              </a:lnSpc>
              <a:spcBef>
                <a:spcPts val="0"/>
              </a:spcBef>
            </a:pPr>
            <a:r>
              <a:rPr lang="en-US" sz="2200" dirty="0">
                <a:solidFill>
                  <a:srgbClr val="595959"/>
                </a:solidFill>
              </a:rPr>
              <a:t>You offer something </a:t>
            </a:r>
            <a:r>
              <a:rPr lang="en-US" sz="2200" b="1" dirty="0">
                <a:solidFill>
                  <a:srgbClr val="595959"/>
                </a:solidFill>
              </a:rPr>
              <a:t>unique</a:t>
            </a:r>
            <a:r>
              <a:rPr lang="en-US" sz="2200" dirty="0">
                <a:solidFill>
                  <a:srgbClr val="595959"/>
                </a:solidFill>
              </a:rPr>
              <a:t> (e.g., a treehouse with views)</a:t>
            </a:r>
          </a:p>
          <a:p>
            <a:pPr>
              <a:lnSpc>
                <a:spcPct val="100000"/>
              </a:lnSpc>
              <a:spcBef>
                <a:spcPts val="0"/>
              </a:spcBef>
            </a:pPr>
            <a:r>
              <a:rPr lang="en-US" sz="2200" dirty="0">
                <a:solidFill>
                  <a:srgbClr val="595959"/>
                </a:solidFill>
              </a:rPr>
              <a:t>It’s </a:t>
            </a:r>
            <a:r>
              <a:rPr lang="en-US" sz="2200" b="1" dirty="0">
                <a:solidFill>
                  <a:srgbClr val="595959"/>
                </a:solidFill>
              </a:rPr>
              <a:t>high season </a:t>
            </a:r>
            <a:r>
              <a:rPr lang="en-US" sz="2200" dirty="0">
                <a:solidFill>
                  <a:srgbClr val="595959"/>
                </a:solidFill>
              </a:rPr>
              <a:t>or during special events</a:t>
            </a:r>
          </a:p>
          <a:p>
            <a:pPr>
              <a:lnSpc>
                <a:spcPct val="100000"/>
              </a:lnSpc>
              <a:spcBef>
                <a:spcPts val="0"/>
              </a:spcBef>
            </a:pPr>
            <a:r>
              <a:rPr lang="en-US" sz="2200" dirty="0">
                <a:solidFill>
                  <a:srgbClr val="595959"/>
                </a:solidFill>
              </a:rPr>
              <a:t>Competitor rates are higher and justified by </a:t>
            </a:r>
            <a:r>
              <a:rPr lang="en-US" sz="2200" b="1" dirty="0">
                <a:solidFill>
                  <a:srgbClr val="595959"/>
                </a:solidFill>
              </a:rPr>
              <a:t>demand</a:t>
            </a:r>
          </a:p>
          <a:p>
            <a:pPr>
              <a:lnSpc>
                <a:spcPct val="100000"/>
              </a:lnSpc>
              <a:spcBef>
                <a:spcPts val="0"/>
              </a:spcBef>
            </a:pPr>
            <a:r>
              <a:rPr lang="en-US" sz="2200" dirty="0">
                <a:solidFill>
                  <a:srgbClr val="595959"/>
                </a:solidFill>
              </a:rPr>
              <a:t>Or because of your </a:t>
            </a:r>
            <a:r>
              <a:rPr lang="en-US" sz="2200" b="1" dirty="0">
                <a:solidFill>
                  <a:srgbClr val="595959"/>
                </a:solidFill>
              </a:rPr>
              <a:t>location, </a:t>
            </a:r>
            <a:r>
              <a:rPr lang="en-US" sz="2200" dirty="0">
                <a:solidFill>
                  <a:srgbClr val="595959"/>
                </a:solidFill>
              </a:rPr>
              <a:t>e.g., in a protected area or close to a big event.</a:t>
            </a:r>
          </a:p>
          <a:p>
            <a:pPr>
              <a:lnSpc>
                <a:spcPct val="100000"/>
              </a:lnSpc>
              <a:spcBef>
                <a:spcPts val="0"/>
              </a:spcBef>
            </a:pPr>
            <a:endParaRPr lang="en-US" sz="1000" dirty="0">
              <a:solidFill>
                <a:srgbClr val="595959"/>
              </a:solidFill>
            </a:endParaRPr>
          </a:p>
          <a:p>
            <a:pPr marL="0" indent="0">
              <a:lnSpc>
                <a:spcPct val="100000"/>
              </a:lnSpc>
              <a:spcBef>
                <a:spcPts val="0"/>
              </a:spcBef>
              <a:spcAft>
                <a:spcPts val="1200"/>
              </a:spcAft>
              <a:buNone/>
            </a:pPr>
            <a:r>
              <a:rPr lang="en-US" sz="2200" b="1" dirty="0">
                <a:solidFill>
                  <a:schemeClr val="bg1"/>
                </a:solidFill>
              </a:rPr>
              <a:t>For instance, a treehouse with panoramic views or a cabin during a popular festival weekend can command a significantly higher rate due to</a:t>
            </a:r>
            <a:r>
              <a:rPr lang="en-US" sz="2200" dirty="0">
                <a:solidFill>
                  <a:schemeClr val="bg1"/>
                </a:solidFill>
              </a:rPr>
              <a:t> its unique appeal and high demand. So, if you charge €200+ during peak weekends, and guests love your views and amenities, you can charge €180–€250/night, even if it only costs you €70 to operate.</a:t>
            </a:r>
          </a:p>
          <a:p>
            <a:pPr>
              <a:lnSpc>
                <a:spcPct val="100000"/>
              </a:lnSpc>
              <a:spcBef>
                <a:spcPts val="0"/>
              </a:spcBef>
              <a:spcAft>
                <a:spcPts val="1200"/>
              </a:spcAft>
            </a:pPr>
            <a:endParaRPr lang="en-US" dirty="0"/>
          </a:p>
          <a:p>
            <a:pPr>
              <a:lnSpc>
                <a:spcPct val="100000"/>
              </a:lnSpc>
              <a:spcBef>
                <a:spcPts val="0"/>
              </a:spcBef>
              <a:spcAft>
                <a:spcPts val="1200"/>
              </a:spcAft>
            </a:pPr>
            <a:endParaRPr lang="en-US" sz="2200" dirty="0">
              <a:solidFill>
                <a:srgbClr val="414141"/>
              </a:solidFill>
            </a:endParaRPr>
          </a:p>
        </p:txBody>
      </p:sp>
      <p:sp>
        <p:nvSpPr>
          <p:cNvPr id="11" name="TextBox 10">
            <a:extLst>
              <a:ext uri="{FF2B5EF4-FFF2-40B4-BE49-F238E27FC236}">
                <a16:creationId xmlns:a16="http://schemas.microsoft.com/office/drawing/2014/main" id="{A4DAD72C-78E8-614C-01D4-6210294DB0CA}"/>
              </a:ext>
            </a:extLst>
          </p:cNvPr>
          <p:cNvSpPr txBox="1"/>
          <p:nvPr/>
        </p:nvSpPr>
        <p:spPr>
          <a:xfrm>
            <a:off x="1140596" y="3984276"/>
            <a:ext cx="2284269" cy="1495281"/>
          </a:xfrm>
          <a:prstGeom prst="rect">
            <a:avLst/>
          </a:prstGeom>
          <a:noFill/>
        </p:spPr>
        <p:txBody>
          <a:bodyPr wrap="square">
            <a:spAutoFit/>
          </a:bodyPr>
          <a:lstStyle/>
          <a:p>
            <a:pPr algn="l">
              <a:lnSpc>
                <a:spcPts val="2250"/>
              </a:lnSpc>
            </a:pPr>
            <a:r>
              <a:rPr lang="en-US" sz="1600" b="1" i="1" dirty="0">
                <a:solidFill>
                  <a:srgbClr val="414141"/>
                </a:solidFill>
                <a:effectLst/>
              </a:rPr>
              <a:t>Recommended Reading</a:t>
            </a:r>
            <a:endParaRPr lang="en-US" sz="1600" b="1" i="1" dirty="0">
              <a:solidFill>
                <a:srgbClr val="414141"/>
              </a:solidFill>
              <a:effectLst/>
              <a:hlinkClick r:id="rId2">
                <a:extLst>
                  <a:ext uri="{A12FA001-AC4F-418D-AE19-62706E023703}">
                    <ahyp:hlinkClr xmlns:ahyp="http://schemas.microsoft.com/office/drawing/2018/hyperlinkcolor" val="tx"/>
                  </a:ext>
                </a:extLst>
              </a:hlinkClick>
            </a:endParaRPr>
          </a:p>
          <a:p>
            <a:r>
              <a:rPr lang="en-US" dirty="0">
                <a:solidFill>
                  <a:srgbClr val="00B0F0"/>
                </a:solidFill>
                <a:hlinkClick r:id="rId3">
                  <a:extLst>
                    <a:ext uri="{A12FA001-AC4F-418D-AE19-62706E023703}">
                      <ahyp:hlinkClr xmlns:ahyp="http://schemas.microsoft.com/office/drawing/2018/hyperlinkcolor" val="tx"/>
                    </a:ext>
                  </a:extLst>
                </a:hlinkClick>
              </a:rPr>
              <a:t>What is cost-based pricing? Example and strategy for tourism accommodations.</a:t>
            </a:r>
            <a:endParaRPr lang="en-US" sz="1600" i="0" dirty="0">
              <a:solidFill>
                <a:srgbClr val="00B0F0"/>
              </a:solidFill>
              <a:effectLst/>
            </a:endParaRPr>
          </a:p>
        </p:txBody>
      </p:sp>
      <p:pic>
        <p:nvPicPr>
          <p:cNvPr id="12" name="Picture 11">
            <a:extLst>
              <a:ext uri="{FF2B5EF4-FFF2-40B4-BE49-F238E27FC236}">
                <a16:creationId xmlns:a16="http://schemas.microsoft.com/office/drawing/2014/main" id="{5F3771B5-9176-0169-7F27-337B2B19C907}"/>
              </a:ext>
            </a:extLst>
          </p:cNvPr>
          <p:cNvPicPr>
            <a:picLocks noChangeAspect="1"/>
          </p:cNvPicPr>
          <p:nvPr/>
        </p:nvPicPr>
        <p:blipFill>
          <a:blip r:embed="rId4"/>
          <a:stretch>
            <a:fillRect/>
          </a:stretch>
        </p:blipFill>
        <p:spPr>
          <a:xfrm>
            <a:off x="290007" y="4181472"/>
            <a:ext cx="850589" cy="846711"/>
          </a:xfrm>
          <a:prstGeom prst="rect">
            <a:avLst/>
          </a:prstGeom>
        </p:spPr>
      </p:pic>
      <p:grpSp>
        <p:nvGrpSpPr>
          <p:cNvPr id="7" name="Group 6">
            <a:extLst>
              <a:ext uri="{FF2B5EF4-FFF2-40B4-BE49-F238E27FC236}">
                <a16:creationId xmlns:a16="http://schemas.microsoft.com/office/drawing/2014/main" id="{10AFA3E5-2247-9189-1BC2-33C7EA153F21}"/>
              </a:ext>
            </a:extLst>
          </p:cNvPr>
          <p:cNvGrpSpPr/>
          <p:nvPr/>
        </p:nvGrpSpPr>
        <p:grpSpPr>
          <a:xfrm>
            <a:off x="10920313" y="237675"/>
            <a:ext cx="1081945" cy="1011723"/>
            <a:chOff x="1016000" y="1137920"/>
            <a:chExt cx="1016000" cy="1016000"/>
          </a:xfrm>
        </p:grpSpPr>
        <p:sp>
          <p:nvSpPr>
            <p:cNvPr id="8" name="Oval 7">
              <a:extLst>
                <a:ext uri="{FF2B5EF4-FFF2-40B4-BE49-F238E27FC236}">
                  <a16:creationId xmlns:a16="http://schemas.microsoft.com/office/drawing/2014/main" id="{AEAA471F-22B5-05A6-D4CD-5139E5BB20DC}"/>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ECFC1A14-CABC-C647-FA5E-BA251BCA307F}"/>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28</a:t>
              </a:r>
            </a:p>
          </p:txBody>
        </p:sp>
      </p:grpSp>
    </p:spTree>
    <p:extLst>
      <p:ext uri="{BB962C8B-B14F-4D97-AF65-F5344CB8AC3E}">
        <p14:creationId xmlns:p14="http://schemas.microsoft.com/office/powerpoint/2010/main" val="305281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58325-8DAC-3A7A-7A39-6C1587D3A414}"/>
            </a:ext>
          </a:extLst>
        </p:cNvPr>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75945888-F02B-8BD5-4008-A4A56FAFC2C6}"/>
              </a:ext>
            </a:extLst>
          </p:cNvPr>
          <p:cNvGraphicFramePr/>
          <p:nvPr/>
        </p:nvGraphicFramePr>
        <p:xfrm>
          <a:off x="268391" y="95251"/>
          <a:ext cx="11701361" cy="5804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oup 17">
            <a:extLst>
              <a:ext uri="{FF2B5EF4-FFF2-40B4-BE49-F238E27FC236}">
                <a16:creationId xmlns:a16="http://schemas.microsoft.com/office/drawing/2014/main" id="{95E23BE4-D39A-B439-6C2E-BFE7E27A531C}"/>
              </a:ext>
            </a:extLst>
          </p:cNvPr>
          <p:cNvGrpSpPr/>
          <p:nvPr/>
        </p:nvGrpSpPr>
        <p:grpSpPr>
          <a:xfrm>
            <a:off x="222248" y="5522658"/>
            <a:ext cx="3620403" cy="1046855"/>
            <a:chOff x="0" y="2564860"/>
            <a:chExt cx="3620403" cy="945239"/>
          </a:xfrm>
        </p:grpSpPr>
        <p:sp>
          <p:nvSpPr>
            <p:cNvPr id="19" name="Rectangle: Rounded Corners 18">
              <a:extLst>
                <a:ext uri="{FF2B5EF4-FFF2-40B4-BE49-F238E27FC236}">
                  <a16:creationId xmlns:a16="http://schemas.microsoft.com/office/drawing/2014/main" id="{BBA94D27-F75B-1F8B-4631-7A97F879A9DE}"/>
                </a:ext>
              </a:extLst>
            </p:cNvPr>
            <p:cNvSpPr/>
            <p:nvPr/>
          </p:nvSpPr>
          <p:spPr>
            <a:xfrm>
              <a:off x="0" y="2564860"/>
              <a:ext cx="3620403" cy="945239"/>
            </a:xfrm>
            <a:prstGeom prst="roundRect">
              <a:avLst/>
            </a:pr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20" name="Rectangle: Rounded Corners 4">
              <a:extLst>
                <a:ext uri="{FF2B5EF4-FFF2-40B4-BE49-F238E27FC236}">
                  <a16:creationId xmlns:a16="http://schemas.microsoft.com/office/drawing/2014/main" id="{D03F99B9-7F11-1FB8-4721-58B9B537D5EA}"/>
                </a:ext>
              </a:extLst>
            </p:cNvPr>
            <p:cNvSpPr txBox="1"/>
            <p:nvPr/>
          </p:nvSpPr>
          <p:spPr>
            <a:xfrm>
              <a:off x="46143" y="2611003"/>
              <a:ext cx="3528117" cy="8529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E" sz="2400" b="1" kern="1200" dirty="0"/>
                <a:t>Example</a:t>
              </a:r>
            </a:p>
          </p:txBody>
        </p:sp>
      </p:grpSp>
      <p:grpSp>
        <p:nvGrpSpPr>
          <p:cNvPr id="21" name="Group 20">
            <a:extLst>
              <a:ext uri="{FF2B5EF4-FFF2-40B4-BE49-F238E27FC236}">
                <a16:creationId xmlns:a16="http://schemas.microsoft.com/office/drawing/2014/main" id="{85B67037-EEC7-A9C9-2DA6-96336BA9BB53}"/>
              </a:ext>
            </a:extLst>
          </p:cNvPr>
          <p:cNvGrpSpPr/>
          <p:nvPr/>
        </p:nvGrpSpPr>
        <p:grpSpPr>
          <a:xfrm>
            <a:off x="3796508" y="5421271"/>
            <a:ext cx="8127101" cy="1341478"/>
            <a:chOff x="3981018" y="1962771"/>
            <a:chExt cx="7834811" cy="1145167"/>
          </a:xfrm>
        </p:grpSpPr>
        <p:sp>
          <p:nvSpPr>
            <p:cNvPr id="22" name="Arrow: Right 21">
              <a:extLst>
                <a:ext uri="{FF2B5EF4-FFF2-40B4-BE49-F238E27FC236}">
                  <a16:creationId xmlns:a16="http://schemas.microsoft.com/office/drawing/2014/main" id="{9DD779D4-6255-428C-8DCB-C87C8F42F87C}"/>
                </a:ext>
              </a:extLst>
            </p:cNvPr>
            <p:cNvSpPr/>
            <p:nvPr/>
          </p:nvSpPr>
          <p:spPr>
            <a:xfrm>
              <a:off x="3981018" y="1962771"/>
              <a:ext cx="7834811" cy="1145167"/>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23" name="Arrow: Right 4">
              <a:extLst>
                <a:ext uri="{FF2B5EF4-FFF2-40B4-BE49-F238E27FC236}">
                  <a16:creationId xmlns:a16="http://schemas.microsoft.com/office/drawing/2014/main" id="{3652A910-595A-CB81-9FEA-0AB7237C3F67}"/>
                </a:ext>
              </a:extLst>
            </p:cNvPr>
            <p:cNvSpPr txBox="1"/>
            <p:nvPr/>
          </p:nvSpPr>
          <p:spPr>
            <a:xfrm>
              <a:off x="4073304" y="2151186"/>
              <a:ext cx="7542141" cy="8936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t" anchorCtr="0">
              <a:noAutofit/>
            </a:bodyPr>
            <a:lstStyle/>
            <a:p>
              <a:pPr marL="342900" lvl="1" indent="-342900" defTabSz="977900">
                <a:lnSpc>
                  <a:spcPct val="90000"/>
                </a:lnSpc>
                <a:spcBef>
                  <a:spcPct val="0"/>
                </a:spcBef>
                <a:spcAft>
                  <a:spcPct val="15000"/>
                </a:spcAft>
                <a:buFont typeface="Arial" panose="020B0604020202020204" pitchFamily="34" charset="0"/>
                <a:buChar char="•"/>
              </a:pPr>
              <a:r>
                <a:rPr lang="en-US" sz="2200" dirty="0">
                  <a:solidFill>
                    <a:srgbClr val="494949"/>
                  </a:solidFill>
                  <a:latin typeface="Calibri" panose="020F0502020204030204"/>
                </a:rPr>
                <a:t>If your off-grid treehouse offers a unique digital detox experience, you may charge €160 per night even if the costs are just €70, because the </a:t>
              </a:r>
              <a:r>
                <a:rPr lang="en-US" sz="2200" b="1" dirty="0">
                  <a:solidFill>
                    <a:srgbClr val="494949"/>
                  </a:solidFill>
                  <a:latin typeface="Calibri" panose="020F0502020204030204"/>
                </a:rPr>
                <a:t>emotional and experiential value is high</a:t>
              </a:r>
              <a:r>
                <a:rPr lang="en-US" sz="2200" dirty="0">
                  <a:solidFill>
                    <a:srgbClr val="494949"/>
                  </a:solidFill>
                  <a:latin typeface="Calibri" panose="020F0502020204030204"/>
                </a:rPr>
                <a:t>.</a:t>
              </a:r>
              <a:endParaRPr lang="en-IE" sz="2200" dirty="0">
                <a:solidFill>
                  <a:srgbClr val="494949"/>
                </a:solidFill>
                <a:latin typeface="Calibri" panose="020F0502020204030204"/>
              </a:endParaRPr>
            </a:p>
          </p:txBody>
        </p:sp>
      </p:grpSp>
    </p:spTree>
    <p:extLst>
      <p:ext uri="{BB962C8B-B14F-4D97-AF65-F5344CB8AC3E}">
        <p14:creationId xmlns:p14="http://schemas.microsoft.com/office/powerpoint/2010/main" val="879294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B0019-C936-514C-8161-48FD5C1324C3}"/>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95D946D-978E-149C-E47D-CEF3CB992152}"/>
              </a:ext>
            </a:extLst>
          </p:cNvPr>
          <p:cNvGraphicFramePr/>
          <p:nvPr/>
        </p:nvGraphicFramePr>
        <p:xfrm>
          <a:off x="1131886" y="4873275"/>
          <a:ext cx="10236200" cy="1317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6C6CF9E-28FF-6038-34D2-6C3E6E08ECBA}"/>
              </a:ext>
            </a:extLst>
          </p:cNvPr>
          <p:cNvSpPr txBox="1"/>
          <p:nvPr/>
        </p:nvSpPr>
        <p:spPr>
          <a:xfrm>
            <a:off x="1022350" y="395318"/>
            <a:ext cx="9207500" cy="479618"/>
          </a:xfrm>
          <a:prstGeom prst="rect">
            <a:avLst/>
          </a:prstGeom>
          <a:noFill/>
        </p:spPr>
        <p:txBody>
          <a:bodyPr wrap="square">
            <a:spAutoFit/>
          </a:bodyPr>
          <a:lstStyle/>
          <a:p>
            <a:pPr algn="l">
              <a:lnSpc>
                <a:spcPts val="2850"/>
              </a:lnSpc>
            </a:pPr>
            <a:r>
              <a:rPr lang="en-US" sz="3200" b="1" i="0" dirty="0">
                <a:solidFill>
                  <a:srgbClr val="E96751"/>
                </a:solidFill>
                <a:effectLst/>
              </a:rPr>
              <a:t>Advantages of Cost-based Pricing</a:t>
            </a:r>
          </a:p>
        </p:txBody>
      </p:sp>
      <p:sp>
        <p:nvSpPr>
          <p:cNvPr id="9" name="TextBox 8">
            <a:extLst>
              <a:ext uri="{FF2B5EF4-FFF2-40B4-BE49-F238E27FC236}">
                <a16:creationId xmlns:a16="http://schemas.microsoft.com/office/drawing/2014/main" id="{4358AA9F-2CE1-964B-1D41-A3464067D8B8}"/>
              </a:ext>
            </a:extLst>
          </p:cNvPr>
          <p:cNvSpPr txBox="1"/>
          <p:nvPr/>
        </p:nvSpPr>
        <p:spPr>
          <a:xfrm>
            <a:off x="1022349" y="898219"/>
            <a:ext cx="10455275" cy="430887"/>
          </a:xfrm>
          <a:prstGeom prst="rect">
            <a:avLst/>
          </a:prstGeom>
          <a:noFill/>
        </p:spPr>
        <p:txBody>
          <a:bodyPr wrap="square">
            <a:spAutoFit/>
          </a:bodyPr>
          <a:lstStyle/>
          <a:p>
            <a:r>
              <a:rPr lang="en-US" sz="2200" dirty="0">
                <a:solidFill>
                  <a:srgbClr val="494949"/>
                </a:solidFill>
              </a:rPr>
              <a:t>What are the advantages of cost-based pricing? Here are five of the most compelling.</a:t>
            </a:r>
            <a:endParaRPr lang="en-IE" sz="2200" dirty="0">
              <a:solidFill>
                <a:srgbClr val="494949"/>
              </a:solidFill>
            </a:endParaRPr>
          </a:p>
        </p:txBody>
      </p:sp>
      <p:graphicFrame>
        <p:nvGraphicFramePr>
          <p:cNvPr id="12" name="Diagram 11">
            <a:extLst>
              <a:ext uri="{FF2B5EF4-FFF2-40B4-BE49-F238E27FC236}">
                <a16:creationId xmlns:a16="http://schemas.microsoft.com/office/drawing/2014/main" id="{DB335BCA-C01F-753E-79DC-229F85211201}"/>
              </a:ext>
            </a:extLst>
          </p:cNvPr>
          <p:cNvGraphicFramePr/>
          <p:nvPr/>
        </p:nvGraphicFramePr>
        <p:xfrm>
          <a:off x="1131886" y="1500011"/>
          <a:ext cx="10236200" cy="32349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3355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F096D-7D4A-1B3A-27EC-6618D689DA5C}"/>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3F8B38A2-FDF4-7A2C-64AC-CA91C0E8CC9B}"/>
              </a:ext>
            </a:extLst>
          </p:cNvPr>
          <p:cNvSpPr txBox="1">
            <a:spLocks/>
          </p:cNvSpPr>
          <p:nvPr/>
        </p:nvSpPr>
        <p:spPr>
          <a:xfrm>
            <a:off x="6726460" y="1289761"/>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 </a:t>
            </a:r>
            <a:r>
              <a:rPr lang="en-US" sz="2400" dirty="0">
                <a:solidFill>
                  <a:srgbClr val="E96751"/>
                </a:solidFill>
              </a:rPr>
              <a:t>Pricing for Profit, Value, and Seasonality</a:t>
            </a:r>
          </a:p>
        </p:txBody>
      </p:sp>
      <p:sp>
        <p:nvSpPr>
          <p:cNvPr id="6" name="Text Placeholder 8">
            <a:extLst>
              <a:ext uri="{FF2B5EF4-FFF2-40B4-BE49-F238E27FC236}">
                <a16:creationId xmlns:a16="http://schemas.microsoft.com/office/drawing/2014/main" id="{3C605FF0-8A09-019A-9F4A-C145BC6C0D42}"/>
              </a:ext>
            </a:extLst>
          </p:cNvPr>
          <p:cNvSpPr>
            <a:spLocks noGrp="1"/>
          </p:cNvSpPr>
          <p:nvPr>
            <p:ph type="body" sz="quarter" idx="28"/>
          </p:nvPr>
        </p:nvSpPr>
        <p:spPr>
          <a:xfrm>
            <a:off x="394737" y="1289761"/>
            <a:ext cx="5764015" cy="4671588"/>
          </a:xfrm>
        </p:spPr>
        <p:txBody>
          <a:bodyPr/>
          <a:lstStyle/>
          <a:p>
            <a:pPr marL="0" indent="0"/>
            <a:r>
              <a:rPr lang="en-US" dirty="0"/>
              <a:t>After calculating your costs and break-even point, the next step is setting prices that ensure profitability. These sections guide you through creating a pricing strategy that is both competitive and sustainable, how to balance guest expectations, operational realities, and long-term growth. You’ll explore profit-focused pricing models and learn how to adapt them to your business. Alongside this, you’ll develop seasonal strategies to adjust prices during high and low demand periods, helping you </a:t>
            </a:r>
            <a:r>
              <a:rPr lang="en-US" dirty="0" err="1"/>
              <a:t>optimise</a:t>
            </a:r>
            <a:r>
              <a:rPr lang="en-US" dirty="0"/>
              <a:t> bookings, </a:t>
            </a:r>
            <a:r>
              <a:rPr lang="en-US" dirty="0" err="1"/>
              <a:t>maximise</a:t>
            </a:r>
            <a:r>
              <a:rPr lang="en-US" dirty="0"/>
              <a:t> revenue, and maintain financial stability throughout the year. Together, these approaches give you the clarity and flexibility needed to make smarter decisions and grow a resilient, profitable accommodation.</a:t>
            </a:r>
          </a:p>
        </p:txBody>
      </p:sp>
      <p:sp>
        <p:nvSpPr>
          <p:cNvPr id="7" name="Text Placeholder 7">
            <a:extLst>
              <a:ext uri="{FF2B5EF4-FFF2-40B4-BE49-F238E27FC236}">
                <a16:creationId xmlns:a16="http://schemas.microsoft.com/office/drawing/2014/main" id="{D0E6B9AF-0EF0-A976-CA10-260EE8AB5CED}"/>
              </a:ext>
            </a:extLst>
          </p:cNvPr>
          <p:cNvSpPr>
            <a:spLocks noGrp="1"/>
          </p:cNvSpPr>
          <p:nvPr>
            <p:ph type="body" sz="quarter" idx="27"/>
          </p:nvPr>
        </p:nvSpPr>
        <p:spPr>
          <a:xfrm>
            <a:off x="0" y="382100"/>
            <a:ext cx="5468471" cy="720752"/>
          </a:xfrm>
        </p:spPr>
        <p:txBody>
          <a:bodyPr/>
          <a:lstStyle/>
          <a:p>
            <a:r>
              <a:rPr lang="en-US" dirty="0"/>
              <a:t>Module 8 (Part 3)Overview</a:t>
            </a:r>
          </a:p>
        </p:txBody>
      </p:sp>
      <p:cxnSp>
        <p:nvCxnSpPr>
          <p:cNvPr id="8" name="Straight Connector 7">
            <a:extLst>
              <a:ext uri="{FF2B5EF4-FFF2-40B4-BE49-F238E27FC236}">
                <a16:creationId xmlns:a16="http://schemas.microsoft.com/office/drawing/2014/main" id="{086203C8-82B3-345D-48CF-6B42A4E59F1F}"/>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B7AE0CB-16A5-579C-D187-1C817C8928FD}"/>
              </a:ext>
            </a:extLst>
          </p:cNvPr>
          <p:cNvSpPr txBox="1">
            <a:spLocks/>
          </p:cNvSpPr>
          <p:nvPr/>
        </p:nvSpPr>
        <p:spPr>
          <a:xfrm>
            <a:off x="6726460" y="3914747"/>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Develop a </a:t>
            </a:r>
            <a:r>
              <a:rPr lang="en-US" sz="1800" b="1" dirty="0">
                <a:solidFill>
                  <a:srgbClr val="494949"/>
                </a:solidFill>
              </a:rPr>
              <a:t>pricing strategy </a:t>
            </a:r>
            <a:r>
              <a:rPr lang="en-US" sz="1800" dirty="0">
                <a:solidFill>
                  <a:srgbClr val="494949"/>
                </a:solidFill>
              </a:rPr>
              <a:t>that ensures profitability and reflects your unique brand values.</a:t>
            </a:r>
          </a:p>
          <a:p>
            <a:pPr marL="285750" indent="-285750">
              <a:buFont typeface="Arial" panose="020B0604020202020204" pitchFamily="34" charset="0"/>
              <a:buChar char="•"/>
            </a:pPr>
            <a:r>
              <a:rPr lang="en-US" sz="1800" dirty="0">
                <a:solidFill>
                  <a:srgbClr val="494949"/>
                </a:solidFill>
              </a:rPr>
              <a:t>Understand different </a:t>
            </a:r>
            <a:r>
              <a:rPr lang="en-US" sz="1800" b="1" dirty="0">
                <a:solidFill>
                  <a:srgbClr val="494949"/>
                </a:solidFill>
              </a:rPr>
              <a:t>pricing models </a:t>
            </a:r>
            <a:r>
              <a:rPr lang="en-US" sz="1800" dirty="0">
                <a:solidFill>
                  <a:srgbClr val="494949"/>
                </a:solidFill>
              </a:rPr>
              <a:t>(e.g., cost-plus, value-based, dynamic) and how to apply them effectively.</a:t>
            </a:r>
          </a:p>
          <a:p>
            <a:pPr marL="285750" indent="-285750">
              <a:buFont typeface="Arial" panose="020B0604020202020204" pitchFamily="34" charset="0"/>
              <a:buChar char="•"/>
            </a:pPr>
            <a:r>
              <a:rPr lang="en-US" sz="1800" dirty="0" err="1">
                <a:solidFill>
                  <a:srgbClr val="494949"/>
                </a:solidFill>
              </a:rPr>
              <a:t>Analyse</a:t>
            </a:r>
            <a:r>
              <a:rPr lang="en-US" sz="1800" dirty="0">
                <a:solidFill>
                  <a:srgbClr val="494949"/>
                </a:solidFill>
              </a:rPr>
              <a:t> your market, guest expectations, and business goals to set </a:t>
            </a:r>
            <a:r>
              <a:rPr lang="en-US" sz="1800" b="1" dirty="0">
                <a:solidFill>
                  <a:srgbClr val="494949"/>
                </a:solidFill>
              </a:rPr>
              <a:t>competitive rates.</a:t>
            </a:r>
          </a:p>
          <a:p>
            <a:pPr marL="285750" indent="-285750">
              <a:buFont typeface="Arial" panose="020B0604020202020204" pitchFamily="34" charset="0"/>
              <a:buChar char="•"/>
            </a:pPr>
            <a:r>
              <a:rPr lang="en-US" sz="1800" dirty="0">
                <a:solidFill>
                  <a:srgbClr val="494949"/>
                </a:solidFill>
              </a:rPr>
              <a:t>Adjust your pricing throughout the year to reflect </a:t>
            </a:r>
            <a:r>
              <a:rPr lang="en-US" sz="1800" b="1" dirty="0">
                <a:solidFill>
                  <a:srgbClr val="494949"/>
                </a:solidFill>
              </a:rPr>
              <a:t>seasonal changes </a:t>
            </a:r>
            <a:r>
              <a:rPr lang="en-US" sz="1800" dirty="0">
                <a:solidFill>
                  <a:srgbClr val="494949"/>
                </a:solidFill>
              </a:rPr>
              <a:t>in demand.</a:t>
            </a:r>
          </a:p>
          <a:p>
            <a:pPr marL="285750" indent="-285750">
              <a:buFont typeface="Arial" panose="020B0604020202020204" pitchFamily="34" charset="0"/>
              <a:buChar char="•"/>
            </a:pPr>
            <a:r>
              <a:rPr lang="en-US" sz="1800" b="1" dirty="0" err="1">
                <a:solidFill>
                  <a:srgbClr val="494949"/>
                </a:solidFill>
              </a:rPr>
              <a:t>Maximise</a:t>
            </a:r>
            <a:r>
              <a:rPr lang="en-US" sz="1800" b="1" dirty="0">
                <a:solidFill>
                  <a:srgbClr val="494949"/>
                </a:solidFill>
              </a:rPr>
              <a:t> revenue </a:t>
            </a:r>
            <a:r>
              <a:rPr lang="en-US" sz="1800" dirty="0">
                <a:solidFill>
                  <a:srgbClr val="494949"/>
                </a:solidFill>
              </a:rPr>
              <a:t>during high-demand periods while staying competitive during slower seasons.</a:t>
            </a:r>
          </a:p>
          <a:p>
            <a:pPr marL="285750" indent="-285750">
              <a:buFont typeface="Arial" panose="020B0604020202020204" pitchFamily="34" charset="0"/>
              <a:buChar char="•"/>
            </a:pPr>
            <a:r>
              <a:rPr lang="en-US" sz="1800" dirty="0">
                <a:solidFill>
                  <a:srgbClr val="494949"/>
                </a:solidFill>
              </a:rPr>
              <a:t>Align your pricing with </a:t>
            </a:r>
            <a:r>
              <a:rPr lang="en-US" sz="1800" b="1" dirty="0">
                <a:solidFill>
                  <a:srgbClr val="494949"/>
                </a:solidFill>
              </a:rPr>
              <a:t>long-term sustainability</a:t>
            </a:r>
            <a:r>
              <a:rPr lang="en-US" sz="1800" dirty="0">
                <a:solidFill>
                  <a:srgbClr val="494949"/>
                </a:solidFill>
              </a:rPr>
              <a:t>, guest satisfaction, and financial goals.</a:t>
            </a:r>
            <a:endParaRPr lang="en-GB" sz="1800" dirty="0">
              <a:solidFill>
                <a:srgbClr val="494949"/>
              </a:solidFill>
            </a:endParaRPr>
          </a:p>
        </p:txBody>
      </p:sp>
      <p:sp>
        <p:nvSpPr>
          <p:cNvPr id="2" name="TextBox 1">
            <a:extLst>
              <a:ext uri="{FF2B5EF4-FFF2-40B4-BE49-F238E27FC236}">
                <a16:creationId xmlns:a16="http://schemas.microsoft.com/office/drawing/2014/main" id="{BF11FED0-5DE9-7D06-DD4B-6B50D3596947}"/>
              </a:ext>
            </a:extLst>
          </p:cNvPr>
          <p:cNvSpPr txBox="1"/>
          <p:nvPr/>
        </p:nvSpPr>
        <p:spPr>
          <a:xfrm>
            <a:off x="6723531" y="456521"/>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2426539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7BAC-428B-FE05-654C-8742C1910658}"/>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969C2A2-5CA9-0B0D-8C79-1095FC4EAAAC}"/>
              </a:ext>
            </a:extLst>
          </p:cNvPr>
          <p:cNvGraphicFramePr/>
          <p:nvPr/>
        </p:nvGraphicFramePr>
        <p:xfrm>
          <a:off x="1131886" y="4987575"/>
          <a:ext cx="10236200" cy="1317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2335A05-2E11-D546-8AE0-2FE67583AF5E}"/>
              </a:ext>
            </a:extLst>
          </p:cNvPr>
          <p:cNvSpPr txBox="1"/>
          <p:nvPr/>
        </p:nvSpPr>
        <p:spPr>
          <a:xfrm>
            <a:off x="1022350" y="252942"/>
            <a:ext cx="9207500" cy="479618"/>
          </a:xfrm>
          <a:prstGeom prst="rect">
            <a:avLst/>
          </a:prstGeom>
          <a:noFill/>
        </p:spPr>
        <p:txBody>
          <a:bodyPr wrap="square">
            <a:spAutoFit/>
          </a:bodyPr>
          <a:lstStyle/>
          <a:p>
            <a:pPr algn="l">
              <a:lnSpc>
                <a:spcPts val="2850"/>
              </a:lnSpc>
            </a:pPr>
            <a:r>
              <a:rPr lang="en-US" sz="3200" b="1" i="0" dirty="0">
                <a:solidFill>
                  <a:srgbClr val="E96751"/>
                </a:solidFill>
                <a:effectLst/>
              </a:rPr>
              <a:t>Cost-based Pricing Vs Other Pricing Strategies </a:t>
            </a:r>
          </a:p>
        </p:txBody>
      </p:sp>
      <p:sp>
        <p:nvSpPr>
          <p:cNvPr id="9" name="TextBox 8">
            <a:extLst>
              <a:ext uri="{FF2B5EF4-FFF2-40B4-BE49-F238E27FC236}">
                <a16:creationId xmlns:a16="http://schemas.microsoft.com/office/drawing/2014/main" id="{903770A4-7479-4C99-DE2C-7C1BB6645F0D}"/>
              </a:ext>
            </a:extLst>
          </p:cNvPr>
          <p:cNvSpPr txBox="1"/>
          <p:nvPr/>
        </p:nvSpPr>
        <p:spPr>
          <a:xfrm>
            <a:off x="1022349" y="752302"/>
            <a:ext cx="10455275" cy="769441"/>
          </a:xfrm>
          <a:prstGeom prst="rect">
            <a:avLst/>
          </a:prstGeom>
          <a:noFill/>
        </p:spPr>
        <p:txBody>
          <a:bodyPr wrap="square">
            <a:spAutoFit/>
          </a:bodyPr>
          <a:lstStyle/>
          <a:p>
            <a:r>
              <a:rPr lang="en-US" sz="2200" b="0" i="0" dirty="0">
                <a:solidFill>
                  <a:srgbClr val="494949"/>
                </a:solidFill>
                <a:effectLst/>
                <a:latin typeface="Epilogue"/>
              </a:rPr>
              <a:t>Cost-based pricing is one of </a:t>
            </a:r>
            <a:r>
              <a:rPr lang="en-US" sz="2200" dirty="0">
                <a:solidFill>
                  <a:srgbClr val="494949"/>
                </a:solidFill>
                <a:latin typeface="Epilogue"/>
              </a:rPr>
              <a:t>several pricing strategies available to accommodation providers</a:t>
            </a:r>
            <a:r>
              <a:rPr lang="en-US" sz="2200" b="0" i="0" dirty="0">
                <a:solidFill>
                  <a:srgbClr val="494949"/>
                </a:solidFill>
                <a:effectLst/>
                <a:latin typeface="Epilogue"/>
              </a:rPr>
              <a:t>. Here’s how it compares to a few of the most popular.</a:t>
            </a:r>
            <a:endParaRPr lang="en-IE" sz="2200" dirty="0">
              <a:solidFill>
                <a:srgbClr val="494949"/>
              </a:solidFill>
            </a:endParaRPr>
          </a:p>
        </p:txBody>
      </p:sp>
      <p:graphicFrame>
        <p:nvGraphicFramePr>
          <p:cNvPr id="12" name="Diagram 11">
            <a:extLst>
              <a:ext uri="{FF2B5EF4-FFF2-40B4-BE49-F238E27FC236}">
                <a16:creationId xmlns:a16="http://schemas.microsoft.com/office/drawing/2014/main" id="{D2C03539-9BE7-8865-98F0-FBF9F7B1ED09}"/>
              </a:ext>
            </a:extLst>
          </p:cNvPr>
          <p:cNvGraphicFramePr/>
          <p:nvPr/>
        </p:nvGraphicFramePr>
        <p:xfrm>
          <a:off x="1131886" y="1668641"/>
          <a:ext cx="10236200" cy="32349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43729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C4C79-2559-1D2B-D928-7938DFA9E9F9}"/>
            </a:ext>
          </a:extLst>
        </p:cNvPr>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1A21A5DD-5418-C60C-C134-F4F49E2B8A3C}"/>
              </a:ext>
            </a:extLst>
          </p:cNvPr>
          <p:cNvGraphicFramePr/>
          <p:nvPr/>
        </p:nvGraphicFramePr>
        <p:xfrm>
          <a:off x="277056" y="120316"/>
          <a:ext cx="11562017" cy="6557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3882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046133-4275-5E22-3E1D-9952D3DFC2D4}"/>
              </a:ext>
            </a:extLst>
          </p:cNvPr>
          <p:cNvSpPr>
            <a:spLocks noGrp="1"/>
          </p:cNvSpPr>
          <p:nvPr>
            <p:ph type="body" sz="quarter" idx="16"/>
          </p:nvPr>
        </p:nvSpPr>
        <p:spPr>
          <a:xfrm>
            <a:off x="569581" y="479192"/>
            <a:ext cx="10614687" cy="803654"/>
          </a:xfrm>
        </p:spPr>
        <p:txBody>
          <a:bodyPr/>
          <a:lstStyle/>
          <a:p>
            <a:r>
              <a:rPr lang="en-IE" dirty="0">
                <a:solidFill>
                  <a:srgbClr val="E96751"/>
                </a:solidFill>
              </a:rPr>
              <a:t>Summary: </a:t>
            </a:r>
            <a:r>
              <a:rPr lang="en-IE" dirty="0"/>
              <a:t>3 Main Pricing Strategies </a:t>
            </a:r>
          </a:p>
        </p:txBody>
      </p:sp>
      <p:graphicFrame>
        <p:nvGraphicFramePr>
          <p:cNvPr id="5" name="Table 4">
            <a:extLst>
              <a:ext uri="{FF2B5EF4-FFF2-40B4-BE49-F238E27FC236}">
                <a16:creationId xmlns:a16="http://schemas.microsoft.com/office/drawing/2014/main" id="{F56F0DAB-C2A9-89DA-9C5F-5B4F6CF54100}"/>
              </a:ext>
            </a:extLst>
          </p:cNvPr>
          <p:cNvGraphicFramePr>
            <a:graphicFrameLocks noGrp="1"/>
          </p:cNvGraphicFramePr>
          <p:nvPr>
            <p:extLst>
              <p:ext uri="{D42A27DB-BD31-4B8C-83A1-F6EECF244321}">
                <p14:modId xmlns:p14="http://schemas.microsoft.com/office/powerpoint/2010/main" val="3967233456"/>
              </p:ext>
            </p:extLst>
          </p:nvPr>
        </p:nvGraphicFramePr>
        <p:xfrm>
          <a:off x="569581" y="1252581"/>
          <a:ext cx="11212845" cy="4724400"/>
        </p:xfrm>
        <a:graphic>
          <a:graphicData uri="http://schemas.openxmlformats.org/drawingml/2006/table">
            <a:tbl>
              <a:tblPr/>
              <a:tblGrid>
                <a:gridCol w="2242569">
                  <a:extLst>
                    <a:ext uri="{9D8B030D-6E8A-4147-A177-3AD203B41FA5}">
                      <a16:colId xmlns:a16="http://schemas.microsoft.com/office/drawing/2014/main" val="2207757032"/>
                    </a:ext>
                  </a:extLst>
                </a:gridCol>
                <a:gridCol w="2242569">
                  <a:extLst>
                    <a:ext uri="{9D8B030D-6E8A-4147-A177-3AD203B41FA5}">
                      <a16:colId xmlns:a16="http://schemas.microsoft.com/office/drawing/2014/main" val="2881481592"/>
                    </a:ext>
                  </a:extLst>
                </a:gridCol>
                <a:gridCol w="2242569">
                  <a:extLst>
                    <a:ext uri="{9D8B030D-6E8A-4147-A177-3AD203B41FA5}">
                      <a16:colId xmlns:a16="http://schemas.microsoft.com/office/drawing/2014/main" val="59990101"/>
                    </a:ext>
                  </a:extLst>
                </a:gridCol>
                <a:gridCol w="2242569">
                  <a:extLst>
                    <a:ext uri="{9D8B030D-6E8A-4147-A177-3AD203B41FA5}">
                      <a16:colId xmlns:a16="http://schemas.microsoft.com/office/drawing/2014/main" val="2792766650"/>
                    </a:ext>
                  </a:extLst>
                </a:gridCol>
                <a:gridCol w="2242569">
                  <a:extLst>
                    <a:ext uri="{9D8B030D-6E8A-4147-A177-3AD203B41FA5}">
                      <a16:colId xmlns:a16="http://schemas.microsoft.com/office/drawing/2014/main" val="3497006979"/>
                    </a:ext>
                  </a:extLst>
                </a:gridCol>
              </a:tblGrid>
              <a:tr h="0">
                <a:tc>
                  <a:txBody>
                    <a:bodyPr/>
                    <a:lstStyle/>
                    <a:p>
                      <a:pPr>
                        <a:buNone/>
                      </a:pPr>
                      <a:r>
                        <a:rPr lang="en-IE" sz="2200" b="1" dirty="0">
                          <a:solidFill>
                            <a:schemeClr val="bg1"/>
                          </a:solidFill>
                        </a:rPr>
                        <a:t>Pricing Strategy</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Definition</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Formula</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When to Use</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Example</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831336063"/>
                  </a:ext>
                </a:extLst>
              </a:tr>
              <a:tr h="0">
                <a:tc>
                  <a:txBody>
                    <a:bodyPr/>
                    <a:lstStyle/>
                    <a:p>
                      <a:pPr>
                        <a:buNone/>
                      </a:pPr>
                      <a:r>
                        <a:rPr lang="en-IE" sz="2200" b="0" dirty="0">
                          <a:solidFill>
                            <a:schemeClr val="bg1"/>
                          </a:solidFill>
                        </a:rPr>
                        <a:t>Break-Even Pricing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dirty="0">
                          <a:solidFill>
                            <a:srgbClr val="595959"/>
                          </a:solidFill>
                        </a:rPr>
                        <a:t>Covers your </a:t>
                      </a:r>
                      <a:r>
                        <a:rPr lang="en-US" sz="2200" b="1" dirty="0">
                          <a:solidFill>
                            <a:srgbClr val="595959"/>
                          </a:solidFill>
                        </a:rPr>
                        <a:t>costs only</a:t>
                      </a:r>
                      <a:r>
                        <a:rPr lang="en-US" sz="2200" dirty="0">
                          <a:solidFill>
                            <a:srgbClr val="595959"/>
                          </a:solidFill>
                        </a:rPr>
                        <a:t>, no profit margin included.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Total Costs ÷ Number of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Starting out, low season, or testing demand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€10,000 fixed costs ÷ 100 nights = </a:t>
                      </a:r>
                      <a:r>
                        <a:rPr lang="en-US" sz="2200" b="1" dirty="0">
                          <a:solidFill>
                            <a:srgbClr val="595959"/>
                          </a:solidFill>
                        </a:rPr>
                        <a:t>€100/night</a:t>
                      </a:r>
                      <a:endParaRPr lang="en-US" sz="22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0358309"/>
                  </a:ext>
                </a:extLst>
              </a:tr>
              <a:tr h="0">
                <a:tc>
                  <a:txBody>
                    <a:bodyPr/>
                    <a:lstStyle/>
                    <a:p>
                      <a:pPr>
                        <a:buNone/>
                      </a:pPr>
                      <a:r>
                        <a:rPr lang="en-IE" sz="2200" b="0" dirty="0">
                          <a:solidFill>
                            <a:schemeClr val="bg1"/>
                          </a:solidFill>
                        </a:rPr>
                        <a:t>Cost-Plus Pricing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Adds a </a:t>
                      </a:r>
                      <a:r>
                        <a:rPr lang="en-US" sz="2200" b="1">
                          <a:solidFill>
                            <a:srgbClr val="595959"/>
                          </a:solidFill>
                        </a:rPr>
                        <a:t>desired profit margin</a:t>
                      </a:r>
                      <a:r>
                        <a:rPr lang="en-US" sz="2200">
                          <a:solidFill>
                            <a:srgbClr val="595959"/>
                          </a:solidFill>
                        </a:rPr>
                        <a:t> to your total costs per 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Cost per Night + Profit (€ or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595959"/>
                          </a:solidFill>
                        </a:rPr>
                        <a:t>Regular operations, ensures margin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€100 cost/night + 30% profit = </a:t>
                      </a:r>
                      <a:r>
                        <a:rPr lang="en-US" sz="2200" b="1" dirty="0">
                          <a:solidFill>
                            <a:srgbClr val="595959"/>
                          </a:solidFill>
                        </a:rPr>
                        <a:t>€130/night</a:t>
                      </a:r>
                      <a:endParaRPr lang="en-US" sz="22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2409550"/>
                  </a:ext>
                </a:extLst>
              </a:tr>
              <a:tr h="0">
                <a:tc>
                  <a:txBody>
                    <a:bodyPr/>
                    <a:lstStyle/>
                    <a:p>
                      <a:pPr>
                        <a:buNone/>
                      </a:pPr>
                      <a:r>
                        <a:rPr lang="en-IE" sz="2200" b="0" dirty="0">
                          <a:solidFill>
                            <a:schemeClr val="bg1"/>
                          </a:solidFill>
                        </a:rPr>
                        <a:t>Value-Based Pricing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Based on </a:t>
                      </a:r>
                      <a:r>
                        <a:rPr lang="en-US" sz="2200" b="1">
                          <a:solidFill>
                            <a:srgbClr val="595959"/>
                          </a:solidFill>
                        </a:rPr>
                        <a:t>perceived value</a:t>
                      </a:r>
                      <a:r>
                        <a:rPr lang="en-US" sz="2200">
                          <a:solidFill>
                            <a:srgbClr val="595959"/>
                          </a:solidFill>
                        </a:rPr>
                        <a:t> to the guest, not just your costs.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What guests are willing to pay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High demand, luxury/unique stays, peak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Glamping pod with sea view: </a:t>
                      </a:r>
                      <a:r>
                        <a:rPr lang="en-US" sz="2200" b="1" dirty="0">
                          <a:solidFill>
                            <a:srgbClr val="595959"/>
                          </a:solidFill>
                        </a:rPr>
                        <a:t>Guests value at €180, </a:t>
                      </a:r>
                      <a:r>
                        <a:rPr lang="en-US" sz="2200" dirty="0">
                          <a:solidFill>
                            <a:srgbClr val="595959"/>
                          </a:solidFill>
                        </a:rPr>
                        <a:t>even if cost is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9346974"/>
                  </a:ext>
                </a:extLst>
              </a:tr>
            </a:tbl>
          </a:graphicData>
        </a:graphic>
      </p:graphicFrame>
    </p:spTree>
    <p:extLst>
      <p:ext uri="{BB962C8B-B14F-4D97-AF65-F5344CB8AC3E}">
        <p14:creationId xmlns:p14="http://schemas.microsoft.com/office/powerpoint/2010/main" val="3058691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F0512-ECF4-DA06-CBD0-F9B7D2E0611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FF70927-4A95-5581-7EC5-E14B2690BAD6}"/>
              </a:ext>
            </a:extLst>
          </p:cNvPr>
          <p:cNvSpPr>
            <a:spLocks noGrp="1"/>
          </p:cNvSpPr>
          <p:nvPr>
            <p:ph type="body" sz="quarter" idx="4294967295"/>
          </p:nvPr>
        </p:nvSpPr>
        <p:spPr>
          <a:xfrm>
            <a:off x="0" y="1876698"/>
            <a:ext cx="3181350" cy="1049221"/>
          </a:xfrm>
          <a:prstGeom prst="rect">
            <a:avLst/>
          </a:prstGeom>
        </p:spPr>
        <p:txBody>
          <a:bodyPr/>
          <a:lstStyle/>
          <a:p>
            <a:pPr marL="0" indent="0" algn="ctr">
              <a:lnSpc>
                <a:spcPct val="100000"/>
              </a:lnSpc>
              <a:buNone/>
            </a:pPr>
            <a:r>
              <a:rPr lang="en-IE" dirty="0">
                <a:solidFill>
                  <a:schemeClr val="bg1"/>
                </a:solidFill>
              </a:rPr>
              <a:t>Adjusting Your Profit Margin</a:t>
            </a:r>
            <a:endParaRPr lang="en-US" sz="2400" i="1" dirty="0">
              <a:solidFill>
                <a:schemeClr val="bg1"/>
              </a:solidFill>
            </a:endParaRPr>
          </a:p>
        </p:txBody>
      </p:sp>
      <p:sp>
        <p:nvSpPr>
          <p:cNvPr id="6" name="Text Placeholder 5">
            <a:extLst>
              <a:ext uri="{FF2B5EF4-FFF2-40B4-BE49-F238E27FC236}">
                <a16:creationId xmlns:a16="http://schemas.microsoft.com/office/drawing/2014/main" id="{55514B51-5AF9-251C-D02C-EC1751707F23}"/>
              </a:ext>
            </a:extLst>
          </p:cNvPr>
          <p:cNvSpPr>
            <a:spLocks noGrp="1"/>
          </p:cNvSpPr>
          <p:nvPr>
            <p:ph type="body" sz="quarter" idx="4294967295"/>
          </p:nvPr>
        </p:nvSpPr>
        <p:spPr>
          <a:xfrm>
            <a:off x="215316" y="605236"/>
            <a:ext cx="2750717" cy="385564"/>
          </a:xfrm>
          <a:prstGeom prst="rect">
            <a:avLst/>
          </a:prstGeom>
        </p:spPr>
        <p:txBody>
          <a:bodyPr/>
          <a:lstStyle/>
          <a:p>
            <a:pPr marL="0" indent="0" algn="ctr">
              <a:buNone/>
            </a:pPr>
            <a:r>
              <a:rPr lang="en-IE" sz="3600" b="1" dirty="0">
                <a:solidFill>
                  <a:schemeClr val="bg1"/>
                </a:solidFill>
              </a:rPr>
              <a:t>Pricing Methods</a:t>
            </a:r>
            <a:endParaRPr lang="en-US" sz="3600" b="1" dirty="0">
              <a:solidFill>
                <a:schemeClr val="bg1"/>
              </a:solidFill>
            </a:endParaRPr>
          </a:p>
        </p:txBody>
      </p:sp>
      <p:sp>
        <p:nvSpPr>
          <p:cNvPr id="2" name="Slide Number Placeholder 5">
            <a:extLst>
              <a:ext uri="{FF2B5EF4-FFF2-40B4-BE49-F238E27FC236}">
                <a16:creationId xmlns:a16="http://schemas.microsoft.com/office/drawing/2014/main" id="{5B5FA4BA-548C-9601-8A08-18A5C521FD87}"/>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33</a:t>
            </a:fld>
            <a:endParaRPr lang="fr-CA" dirty="0"/>
          </a:p>
        </p:txBody>
      </p:sp>
      <p:sp>
        <p:nvSpPr>
          <p:cNvPr id="4" name="Text Placeholder 3">
            <a:extLst>
              <a:ext uri="{FF2B5EF4-FFF2-40B4-BE49-F238E27FC236}">
                <a16:creationId xmlns:a16="http://schemas.microsoft.com/office/drawing/2014/main" id="{E433E3BB-A583-0841-7643-593C0E12B10F}"/>
              </a:ext>
            </a:extLst>
          </p:cNvPr>
          <p:cNvSpPr>
            <a:spLocks noGrp="1"/>
          </p:cNvSpPr>
          <p:nvPr>
            <p:ph type="body" sz="quarter" idx="4294967295"/>
          </p:nvPr>
        </p:nvSpPr>
        <p:spPr>
          <a:xfrm>
            <a:off x="3926839" y="305345"/>
            <a:ext cx="7781925" cy="3499183"/>
          </a:xfrm>
          <a:prstGeom prst="rect">
            <a:avLst/>
          </a:prstGeom>
        </p:spPr>
        <p:txBody>
          <a:bodyPr/>
          <a:lstStyle/>
          <a:p>
            <a:pPr marL="0" indent="0">
              <a:lnSpc>
                <a:spcPct val="100000"/>
              </a:lnSpc>
              <a:spcBef>
                <a:spcPts val="0"/>
              </a:spcBef>
              <a:spcAft>
                <a:spcPts val="600"/>
              </a:spcAft>
              <a:buNone/>
            </a:pPr>
            <a:r>
              <a:rPr lang="en-US" sz="2600" b="1" dirty="0">
                <a:solidFill>
                  <a:srgbClr val="459597"/>
                </a:solidFill>
              </a:rPr>
              <a:t>Adjusting Your Price Throughout the Year</a:t>
            </a:r>
          </a:p>
          <a:p>
            <a:pPr marL="0" indent="0">
              <a:lnSpc>
                <a:spcPct val="100000"/>
              </a:lnSpc>
              <a:spcBef>
                <a:spcPts val="0"/>
              </a:spcBef>
              <a:spcAft>
                <a:spcPts val="600"/>
              </a:spcAft>
              <a:buNone/>
            </a:pPr>
            <a:r>
              <a:rPr lang="en-US" sz="2200" dirty="0">
                <a:solidFill>
                  <a:srgbClr val="595959"/>
                </a:solidFill>
              </a:rPr>
              <a:t>Smart hosts rarely stick to one price all year. Instead, they adjust based on:</a:t>
            </a:r>
          </a:p>
          <a:p>
            <a:pPr>
              <a:lnSpc>
                <a:spcPct val="100000"/>
              </a:lnSpc>
              <a:spcBef>
                <a:spcPts val="0"/>
              </a:spcBef>
              <a:spcAft>
                <a:spcPts val="600"/>
              </a:spcAft>
            </a:pPr>
            <a:r>
              <a:rPr lang="en-US" sz="2200" b="1" dirty="0">
                <a:solidFill>
                  <a:srgbClr val="595959"/>
                </a:solidFill>
              </a:rPr>
              <a:t>Seasonality </a:t>
            </a:r>
            <a:r>
              <a:rPr lang="en-US" sz="2200" dirty="0">
                <a:solidFill>
                  <a:srgbClr val="595959"/>
                </a:solidFill>
              </a:rPr>
              <a:t>– (summer versus winter) e.g., charge more in July/August than in January</a:t>
            </a:r>
          </a:p>
          <a:p>
            <a:pPr>
              <a:lnSpc>
                <a:spcPct val="100000"/>
              </a:lnSpc>
              <a:spcBef>
                <a:spcPts val="0"/>
              </a:spcBef>
              <a:spcAft>
                <a:spcPts val="600"/>
              </a:spcAft>
            </a:pPr>
            <a:r>
              <a:rPr lang="en-US" sz="2200" b="1" dirty="0">
                <a:solidFill>
                  <a:srgbClr val="595959"/>
                </a:solidFill>
              </a:rPr>
              <a:t>Events or Holidays </a:t>
            </a:r>
            <a:r>
              <a:rPr lang="en-US" sz="2200" dirty="0">
                <a:solidFill>
                  <a:srgbClr val="595959"/>
                </a:solidFill>
              </a:rPr>
              <a:t>– raise prices when demand spikes</a:t>
            </a:r>
          </a:p>
          <a:p>
            <a:pPr>
              <a:lnSpc>
                <a:spcPct val="100000"/>
              </a:lnSpc>
              <a:spcBef>
                <a:spcPts val="0"/>
              </a:spcBef>
              <a:spcAft>
                <a:spcPts val="600"/>
              </a:spcAft>
            </a:pPr>
            <a:r>
              <a:rPr lang="en-US" sz="2200" b="1" dirty="0">
                <a:solidFill>
                  <a:srgbClr val="595959"/>
                </a:solidFill>
              </a:rPr>
              <a:t>Weekends vs. Weekdays </a:t>
            </a:r>
            <a:r>
              <a:rPr lang="en-US" sz="2200" dirty="0">
                <a:solidFill>
                  <a:srgbClr val="595959"/>
                </a:solidFill>
              </a:rPr>
              <a:t>– weekend rates can often be higher</a:t>
            </a:r>
          </a:p>
          <a:p>
            <a:pPr marL="0" indent="0">
              <a:lnSpc>
                <a:spcPct val="100000"/>
              </a:lnSpc>
              <a:spcBef>
                <a:spcPts val="0"/>
              </a:spcBef>
              <a:spcAft>
                <a:spcPts val="600"/>
              </a:spcAft>
              <a:buNone/>
            </a:pPr>
            <a:endParaRPr lang="en-US" sz="2200" dirty="0">
              <a:solidFill>
                <a:srgbClr val="595959"/>
              </a:solidFill>
            </a:endParaRPr>
          </a:p>
          <a:p>
            <a:pPr marL="0" indent="0">
              <a:lnSpc>
                <a:spcPct val="100000"/>
              </a:lnSpc>
              <a:spcBef>
                <a:spcPts val="0"/>
              </a:spcBef>
              <a:spcAft>
                <a:spcPts val="600"/>
              </a:spcAft>
              <a:buNone/>
            </a:pPr>
            <a:r>
              <a:rPr lang="en-US" sz="2400" b="1" dirty="0">
                <a:solidFill>
                  <a:srgbClr val="E96751"/>
                </a:solidFill>
              </a:rPr>
              <a:t>Tip: </a:t>
            </a:r>
            <a:r>
              <a:rPr lang="en-US" sz="2400" b="1" dirty="0">
                <a:solidFill>
                  <a:srgbClr val="595959"/>
                </a:solidFill>
              </a:rPr>
              <a:t>Blend Pricing Methods for Best Results</a:t>
            </a:r>
          </a:p>
          <a:p>
            <a:pPr marL="0" indent="0">
              <a:lnSpc>
                <a:spcPct val="100000"/>
              </a:lnSpc>
              <a:spcBef>
                <a:spcPts val="0"/>
              </a:spcBef>
              <a:spcAft>
                <a:spcPts val="600"/>
              </a:spcAft>
              <a:buNone/>
            </a:pPr>
            <a:r>
              <a:rPr lang="en-US" sz="2200" dirty="0">
                <a:solidFill>
                  <a:srgbClr val="595959"/>
                </a:solidFill>
              </a:rPr>
              <a:t>To stay competitive and </a:t>
            </a:r>
            <a:r>
              <a:rPr lang="en-US" sz="2200" dirty="0" err="1">
                <a:solidFill>
                  <a:srgbClr val="595959"/>
                </a:solidFill>
              </a:rPr>
              <a:t>maximise</a:t>
            </a:r>
            <a:r>
              <a:rPr lang="en-US" sz="2200" dirty="0">
                <a:solidFill>
                  <a:srgbClr val="595959"/>
                </a:solidFill>
              </a:rPr>
              <a:t> revenue, use a mix of:</a:t>
            </a:r>
          </a:p>
          <a:p>
            <a:pPr>
              <a:lnSpc>
                <a:spcPct val="100000"/>
              </a:lnSpc>
              <a:spcBef>
                <a:spcPts val="0"/>
              </a:spcBef>
              <a:spcAft>
                <a:spcPts val="600"/>
              </a:spcAft>
            </a:pPr>
            <a:r>
              <a:rPr lang="en-US" sz="2200" b="1" dirty="0">
                <a:solidFill>
                  <a:srgbClr val="595959"/>
                </a:solidFill>
              </a:rPr>
              <a:t>Cost-Based Pricing </a:t>
            </a:r>
            <a:r>
              <a:rPr lang="en-US" sz="2200" dirty="0">
                <a:solidFill>
                  <a:srgbClr val="595959"/>
                </a:solidFill>
              </a:rPr>
              <a:t>– Ensure you always cover your costs + margin</a:t>
            </a:r>
          </a:p>
          <a:p>
            <a:pPr>
              <a:lnSpc>
                <a:spcPct val="100000"/>
              </a:lnSpc>
              <a:spcBef>
                <a:spcPts val="0"/>
              </a:spcBef>
              <a:spcAft>
                <a:spcPts val="600"/>
              </a:spcAft>
            </a:pPr>
            <a:r>
              <a:rPr lang="en-US" sz="2200" b="1" dirty="0">
                <a:solidFill>
                  <a:srgbClr val="595959"/>
                </a:solidFill>
              </a:rPr>
              <a:t>Value-Based Pricing </a:t>
            </a:r>
            <a:r>
              <a:rPr lang="en-US" sz="2200" dirty="0">
                <a:solidFill>
                  <a:srgbClr val="595959"/>
                </a:solidFill>
              </a:rPr>
              <a:t>– Charge more when guests see higher value (e.g. great views, unique features, peak dates)</a:t>
            </a:r>
          </a:p>
          <a:p>
            <a:pPr marL="0" indent="0">
              <a:lnSpc>
                <a:spcPct val="100000"/>
              </a:lnSpc>
              <a:spcBef>
                <a:spcPts val="0"/>
              </a:spcBef>
              <a:spcAft>
                <a:spcPts val="600"/>
              </a:spcAft>
              <a:buNone/>
            </a:pPr>
            <a:r>
              <a:rPr lang="en-US" sz="2200" dirty="0">
                <a:solidFill>
                  <a:srgbClr val="595959"/>
                </a:solidFill>
              </a:rPr>
              <a:t>This balance helps you avoid underpricing in high season and losing bookings in low season.</a:t>
            </a:r>
          </a:p>
          <a:p>
            <a:pPr marL="0" indent="0">
              <a:lnSpc>
                <a:spcPct val="100000"/>
              </a:lnSpc>
              <a:spcBef>
                <a:spcPts val="0"/>
              </a:spcBef>
              <a:spcAft>
                <a:spcPts val="600"/>
              </a:spcAft>
              <a:buNone/>
            </a:pPr>
            <a:endParaRPr lang="en-US" sz="2200" dirty="0">
              <a:solidFill>
                <a:srgbClr val="414141"/>
              </a:solidFill>
            </a:endParaRPr>
          </a:p>
        </p:txBody>
      </p:sp>
    </p:spTree>
    <p:extLst>
      <p:ext uri="{BB962C8B-B14F-4D97-AF65-F5344CB8AC3E}">
        <p14:creationId xmlns:p14="http://schemas.microsoft.com/office/powerpoint/2010/main" val="2234783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2033D4-706A-9A35-D0DC-66E8763EF8A1}"/>
              </a:ext>
            </a:extLst>
          </p:cNvPr>
          <p:cNvSpPr>
            <a:spLocks noGrp="1"/>
          </p:cNvSpPr>
          <p:nvPr>
            <p:ph type="body" sz="quarter" idx="16"/>
          </p:nvPr>
        </p:nvSpPr>
        <p:spPr>
          <a:xfrm>
            <a:off x="798381" y="271158"/>
            <a:ext cx="10614687" cy="803654"/>
          </a:xfrm>
        </p:spPr>
        <p:txBody>
          <a:bodyPr/>
          <a:lstStyle/>
          <a:p>
            <a:r>
              <a:rPr lang="en-US" sz="3200" dirty="0">
                <a:solidFill>
                  <a:srgbClr val="459597"/>
                </a:solidFill>
              </a:rPr>
              <a:t>Monthly Revenue &amp; Break-Even Forecasting Table</a:t>
            </a:r>
            <a:endParaRPr lang="en-IE" sz="3200" dirty="0">
              <a:solidFill>
                <a:srgbClr val="459597"/>
              </a:solidFill>
            </a:endParaRPr>
          </a:p>
        </p:txBody>
      </p:sp>
      <p:graphicFrame>
        <p:nvGraphicFramePr>
          <p:cNvPr id="4" name="Table 3">
            <a:extLst>
              <a:ext uri="{FF2B5EF4-FFF2-40B4-BE49-F238E27FC236}">
                <a16:creationId xmlns:a16="http://schemas.microsoft.com/office/drawing/2014/main" id="{AF2BDCF8-8A72-4143-E564-8FDFDE8A9FC0}"/>
              </a:ext>
            </a:extLst>
          </p:cNvPr>
          <p:cNvGraphicFramePr>
            <a:graphicFrameLocks noGrp="1"/>
          </p:cNvGraphicFramePr>
          <p:nvPr>
            <p:extLst>
              <p:ext uri="{D42A27DB-BD31-4B8C-83A1-F6EECF244321}">
                <p14:modId xmlns:p14="http://schemas.microsoft.com/office/powerpoint/2010/main" val="35115119"/>
              </p:ext>
            </p:extLst>
          </p:nvPr>
        </p:nvGraphicFramePr>
        <p:xfrm>
          <a:off x="838200" y="3735930"/>
          <a:ext cx="10515600" cy="2560320"/>
        </p:xfrm>
        <a:graphic>
          <a:graphicData uri="http://schemas.openxmlformats.org/drawingml/2006/table">
            <a:tbl>
              <a:tblPr/>
              <a:tblGrid>
                <a:gridCol w="3686175">
                  <a:extLst>
                    <a:ext uri="{9D8B030D-6E8A-4147-A177-3AD203B41FA5}">
                      <a16:colId xmlns:a16="http://schemas.microsoft.com/office/drawing/2014/main" val="77971371"/>
                    </a:ext>
                  </a:extLst>
                </a:gridCol>
                <a:gridCol w="6829425">
                  <a:extLst>
                    <a:ext uri="{9D8B030D-6E8A-4147-A177-3AD203B41FA5}">
                      <a16:colId xmlns:a16="http://schemas.microsoft.com/office/drawing/2014/main" val="2286250553"/>
                    </a:ext>
                  </a:extLst>
                </a:gridCol>
              </a:tblGrid>
              <a:tr h="0">
                <a:tc>
                  <a:txBody>
                    <a:bodyPr/>
                    <a:lstStyle/>
                    <a:p>
                      <a:pPr>
                        <a:buNone/>
                      </a:pPr>
                      <a:r>
                        <a:rPr lang="en-IE" sz="2200" b="1" dirty="0">
                          <a:solidFill>
                            <a:schemeClr val="bg1"/>
                          </a:solidFill>
                        </a:rPr>
                        <a:t>Use Case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699190884"/>
                  </a:ext>
                </a:extLst>
              </a:tr>
              <a:tr h="0">
                <a:tc>
                  <a:txBody>
                    <a:bodyPr/>
                    <a:lstStyle/>
                    <a:p>
                      <a:pPr>
                        <a:buNone/>
                      </a:pPr>
                      <a:r>
                        <a:rPr lang="en-US" sz="2200" b="1" dirty="0">
                          <a:solidFill>
                            <a:srgbClr val="595959"/>
                          </a:solidFill>
                        </a:rPr>
                        <a:t>Planning a New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Know if your pricing and occupancy will be viable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8065448"/>
                  </a:ext>
                </a:extLst>
              </a:tr>
              <a:tr h="0">
                <a:tc>
                  <a:txBody>
                    <a:bodyPr/>
                    <a:lstStyle/>
                    <a:p>
                      <a:pPr>
                        <a:buNone/>
                      </a:pPr>
                      <a:r>
                        <a:rPr lang="en-IE" sz="2200" b="1" dirty="0">
                          <a:solidFill>
                            <a:srgbClr val="595959"/>
                          </a:solidFill>
                        </a:rPr>
                        <a:t>Low-Season Strategy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Adjust to cover costs at minimum pricing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7562597"/>
                  </a:ext>
                </a:extLst>
              </a:tr>
              <a:tr h="0">
                <a:tc>
                  <a:txBody>
                    <a:bodyPr/>
                    <a:lstStyle/>
                    <a:p>
                      <a:pPr>
                        <a:buNone/>
                      </a:pPr>
                      <a:r>
                        <a:rPr lang="en-IE" sz="2200" b="1" dirty="0">
                          <a:solidFill>
                            <a:srgbClr val="595959"/>
                          </a:solidFill>
                        </a:rPr>
                        <a:t>Profit Targeting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Set financial goals and calculate how to meet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6783464"/>
                  </a:ext>
                </a:extLst>
              </a:tr>
              <a:tr h="0">
                <a:tc>
                  <a:txBody>
                    <a:bodyPr/>
                    <a:lstStyle/>
                    <a:p>
                      <a:pPr>
                        <a:buNone/>
                      </a:pPr>
                      <a:r>
                        <a:rPr lang="en-IE" sz="2200" b="1" dirty="0">
                          <a:solidFill>
                            <a:srgbClr val="595959"/>
                          </a:solidFill>
                        </a:rPr>
                        <a:t>Grant/Funding Proposals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Show financial projections and break-even logic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4727706"/>
                  </a:ext>
                </a:extLst>
              </a:tr>
              <a:tr h="0">
                <a:tc>
                  <a:txBody>
                    <a:bodyPr/>
                    <a:lstStyle/>
                    <a:p>
                      <a:pPr>
                        <a:buNone/>
                      </a:pPr>
                      <a:r>
                        <a:rPr lang="en-IE" sz="2200" b="1" dirty="0">
                          <a:solidFill>
                            <a:srgbClr val="595959"/>
                          </a:solidFill>
                        </a:rPr>
                        <a:t>Seasonal Adjustments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Forecast high vs. low months and adjust marketing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7956575"/>
                  </a:ext>
                </a:extLst>
              </a:tr>
            </a:tbl>
          </a:graphicData>
        </a:graphic>
      </p:graphicFrame>
      <p:sp>
        <p:nvSpPr>
          <p:cNvPr id="6" name="TextBox 5">
            <a:extLst>
              <a:ext uri="{FF2B5EF4-FFF2-40B4-BE49-F238E27FC236}">
                <a16:creationId xmlns:a16="http://schemas.microsoft.com/office/drawing/2014/main" id="{D4B61CD5-D6C7-4665-C7AC-39C90361ECEA}"/>
              </a:ext>
            </a:extLst>
          </p:cNvPr>
          <p:cNvSpPr txBox="1"/>
          <p:nvPr/>
        </p:nvSpPr>
        <p:spPr>
          <a:xfrm>
            <a:off x="847924" y="790775"/>
            <a:ext cx="10515600" cy="2800767"/>
          </a:xfrm>
          <a:prstGeom prst="rect">
            <a:avLst/>
          </a:prstGeom>
          <a:noFill/>
        </p:spPr>
        <p:txBody>
          <a:bodyPr wrap="square">
            <a:spAutoFit/>
          </a:bodyPr>
          <a:lstStyle/>
          <a:p>
            <a:r>
              <a:rPr lang="en-US" sz="2200" b="1" dirty="0">
                <a:solidFill>
                  <a:srgbClr val="E96751"/>
                </a:solidFill>
              </a:rPr>
              <a:t>Context:</a:t>
            </a:r>
            <a:r>
              <a:rPr lang="en-US" sz="2200" dirty="0">
                <a:solidFill>
                  <a:srgbClr val="E96751"/>
                </a:solidFill>
              </a:rPr>
              <a:t> </a:t>
            </a:r>
            <a:r>
              <a:rPr lang="en-US" sz="2200" dirty="0">
                <a:solidFill>
                  <a:srgbClr val="595959"/>
                </a:solidFill>
              </a:rPr>
              <a:t>After you've set your price (via break-even, cost-plus, or value-based strategy), you now </a:t>
            </a:r>
            <a:r>
              <a:rPr lang="en-US" sz="2200" b="1" dirty="0">
                <a:solidFill>
                  <a:srgbClr val="595959"/>
                </a:solidFill>
              </a:rPr>
              <a:t>project income</a:t>
            </a:r>
            <a:r>
              <a:rPr lang="en-US" sz="2200" dirty="0">
                <a:solidFill>
                  <a:srgbClr val="595959"/>
                </a:solidFill>
              </a:rPr>
              <a:t>, track occupancy, and test for </a:t>
            </a:r>
            <a:r>
              <a:rPr lang="en-US" sz="2200" b="1" dirty="0">
                <a:solidFill>
                  <a:srgbClr val="595959"/>
                </a:solidFill>
              </a:rPr>
              <a:t>financial viability</a:t>
            </a:r>
            <a:r>
              <a:rPr lang="en-US" sz="2200" dirty="0">
                <a:solidFill>
                  <a:srgbClr val="595959"/>
                </a:solidFill>
              </a:rPr>
              <a:t> using monthly and annual breakdowns.</a:t>
            </a:r>
          </a:p>
          <a:p>
            <a:r>
              <a:rPr lang="en-US" sz="2200" b="1" dirty="0">
                <a:solidFill>
                  <a:srgbClr val="E96751"/>
                </a:solidFill>
              </a:rPr>
              <a:t>When to do this exercise: </a:t>
            </a:r>
            <a:r>
              <a:rPr lang="en-US" sz="2200" b="1" dirty="0">
                <a:solidFill>
                  <a:srgbClr val="595959"/>
                </a:solidFill>
              </a:rPr>
              <a:t>Just after the pricing strategy, and before the “profit &amp; scaling” sections.</a:t>
            </a:r>
          </a:p>
          <a:p>
            <a:r>
              <a:rPr lang="en-US" sz="2200" b="1" dirty="0">
                <a:solidFill>
                  <a:srgbClr val="E96751"/>
                </a:solidFill>
              </a:rPr>
              <a:t>Why It Matters: </a:t>
            </a:r>
            <a:r>
              <a:rPr lang="en-US" sz="2200" dirty="0">
                <a:solidFill>
                  <a:srgbClr val="595959"/>
                </a:solidFill>
              </a:rPr>
              <a:t>Turns abstract pricing into real-world income. What It Does: Helps you forecast bookings, revenue, and profit.</a:t>
            </a:r>
          </a:p>
          <a:p>
            <a:r>
              <a:rPr lang="en-US" sz="2200" b="1" dirty="0">
                <a:solidFill>
                  <a:srgbClr val="E96751"/>
                </a:solidFill>
              </a:rPr>
              <a:t>How to Use: </a:t>
            </a:r>
            <a:r>
              <a:rPr lang="en-US" sz="2200" dirty="0">
                <a:solidFill>
                  <a:srgbClr val="595959"/>
                </a:solidFill>
              </a:rPr>
              <a:t>In a spreadsheet or monthly planner for actual business use.</a:t>
            </a:r>
            <a:endParaRPr lang="en-IE" sz="2200" dirty="0">
              <a:solidFill>
                <a:srgbClr val="595959"/>
              </a:solidFill>
            </a:endParaRPr>
          </a:p>
        </p:txBody>
      </p:sp>
    </p:spTree>
    <p:extLst>
      <p:ext uri="{BB962C8B-B14F-4D97-AF65-F5344CB8AC3E}">
        <p14:creationId xmlns:p14="http://schemas.microsoft.com/office/powerpoint/2010/main" val="235763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88CCE-BFE7-63A6-180F-AB2AA6E78A15}"/>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6DCA7B4-6DAE-C4CA-EDB9-59BA4FE495AB}"/>
              </a:ext>
            </a:extLst>
          </p:cNvPr>
          <p:cNvGraphicFramePr>
            <a:graphicFrameLocks noGrp="1"/>
          </p:cNvGraphicFramePr>
          <p:nvPr>
            <p:extLst>
              <p:ext uri="{D42A27DB-BD31-4B8C-83A1-F6EECF244321}">
                <p14:modId xmlns:p14="http://schemas.microsoft.com/office/powerpoint/2010/main" val="4156950274"/>
              </p:ext>
            </p:extLst>
          </p:nvPr>
        </p:nvGraphicFramePr>
        <p:xfrm>
          <a:off x="457202" y="755671"/>
          <a:ext cx="11279371" cy="5851100"/>
        </p:xfrm>
        <a:graphic>
          <a:graphicData uri="http://schemas.openxmlformats.org/drawingml/2006/table">
            <a:tbl>
              <a:tblPr/>
              <a:tblGrid>
                <a:gridCol w="2609364">
                  <a:extLst>
                    <a:ext uri="{9D8B030D-6E8A-4147-A177-3AD203B41FA5}">
                      <a16:colId xmlns:a16="http://schemas.microsoft.com/office/drawing/2014/main" val="245636404"/>
                    </a:ext>
                  </a:extLst>
                </a:gridCol>
                <a:gridCol w="3991461">
                  <a:extLst>
                    <a:ext uri="{9D8B030D-6E8A-4147-A177-3AD203B41FA5}">
                      <a16:colId xmlns:a16="http://schemas.microsoft.com/office/drawing/2014/main" val="246279275"/>
                    </a:ext>
                  </a:extLst>
                </a:gridCol>
                <a:gridCol w="4678546">
                  <a:extLst>
                    <a:ext uri="{9D8B030D-6E8A-4147-A177-3AD203B41FA5}">
                      <a16:colId xmlns:a16="http://schemas.microsoft.com/office/drawing/2014/main" val="281780389"/>
                    </a:ext>
                  </a:extLst>
                </a:gridCol>
              </a:tblGrid>
              <a:tr h="516260">
                <a:tc>
                  <a:txBody>
                    <a:bodyPr/>
                    <a:lstStyle/>
                    <a:p>
                      <a:pPr>
                        <a:buNone/>
                      </a:pPr>
                      <a:r>
                        <a:rPr lang="en-IE" sz="2400" b="1" dirty="0">
                          <a:solidFill>
                            <a:schemeClr val="bg1"/>
                          </a:solidFill>
                        </a:rPr>
                        <a:t>Column Name</a:t>
                      </a:r>
                      <a:endParaRPr lang="en-IE" sz="2400" dirty="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400" b="1" dirty="0">
                          <a:solidFill>
                            <a:schemeClr val="bg1"/>
                          </a:solidFill>
                        </a:rPr>
                        <a:t>Formula</a:t>
                      </a:r>
                      <a:endParaRPr lang="en-IE" sz="2400" dirty="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400" b="1" dirty="0">
                          <a:solidFill>
                            <a:schemeClr val="bg1"/>
                          </a:solidFill>
                        </a:rPr>
                        <a:t>Example </a:t>
                      </a:r>
                      <a:endParaRPr lang="en-IE" sz="2400" dirty="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2232073629"/>
                  </a:ext>
                </a:extLst>
              </a:tr>
              <a:tr h="295006">
                <a:tc>
                  <a:txBody>
                    <a:bodyPr/>
                    <a:lstStyle/>
                    <a:p>
                      <a:pPr>
                        <a:buNone/>
                      </a:pPr>
                      <a:r>
                        <a:rPr lang="en-IE" sz="1600" b="1" dirty="0">
                          <a:solidFill>
                            <a:schemeClr val="bg1"/>
                          </a:solidFill>
                        </a:rPr>
                        <a:t>Nights Occupied </a:t>
                      </a:r>
                      <a:r>
                        <a:rPr lang="en-IE" sz="1600" b="0" dirty="0">
                          <a:solidFill>
                            <a:schemeClr val="bg1"/>
                          </a:solidFill>
                        </a:rPr>
                        <a:t>(per month)</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600" b="1" dirty="0">
                          <a:solidFill>
                            <a:srgbClr val="494949"/>
                          </a:solidFill>
                        </a:rPr>
                        <a:t>Nights Occupied </a:t>
                      </a:r>
                      <a:r>
                        <a:rPr lang="en-US" sz="1600" dirty="0">
                          <a:solidFill>
                            <a:srgbClr val="494949"/>
                          </a:solidFill>
                        </a:rPr>
                        <a:t>= Days in Month × Occupancy Rate</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494949"/>
                          </a:solidFill>
                        </a:rPr>
                        <a:t>If April has 30 days and 40% occupancy → 30 × 0.40 = </a:t>
                      </a:r>
                      <a:r>
                        <a:rPr lang="en-US" sz="1600" b="1" dirty="0">
                          <a:solidFill>
                            <a:srgbClr val="E96751"/>
                          </a:solidFill>
                        </a:rPr>
                        <a:t>12 </a:t>
                      </a:r>
                      <a:r>
                        <a:rPr lang="en-US" sz="1600" b="0" i="1" dirty="0">
                          <a:solidFill>
                            <a:srgbClr val="E96751"/>
                          </a:solidFill>
                        </a:rPr>
                        <a:t>nights occupied </a:t>
                      </a:r>
                      <a:r>
                        <a:rPr lang="en-US" sz="1600" i="1" dirty="0">
                          <a:solidFill>
                            <a:srgbClr val="E96751"/>
                          </a:solidFill>
                        </a:rPr>
                        <a:t>(per pod)</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9672481"/>
                  </a:ext>
                </a:extLst>
              </a:tr>
              <a:tr h="295006">
                <a:tc>
                  <a:txBody>
                    <a:bodyPr/>
                    <a:lstStyle/>
                    <a:p>
                      <a:pPr>
                        <a:buNone/>
                      </a:pPr>
                      <a:r>
                        <a:rPr lang="en-IE" sz="1600" b="1" dirty="0">
                          <a:solidFill>
                            <a:schemeClr val="bg1"/>
                          </a:solidFill>
                        </a:rPr>
                        <a:t>Monthly Revenue (per pod)</a:t>
                      </a:r>
                      <a:endParaRPr lang="en-IE" sz="1600" dirty="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600" b="1" dirty="0">
                          <a:solidFill>
                            <a:srgbClr val="494949"/>
                          </a:solidFill>
                        </a:rPr>
                        <a:t>Monthly Revenue </a:t>
                      </a:r>
                      <a:r>
                        <a:rPr lang="en-US" sz="1600" dirty="0">
                          <a:solidFill>
                            <a:srgbClr val="494949"/>
                          </a:solidFill>
                        </a:rPr>
                        <a:t>= Nights Occupied × Average Nightly Rate</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494949"/>
                          </a:solidFill>
                        </a:rPr>
                        <a:t>12 nights × €90 = </a:t>
                      </a:r>
                      <a:r>
                        <a:rPr lang="en-US" sz="1600" b="1" dirty="0">
                          <a:solidFill>
                            <a:srgbClr val="E96751"/>
                          </a:solidFill>
                        </a:rPr>
                        <a:t>€1,080 </a:t>
                      </a:r>
                      <a:r>
                        <a:rPr lang="en-US" sz="1600" b="0" i="1" dirty="0">
                          <a:solidFill>
                            <a:srgbClr val="E96751"/>
                          </a:solidFill>
                        </a:rPr>
                        <a:t>per pod monthly revenue</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6828017"/>
                  </a:ext>
                </a:extLst>
              </a:tr>
              <a:tr h="295006">
                <a:tc>
                  <a:txBody>
                    <a:bodyPr/>
                    <a:lstStyle/>
                    <a:p>
                      <a:pPr>
                        <a:buNone/>
                      </a:pPr>
                      <a:r>
                        <a:rPr lang="en-IE" sz="1600" b="1" dirty="0">
                          <a:solidFill>
                            <a:schemeClr val="bg1"/>
                          </a:solidFill>
                        </a:rPr>
                        <a:t>Monthly Revenue (Total)</a:t>
                      </a:r>
                      <a:endParaRPr lang="en-IE" sz="1600" dirty="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600" b="1" dirty="0">
                          <a:solidFill>
                            <a:srgbClr val="494949"/>
                          </a:solidFill>
                        </a:rPr>
                        <a:t>Total Revenue </a:t>
                      </a:r>
                      <a:r>
                        <a:rPr lang="en-US" sz="1600" dirty="0">
                          <a:solidFill>
                            <a:srgbClr val="494949"/>
                          </a:solidFill>
                        </a:rPr>
                        <a:t>= Nights Occupied × Avg Rate × Number of Pods</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pl-PL" sz="1600" dirty="0">
                          <a:solidFill>
                            <a:srgbClr val="494949"/>
                          </a:solidFill>
                        </a:rPr>
                        <a:t>12 × €90 × 5 pods </a:t>
                      </a:r>
                      <a:r>
                        <a:rPr lang="pl-PL" sz="1600" b="1" dirty="0">
                          <a:solidFill>
                            <a:srgbClr val="E96751"/>
                          </a:solidFill>
                        </a:rPr>
                        <a:t>= €5,400</a:t>
                      </a:r>
                      <a:r>
                        <a:rPr lang="en-IE" sz="1600" b="1" dirty="0">
                          <a:solidFill>
                            <a:srgbClr val="E96751"/>
                          </a:solidFill>
                        </a:rPr>
                        <a:t> </a:t>
                      </a:r>
                      <a:r>
                        <a:rPr lang="en-IE" sz="1600" b="0" i="1" dirty="0">
                          <a:solidFill>
                            <a:srgbClr val="E96751"/>
                          </a:solidFill>
                        </a:rPr>
                        <a:t>5 pods monthly revenue</a:t>
                      </a:r>
                      <a:endParaRPr lang="en-US" sz="1600" b="0" i="1" dirty="0">
                        <a:solidFill>
                          <a:srgbClr val="E9675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8835231"/>
                  </a:ext>
                </a:extLst>
              </a:tr>
              <a:tr h="295006">
                <a:tc>
                  <a:txBody>
                    <a:bodyPr/>
                    <a:lstStyle/>
                    <a:p>
                      <a:pPr>
                        <a:buNone/>
                      </a:pPr>
                      <a:r>
                        <a:rPr lang="en-IE" sz="1600" b="1" dirty="0">
                          <a:solidFill>
                            <a:schemeClr val="bg1"/>
                          </a:solidFill>
                        </a:rPr>
                        <a:t>Annual Revenue (Total):</a:t>
                      </a:r>
                      <a:endParaRPr lang="en-IE" sz="1600" dirty="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600" b="1" dirty="0">
                          <a:solidFill>
                            <a:srgbClr val="494949"/>
                          </a:solidFill>
                        </a:rPr>
                        <a:t>Annual Revenue </a:t>
                      </a:r>
                      <a:r>
                        <a:rPr lang="en-US" sz="1600" dirty="0">
                          <a:solidFill>
                            <a:srgbClr val="494949"/>
                          </a:solidFill>
                        </a:rPr>
                        <a:t>= SUM of all monthly revenues</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b="1" dirty="0">
                          <a:solidFill>
                            <a:srgbClr val="494949"/>
                          </a:solidFill>
                        </a:rPr>
                        <a:t>Use Excel: </a:t>
                      </a:r>
                      <a:r>
                        <a:rPr lang="en-US" sz="1600" dirty="0">
                          <a:solidFill>
                            <a:srgbClr val="494949"/>
                          </a:solidFill>
                        </a:rPr>
                        <a:t>=SUM(B2:B13) if your monthly revenue is in column B</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9670662"/>
                  </a:ext>
                </a:extLst>
              </a:tr>
              <a:tr h="295006">
                <a:tc>
                  <a:txBody>
                    <a:bodyPr/>
                    <a:lstStyle/>
                    <a:p>
                      <a:pPr>
                        <a:buNone/>
                      </a:pPr>
                      <a:r>
                        <a:rPr lang="en-IE" sz="1600" b="1" dirty="0">
                          <a:solidFill>
                            <a:schemeClr val="bg1"/>
                          </a:solidFill>
                        </a:rPr>
                        <a:t>Profit (Optional Add-On)</a:t>
                      </a:r>
                      <a:endParaRPr lang="en-IE" sz="1600" dirty="0">
                        <a:solidFill>
                          <a:schemeClr val="bg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600" b="1" dirty="0">
                          <a:solidFill>
                            <a:srgbClr val="494949"/>
                          </a:solidFill>
                        </a:rPr>
                        <a:t>Profit </a:t>
                      </a:r>
                      <a:r>
                        <a:rPr lang="en-US" sz="1600" dirty="0">
                          <a:solidFill>
                            <a:srgbClr val="494949"/>
                          </a:solidFill>
                        </a:rPr>
                        <a:t>= Revenue – Variable Costs – Fixed Costs</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dirty="0">
                          <a:solidFill>
                            <a:srgbClr val="494949"/>
                          </a:solidFill>
                        </a:rPr>
                        <a:t>Revenue: </a:t>
                      </a:r>
                      <a:r>
                        <a:rPr lang="en-US" sz="1600" dirty="0">
                          <a:solidFill>
                            <a:srgbClr val="494949"/>
                          </a:solidFill>
                        </a:rPr>
                        <a:t>€60,000</a:t>
                      </a:r>
                    </a:p>
                    <a:p>
                      <a:r>
                        <a:rPr lang="en-US" sz="1600" b="1" dirty="0">
                          <a:solidFill>
                            <a:srgbClr val="494949"/>
                          </a:solidFill>
                        </a:rPr>
                        <a:t>Fixed Costs </a:t>
                      </a:r>
                      <a:r>
                        <a:rPr lang="en-US" sz="1600" dirty="0">
                          <a:solidFill>
                            <a:srgbClr val="494949"/>
                          </a:solidFill>
                        </a:rPr>
                        <a:t>(insurance, marketing, staff base pay): €15,000</a:t>
                      </a:r>
                    </a:p>
                    <a:p>
                      <a:r>
                        <a:rPr lang="en-US" sz="1600" b="1" dirty="0">
                          <a:solidFill>
                            <a:srgbClr val="494949"/>
                          </a:solidFill>
                        </a:rPr>
                        <a:t>Variable Costs </a:t>
                      </a:r>
                      <a:r>
                        <a:rPr lang="en-US" sz="1600" dirty="0">
                          <a:solidFill>
                            <a:srgbClr val="494949"/>
                          </a:solidFill>
                        </a:rPr>
                        <a:t>(per night, e.g. laundry, cleaning): €20 × total nights booked</a:t>
                      </a:r>
                    </a:p>
                    <a:p>
                      <a:r>
                        <a:rPr lang="en-US" sz="1600" b="1" dirty="0">
                          <a:solidFill>
                            <a:srgbClr val="E96751"/>
                          </a:solidFill>
                        </a:rPr>
                        <a:t>Final: </a:t>
                      </a:r>
                      <a:r>
                        <a:rPr lang="en-US" sz="1600" b="1" dirty="0">
                          <a:solidFill>
                            <a:srgbClr val="494949"/>
                          </a:solidFill>
                        </a:rPr>
                        <a:t>€60,000 – €15,000 – (562 nights × €20) = </a:t>
                      </a:r>
                      <a:r>
                        <a:rPr lang="en-IE" sz="1600" b="1" kern="1200" dirty="0">
                          <a:solidFill>
                            <a:srgbClr val="E96751"/>
                          </a:solidFill>
                          <a:latin typeface="+mn-lt"/>
                          <a:ea typeface="+mn-ea"/>
                          <a:cs typeface="+mn-cs"/>
                        </a:rPr>
                        <a:t>€33,760 </a:t>
                      </a:r>
                      <a:r>
                        <a:rPr lang="en-US" sz="1600" b="0" i="1" kern="1200" dirty="0">
                          <a:solidFill>
                            <a:srgbClr val="E96751"/>
                          </a:solidFill>
                          <a:latin typeface="+mn-lt"/>
                          <a:ea typeface="+mn-ea"/>
                          <a:cs typeface="+mn-cs"/>
                        </a:rPr>
                        <a:t>Net Profit</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2029765"/>
                  </a:ext>
                </a:extLst>
              </a:tr>
              <a:tr h="295006">
                <a:tc>
                  <a:txBody>
                    <a:bodyPr/>
                    <a:lstStyle/>
                    <a:p>
                      <a:pPr>
                        <a:buNone/>
                      </a:pPr>
                      <a:r>
                        <a:rPr lang="en-IE" sz="1600" b="1" kern="1200" dirty="0">
                          <a:solidFill>
                            <a:schemeClr val="bg1"/>
                          </a:solidFill>
                          <a:latin typeface="+mn-lt"/>
                          <a:ea typeface="+mn-ea"/>
                          <a:cs typeface="+mn-cs"/>
                        </a:rPr>
                        <a:t>Break-Even Occupancy Rate</a:t>
                      </a:r>
                    </a:p>
                    <a:p>
                      <a:pPr>
                        <a:buNone/>
                      </a:pPr>
                      <a:r>
                        <a:rPr lang="en-US" sz="1600" i="1" dirty="0">
                          <a:solidFill>
                            <a:schemeClr val="bg1"/>
                          </a:solidFill>
                        </a:rPr>
                        <a:t>To calculate the </a:t>
                      </a:r>
                      <a:r>
                        <a:rPr lang="en-US" sz="1600" b="1" i="1" dirty="0">
                          <a:solidFill>
                            <a:schemeClr val="bg1"/>
                          </a:solidFill>
                        </a:rPr>
                        <a:t>minimum occupancy rate you need</a:t>
                      </a:r>
                      <a:r>
                        <a:rPr lang="en-US" sz="1600" i="1" dirty="0">
                          <a:solidFill>
                            <a:schemeClr val="bg1"/>
                          </a:solidFill>
                        </a:rPr>
                        <a:t> to cover your costs</a:t>
                      </a:r>
                      <a:endParaRPr lang="en-IE" sz="1600" b="1" i="1" kern="1200" dirty="0">
                        <a:solidFill>
                          <a:schemeClr val="bg1"/>
                        </a:solidFill>
                        <a:latin typeface="+mn-lt"/>
                        <a:ea typeface="+mn-ea"/>
                        <a:cs typeface="+mn-cs"/>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1600" b="1" dirty="0">
                          <a:solidFill>
                            <a:srgbClr val="494949"/>
                          </a:solidFill>
                        </a:rPr>
                        <a:t>Break-Even Nights </a:t>
                      </a:r>
                      <a:r>
                        <a:rPr lang="en-US" sz="1600" dirty="0">
                          <a:solidFill>
                            <a:srgbClr val="494949"/>
                          </a:solidFill>
                        </a:rPr>
                        <a:t>= Fixed Costs / (Nightly Rate – Variable Cost per Night)</a:t>
                      </a:r>
                    </a:p>
                    <a:p>
                      <a:pPr>
                        <a:buNone/>
                      </a:pPr>
                      <a:endParaRPr lang="en-US" sz="1600" dirty="0">
                        <a:solidFill>
                          <a:srgbClr val="494949"/>
                        </a:solidFill>
                      </a:endParaRPr>
                    </a:p>
                    <a:p>
                      <a:pPr>
                        <a:buNone/>
                      </a:pPr>
                      <a:r>
                        <a:rPr lang="en-US" sz="1600" b="1" dirty="0">
                          <a:solidFill>
                            <a:srgbClr val="494949"/>
                          </a:solidFill>
                        </a:rPr>
                        <a:t>Occupancy Rate </a:t>
                      </a:r>
                      <a:r>
                        <a:rPr lang="en-US" sz="1600" dirty="0">
                          <a:solidFill>
                            <a:srgbClr val="494949"/>
                          </a:solidFill>
                        </a:rPr>
                        <a:t>= Break-Even Nights / (Total Nights Available × No. of Pods)</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rgbClr val="595959"/>
                          </a:solidFill>
                        </a:rPr>
                        <a:t>€15,000 ÷ (€90 – €20) = </a:t>
                      </a:r>
                      <a:r>
                        <a:rPr lang="en-US" sz="1600" b="1" dirty="0">
                          <a:solidFill>
                            <a:srgbClr val="E96751"/>
                          </a:solidFill>
                        </a:rPr>
                        <a:t>214 </a:t>
                      </a:r>
                      <a:r>
                        <a:rPr lang="en-US" sz="1600" b="0" i="1" dirty="0">
                          <a:solidFill>
                            <a:srgbClr val="E96751"/>
                          </a:solidFill>
                        </a:rPr>
                        <a:t>break even nights</a:t>
                      </a:r>
                    </a:p>
                    <a:p>
                      <a:r>
                        <a:rPr lang="en-IE" sz="1600" dirty="0">
                          <a:solidFill>
                            <a:srgbClr val="595959"/>
                          </a:solidFill>
                        </a:rPr>
                        <a:t>214 ÷ (300 × 5) = </a:t>
                      </a:r>
                      <a:r>
                        <a:rPr lang="en-IE" sz="1600" b="1" dirty="0">
                          <a:solidFill>
                            <a:srgbClr val="E96751"/>
                          </a:solidFill>
                        </a:rPr>
                        <a:t>14.27% </a:t>
                      </a:r>
                      <a:r>
                        <a:rPr lang="en-IE" sz="1600" b="0" i="1" dirty="0">
                          <a:solidFill>
                            <a:srgbClr val="E96751"/>
                          </a:solidFill>
                        </a:rPr>
                        <a:t>break even occupancy</a:t>
                      </a:r>
                      <a:endParaRPr lang="en-US" sz="1600" b="0" i="1" dirty="0">
                        <a:solidFill>
                          <a:srgbClr val="E96751"/>
                        </a:solidFill>
                      </a:endParaRP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6907979"/>
                  </a:ext>
                </a:extLst>
              </a:tr>
            </a:tbl>
          </a:graphicData>
        </a:graphic>
      </p:graphicFrame>
      <p:sp>
        <p:nvSpPr>
          <p:cNvPr id="3" name="TextBox 2">
            <a:extLst>
              <a:ext uri="{FF2B5EF4-FFF2-40B4-BE49-F238E27FC236}">
                <a16:creationId xmlns:a16="http://schemas.microsoft.com/office/drawing/2014/main" id="{0F572868-1FA4-3552-13F0-A9C281C6624C}"/>
              </a:ext>
            </a:extLst>
          </p:cNvPr>
          <p:cNvSpPr txBox="1"/>
          <p:nvPr/>
        </p:nvSpPr>
        <p:spPr>
          <a:xfrm>
            <a:off x="455427" y="159051"/>
            <a:ext cx="10595239" cy="523220"/>
          </a:xfrm>
          <a:prstGeom prst="rect">
            <a:avLst/>
          </a:prstGeom>
          <a:noFill/>
        </p:spPr>
        <p:txBody>
          <a:bodyPr wrap="square">
            <a:spAutoFit/>
          </a:bodyPr>
          <a:lstStyle/>
          <a:p>
            <a:pPr>
              <a:buNone/>
            </a:pPr>
            <a:r>
              <a:rPr lang="en-IE" sz="2800" b="1" dirty="0">
                <a:solidFill>
                  <a:srgbClr val="459597"/>
                </a:solidFill>
              </a:rPr>
              <a:t>Formulas: </a:t>
            </a:r>
            <a:r>
              <a:rPr lang="en-IE" sz="2800" b="1" dirty="0">
                <a:solidFill>
                  <a:srgbClr val="E96751"/>
                </a:solidFill>
              </a:rPr>
              <a:t>Strategic Revenue and Profit Forecasting Pricing </a:t>
            </a:r>
          </a:p>
        </p:txBody>
      </p:sp>
    </p:spTree>
    <p:extLst>
      <p:ext uri="{BB962C8B-B14F-4D97-AF65-F5344CB8AC3E}">
        <p14:creationId xmlns:p14="http://schemas.microsoft.com/office/powerpoint/2010/main" val="2364969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8015F-D7D6-6E59-D963-46A2A0B104E5}"/>
            </a:ext>
          </a:extLst>
        </p:cNvPr>
        <p:cNvGrpSpPr/>
        <p:nvPr/>
      </p:nvGrpSpPr>
      <p:grpSpPr>
        <a:xfrm>
          <a:off x="0" y="0"/>
          <a:ext cx="0" cy="0"/>
          <a:chOff x="0" y="0"/>
          <a:chExt cx="0" cy="0"/>
        </a:xfrm>
      </p:grpSpPr>
      <p:pic>
        <p:nvPicPr>
          <p:cNvPr id="13" name="Picture Placeholder 12" descr="A graph made of coins&#10;&#10;AI-generated content may be incorrect.">
            <a:extLst>
              <a:ext uri="{FF2B5EF4-FFF2-40B4-BE49-F238E27FC236}">
                <a16:creationId xmlns:a16="http://schemas.microsoft.com/office/drawing/2014/main" id="{B0B63761-5868-A625-F55C-F28F0411D75C}"/>
              </a:ext>
            </a:extLst>
          </p:cNvPr>
          <p:cNvPicPr>
            <a:picLocks noGrp="1" noChangeAspect="1"/>
          </p:cNvPicPr>
          <p:nvPr>
            <p:ph type="pic" sz="quarter" idx="22"/>
          </p:nvPr>
        </p:nvPicPr>
        <p:blipFill>
          <a:blip r:embed="rId2"/>
          <a:srcRect t="8640" b="8640"/>
          <a:stretch>
            <a:fillRect/>
          </a:stretch>
        </p:blipFill>
        <p:spPr/>
      </p:pic>
      <p:sp>
        <p:nvSpPr>
          <p:cNvPr id="8" name="Text Placeholder 7">
            <a:extLst>
              <a:ext uri="{FF2B5EF4-FFF2-40B4-BE49-F238E27FC236}">
                <a16:creationId xmlns:a16="http://schemas.microsoft.com/office/drawing/2014/main" id="{84356E00-746B-0106-94F7-729E2028F5BC}"/>
              </a:ext>
            </a:extLst>
          </p:cNvPr>
          <p:cNvSpPr>
            <a:spLocks noGrp="1"/>
          </p:cNvSpPr>
          <p:nvPr>
            <p:ph type="body" sz="quarter" idx="23"/>
          </p:nvPr>
        </p:nvSpPr>
        <p:spPr>
          <a:xfrm>
            <a:off x="580065" y="4656266"/>
            <a:ext cx="11031869" cy="1248936"/>
          </a:xfrm>
        </p:spPr>
        <p:txBody>
          <a:bodyPr/>
          <a:lstStyle/>
          <a:p>
            <a:pPr algn="ctr">
              <a:spcAft>
                <a:spcPts val="600"/>
              </a:spcAft>
            </a:pPr>
            <a:r>
              <a:rPr lang="en-US" sz="2700" i="1" dirty="0">
                <a:solidFill>
                  <a:srgbClr val="E96751"/>
                </a:solidFill>
              </a:rPr>
              <a:t>How can I </a:t>
            </a:r>
            <a:r>
              <a:rPr lang="en-US" sz="2700" b="1" i="1" dirty="0">
                <a:solidFill>
                  <a:srgbClr val="E96751"/>
                </a:solidFill>
              </a:rPr>
              <a:t>adjust my prices throughout the year </a:t>
            </a:r>
            <a:r>
              <a:rPr lang="en-US" sz="2700" i="1" dirty="0">
                <a:solidFill>
                  <a:srgbClr val="E96751"/>
                </a:solidFill>
              </a:rPr>
              <a:t>to increase bookings and boost profits?</a:t>
            </a:r>
          </a:p>
          <a:p>
            <a:pPr algn="ctr">
              <a:spcAft>
                <a:spcPts val="600"/>
              </a:spcAft>
            </a:pPr>
            <a:r>
              <a:rPr lang="en-US" sz="2800" b="1" dirty="0">
                <a:solidFill>
                  <a:srgbClr val="E96751"/>
                </a:solidFill>
              </a:rPr>
              <a:t>Objective:</a:t>
            </a:r>
            <a:r>
              <a:rPr lang="en-US" sz="2800" dirty="0">
                <a:solidFill>
                  <a:srgbClr val="E96751"/>
                </a:solidFill>
              </a:rPr>
              <a:t> </a:t>
            </a:r>
            <a:r>
              <a:rPr lang="en-US" sz="2400" dirty="0">
                <a:solidFill>
                  <a:srgbClr val="595959"/>
                </a:solidFill>
              </a:rPr>
              <a:t>Adjust your </a:t>
            </a:r>
            <a:r>
              <a:rPr lang="en-US" sz="2400" b="1" dirty="0">
                <a:solidFill>
                  <a:srgbClr val="595959"/>
                </a:solidFill>
              </a:rPr>
              <a:t>prices</a:t>
            </a:r>
            <a:r>
              <a:rPr lang="en-US" sz="2400" dirty="0">
                <a:solidFill>
                  <a:srgbClr val="595959"/>
                </a:solidFill>
              </a:rPr>
              <a:t> to match seasonal demand and </a:t>
            </a:r>
            <a:r>
              <a:rPr lang="en-US" sz="2400" dirty="0" err="1">
                <a:solidFill>
                  <a:srgbClr val="595959"/>
                </a:solidFill>
              </a:rPr>
              <a:t>maximise</a:t>
            </a:r>
            <a:r>
              <a:rPr lang="en-US" sz="2400" dirty="0">
                <a:solidFill>
                  <a:srgbClr val="595959"/>
                </a:solidFill>
              </a:rPr>
              <a:t> revenue. Choose and apply the </a:t>
            </a:r>
            <a:r>
              <a:rPr lang="en-US" sz="2400" b="1" dirty="0">
                <a:solidFill>
                  <a:srgbClr val="595959"/>
                </a:solidFill>
              </a:rPr>
              <a:t>pricing strategy </a:t>
            </a:r>
            <a:r>
              <a:rPr lang="en-US" sz="2400" dirty="0">
                <a:solidFill>
                  <a:srgbClr val="595959"/>
                </a:solidFill>
              </a:rPr>
              <a:t>that best aligns with your </a:t>
            </a:r>
            <a:r>
              <a:rPr lang="en-US" sz="2400" b="1" dirty="0">
                <a:solidFill>
                  <a:srgbClr val="595959"/>
                </a:solidFill>
              </a:rPr>
              <a:t>business goals </a:t>
            </a:r>
            <a:r>
              <a:rPr lang="en-US" sz="2400" dirty="0">
                <a:solidFill>
                  <a:srgbClr val="595959"/>
                </a:solidFill>
              </a:rPr>
              <a:t>and </a:t>
            </a:r>
            <a:r>
              <a:rPr lang="en-US" sz="2400" b="1" dirty="0">
                <a:solidFill>
                  <a:srgbClr val="595959"/>
                </a:solidFill>
              </a:rPr>
              <a:t>guest expectations</a:t>
            </a:r>
            <a:r>
              <a:rPr lang="en-US" sz="2400" dirty="0">
                <a:solidFill>
                  <a:srgbClr val="595959"/>
                </a:solidFill>
              </a:rPr>
              <a:t>.</a:t>
            </a:r>
            <a:endParaRPr lang="en-IE" sz="2400" dirty="0">
              <a:solidFill>
                <a:srgbClr val="595959"/>
              </a:solidFill>
            </a:endParaRPr>
          </a:p>
        </p:txBody>
      </p:sp>
      <p:sp>
        <p:nvSpPr>
          <p:cNvPr id="5" name="Text Placeholder 4">
            <a:extLst>
              <a:ext uri="{FF2B5EF4-FFF2-40B4-BE49-F238E27FC236}">
                <a16:creationId xmlns:a16="http://schemas.microsoft.com/office/drawing/2014/main" id="{4E339DC6-2345-38DA-F7C1-1F06627F2AFF}"/>
              </a:ext>
            </a:extLst>
          </p:cNvPr>
          <p:cNvSpPr>
            <a:spLocks noGrp="1"/>
          </p:cNvSpPr>
          <p:nvPr>
            <p:ph type="body" sz="quarter" idx="18"/>
          </p:nvPr>
        </p:nvSpPr>
        <p:spPr>
          <a:xfrm>
            <a:off x="8286750" y="2058049"/>
            <a:ext cx="3286769" cy="1049221"/>
          </a:xfrm>
        </p:spPr>
        <p:txBody>
          <a:bodyPr/>
          <a:lstStyle/>
          <a:p>
            <a:pPr algn="r"/>
            <a:r>
              <a:rPr lang="en-IE" sz="3200" b="0" dirty="0"/>
              <a:t>Applying Seasonal Strategies</a:t>
            </a:r>
          </a:p>
        </p:txBody>
      </p:sp>
      <p:sp>
        <p:nvSpPr>
          <p:cNvPr id="6" name="Text Placeholder 5">
            <a:extLst>
              <a:ext uri="{FF2B5EF4-FFF2-40B4-BE49-F238E27FC236}">
                <a16:creationId xmlns:a16="http://schemas.microsoft.com/office/drawing/2014/main" id="{56BA25D5-A128-D562-37AB-2A444168368E}"/>
              </a:ext>
            </a:extLst>
          </p:cNvPr>
          <p:cNvSpPr>
            <a:spLocks noGrp="1"/>
          </p:cNvSpPr>
          <p:nvPr>
            <p:ph type="body" sz="quarter" idx="19"/>
          </p:nvPr>
        </p:nvSpPr>
        <p:spPr/>
        <p:txBody>
          <a:bodyPr/>
          <a:lstStyle/>
          <a:p>
            <a:pPr algn="r"/>
            <a:r>
              <a:rPr lang="en-IE" sz="4000" dirty="0"/>
              <a:t>Section 8</a:t>
            </a:r>
          </a:p>
        </p:txBody>
      </p:sp>
    </p:spTree>
    <p:extLst>
      <p:ext uri="{BB962C8B-B14F-4D97-AF65-F5344CB8AC3E}">
        <p14:creationId xmlns:p14="http://schemas.microsoft.com/office/powerpoint/2010/main" val="527364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8B159-EF3D-232E-3410-BE65D7CCD68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7098CE4-30D7-E7F2-7713-FC6BFA47BF7A}"/>
              </a:ext>
            </a:extLst>
          </p:cNvPr>
          <p:cNvSpPr>
            <a:spLocks noGrp="1"/>
          </p:cNvSpPr>
          <p:nvPr>
            <p:ph type="body" sz="quarter" idx="28"/>
          </p:nvPr>
        </p:nvSpPr>
        <p:spPr>
          <a:xfrm>
            <a:off x="466725" y="1266501"/>
            <a:ext cx="5261248" cy="4671588"/>
          </a:xfrm>
        </p:spPr>
        <p:txBody>
          <a:bodyPr/>
          <a:lstStyle/>
          <a:p>
            <a:pPr marL="0" indent="0">
              <a:spcAft>
                <a:spcPts val="600"/>
              </a:spcAft>
            </a:pPr>
            <a:r>
              <a:rPr lang="en-US" b="1" i="1" dirty="0" err="1"/>
              <a:t>Optimise</a:t>
            </a:r>
            <a:r>
              <a:rPr lang="en-US" b="1" i="1" dirty="0"/>
              <a:t> earnings across busy and quiet times. Implement flexible pricing that increases revenue during high demand and maintains occupancy during slower months. </a:t>
            </a:r>
            <a:r>
              <a:rPr lang="en-US" dirty="0"/>
              <a:t>Demand</a:t>
            </a:r>
            <a:r>
              <a:rPr lang="en-US" b="1" dirty="0"/>
              <a:t> </a:t>
            </a:r>
            <a:r>
              <a:rPr lang="en-US" dirty="0"/>
              <a:t>for accommodation changes across seasons. Charging the </a:t>
            </a:r>
            <a:r>
              <a:rPr lang="en-US" b="1" dirty="0"/>
              <a:t>same price all year </a:t>
            </a:r>
            <a:r>
              <a:rPr lang="en-US" dirty="0"/>
              <a:t>means you may lose income during </a:t>
            </a:r>
            <a:r>
              <a:rPr lang="en-US" b="1" dirty="0"/>
              <a:t>peak periods </a:t>
            </a:r>
            <a:r>
              <a:rPr lang="en-US" dirty="0"/>
              <a:t>or miss out on bookings in the </a:t>
            </a:r>
            <a:r>
              <a:rPr lang="en-US" b="1" dirty="0"/>
              <a:t>low season</a:t>
            </a:r>
            <a:r>
              <a:rPr lang="en-US" dirty="0"/>
              <a:t>. Seasonal pricing enables you to adjust your rates in response to </a:t>
            </a:r>
            <a:r>
              <a:rPr lang="en-US" b="1" dirty="0"/>
              <a:t>demand, occupancy trends</a:t>
            </a:r>
            <a:r>
              <a:rPr lang="en-US" dirty="0"/>
              <a:t>, and </a:t>
            </a:r>
            <a:r>
              <a:rPr lang="en-US" b="1" dirty="0"/>
              <a:t>market competition</a:t>
            </a:r>
            <a:r>
              <a:rPr lang="en-US" dirty="0"/>
              <a:t>. Create a seasonal pricing model, apply day-based adjustments (e.g., weekends vs. weekdays), and model different pricing scenarios.</a:t>
            </a:r>
            <a:endParaRPr lang="en-IE" dirty="0"/>
          </a:p>
        </p:txBody>
      </p:sp>
      <p:sp>
        <p:nvSpPr>
          <p:cNvPr id="13" name="Text Placeholder 12">
            <a:extLst>
              <a:ext uri="{FF2B5EF4-FFF2-40B4-BE49-F238E27FC236}">
                <a16:creationId xmlns:a16="http://schemas.microsoft.com/office/drawing/2014/main" id="{1C68AADD-AC58-107B-A0D7-66DCCF38C32E}"/>
              </a:ext>
            </a:extLst>
          </p:cNvPr>
          <p:cNvSpPr>
            <a:spLocks noGrp="1"/>
          </p:cNvSpPr>
          <p:nvPr>
            <p:ph type="body" sz="quarter" idx="27"/>
          </p:nvPr>
        </p:nvSpPr>
        <p:spPr>
          <a:xfrm>
            <a:off x="0" y="383586"/>
            <a:ext cx="5891165" cy="720752"/>
          </a:xfrm>
        </p:spPr>
        <p:txBody>
          <a:bodyPr/>
          <a:lstStyle/>
          <a:p>
            <a:pPr algn="r"/>
            <a:r>
              <a:rPr lang="en-IE" sz="3200" dirty="0"/>
              <a:t>Applying Seasonal Pricing</a:t>
            </a:r>
          </a:p>
        </p:txBody>
      </p:sp>
      <p:sp>
        <p:nvSpPr>
          <p:cNvPr id="14" name="Text Placeholder 1">
            <a:extLst>
              <a:ext uri="{FF2B5EF4-FFF2-40B4-BE49-F238E27FC236}">
                <a16:creationId xmlns:a16="http://schemas.microsoft.com/office/drawing/2014/main" id="{297A3626-BF10-0F71-B153-08A313E2186B}"/>
              </a:ext>
            </a:extLst>
          </p:cNvPr>
          <p:cNvSpPr txBox="1">
            <a:spLocks/>
          </p:cNvSpPr>
          <p:nvPr/>
        </p:nvSpPr>
        <p:spPr>
          <a:xfrm>
            <a:off x="5862882" y="1172470"/>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29</a:t>
            </a:r>
          </a:p>
        </p:txBody>
      </p:sp>
      <p:sp>
        <p:nvSpPr>
          <p:cNvPr id="16" name="Text Placeholder 4">
            <a:extLst>
              <a:ext uri="{FF2B5EF4-FFF2-40B4-BE49-F238E27FC236}">
                <a16:creationId xmlns:a16="http://schemas.microsoft.com/office/drawing/2014/main" id="{AE04C9A6-DA43-414E-CD52-C77E4904A0E9}"/>
              </a:ext>
            </a:extLst>
          </p:cNvPr>
          <p:cNvSpPr txBox="1">
            <a:spLocks/>
          </p:cNvSpPr>
          <p:nvPr/>
        </p:nvSpPr>
        <p:spPr>
          <a:xfrm>
            <a:off x="5884585" y="208745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30</a:t>
            </a:r>
          </a:p>
        </p:txBody>
      </p:sp>
      <p:sp>
        <p:nvSpPr>
          <p:cNvPr id="17" name="Text Placeholder 5">
            <a:extLst>
              <a:ext uri="{FF2B5EF4-FFF2-40B4-BE49-F238E27FC236}">
                <a16:creationId xmlns:a16="http://schemas.microsoft.com/office/drawing/2014/main" id="{59CF7416-8BE9-A2F2-57CF-E92B44B84D17}"/>
              </a:ext>
            </a:extLst>
          </p:cNvPr>
          <p:cNvSpPr txBox="1">
            <a:spLocks/>
          </p:cNvSpPr>
          <p:nvPr/>
        </p:nvSpPr>
        <p:spPr>
          <a:xfrm>
            <a:off x="6713474" y="1258183"/>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b="1" dirty="0">
                <a:solidFill>
                  <a:srgbClr val="595959"/>
                </a:solidFill>
              </a:rPr>
              <a:t>Seasonal Pricing Strategies</a:t>
            </a:r>
          </a:p>
          <a:p>
            <a:pPr marL="0" indent="0">
              <a:lnSpc>
                <a:spcPct val="100000"/>
              </a:lnSpc>
              <a:spcBef>
                <a:spcPts val="0"/>
              </a:spcBef>
              <a:buNone/>
            </a:pPr>
            <a:r>
              <a:rPr lang="en-US" sz="1800" i="1" dirty="0">
                <a:solidFill>
                  <a:srgbClr val="595959"/>
                </a:solidFill>
              </a:rPr>
              <a:t>Strategies to set prices across high, mid and low seasons to </a:t>
            </a:r>
            <a:r>
              <a:rPr lang="en-US" sz="1800" i="1" dirty="0" err="1">
                <a:solidFill>
                  <a:srgbClr val="595959"/>
                </a:solidFill>
              </a:rPr>
              <a:t>maximise</a:t>
            </a:r>
            <a:r>
              <a:rPr lang="en-US" sz="1800" i="1" dirty="0">
                <a:solidFill>
                  <a:srgbClr val="595959"/>
                </a:solidFill>
              </a:rPr>
              <a:t> occupancy and profit</a:t>
            </a:r>
            <a:endParaRPr lang="en-IE" sz="1800" i="1" dirty="0">
              <a:solidFill>
                <a:srgbClr val="595959"/>
              </a:solidFill>
            </a:endParaRP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18" name="Text Placeholder 6">
            <a:extLst>
              <a:ext uri="{FF2B5EF4-FFF2-40B4-BE49-F238E27FC236}">
                <a16:creationId xmlns:a16="http://schemas.microsoft.com/office/drawing/2014/main" id="{CDA6ABE6-3BDA-9432-B749-E4BE94CF9354}"/>
              </a:ext>
            </a:extLst>
          </p:cNvPr>
          <p:cNvSpPr txBox="1">
            <a:spLocks/>
          </p:cNvSpPr>
          <p:nvPr/>
        </p:nvSpPr>
        <p:spPr>
          <a:xfrm>
            <a:off x="5891164" y="300244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31</a:t>
            </a:r>
          </a:p>
        </p:txBody>
      </p:sp>
      <p:sp>
        <p:nvSpPr>
          <p:cNvPr id="19" name="Text Placeholder 7">
            <a:extLst>
              <a:ext uri="{FF2B5EF4-FFF2-40B4-BE49-F238E27FC236}">
                <a16:creationId xmlns:a16="http://schemas.microsoft.com/office/drawing/2014/main" id="{C849B6B5-A738-39EA-5B9C-25EC5B21C2C2}"/>
              </a:ext>
            </a:extLst>
          </p:cNvPr>
          <p:cNvSpPr txBox="1">
            <a:spLocks/>
          </p:cNvSpPr>
          <p:nvPr/>
        </p:nvSpPr>
        <p:spPr>
          <a:xfrm>
            <a:off x="6713474" y="4149217"/>
            <a:ext cx="4608000"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b="1" dirty="0">
                <a:solidFill>
                  <a:srgbClr val="595959"/>
                </a:solidFill>
              </a:rPr>
              <a:t>Strategic Revenue Management</a:t>
            </a:r>
          </a:p>
          <a:p>
            <a:pPr marL="0" indent="0">
              <a:lnSpc>
                <a:spcPct val="100000"/>
              </a:lnSpc>
              <a:spcBef>
                <a:spcPts val="0"/>
              </a:spcBef>
              <a:buNone/>
            </a:pPr>
            <a:r>
              <a:rPr lang="en-US" sz="1800" i="1" dirty="0">
                <a:solidFill>
                  <a:srgbClr val="595959"/>
                </a:solidFill>
              </a:rPr>
              <a:t>How to sum up total annual revenue and prepare for forecasting and Cash Flow Planning</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20" name="Text Placeholder 8">
            <a:extLst>
              <a:ext uri="{FF2B5EF4-FFF2-40B4-BE49-F238E27FC236}">
                <a16:creationId xmlns:a16="http://schemas.microsoft.com/office/drawing/2014/main" id="{B9004240-9B67-57A9-1FAD-987668A2E6BC}"/>
              </a:ext>
            </a:extLst>
          </p:cNvPr>
          <p:cNvSpPr txBox="1">
            <a:spLocks/>
          </p:cNvSpPr>
          <p:nvPr/>
        </p:nvSpPr>
        <p:spPr>
          <a:xfrm>
            <a:off x="5891165" y="4108019"/>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32</a:t>
            </a:r>
          </a:p>
        </p:txBody>
      </p:sp>
      <p:sp>
        <p:nvSpPr>
          <p:cNvPr id="21" name="Text Placeholder 9">
            <a:extLst>
              <a:ext uri="{FF2B5EF4-FFF2-40B4-BE49-F238E27FC236}">
                <a16:creationId xmlns:a16="http://schemas.microsoft.com/office/drawing/2014/main" id="{F6E47042-A652-6A03-5A79-B74249052440}"/>
              </a:ext>
            </a:extLst>
          </p:cNvPr>
          <p:cNvSpPr txBox="1">
            <a:spLocks/>
          </p:cNvSpPr>
          <p:nvPr/>
        </p:nvSpPr>
        <p:spPr>
          <a:xfrm>
            <a:off x="6700573" y="3146620"/>
            <a:ext cx="5151178"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b="1" dirty="0">
                <a:solidFill>
                  <a:srgbClr val="595959"/>
                </a:solidFill>
              </a:rPr>
              <a:t>Applying Seasonal and Day-Based Adjustments to Your Base Rate</a:t>
            </a:r>
          </a:p>
          <a:p>
            <a:pPr marL="0" indent="0">
              <a:lnSpc>
                <a:spcPct val="100000"/>
              </a:lnSpc>
              <a:spcBef>
                <a:spcPts val="0"/>
              </a:spcBef>
              <a:buNone/>
            </a:pPr>
            <a:r>
              <a:rPr lang="en-US" sz="1800" i="1" dirty="0">
                <a:solidFill>
                  <a:srgbClr val="595959"/>
                </a:solidFill>
              </a:rPr>
              <a:t>Tweak base prices by day of week and time of year. </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22" name="Text Placeholder 10">
            <a:extLst>
              <a:ext uri="{FF2B5EF4-FFF2-40B4-BE49-F238E27FC236}">
                <a16:creationId xmlns:a16="http://schemas.microsoft.com/office/drawing/2014/main" id="{D423F63C-14D8-CCFC-50D1-873F045406D1}"/>
              </a:ext>
            </a:extLst>
          </p:cNvPr>
          <p:cNvSpPr txBox="1">
            <a:spLocks/>
          </p:cNvSpPr>
          <p:nvPr/>
        </p:nvSpPr>
        <p:spPr>
          <a:xfrm>
            <a:off x="5891164" y="4956703"/>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33</a:t>
            </a:r>
          </a:p>
        </p:txBody>
      </p:sp>
      <p:sp>
        <p:nvSpPr>
          <p:cNvPr id="23" name="Text Placeholder 11">
            <a:extLst>
              <a:ext uri="{FF2B5EF4-FFF2-40B4-BE49-F238E27FC236}">
                <a16:creationId xmlns:a16="http://schemas.microsoft.com/office/drawing/2014/main" id="{72846C68-4B33-8324-59CC-469A0CEE76AF}"/>
              </a:ext>
            </a:extLst>
          </p:cNvPr>
          <p:cNvSpPr txBox="1">
            <a:spLocks/>
          </p:cNvSpPr>
          <p:nvPr/>
        </p:nvSpPr>
        <p:spPr>
          <a:xfrm>
            <a:off x="6748162" y="2230718"/>
            <a:ext cx="510358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200" b="1" dirty="0">
                <a:solidFill>
                  <a:srgbClr val="E96751"/>
                </a:solidFill>
              </a:rPr>
              <a:t>Basic</a:t>
            </a:r>
            <a:r>
              <a:rPr lang="en-US" sz="2200" b="1" dirty="0">
                <a:solidFill>
                  <a:srgbClr val="595959"/>
                </a:solidFill>
              </a:rPr>
              <a:t> Seasonal Pricing Calculator Table</a:t>
            </a:r>
          </a:p>
          <a:p>
            <a:pPr marL="0" indent="0">
              <a:lnSpc>
                <a:spcPct val="100000"/>
              </a:lnSpc>
              <a:spcBef>
                <a:spcPts val="0"/>
              </a:spcBef>
              <a:buNone/>
            </a:pPr>
            <a:r>
              <a:rPr lang="en-US" sz="1800" i="1" dirty="0">
                <a:solidFill>
                  <a:srgbClr val="595959"/>
                </a:solidFill>
              </a:rPr>
              <a:t>A simple calculator for small businesses that adjusts rates based on seasonal demand </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24" name="Text Placeholder 11">
            <a:extLst>
              <a:ext uri="{FF2B5EF4-FFF2-40B4-BE49-F238E27FC236}">
                <a16:creationId xmlns:a16="http://schemas.microsoft.com/office/drawing/2014/main" id="{A541CAE0-3A60-813D-247A-FBBB082BD944}"/>
              </a:ext>
            </a:extLst>
          </p:cNvPr>
          <p:cNvSpPr txBox="1">
            <a:spLocks/>
          </p:cNvSpPr>
          <p:nvPr/>
        </p:nvSpPr>
        <p:spPr>
          <a:xfrm>
            <a:off x="6748162" y="5067565"/>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E96751"/>
                </a:solidFill>
              </a:rPr>
              <a:t>Strategic</a:t>
            </a:r>
            <a:r>
              <a:rPr lang="en-US" dirty="0"/>
              <a:t> Seasonal Pricing Calculator</a:t>
            </a:r>
          </a:p>
          <a:p>
            <a:r>
              <a:rPr lang="en-US" dirty="0"/>
              <a:t> </a:t>
            </a:r>
            <a:r>
              <a:rPr lang="en-US" sz="1800" b="0" i="1" dirty="0"/>
              <a:t>A more advanced model for flexible pricing. </a:t>
            </a:r>
          </a:p>
          <a:p>
            <a:endParaRPr lang="en-IE" dirty="0"/>
          </a:p>
        </p:txBody>
      </p:sp>
      <p:cxnSp>
        <p:nvCxnSpPr>
          <p:cNvPr id="25" name="Straight Connector 24">
            <a:extLst>
              <a:ext uri="{FF2B5EF4-FFF2-40B4-BE49-F238E27FC236}">
                <a16:creationId xmlns:a16="http://schemas.microsoft.com/office/drawing/2014/main" id="{99BB052C-B3FB-64D0-6177-5B2BDDB1FAB6}"/>
              </a:ext>
            </a:extLst>
          </p:cNvPr>
          <p:cNvCxnSpPr>
            <a:cxnSpLocks/>
          </p:cNvCxnSpPr>
          <p:nvPr/>
        </p:nvCxnSpPr>
        <p:spPr>
          <a:xfrm flipH="1">
            <a:off x="5726024" y="56510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896B06-13A8-6C03-4EF3-88BAFC445D49}"/>
              </a:ext>
            </a:extLst>
          </p:cNvPr>
          <p:cNvCxnSpPr>
            <a:cxnSpLocks/>
          </p:cNvCxnSpPr>
          <p:nvPr/>
        </p:nvCxnSpPr>
        <p:spPr>
          <a:xfrm flipH="1">
            <a:off x="5658046" y="193755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2F7F84-F5D6-DD35-FD60-BBD9C84C6694}"/>
              </a:ext>
            </a:extLst>
          </p:cNvPr>
          <p:cNvCxnSpPr>
            <a:cxnSpLocks/>
          </p:cNvCxnSpPr>
          <p:nvPr/>
        </p:nvCxnSpPr>
        <p:spPr>
          <a:xfrm flipH="1">
            <a:off x="5726023" y="287100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E519920-DC6F-4167-F93B-D76507CF59D8}"/>
              </a:ext>
            </a:extLst>
          </p:cNvPr>
          <p:cNvCxnSpPr>
            <a:cxnSpLocks/>
          </p:cNvCxnSpPr>
          <p:nvPr/>
        </p:nvCxnSpPr>
        <p:spPr>
          <a:xfrm flipH="1">
            <a:off x="5777958" y="380445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9BE438A-BA7A-A30C-C37C-8F7714A3B2DB}"/>
              </a:ext>
            </a:extLst>
          </p:cNvPr>
          <p:cNvCxnSpPr>
            <a:cxnSpLocks/>
          </p:cNvCxnSpPr>
          <p:nvPr/>
        </p:nvCxnSpPr>
        <p:spPr>
          <a:xfrm flipH="1">
            <a:off x="5810446" y="485220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7D6AADE-913D-3EC4-EA87-637B4F4B3593}"/>
              </a:ext>
            </a:extLst>
          </p:cNvPr>
          <p:cNvSpPr txBox="1"/>
          <p:nvPr/>
        </p:nvSpPr>
        <p:spPr>
          <a:xfrm>
            <a:off x="6748162" y="5694258"/>
            <a:ext cx="6105524" cy="707886"/>
          </a:xfrm>
          <a:prstGeom prst="rect">
            <a:avLst/>
          </a:prstGeom>
          <a:noFill/>
        </p:spPr>
        <p:txBody>
          <a:bodyPr wrap="square">
            <a:spAutoFit/>
          </a:bodyPr>
          <a:lstStyle/>
          <a:p>
            <a:r>
              <a:rPr lang="en-US" sz="2200" b="1" dirty="0">
                <a:solidFill>
                  <a:srgbClr val="595959"/>
                </a:solidFill>
              </a:rPr>
              <a:t>Low-Season Survival</a:t>
            </a:r>
          </a:p>
          <a:p>
            <a:r>
              <a:rPr lang="en-US" i="1" dirty="0">
                <a:solidFill>
                  <a:srgbClr val="595959"/>
                </a:solidFill>
              </a:rPr>
              <a:t>Cost Savings and Revenue-Boosting Tactics</a:t>
            </a:r>
          </a:p>
        </p:txBody>
      </p:sp>
      <p:sp>
        <p:nvSpPr>
          <p:cNvPr id="9" name="Text Placeholder 10">
            <a:extLst>
              <a:ext uri="{FF2B5EF4-FFF2-40B4-BE49-F238E27FC236}">
                <a16:creationId xmlns:a16="http://schemas.microsoft.com/office/drawing/2014/main" id="{25FC707A-F517-05C3-EB94-8882D199EBB3}"/>
              </a:ext>
            </a:extLst>
          </p:cNvPr>
          <p:cNvSpPr txBox="1">
            <a:spLocks/>
          </p:cNvSpPr>
          <p:nvPr/>
        </p:nvSpPr>
        <p:spPr>
          <a:xfrm>
            <a:off x="5891164" y="5782506"/>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34</a:t>
            </a:r>
          </a:p>
        </p:txBody>
      </p:sp>
    </p:spTree>
    <p:extLst>
      <p:ext uri="{BB962C8B-B14F-4D97-AF65-F5344CB8AC3E}">
        <p14:creationId xmlns:p14="http://schemas.microsoft.com/office/powerpoint/2010/main" val="3347235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hot tub inside of a cabin&#10;&#10;AI-generated content may be incorrect.">
            <a:extLst>
              <a:ext uri="{FF2B5EF4-FFF2-40B4-BE49-F238E27FC236}">
                <a16:creationId xmlns:a16="http://schemas.microsoft.com/office/drawing/2014/main" id="{D17C67B7-D227-7F0E-4DF1-AF3ED1995CB7}"/>
              </a:ext>
            </a:extLst>
          </p:cNvPr>
          <p:cNvPicPr>
            <a:picLocks noGrp="1" noChangeAspect="1"/>
          </p:cNvPicPr>
          <p:nvPr>
            <p:ph type="pic" sz="quarter" idx="10"/>
          </p:nvPr>
        </p:nvPicPr>
        <p:blipFill>
          <a:blip r:embed="rId2"/>
          <a:srcRect t="3129" b="3129"/>
          <a:stretch>
            <a:fillRect/>
          </a:stretch>
        </p:blipFill>
        <p:spPr/>
      </p:pic>
      <p:sp>
        <p:nvSpPr>
          <p:cNvPr id="8" name="Text Placeholder 7">
            <a:extLst>
              <a:ext uri="{FF2B5EF4-FFF2-40B4-BE49-F238E27FC236}">
                <a16:creationId xmlns:a16="http://schemas.microsoft.com/office/drawing/2014/main" id="{C1BBCD1D-D37B-DA2A-AE07-677728E16B41}"/>
              </a:ext>
            </a:extLst>
          </p:cNvPr>
          <p:cNvSpPr>
            <a:spLocks noGrp="1"/>
          </p:cNvSpPr>
          <p:nvPr>
            <p:ph type="body" sz="quarter" idx="16"/>
          </p:nvPr>
        </p:nvSpPr>
        <p:spPr/>
        <p:txBody>
          <a:bodyPr/>
          <a:lstStyle/>
          <a:p>
            <a:r>
              <a:rPr lang="en-IE" dirty="0"/>
              <a:t>Introduction </a:t>
            </a:r>
          </a:p>
          <a:p>
            <a:endParaRPr lang="en-IE" dirty="0"/>
          </a:p>
        </p:txBody>
      </p:sp>
      <p:sp>
        <p:nvSpPr>
          <p:cNvPr id="10" name="Text Placeholder 9">
            <a:extLst>
              <a:ext uri="{FF2B5EF4-FFF2-40B4-BE49-F238E27FC236}">
                <a16:creationId xmlns:a16="http://schemas.microsoft.com/office/drawing/2014/main" id="{7AA5BA78-5E3E-1616-92F0-6D789DB8675D}"/>
              </a:ext>
            </a:extLst>
          </p:cNvPr>
          <p:cNvSpPr>
            <a:spLocks noGrp="1"/>
          </p:cNvSpPr>
          <p:nvPr>
            <p:ph type="body" sz="quarter" idx="21"/>
          </p:nvPr>
        </p:nvSpPr>
        <p:spPr>
          <a:xfrm>
            <a:off x="4295552" y="709648"/>
            <a:ext cx="7401147" cy="4530541"/>
          </a:xfrm>
        </p:spPr>
        <p:txBody>
          <a:bodyPr/>
          <a:lstStyle/>
          <a:p>
            <a:pPr>
              <a:spcAft>
                <a:spcPts val="600"/>
              </a:spcAft>
            </a:pPr>
            <a:r>
              <a:rPr lang="en-IE" dirty="0"/>
              <a:t>Not all nights are created equal in the accommodation business – a room on a sunny summer weekend is far more in demand (and valuable) than the same room on a rainy off-season Tuesday. This section explores how to adjust your pricing and forecast revenue according to seasonal trends. </a:t>
            </a:r>
          </a:p>
          <a:p>
            <a:pPr>
              <a:spcAft>
                <a:spcPts val="600"/>
              </a:spcAft>
            </a:pPr>
            <a:r>
              <a:rPr lang="en-IE" dirty="0"/>
              <a:t>It will help you </a:t>
            </a:r>
            <a:r>
              <a:rPr lang="en-IE" b="1" dirty="0"/>
              <a:t>maximise income during high-demand </a:t>
            </a:r>
            <a:r>
              <a:rPr lang="en-IE" dirty="0"/>
              <a:t>periods and still </a:t>
            </a:r>
            <a:r>
              <a:rPr lang="en-IE" b="1" dirty="0"/>
              <a:t>attract guests during slower times </a:t>
            </a:r>
            <a:r>
              <a:rPr lang="en-IE" dirty="0"/>
              <a:t>by using smart pricing strategies and revenue boosting activities. </a:t>
            </a:r>
          </a:p>
          <a:p>
            <a:pPr>
              <a:spcAft>
                <a:spcPts val="600"/>
              </a:spcAft>
            </a:pPr>
            <a:r>
              <a:rPr lang="en-IE" dirty="0"/>
              <a:t>In context, most accommodation businesses face ebb and flow throughout the year (think tourist seasons, holidays, or local events). Our objective here is to create a pricing plan and </a:t>
            </a:r>
            <a:r>
              <a:rPr lang="en-US" dirty="0"/>
              <a:t>provide you with practical strategies that will help you navigate these waves, charging the right prices at the right times, engaging in revenue-boosting activities, and projecting</a:t>
            </a:r>
            <a:r>
              <a:rPr lang="en-IE" dirty="0"/>
              <a:t> how those decisions affect your overall revenue. By doing so, you’ll ensure your business stays profitable year-round, not just during the busy spells.</a:t>
            </a:r>
          </a:p>
          <a:p>
            <a:pPr>
              <a:spcAft>
                <a:spcPts val="600"/>
              </a:spcAft>
            </a:pPr>
            <a:endParaRPr lang="en-IE" dirty="0"/>
          </a:p>
        </p:txBody>
      </p:sp>
      <p:sp>
        <p:nvSpPr>
          <p:cNvPr id="12" name="Text Placeholder 11">
            <a:extLst>
              <a:ext uri="{FF2B5EF4-FFF2-40B4-BE49-F238E27FC236}">
                <a16:creationId xmlns:a16="http://schemas.microsoft.com/office/drawing/2014/main" id="{6BCAD6C7-58AA-C2F5-3C54-CF98F8D7BE64}"/>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799BC100-C4DB-C549-CBBF-7FE8D9FFFBE9}"/>
              </a:ext>
            </a:extLst>
          </p:cNvPr>
          <p:cNvSpPr>
            <a:spLocks noGrp="1"/>
          </p:cNvSpPr>
          <p:nvPr>
            <p:ph type="body" sz="quarter" idx="19"/>
          </p:nvPr>
        </p:nvSpPr>
        <p:spPr>
          <a:xfrm>
            <a:off x="495301" y="2457107"/>
            <a:ext cx="2990849" cy="385564"/>
          </a:xfrm>
        </p:spPr>
        <p:txBody>
          <a:bodyPr/>
          <a:lstStyle/>
          <a:p>
            <a:r>
              <a:rPr lang="en-US" sz="2800" dirty="0"/>
              <a:t>Low-Season Survival</a:t>
            </a:r>
          </a:p>
          <a:p>
            <a:r>
              <a:rPr lang="en-US" sz="2800" b="0" dirty="0"/>
              <a:t>Cost Savings and Revenue-Boosting Tactics</a:t>
            </a:r>
          </a:p>
          <a:p>
            <a:endParaRPr lang="en-IE" sz="2800" b="0" dirty="0"/>
          </a:p>
        </p:txBody>
      </p:sp>
      <p:sp>
        <p:nvSpPr>
          <p:cNvPr id="3" name="TextBox 2">
            <a:extLst>
              <a:ext uri="{FF2B5EF4-FFF2-40B4-BE49-F238E27FC236}">
                <a16:creationId xmlns:a16="http://schemas.microsoft.com/office/drawing/2014/main" id="{4ED93F6F-5002-62D5-CAAF-1D475D1CF9D4}"/>
              </a:ext>
            </a:extLst>
          </p:cNvPr>
          <p:cNvSpPr txBox="1"/>
          <p:nvPr/>
        </p:nvSpPr>
        <p:spPr>
          <a:xfrm>
            <a:off x="257175" y="5710922"/>
            <a:ext cx="3667125" cy="646331"/>
          </a:xfrm>
          <a:prstGeom prst="rect">
            <a:avLst/>
          </a:prstGeom>
          <a:noFill/>
        </p:spPr>
        <p:txBody>
          <a:bodyPr wrap="square">
            <a:spAutoFit/>
          </a:bodyPr>
          <a:lstStyle/>
          <a:p>
            <a:r>
              <a:rPr lang="en-IE" dirty="0">
                <a:solidFill>
                  <a:srgbClr val="00B0F0"/>
                </a:solidFill>
                <a:hlinkClick r:id="rId3">
                  <a:extLst>
                    <a:ext uri="{A12FA001-AC4F-418D-AE19-62706E023703}">
                      <ahyp:hlinkClr xmlns:ahyp="http://schemas.microsoft.com/office/drawing/2018/hyperlinkcolor" val="tx"/>
                    </a:ext>
                  </a:extLst>
                </a:hlinkClick>
              </a:rPr>
              <a:t>Financial Planning Essentials For Glamping Site Operators</a:t>
            </a:r>
            <a:endParaRPr lang="en-IE" dirty="0">
              <a:solidFill>
                <a:srgbClr val="00B0F0"/>
              </a:solidFill>
            </a:endParaRPr>
          </a:p>
        </p:txBody>
      </p:sp>
    </p:spTree>
    <p:extLst>
      <p:ext uri="{BB962C8B-B14F-4D97-AF65-F5344CB8AC3E}">
        <p14:creationId xmlns:p14="http://schemas.microsoft.com/office/powerpoint/2010/main" val="3550158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F5009-5A0B-AA0C-4057-96852CD3624A}"/>
            </a:ext>
          </a:extLst>
        </p:cNvPr>
        <p:cNvGrpSpPr/>
        <p:nvPr/>
      </p:nvGrpSpPr>
      <p:grpSpPr>
        <a:xfrm>
          <a:off x="0" y="0"/>
          <a:ext cx="0" cy="0"/>
          <a:chOff x="0" y="0"/>
          <a:chExt cx="0" cy="0"/>
        </a:xfrm>
      </p:grpSpPr>
      <p:pic>
        <p:nvPicPr>
          <p:cNvPr id="14" name="Picture Placeholder 13" descr="A hot tub inside of a cabin&#10;&#10;AI-generated content may be incorrect.">
            <a:extLst>
              <a:ext uri="{FF2B5EF4-FFF2-40B4-BE49-F238E27FC236}">
                <a16:creationId xmlns:a16="http://schemas.microsoft.com/office/drawing/2014/main" id="{7A760B36-E943-435F-73FF-0134684F3223}"/>
              </a:ext>
            </a:extLst>
          </p:cNvPr>
          <p:cNvPicPr>
            <a:picLocks noGrp="1" noChangeAspect="1"/>
          </p:cNvPicPr>
          <p:nvPr>
            <p:ph type="pic" sz="quarter" idx="10"/>
          </p:nvPr>
        </p:nvPicPr>
        <p:blipFill>
          <a:blip r:embed="rId2"/>
          <a:srcRect t="3129" b="3129"/>
          <a:stretch>
            <a:fillRect/>
          </a:stretch>
        </p:blipFill>
        <p:spPr/>
      </p:pic>
      <p:sp>
        <p:nvSpPr>
          <p:cNvPr id="8" name="Text Placeholder 7">
            <a:extLst>
              <a:ext uri="{FF2B5EF4-FFF2-40B4-BE49-F238E27FC236}">
                <a16:creationId xmlns:a16="http://schemas.microsoft.com/office/drawing/2014/main" id="{6B066BC4-3171-0F52-578A-EC6930E03593}"/>
              </a:ext>
            </a:extLst>
          </p:cNvPr>
          <p:cNvSpPr>
            <a:spLocks noGrp="1"/>
          </p:cNvSpPr>
          <p:nvPr>
            <p:ph type="body" sz="quarter" idx="16"/>
          </p:nvPr>
        </p:nvSpPr>
        <p:spPr/>
        <p:txBody>
          <a:bodyPr/>
          <a:lstStyle/>
          <a:p>
            <a:r>
              <a:rPr lang="en-US" dirty="0"/>
              <a:t>Planning for Low Seasons and Seasonality</a:t>
            </a:r>
            <a:endParaRPr lang="en-IE" dirty="0"/>
          </a:p>
          <a:p>
            <a:endParaRPr lang="en-IE" dirty="0"/>
          </a:p>
        </p:txBody>
      </p:sp>
      <p:sp>
        <p:nvSpPr>
          <p:cNvPr id="10" name="Text Placeholder 9">
            <a:extLst>
              <a:ext uri="{FF2B5EF4-FFF2-40B4-BE49-F238E27FC236}">
                <a16:creationId xmlns:a16="http://schemas.microsoft.com/office/drawing/2014/main" id="{1CDCAF0C-9A78-1AC3-1B0D-FC4DC2353FC6}"/>
              </a:ext>
            </a:extLst>
          </p:cNvPr>
          <p:cNvSpPr>
            <a:spLocks noGrp="1"/>
          </p:cNvSpPr>
          <p:nvPr>
            <p:ph type="body" sz="quarter" idx="21"/>
          </p:nvPr>
        </p:nvSpPr>
        <p:spPr>
          <a:xfrm>
            <a:off x="4295552" y="892507"/>
            <a:ext cx="7401147" cy="4530541"/>
          </a:xfrm>
        </p:spPr>
        <p:txBody>
          <a:bodyPr/>
          <a:lstStyle/>
          <a:p>
            <a:pPr>
              <a:spcAft>
                <a:spcPts val="600"/>
              </a:spcAft>
            </a:pPr>
            <a:r>
              <a:rPr lang="en-US" dirty="0"/>
              <a:t>Almost every alternative accommodation faces </a:t>
            </a:r>
            <a:r>
              <a:rPr lang="en-US" b="1" dirty="0"/>
              <a:t>seasonal demand fluctuations</a:t>
            </a:r>
            <a:r>
              <a:rPr lang="en-US" dirty="0"/>
              <a:t> – whether it’s weather-related (a summer glampsite in Northern Europe will be quieter in winter) or day-of-week patterns (mid-week vs. weekend). </a:t>
            </a:r>
          </a:p>
          <a:p>
            <a:pPr>
              <a:spcAft>
                <a:spcPts val="600"/>
              </a:spcAft>
            </a:pPr>
            <a:r>
              <a:rPr lang="en-US" dirty="0"/>
              <a:t>Following pricing, this section focuses on ensuring viability during periods of low occupancy. Learn the concept of seasonal cash flow: even if your place is fully booked in peak season, you must plan so that off-peak months don’t put you in the red. Strategies here include:</a:t>
            </a:r>
          </a:p>
          <a:p>
            <a:pPr>
              <a:spcAft>
                <a:spcPts val="600"/>
              </a:spcAft>
            </a:pPr>
            <a:endParaRPr lang="en-IE" dirty="0"/>
          </a:p>
        </p:txBody>
      </p:sp>
      <p:sp>
        <p:nvSpPr>
          <p:cNvPr id="12" name="Text Placeholder 11">
            <a:extLst>
              <a:ext uri="{FF2B5EF4-FFF2-40B4-BE49-F238E27FC236}">
                <a16:creationId xmlns:a16="http://schemas.microsoft.com/office/drawing/2014/main" id="{0D167F84-6D52-052B-AD02-53AB73CD9423}"/>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FBA590C3-EAFD-AE36-CF6F-2D369C1D2F3C}"/>
              </a:ext>
            </a:extLst>
          </p:cNvPr>
          <p:cNvSpPr>
            <a:spLocks noGrp="1"/>
          </p:cNvSpPr>
          <p:nvPr>
            <p:ph type="body" sz="quarter" idx="19"/>
          </p:nvPr>
        </p:nvSpPr>
        <p:spPr>
          <a:xfrm>
            <a:off x="495301" y="2457107"/>
            <a:ext cx="2990849" cy="385564"/>
          </a:xfrm>
        </p:spPr>
        <p:txBody>
          <a:bodyPr/>
          <a:lstStyle/>
          <a:p>
            <a:r>
              <a:rPr lang="en-US" sz="2800" dirty="0"/>
              <a:t>Low-Season Survival</a:t>
            </a:r>
          </a:p>
          <a:p>
            <a:r>
              <a:rPr lang="en-US" sz="2800" b="0" dirty="0"/>
              <a:t>Cost Savings and Revenue-Boosting Tactics</a:t>
            </a:r>
          </a:p>
          <a:p>
            <a:endParaRPr lang="en-IE" sz="2800" b="0" dirty="0"/>
          </a:p>
        </p:txBody>
      </p:sp>
    </p:spTree>
    <p:extLst>
      <p:ext uri="{BB962C8B-B14F-4D97-AF65-F5344CB8AC3E}">
        <p14:creationId xmlns:p14="http://schemas.microsoft.com/office/powerpoint/2010/main" val="492168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Placeholder 57" descr="A building with trees around it&#10;&#10;AI-generated content may be incorrect.">
            <a:extLst>
              <a:ext uri="{FF2B5EF4-FFF2-40B4-BE49-F238E27FC236}">
                <a16:creationId xmlns:a16="http://schemas.microsoft.com/office/drawing/2014/main" id="{F8B6CE07-698A-C583-3383-66A85C546513}"/>
              </a:ext>
            </a:extLst>
          </p:cNvPr>
          <p:cNvPicPr>
            <a:picLocks noGrp="1" noChangeAspect="1"/>
          </p:cNvPicPr>
          <p:nvPr>
            <p:ph type="pic" sz="quarter" idx="67"/>
          </p:nvPr>
        </p:nvPicPr>
        <p:blipFill>
          <a:blip r:embed="rId2"/>
          <a:srcRect l="23413" t="-12555" r="23785" b="12555"/>
          <a:stretch>
            <a:fillRect/>
          </a:stretch>
        </p:blipFill>
        <p:spPr>
          <a:xfrm>
            <a:off x="540029" y="0"/>
            <a:ext cx="2654458" cy="3351213"/>
          </a:xfrm>
        </p:spPr>
      </p:pic>
      <p:sp>
        <p:nvSpPr>
          <p:cNvPr id="29" name="Text Placeholder 5">
            <a:extLst>
              <a:ext uri="{FF2B5EF4-FFF2-40B4-BE49-F238E27FC236}">
                <a16:creationId xmlns:a16="http://schemas.microsoft.com/office/drawing/2014/main" id="{380F3FFB-6E87-6763-450D-0968A66AC669}"/>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Photo Credit: Cave People, Iceland</a:t>
            </a:r>
          </a:p>
          <a:p>
            <a:endParaRPr lang="en-GB"/>
          </a:p>
        </p:txBody>
      </p:sp>
      <p:pic>
        <p:nvPicPr>
          <p:cNvPr id="30" name="Picture Placeholder 20">
            <a:extLst>
              <a:ext uri="{FF2B5EF4-FFF2-40B4-BE49-F238E27FC236}">
                <a16:creationId xmlns:a16="http://schemas.microsoft.com/office/drawing/2014/main" id="{FDB6AD3D-2023-B809-2496-4AB5317BAEAF}"/>
              </a:ext>
            </a:extLst>
          </p:cNvPr>
          <p:cNvPicPr>
            <a:picLocks noGrp="1" noChangeAspect="1"/>
          </p:cNvPicPr>
          <p:nvPr>
            <p:ph type="pic" sz="quarter" idx="69"/>
          </p:nvPr>
        </p:nvPicPr>
        <p:blipFill>
          <a:blip r:embed="rId3"/>
          <a:srcRect l="23693" r="23693"/>
          <a:stretch>
            <a:fillRect/>
          </a:stretch>
        </p:blipFill>
        <p:spPr>
          <a:xfrm>
            <a:off x="3728231" y="3506787"/>
            <a:ext cx="2654458" cy="3351213"/>
          </a:xfrm>
        </p:spPr>
      </p:pic>
      <p:sp>
        <p:nvSpPr>
          <p:cNvPr id="31" name="Text Placeholder 7">
            <a:extLst>
              <a:ext uri="{FF2B5EF4-FFF2-40B4-BE49-F238E27FC236}">
                <a16:creationId xmlns:a16="http://schemas.microsoft.com/office/drawing/2014/main" id="{355BF0B4-93AC-0AC6-ACAD-8A4D696D515D}"/>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Photo Credit: A-Frame in Soča, Gorizia, Slovenia</a:t>
            </a:r>
          </a:p>
          <a:p>
            <a:endParaRPr lang="en-GB"/>
          </a:p>
        </p:txBody>
      </p:sp>
      <p:sp>
        <p:nvSpPr>
          <p:cNvPr id="34" name="object 3">
            <a:extLst>
              <a:ext uri="{FF2B5EF4-FFF2-40B4-BE49-F238E27FC236}">
                <a16:creationId xmlns:a16="http://schemas.microsoft.com/office/drawing/2014/main" id="{051A709F-F8E5-53EB-3F51-02C0ECDC6FC6}"/>
              </a:ext>
            </a:extLst>
          </p:cNvPr>
          <p:cNvSpPr/>
          <p:nvPr/>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5" name="Text Placeholder 32">
            <a:extLst>
              <a:ext uri="{FF2B5EF4-FFF2-40B4-BE49-F238E27FC236}">
                <a16:creationId xmlns:a16="http://schemas.microsoft.com/office/drawing/2014/main" id="{BE8A40C2-2279-CBD9-BEF6-2C4C61FDE9D1}"/>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Profit &amp; Pricing Strategies</a:t>
            </a:r>
          </a:p>
          <a:p>
            <a:pPr lvl="0" algn="ctr">
              <a:lnSpc>
                <a:spcPct val="100000"/>
              </a:lnSpc>
              <a:spcAft>
                <a:spcPts val="600"/>
              </a:spcAft>
            </a:pPr>
            <a:r>
              <a:rPr lang="en-US" b="0" i="1" dirty="0">
                <a:solidFill>
                  <a:schemeClr val="bg1"/>
                </a:solidFill>
              </a:rPr>
              <a:t>(29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6" name="Text Placeholder 32">
            <a:extLst>
              <a:ext uri="{FF2B5EF4-FFF2-40B4-BE49-F238E27FC236}">
                <a16:creationId xmlns:a16="http://schemas.microsoft.com/office/drawing/2014/main" id="{FAE6460E-4723-1CE0-B4E5-54F1F2E9F10E}"/>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37" name="Straight Connector 36">
            <a:extLst>
              <a:ext uri="{FF2B5EF4-FFF2-40B4-BE49-F238E27FC236}">
                <a16:creationId xmlns:a16="http://schemas.microsoft.com/office/drawing/2014/main" id="{5625CDBA-BB8A-D2F7-9FC2-FA0CF96A2FE6}"/>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 Placeholder 23">
            <a:extLst>
              <a:ext uri="{FF2B5EF4-FFF2-40B4-BE49-F238E27FC236}">
                <a16:creationId xmlns:a16="http://schemas.microsoft.com/office/drawing/2014/main" id="{B3F57C5F-4C79-899D-3889-B09B190E5FEB}"/>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39" name="Text Placeholder 32">
            <a:extLst>
              <a:ext uri="{FF2B5EF4-FFF2-40B4-BE49-F238E27FC236}">
                <a16:creationId xmlns:a16="http://schemas.microsoft.com/office/drawing/2014/main" id="{42B15DA7-24C7-9D61-F612-DEB1CE845ADD}"/>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i="0"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dirty="0">
                <a:solidFill>
                  <a:schemeClr val="bg1"/>
                </a:solidFill>
              </a:rPr>
              <a:t>Applying Seasonal Strategies</a:t>
            </a:r>
          </a:p>
          <a:p>
            <a:pPr algn="ctr">
              <a:lnSpc>
                <a:spcPct val="100000"/>
              </a:lnSpc>
              <a:spcAft>
                <a:spcPts val="600"/>
              </a:spcAft>
            </a:pPr>
            <a:r>
              <a:rPr lang="en-US" b="0" i="1" dirty="0">
                <a:solidFill>
                  <a:schemeClr val="bg1"/>
                </a:solidFill>
              </a:rPr>
              <a:t>(45 Slides)</a:t>
            </a:r>
          </a:p>
          <a:p>
            <a:pPr algn="ctr">
              <a:lnSpc>
                <a:spcPct val="100000"/>
              </a:lnSpc>
              <a:spcAft>
                <a:spcPts val="600"/>
              </a:spcAft>
            </a:pPr>
            <a:endParaRPr lang="en-US" sz="2400" b="0" dirty="0">
              <a:solidFill>
                <a:schemeClr val="bg1"/>
              </a:solidFill>
            </a:endParaRPr>
          </a:p>
        </p:txBody>
      </p:sp>
      <p:sp>
        <p:nvSpPr>
          <p:cNvPr id="40" name="Text Placeholder 32">
            <a:extLst>
              <a:ext uri="{FF2B5EF4-FFF2-40B4-BE49-F238E27FC236}">
                <a16:creationId xmlns:a16="http://schemas.microsoft.com/office/drawing/2014/main" id="{5FDC7782-AE59-3A1D-D02D-F4BBFCB92861}"/>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08</a:t>
            </a:r>
            <a:endParaRPr lang="en-US" dirty="0"/>
          </a:p>
        </p:txBody>
      </p:sp>
      <p:cxnSp>
        <p:nvCxnSpPr>
          <p:cNvPr id="41" name="Straight Connector 40">
            <a:extLst>
              <a:ext uri="{FF2B5EF4-FFF2-40B4-BE49-F238E27FC236}">
                <a16:creationId xmlns:a16="http://schemas.microsoft.com/office/drawing/2014/main" id="{67C54C78-5297-2B69-B198-3A7EF7DCE740}"/>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32">
            <a:extLst>
              <a:ext uri="{FF2B5EF4-FFF2-40B4-BE49-F238E27FC236}">
                <a16:creationId xmlns:a16="http://schemas.microsoft.com/office/drawing/2014/main" id="{3BF92BFE-03BA-4DE2-DBC5-13D2EF438AEB}"/>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IE" sz="2400" b="0">
                <a:solidFill>
                  <a:schemeClr val="bg1"/>
                </a:solidFill>
              </a:rPr>
              <a:t>Resources</a:t>
            </a:r>
          </a:p>
          <a:p>
            <a:pPr algn="ctr">
              <a:lnSpc>
                <a:spcPct val="100000"/>
              </a:lnSpc>
              <a:spcAft>
                <a:spcPts val="600"/>
              </a:spcAft>
            </a:pPr>
            <a:r>
              <a:rPr lang="en-IE" b="0" i="1">
                <a:solidFill>
                  <a:schemeClr val="bg1"/>
                </a:solidFill>
              </a:rPr>
              <a:t>(20 Slides)</a:t>
            </a:r>
          </a:p>
          <a:p>
            <a:pPr algn="ctr">
              <a:lnSpc>
                <a:spcPct val="100000"/>
              </a:lnSpc>
              <a:spcAft>
                <a:spcPts val="600"/>
              </a:spcAft>
            </a:pPr>
            <a:endParaRPr lang="en-IE" sz="2400" b="0">
              <a:solidFill>
                <a:schemeClr val="bg1"/>
              </a:solidFill>
            </a:endParaRPr>
          </a:p>
        </p:txBody>
      </p:sp>
      <p:sp>
        <p:nvSpPr>
          <p:cNvPr id="44" name="Text Placeholder 32">
            <a:extLst>
              <a:ext uri="{FF2B5EF4-FFF2-40B4-BE49-F238E27FC236}">
                <a16:creationId xmlns:a16="http://schemas.microsoft.com/office/drawing/2014/main" id="{52EF16DC-8822-AF61-A463-922E11D9D540}"/>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10</a:t>
            </a:r>
            <a:endParaRPr lang="en-US" dirty="0"/>
          </a:p>
        </p:txBody>
      </p:sp>
      <p:cxnSp>
        <p:nvCxnSpPr>
          <p:cNvPr id="45" name="Straight Connector 44">
            <a:extLst>
              <a:ext uri="{FF2B5EF4-FFF2-40B4-BE49-F238E27FC236}">
                <a16:creationId xmlns:a16="http://schemas.microsoft.com/office/drawing/2014/main" id="{51B1F9F3-F301-E3AA-8325-0BC541DE8C91}"/>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23">
            <a:extLst>
              <a:ext uri="{FF2B5EF4-FFF2-40B4-BE49-F238E27FC236}">
                <a16:creationId xmlns:a16="http://schemas.microsoft.com/office/drawing/2014/main" id="{74D055E0-876F-4551-6B7D-F91F2F9ACCE2}"/>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47" name="Freeform 28">
            <a:extLst>
              <a:ext uri="{FF2B5EF4-FFF2-40B4-BE49-F238E27FC236}">
                <a16:creationId xmlns:a16="http://schemas.microsoft.com/office/drawing/2014/main" id="{84063B8C-DA31-53F2-20BB-AC72F8995D85}"/>
              </a:ext>
            </a:extLst>
          </p:cNvPr>
          <p:cNvSpPr/>
          <p:nvPr/>
        </p:nvSpPr>
        <p:spPr>
          <a:xfrm>
            <a:off x="-25039" y="194538"/>
            <a:ext cx="11452220"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8" name="Text Placeholder 16">
            <a:extLst>
              <a:ext uri="{FF2B5EF4-FFF2-40B4-BE49-F238E27FC236}">
                <a16:creationId xmlns:a16="http://schemas.microsoft.com/office/drawing/2014/main" id="{E55085AB-C692-1756-0BCA-F64796D2EEC1}"/>
              </a:ext>
            </a:extLst>
          </p:cNvPr>
          <p:cNvSpPr txBox="1">
            <a:spLocks/>
          </p:cNvSpPr>
          <p:nvPr/>
        </p:nvSpPr>
        <p:spPr>
          <a:xfrm>
            <a:off x="476458" y="316719"/>
            <a:ext cx="10950723"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dirty="0">
                <a:solidFill>
                  <a:schemeClr val="bg1"/>
                </a:solidFill>
              </a:rPr>
              <a:t>Part 3: </a:t>
            </a:r>
            <a:r>
              <a:rPr lang="en-US" b="1" dirty="0">
                <a:solidFill>
                  <a:schemeClr val="bg1"/>
                </a:solidFill>
              </a:rPr>
              <a:t>Sections 7 – 8 </a:t>
            </a:r>
            <a:r>
              <a:rPr lang="en-US" dirty="0">
                <a:solidFill>
                  <a:schemeClr val="bg1"/>
                </a:solidFill>
              </a:rPr>
              <a:t>Pricing for Profit, Value, and Seasonality</a:t>
            </a:r>
            <a:endParaRPr lang="en-GB" dirty="0">
              <a:solidFill>
                <a:schemeClr val="bg1"/>
              </a:solidFill>
            </a:endParaRPr>
          </a:p>
        </p:txBody>
      </p:sp>
      <p:sp>
        <p:nvSpPr>
          <p:cNvPr id="49" name="Text Placeholder 32">
            <a:extLst>
              <a:ext uri="{FF2B5EF4-FFF2-40B4-BE49-F238E27FC236}">
                <a16:creationId xmlns:a16="http://schemas.microsoft.com/office/drawing/2014/main" id="{A622F4E1-5D3B-2EBE-2C38-6DEFB31E798F}"/>
              </a:ext>
            </a:extLst>
          </p:cNvPr>
          <p:cNvSpPr txBox="1">
            <a:spLocks/>
          </p:cNvSpPr>
          <p:nvPr/>
        </p:nvSpPr>
        <p:spPr>
          <a:xfrm>
            <a:off x="1035847" y="3850654"/>
            <a:ext cx="215888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7 P6 </a:t>
            </a:r>
          </a:p>
        </p:txBody>
      </p:sp>
      <p:sp>
        <p:nvSpPr>
          <p:cNvPr id="50" name="Text Placeholder 32">
            <a:extLst>
              <a:ext uri="{FF2B5EF4-FFF2-40B4-BE49-F238E27FC236}">
                <a16:creationId xmlns:a16="http://schemas.microsoft.com/office/drawing/2014/main" id="{1960A3FC-9F45-735F-36CC-DE51D3B9E7B8}"/>
              </a:ext>
            </a:extLst>
          </p:cNvPr>
          <p:cNvSpPr txBox="1">
            <a:spLocks/>
          </p:cNvSpPr>
          <p:nvPr/>
        </p:nvSpPr>
        <p:spPr>
          <a:xfrm>
            <a:off x="4268073" y="1455615"/>
            <a:ext cx="211461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8 </a:t>
            </a:r>
            <a:r>
              <a:rPr lang="en-US" sz="2400" b="0" dirty="0"/>
              <a:t>P36</a:t>
            </a:r>
            <a:r>
              <a:rPr lang="en-US" dirty="0"/>
              <a:t> </a:t>
            </a:r>
          </a:p>
        </p:txBody>
      </p:sp>
      <p:sp>
        <p:nvSpPr>
          <p:cNvPr id="52" name="Text Placeholder 16">
            <a:extLst>
              <a:ext uri="{FF2B5EF4-FFF2-40B4-BE49-F238E27FC236}">
                <a16:creationId xmlns:a16="http://schemas.microsoft.com/office/drawing/2014/main" id="{EB1BEB21-7534-79F4-9688-FE484009A8F4}"/>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Module 8</a:t>
            </a:r>
          </a:p>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3277819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5940E-F80E-0EF8-F8D9-D0012C719A7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5339EBE-DE7F-4410-032B-8A63DA4456CA}"/>
              </a:ext>
            </a:extLst>
          </p:cNvPr>
          <p:cNvSpPr>
            <a:spLocks noGrp="1"/>
          </p:cNvSpPr>
          <p:nvPr>
            <p:ph type="body" sz="quarter" idx="16"/>
          </p:nvPr>
        </p:nvSpPr>
        <p:spPr>
          <a:xfrm>
            <a:off x="798381" y="315936"/>
            <a:ext cx="10614687" cy="803654"/>
          </a:xfrm>
        </p:spPr>
        <p:txBody>
          <a:bodyPr/>
          <a:lstStyle/>
          <a:p>
            <a:r>
              <a:rPr lang="en-US" sz="3200" dirty="0">
                <a:solidFill>
                  <a:srgbClr val="459597"/>
                </a:solidFill>
              </a:rPr>
              <a:t>Cost Savings and Revenue-Boosting Tactics</a:t>
            </a:r>
          </a:p>
        </p:txBody>
      </p:sp>
      <p:sp>
        <p:nvSpPr>
          <p:cNvPr id="11" name="Freeform: Shape 10">
            <a:extLst>
              <a:ext uri="{FF2B5EF4-FFF2-40B4-BE49-F238E27FC236}">
                <a16:creationId xmlns:a16="http://schemas.microsoft.com/office/drawing/2014/main" id="{9139D883-4B22-3546-2EC5-56D44C554EE4}"/>
              </a:ext>
            </a:extLst>
          </p:cNvPr>
          <p:cNvSpPr/>
          <p:nvPr/>
        </p:nvSpPr>
        <p:spPr>
          <a:xfrm>
            <a:off x="1141890" y="2347573"/>
            <a:ext cx="9794111" cy="2700677"/>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6F727F0D-7F80-B604-7F0F-B8BCFBC52C6F}"/>
              </a:ext>
            </a:extLst>
          </p:cNvPr>
          <p:cNvGrpSpPr/>
          <p:nvPr/>
        </p:nvGrpSpPr>
        <p:grpSpPr>
          <a:xfrm>
            <a:off x="0" y="853677"/>
            <a:ext cx="11479343" cy="3763158"/>
            <a:chOff x="-20769" y="1515051"/>
            <a:chExt cx="11479343" cy="3967078"/>
          </a:xfrm>
        </p:grpSpPr>
        <p:grpSp>
          <p:nvGrpSpPr>
            <p:cNvPr id="19" name="Group 18">
              <a:extLst>
                <a:ext uri="{FF2B5EF4-FFF2-40B4-BE49-F238E27FC236}">
                  <a16:creationId xmlns:a16="http://schemas.microsoft.com/office/drawing/2014/main" id="{BF10EB58-A513-F642-F0A0-DBA200F33D1E}"/>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5F7DC166-61CE-3C25-EB81-22AF5048C604}"/>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3302764B-CDA0-CC1E-2B83-1CC1320D8459}"/>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844BDBC8-8147-9168-F6A2-07A59F79EC59}"/>
                  </a:ext>
                </a:extLst>
              </p:cNvPr>
              <p:cNvSpPr/>
              <p:nvPr/>
            </p:nvSpPr>
            <p:spPr>
              <a:xfrm>
                <a:off x="1121121" y="1971932"/>
                <a:ext cx="4601684" cy="1573019"/>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A349BD86-B61B-929E-75F4-BE764ADFAB3B}"/>
                </a:ext>
              </a:extLst>
            </p:cNvPr>
            <p:cNvSpPr txBox="1"/>
            <p:nvPr/>
          </p:nvSpPr>
          <p:spPr>
            <a:xfrm>
              <a:off x="1228679" y="2187215"/>
              <a:ext cx="4386567" cy="584018"/>
            </a:xfrm>
            <a:prstGeom prst="rect">
              <a:avLst/>
            </a:prstGeom>
            <a:noFill/>
          </p:spPr>
          <p:txBody>
            <a:bodyPr wrap="square" rtlCol="0">
              <a:spAutoFit/>
            </a:bodyPr>
            <a:lstStyle/>
            <a:p>
              <a:pPr algn="ctr"/>
              <a:r>
                <a:rPr lang="en-GB" sz="3000" b="1" dirty="0">
                  <a:solidFill>
                    <a:schemeClr val="bg1"/>
                  </a:solidFill>
                </a:rPr>
                <a:t>1. Seasonal Pricing </a:t>
              </a:r>
              <a:r>
                <a:rPr lang="en-GB" sz="3000" dirty="0">
                  <a:solidFill>
                    <a:schemeClr val="bg1"/>
                  </a:solidFill>
                </a:rPr>
                <a:t>(Basic)</a:t>
              </a:r>
            </a:p>
          </p:txBody>
        </p:sp>
        <p:sp>
          <p:nvSpPr>
            <p:cNvPr id="25" name="TextBox 24">
              <a:extLst>
                <a:ext uri="{FF2B5EF4-FFF2-40B4-BE49-F238E27FC236}">
                  <a16:creationId xmlns:a16="http://schemas.microsoft.com/office/drawing/2014/main" id="{1F4B17A1-2022-00AF-9A62-ABB9CF3D1090}"/>
                </a:ext>
              </a:extLst>
            </p:cNvPr>
            <p:cNvSpPr txBox="1"/>
            <p:nvPr/>
          </p:nvSpPr>
          <p:spPr>
            <a:xfrm>
              <a:off x="1235229" y="3519179"/>
              <a:ext cx="9794111" cy="1962950"/>
            </a:xfrm>
            <a:prstGeom prst="rect">
              <a:avLst/>
            </a:prstGeom>
            <a:noFill/>
          </p:spPr>
          <p:txBody>
            <a:bodyPr wrap="square" rtlCol="0">
              <a:spAutoFit/>
            </a:bodyPr>
            <a:lstStyle/>
            <a:p>
              <a:pPr>
                <a:spcAft>
                  <a:spcPts val="600"/>
                </a:spcAft>
              </a:pPr>
              <a:r>
                <a:rPr lang="en-US" sz="2200" b="1" dirty="0">
                  <a:solidFill>
                    <a:schemeClr val="bg1"/>
                  </a:solidFill>
                </a:rPr>
                <a:t>Seasonal Pricing Adjustments:</a:t>
              </a:r>
              <a:r>
                <a:rPr lang="en-US" sz="2200" dirty="0">
                  <a:solidFill>
                    <a:schemeClr val="bg1"/>
                  </a:solidFill>
                </a:rPr>
                <a:t> Using lower off-season rates or special promotions to maintain occupancy when demand drops. For example, offering mid-week discounts or bundled experiences (such as a winter hot tub package for a cabin stay) to entice guests during slow periods.</a:t>
              </a:r>
            </a:p>
            <a:p>
              <a:pPr>
                <a:spcAft>
                  <a:spcPts val="600"/>
                </a:spcAft>
              </a:pPr>
              <a:r>
                <a:rPr lang="en-US" sz="2200" dirty="0">
                  <a:solidFill>
                    <a:schemeClr val="bg1"/>
                  </a:solidFill>
                </a:rPr>
                <a:t>Discussed in more detail later.</a:t>
              </a:r>
            </a:p>
          </p:txBody>
        </p:sp>
      </p:grpSp>
      <p:pic>
        <p:nvPicPr>
          <p:cNvPr id="5" name="Picture 4" descr="A building on stilts over water&#10;&#10;AI-generated content may be incorrect.">
            <a:extLst>
              <a:ext uri="{FF2B5EF4-FFF2-40B4-BE49-F238E27FC236}">
                <a16:creationId xmlns:a16="http://schemas.microsoft.com/office/drawing/2014/main" id="{54A8CC91-2BC8-25D4-8CAE-6E675C5840B0}"/>
              </a:ext>
            </a:extLst>
          </p:cNvPr>
          <p:cNvPicPr>
            <a:picLocks noChangeAspect="1"/>
          </p:cNvPicPr>
          <p:nvPr/>
        </p:nvPicPr>
        <p:blipFill>
          <a:blip r:embed="rId2"/>
          <a:stretch>
            <a:fillRect/>
          </a:stretch>
        </p:blipFill>
        <p:spPr>
          <a:xfrm>
            <a:off x="5581649" y="3984261"/>
            <a:ext cx="3962401" cy="2641601"/>
          </a:xfrm>
          <a:prstGeom prst="roundRect">
            <a:avLst/>
          </a:prstGeom>
        </p:spPr>
      </p:pic>
    </p:spTree>
    <p:extLst>
      <p:ext uri="{BB962C8B-B14F-4D97-AF65-F5344CB8AC3E}">
        <p14:creationId xmlns:p14="http://schemas.microsoft.com/office/powerpoint/2010/main" val="3629562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0CEBE-17C9-C662-C517-BABC2A24341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58B365B-AC86-B914-3C02-1D14BBECC6C5}"/>
              </a:ext>
            </a:extLst>
          </p:cNvPr>
          <p:cNvSpPr>
            <a:spLocks noGrp="1"/>
          </p:cNvSpPr>
          <p:nvPr>
            <p:ph type="body" sz="quarter" idx="21"/>
          </p:nvPr>
        </p:nvSpPr>
        <p:spPr>
          <a:xfrm>
            <a:off x="4483689" y="389904"/>
            <a:ext cx="7221426" cy="4530541"/>
          </a:xfrm>
        </p:spPr>
        <p:txBody>
          <a:bodyPr/>
          <a:lstStyle/>
          <a:p>
            <a:pPr>
              <a:spcAft>
                <a:spcPts val="600"/>
              </a:spcAft>
            </a:pPr>
            <a:r>
              <a:rPr lang="en-US" sz="2400" i="1" dirty="0">
                <a:solidFill>
                  <a:srgbClr val="E96751"/>
                </a:solidFill>
              </a:rPr>
              <a:t>“How should I adjust my room rates throughout the year to </a:t>
            </a:r>
            <a:r>
              <a:rPr lang="en-US" sz="2400" b="1" i="1" dirty="0">
                <a:solidFill>
                  <a:srgbClr val="E96751"/>
                </a:solidFill>
              </a:rPr>
              <a:t>make the most of high and low seasons</a:t>
            </a:r>
            <a:r>
              <a:rPr lang="en-US" sz="2400" i="1" dirty="0">
                <a:solidFill>
                  <a:srgbClr val="E96751"/>
                </a:solidFill>
              </a:rPr>
              <a:t>?”</a:t>
            </a:r>
          </a:p>
          <a:p>
            <a:pPr>
              <a:spcAft>
                <a:spcPts val="600"/>
              </a:spcAft>
            </a:pPr>
            <a:r>
              <a:rPr lang="en-IE" dirty="0"/>
              <a:t>Seasonality can greatly affect an accommodation business. During peak tourist periods, demand (and prices) can soar, while in off-peak times, you may struggle to fill rooms. </a:t>
            </a:r>
          </a:p>
          <a:p>
            <a:pPr>
              <a:spcAft>
                <a:spcPts val="600"/>
              </a:spcAft>
            </a:pPr>
            <a:r>
              <a:rPr lang="en-US" dirty="0"/>
              <a:t>Seasonal pricing involves adjusting room rates according to the demand at different times of the year. </a:t>
            </a:r>
          </a:p>
          <a:p>
            <a:pPr>
              <a:spcAft>
                <a:spcPts val="600"/>
              </a:spcAft>
            </a:pPr>
            <a:r>
              <a:rPr lang="en-US" dirty="0"/>
              <a:t>In </a:t>
            </a:r>
            <a:r>
              <a:rPr lang="en-US" b="1" dirty="0"/>
              <a:t>high season </a:t>
            </a:r>
            <a:r>
              <a:rPr lang="en-US" dirty="0"/>
              <a:t>(when demand is strong – e.g. summer or holidays), you’ll likely charge higher rates, and in </a:t>
            </a:r>
            <a:r>
              <a:rPr lang="en-US" b="1" dirty="0"/>
              <a:t>low season </a:t>
            </a:r>
            <a:r>
              <a:rPr lang="en-US" dirty="0"/>
              <a:t>(when tourism slows down), you might lower your prices to attract more guests. </a:t>
            </a:r>
          </a:p>
          <a:p>
            <a:pPr>
              <a:spcAft>
                <a:spcPts val="600"/>
              </a:spcAft>
            </a:pPr>
            <a:r>
              <a:rPr lang="en-US" dirty="0"/>
              <a:t>This strategy helps you stay competitive and occupied even in quieter periods, while </a:t>
            </a:r>
            <a:r>
              <a:rPr lang="en-US" dirty="0" err="1"/>
              <a:t>capitalising</a:t>
            </a:r>
            <a:r>
              <a:rPr lang="en-US" dirty="0"/>
              <a:t> on peak periods when people are willing to pay more. </a:t>
            </a:r>
          </a:p>
          <a:p>
            <a:pPr>
              <a:spcAft>
                <a:spcPts val="600"/>
              </a:spcAft>
            </a:pPr>
            <a:r>
              <a:rPr lang="en-US" dirty="0"/>
              <a:t>By structuring your rates for low, mid, and high seasons, you create a flexible pricing plan that can boost your annual revenue and occupancy.</a:t>
            </a:r>
          </a:p>
        </p:txBody>
      </p:sp>
      <p:sp>
        <p:nvSpPr>
          <p:cNvPr id="5" name="Text Placeholder 4">
            <a:extLst>
              <a:ext uri="{FF2B5EF4-FFF2-40B4-BE49-F238E27FC236}">
                <a16:creationId xmlns:a16="http://schemas.microsoft.com/office/drawing/2014/main" id="{DE87349F-5CD6-FF9E-ADFC-30314A946B6A}"/>
              </a:ext>
            </a:extLst>
          </p:cNvPr>
          <p:cNvSpPr>
            <a:spLocks noGrp="1"/>
          </p:cNvSpPr>
          <p:nvPr>
            <p:ph type="body" sz="quarter" idx="18"/>
          </p:nvPr>
        </p:nvSpPr>
        <p:spPr>
          <a:xfrm>
            <a:off x="363060" y="1978165"/>
            <a:ext cx="3016098" cy="1049221"/>
          </a:xfrm>
        </p:spPr>
        <p:txBody>
          <a:bodyPr/>
          <a:lstStyle/>
          <a:p>
            <a:r>
              <a:rPr lang="en-US" b="0" dirty="0"/>
              <a:t>Introduction</a:t>
            </a:r>
            <a:endParaRPr lang="en-IE" b="0" dirty="0"/>
          </a:p>
        </p:txBody>
      </p:sp>
      <p:sp>
        <p:nvSpPr>
          <p:cNvPr id="6" name="Text Placeholder 5">
            <a:extLst>
              <a:ext uri="{FF2B5EF4-FFF2-40B4-BE49-F238E27FC236}">
                <a16:creationId xmlns:a16="http://schemas.microsoft.com/office/drawing/2014/main" id="{2EA83707-BB00-315C-8751-D59659BC3A96}"/>
              </a:ext>
            </a:extLst>
          </p:cNvPr>
          <p:cNvSpPr>
            <a:spLocks noGrp="1"/>
          </p:cNvSpPr>
          <p:nvPr>
            <p:ph type="body" sz="quarter" idx="19"/>
          </p:nvPr>
        </p:nvSpPr>
        <p:spPr>
          <a:xfrm>
            <a:off x="261922" y="1043246"/>
            <a:ext cx="3218374" cy="385564"/>
          </a:xfrm>
        </p:spPr>
        <p:txBody>
          <a:bodyPr/>
          <a:lstStyle/>
          <a:p>
            <a:r>
              <a:rPr lang="en-IE" dirty="0"/>
              <a:t>Seasonal Pricing</a:t>
            </a:r>
          </a:p>
          <a:p>
            <a:endParaRPr lang="en-IE" dirty="0"/>
          </a:p>
        </p:txBody>
      </p:sp>
      <p:sp>
        <p:nvSpPr>
          <p:cNvPr id="3" name="TextBox 2">
            <a:extLst>
              <a:ext uri="{FF2B5EF4-FFF2-40B4-BE49-F238E27FC236}">
                <a16:creationId xmlns:a16="http://schemas.microsoft.com/office/drawing/2014/main" id="{B7F90092-60AD-CC5D-047F-BD853101915C}"/>
              </a:ext>
            </a:extLst>
          </p:cNvPr>
          <p:cNvSpPr txBox="1"/>
          <p:nvPr/>
        </p:nvSpPr>
        <p:spPr>
          <a:xfrm>
            <a:off x="377528" y="5878815"/>
            <a:ext cx="6205536" cy="497893"/>
          </a:xfrm>
          <a:prstGeom prst="rect">
            <a:avLst/>
          </a:prstGeom>
          <a:noFill/>
        </p:spPr>
        <p:txBody>
          <a:bodyPr wrap="square">
            <a:spAutoFit/>
          </a:bodyPr>
          <a:lstStyle/>
          <a:p>
            <a:pPr algn="l">
              <a:lnSpc>
                <a:spcPts val="3600"/>
              </a:lnSpc>
              <a:buNone/>
            </a:pPr>
            <a:r>
              <a:rPr lang="en-IE" b="0" i="0" dirty="0">
                <a:solidFill>
                  <a:srgbClr val="00B0F0"/>
                </a:solidFill>
                <a:effectLst/>
                <a:hlinkClick r:id="rId2">
                  <a:extLst>
                    <a:ext uri="{A12FA001-AC4F-418D-AE19-62706E023703}">
                      <ahyp:hlinkClr xmlns:ahyp="http://schemas.microsoft.com/office/drawing/2018/hyperlinkcolor" val="tx"/>
                    </a:ext>
                  </a:extLst>
                </a:hlinkClick>
              </a:rPr>
              <a:t>Seasonal Pricing Strategies</a:t>
            </a:r>
            <a:endParaRPr lang="en-IE" b="0" i="0" dirty="0">
              <a:solidFill>
                <a:srgbClr val="00B0F0"/>
              </a:solidFill>
              <a:effectLst/>
            </a:endParaRPr>
          </a:p>
        </p:txBody>
      </p:sp>
    </p:spTree>
    <p:extLst>
      <p:ext uri="{BB962C8B-B14F-4D97-AF65-F5344CB8AC3E}">
        <p14:creationId xmlns:p14="http://schemas.microsoft.com/office/powerpoint/2010/main" val="3184929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6646E-38AD-CE35-3D2F-F65F7225CA3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8A6EBF5-5052-658A-A469-D8735C208EDF}"/>
              </a:ext>
            </a:extLst>
          </p:cNvPr>
          <p:cNvSpPr>
            <a:spLocks noGrp="1"/>
          </p:cNvSpPr>
          <p:nvPr>
            <p:ph type="body" sz="quarter" idx="16"/>
          </p:nvPr>
        </p:nvSpPr>
        <p:spPr>
          <a:xfrm>
            <a:off x="4557729" y="230213"/>
            <a:ext cx="7853346" cy="803654"/>
          </a:xfrm>
        </p:spPr>
        <p:txBody>
          <a:bodyPr/>
          <a:lstStyle/>
          <a:p>
            <a:r>
              <a:rPr lang="en-US" sz="2800" dirty="0"/>
              <a:t>Seasonal Pricing Strategy </a:t>
            </a:r>
            <a:r>
              <a:rPr lang="en-US" sz="2600" dirty="0"/>
              <a:t>(Flexible Rates by Season)</a:t>
            </a:r>
            <a:endParaRPr lang="en-IE" sz="2600" b="0" dirty="0">
              <a:solidFill>
                <a:srgbClr val="E96751"/>
              </a:solidFill>
            </a:endParaRPr>
          </a:p>
        </p:txBody>
      </p:sp>
      <p:sp>
        <p:nvSpPr>
          <p:cNvPr id="7" name="Text Placeholder 6">
            <a:extLst>
              <a:ext uri="{FF2B5EF4-FFF2-40B4-BE49-F238E27FC236}">
                <a16:creationId xmlns:a16="http://schemas.microsoft.com/office/drawing/2014/main" id="{BC3B9A53-BB7A-C90E-26DB-4A87D5749B97}"/>
              </a:ext>
            </a:extLst>
          </p:cNvPr>
          <p:cNvSpPr>
            <a:spLocks noGrp="1"/>
          </p:cNvSpPr>
          <p:nvPr>
            <p:ph type="body" sz="quarter" idx="21"/>
          </p:nvPr>
        </p:nvSpPr>
        <p:spPr>
          <a:xfrm>
            <a:off x="4607514" y="762115"/>
            <a:ext cx="7221426" cy="4530541"/>
          </a:xfrm>
        </p:spPr>
        <p:txBody>
          <a:bodyPr/>
          <a:lstStyle/>
          <a:p>
            <a:pPr>
              <a:spcAft>
                <a:spcPts val="600"/>
              </a:spcAft>
            </a:pPr>
            <a:r>
              <a:rPr lang="en-US" sz="2400" i="1" dirty="0">
                <a:solidFill>
                  <a:srgbClr val="E96751"/>
                </a:solidFill>
              </a:rPr>
              <a:t>“How should I set my prices across different seasons to </a:t>
            </a:r>
            <a:r>
              <a:rPr lang="en-US" sz="2400" i="1" dirty="0" err="1">
                <a:solidFill>
                  <a:srgbClr val="E96751"/>
                </a:solidFill>
              </a:rPr>
              <a:t>maximise</a:t>
            </a:r>
            <a:r>
              <a:rPr lang="en-US" sz="2400" i="1" dirty="0">
                <a:solidFill>
                  <a:srgbClr val="E96751"/>
                </a:solidFill>
              </a:rPr>
              <a:t> occupancy and profit?”</a:t>
            </a:r>
            <a:endParaRPr lang="en-IE" sz="2400" i="1" dirty="0">
              <a:solidFill>
                <a:srgbClr val="E96751"/>
              </a:solidFill>
            </a:endParaRPr>
          </a:p>
          <a:p>
            <a:pPr>
              <a:spcAft>
                <a:spcPts val="600"/>
              </a:spcAft>
            </a:pPr>
            <a:r>
              <a:rPr lang="en-IE" dirty="0"/>
              <a:t>This section helps you develop a </a:t>
            </a:r>
            <a:r>
              <a:rPr lang="en-IE" b="1" dirty="0"/>
              <a:t>Seasonal Pricing Strategy</a:t>
            </a:r>
            <a:r>
              <a:rPr lang="en-IE" dirty="0"/>
              <a:t> – essentially a plan to adjust your nightly rates for high, mid, and low seasons to maximise revenue year-round. </a:t>
            </a:r>
          </a:p>
          <a:p>
            <a:pPr>
              <a:spcAft>
                <a:spcPts val="600"/>
              </a:spcAft>
            </a:pPr>
            <a:r>
              <a:rPr lang="en-IE" dirty="0"/>
              <a:t>By the end, you’ll have a seasonal pricing “calculator” that sets smarter rates for each season, ensuring you charge higher during high-demand periods and offer attractive prices during slower months. The objective is to optimise your income throughout the year and remain competitive, while accounting for changes in occupancy and any seasonal cost differences in your operation.</a:t>
            </a:r>
          </a:p>
          <a:p>
            <a:pPr marL="342900" indent="-342900">
              <a:spcAft>
                <a:spcPts val="600"/>
              </a:spcAft>
              <a:buFont typeface="Wingdings" panose="05000000000000000000" pitchFamily="2" charset="2"/>
              <a:buChar char="v"/>
            </a:pPr>
            <a:endParaRPr lang="en-US" dirty="0"/>
          </a:p>
        </p:txBody>
      </p:sp>
      <p:sp>
        <p:nvSpPr>
          <p:cNvPr id="5" name="Text Placeholder 4">
            <a:extLst>
              <a:ext uri="{FF2B5EF4-FFF2-40B4-BE49-F238E27FC236}">
                <a16:creationId xmlns:a16="http://schemas.microsoft.com/office/drawing/2014/main" id="{F19F2E5B-4356-D3A8-CBEA-2A53030AD22F}"/>
              </a:ext>
            </a:extLst>
          </p:cNvPr>
          <p:cNvSpPr>
            <a:spLocks noGrp="1"/>
          </p:cNvSpPr>
          <p:nvPr>
            <p:ph type="body" sz="quarter" idx="18"/>
          </p:nvPr>
        </p:nvSpPr>
        <p:spPr>
          <a:xfrm>
            <a:off x="363060" y="1978165"/>
            <a:ext cx="3016098" cy="1049221"/>
          </a:xfrm>
        </p:spPr>
        <p:txBody>
          <a:bodyPr/>
          <a:lstStyle/>
          <a:p>
            <a:r>
              <a:rPr lang="en-US" b="0" dirty="0"/>
              <a:t>Introduction</a:t>
            </a:r>
            <a:endParaRPr lang="en-IE" b="0" dirty="0"/>
          </a:p>
        </p:txBody>
      </p:sp>
      <p:sp>
        <p:nvSpPr>
          <p:cNvPr id="6" name="Text Placeholder 5">
            <a:extLst>
              <a:ext uri="{FF2B5EF4-FFF2-40B4-BE49-F238E27FC236}">
                <a16:creationId xmlns:a16="http://schemas.microsoft.com/office/drawing/2014/main" id="{2906D7AD-B684-690C-8514-B244632D1EBD}"/>
              </a:ext>
            </a:extLst>
          </p:cNvPr>
          <p:cNvSpPr>
            <a:spLocks noGrp="1"/>
          </p:cNvSpPr>
          <p:nvPr>
            <p:ph type="body" sz="quarter" idx="19"/>
          </p:nvPr>
        </p:nvSpPr>
        <p:spPr>
          <a:xfrm>
            <a:off x="261922" y="1043246"/>
            <a:ext cx="3218374" cy="385564"/>
          </a:xfrm>
        </p:spPr>
        <p:txBody>
          <a:bodyPr/>
          <a:lstStyle/>
          <a:p>
            <a:r>
              <a:rPr lang="en-IE" dirty="0"/>
              <a:t>Seasonal Pricing</a:t>
            </a:r>
          </a:p>
          <a:p>
            <a:endParaRPr lang="en-IE" dirty="0"/>
          </a:p>
        </p:txBody>
      </p:sp>
    </p:spTree>
    <p:extLst>
      <p:ext uri="{BB962C8B-B14F-4D97-AF65-F5344CB8AC3E}">
        <p14:creationId xmlns:p14="http://schemas.microsoft.com/office/powerpoint/2010/main" val="841378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DB4D8-EA07-E0E4-2F3E-8701915F9D3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D5E5489-0E7B-A419-112A-3A523950C9ED}"/>
              </a:ext>
            </a:extLst>
          </p:cNvPr>
          <p:cNvSpPr>
            <a:spLocks noGrp="1"/>
          </p:cNvSpPr>
          <p:nvPr>
            <p:ph type="body" sz="quarter" idx="16"/>
          </p:nvPr>
        </p:nvSpPr>
        <p:spPr>
          <a:xfrm>
            <a:off x="665988" y="359776"/>
            <a:ext cx="10614687" cy="803654"/>
          </a:xfrm>
        </p:spPr>
        <p:txBody>
          <a:bodyPr/>
          <a:lstStyle/>
          <a:p>
            <a:r>
              <a:rPr lang="en-IE" dirty="0">
                <a:solidFill>
                  <a:srgbClr val="E96751"/>
                </a:solidFill>
              </a:rPr>
              <a:t>Basic </a:t>
            </a:r>
            <a:r>
              <a:rPr lang="en-IE" dirty="0"/>
              <a:t>Seasonal Revenue Forecast: </a:t>
            </a:r>
            <a:r>
              <a:rPr lang="en-IE" b="0" dirty="0">
                <a:solidFill>
                  <a:srgbClr val="E96751"/>
                </a:solidFill>
              </a:rPr>
              <a:t>Terms</a:t>
            </a:r>
          </a:p>
          <a:p>
            <a:endParaRPr lang="en-IE" dirty="0"/>
          </a:p>
        </p:txBody>
      </p:sp>
      <p:graphicFrame>
        <p:nvGraphicFramePr>
          <p:cNvPr id="5" name="Table 4">
            <a:extLst>
              <a:ext uri="{FF2B5EF4-FFF2-40B4-BE49-F238E27FC236}">
                <a16:creationId xmlns:a16="http://schemas.microsoft.com/office/drawing/2014/main" id="{8A7192C5-6CA7-8637-791F-500C7D923F48}"/>
              </a:ext>
            </a:extLst>
          </p:cNvPr>
          <p:cNvGraphicFramePr>
            <a:graphicFrameLocks noGrp="1"/>
          </p:cNvGraphicFramePr>
          <p:nvPr/>
        </p:nvGraphicFramePr>
        <p:xfrm>
          <a:off x="666750" y="1152713"/>
          <a:ext cx="10859262" cy="4919294"/>
        </p:xfrm>
        <a:graphic>
          <a:graphicData uri="http://schemas.openxmlformats.org/drawingml/2006/table">
            <a:tbl>
              <a:tblPr/>
              <a:tblGrid>
                <a:gridCol w="3150742">
                  <a:extLst>
                    <a:ext uri="{9D8B030D-6E8A-4147-A177-3AD203B41FA5}">
                      <a16:colId xmlns:a16="http://schemas.microsoft.com/office/drawing/2014/main" val="1663284327"/>
                    </a:ext>
                  </a:extLst>
                </a:gridCol>
                <a:gridCol w="7708520">
                  <a:extLst>
                    <a:ext uri="{9D8B030D-6E8A-4147-A177-3AD203B41FA5}">
                      <a16:colId xmlns:a16="http://schemas.microsoft.com/office/drawing/2014/main" val="1585532790"/>
                    </a:ext>
                  </a:extLst>
                </a:gridCol>
              </a:tblGrid>
              <a:tr h="355211">
                <a:tc>
                  <a:txBody>
                    <a:bodyPr/>
                    <a:lstStyle/>
                    <a:p>
                      <a:pPr>
                        <a:buNone/>
                      </a:pPr>
                      <a:r>
                        <a:rPr lang="en-IE" sz="2200" b="1" dirty="0">
                          <a:solidFill>
                            <a:schemeClr val="bg1"/>
                          </a:solidFill>
                        </a:rPr>
                        <a:t>Term</a:t>
                      </a:r>
                      <a:endParaRPr lang="en-IE" sz="22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Meaning</a:t>
                      </a:r>
                      <a:endParaRPr lang="en-IE" sz="22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696580946"/>
                  </a:ext>
                </a:extLst>
              </a:tr>
              <a:tr h="888028">
                <a:tc>
                  <a:txBody>
                    <a:bodyPr/>
                    <a:lstStyle/>
                    <a:p>
                      <a:pPr>
                        <a:buNone/>
                      </a:pPr>
                      <a:r>
                        <a:rPr lang="en-IE" sz="2000" b="0" dirty="0">
                          <a:solidFill>
                            <a:schemeClr val="bg1"/>
                          </a:solidFill>
                        </a:rPr>
                        <a:t>Flat Seasonal Rates</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You charge one consistent price per night for the entire season. No fluctuation within that season. </a:t>
                      </a:r>
                    </a:p>
                    <a:p>
                      <a:pPr>
                        <a:buNone/>
                      </a:pPr>
                      <a:r>
                        <a:rPr lang="en-US" sz="2000" b="1" dirty="0">
                          <a:solidFill>
                            <a:srgbClr val="E96751"/>
                          </a:solidFill>
                        </a:rPr>
                        <a:t>Example: </a:t>
                      </a:r>
                      <a:r>
                        <a:rPr lang="en-US" sz="2000" dirty="0">
                          <a:solidFill>
                            <a:srgbClr val="595959"/>
                          </a:solidFill>
                        </a:rPr>
                        <a:t>every night in July and August = €150.</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457138"/>
                  </a:ext>
                </a:extLst>
              </a:tr>
              <a:tr h="621620">
                <a:tc>
                  <a:txBody>
                    <a:bodyPr/>
                    <a:lstStyle/>
                    <a:p>
                      <a:pPr>
                        <a:buNone/>
                      </a:pPr>
                      <a:r>
                        <a:rPr lang="en-IE" sz="2000" b="0" dirty="0">
                          <a:solidFill>
                            <a:schemeClr val="bg1"/>
                          </a:solidFill>
                        </a:rPr>
                        <a:t>Fixed Nightly Rate</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The nightly price is predefined: </a:t>
                      </a:r>
                    </a:p>
                    <a:p>
                      <a:pPr>
                        <a:buNone/>
                      </a:pPr>
                      <a:r>
                        <a:rPr lang="en-US" sz="2000" b="1" dirty="0">
                          <a:solidFill>
                            <a:srgbClr val="E96751"/>
                          </a:solidFill>
                        </a:rPr>
                        <a:t>Example: </a:t>
                      </a:r>
                      <a:r>
                        <a:rPr lang="en-US" sz="2000" dirty="0">
                          <a:solidFill>
                            <a:srgbClr val="595959"/>
                          </a:solidFill>
                        </a:rPr>
                        <a:t>€80 for low season, €120 for mid, €150 for high.</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1517443"/>
                  </a:ext>
                </a:extLst>
              </a:tr>
              <a:tr h="621620">
                <a:tc>
                  <a:txBody>
                    <a:bodyPr/>
                    <a:lstStyle/>
                    <a:p>
                      <a:pPr>
                        <a:buNone/>
                      </a:pPr>
                      <a:r>
                        <a:rPr lang="en-IE" sz="2000" b="0" dirty="0">
                          <a:solidFill>
                            <a:schemeClr val="bg1"/>
                          </a:solidFill>
                        </a:rPr>
                        <a:t>Occupancy</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Assumes a general percentage of bookings for the season </a:t>
                      </a:r>
                    </a:p>
                    <a:p>
                      <a:pPr>
                        <a:buNone/>
                      </a:pPr>
                      <a:r>
                        <a:rPr lang="en-US" sz="2000" b="1" dirty="0">
                          <a:solidFill>
                            <a:srgbClr val="E96751"/>
                          </a:solidFill>
                        </a:rPr>
                        <a:t>Example: </a:t>
                      </a:r>
                      <a:r>
                        <a:rPr lang="en-US" sz="2000" dirty="0">
                          <a:solidFill>
                            <a:srgbClr val="595959"/>
                          </a:solidFill>
                        </a:rPr>
                        <a:t>20% for low, 40% mid, 60% high.</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929578"/>
                  </a:ext>
                </a:extLst>
              </a:tr>
              <a:tr h="621620">
                <a:tc>
                  <a:txBody>
                    <a:bodyPr/>
                    <a:lstStyle/>
                    <a:p>
                      <a:pPr>
                        <a:buNone/>
                      </a:pPr>
                      <a:r>
                        <a:rPr lang="en-IE" sz="2000" b="0" dirty="0">
                          <a:solidFill>
                            <a:schemeClr val="bg1"/>
                          </a:solidFill>
                        </a:rPr>
                        <a:t>Rate Strategy</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No dynamic pricing, discounts, surcharges, or flexibility. Pricing is set and left unchanged.</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0335934"/>
                  </a:ext>
                </a:extLst>
              </a:tr>
              <a:tr h="621620">
                <a:tc>
                  <a:txBody>
                    <a:bodyPr/>
                    <a:lstStyle/>
                    <a:p>
                      <a:pPr>
                        <a:buNone/>
                      </a:pPr>
                      <a:r>
                        <a:rPr lang="en-IE" sz="2000" b="0" dirty="0">
                          <a:solidFill>
                            <a:schemeClr val="bg1"/>
                          </a:solidFill>
                        </a:rPr>
                        <a:t>Cost Tracking</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This model focuses only on revenue. It does </a:t>
                      </a:r>
                      <a:r>
                        <a:rPr lang="en-US" sz="2000" b="1" dirty="0">
                          <a:solidFill>
                            <a:srgbClr val="595959"/>
                          </a:solidFill>
                        </a:rPr>
                        <a:t>not</a:t>
                      </a:r>
                      <a:r>
                        <a:rPr lang="en-US" sz="2000" dirty="0">
                          <a:solidFill>
                            <a:srgbClr val="595959"/>
                          </a:solidFill>
                        </a:rPr>
                        <a:t> include business costs or show profit margins.</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770458"/>
                  </a:ext>
                </a:extLst>
              </a:tr>
              <a:tr h="621620">
                <a:tc>
                  <a:txBody>
                    <a:bodyPr/>
                    <a:lstStyle/>
                    <a:p>
                      <a:pPr>
                        <a:buNone/>
                      </a:pPr>
                      <a:r>
                        <a:rPr lang="en-IE" sz="2000" b="0" dirty="0">
                          <a:solidFill>
                            <a:schemeClr val="bg1"/>
                          </a:solidFill>
                        </a:rPr>
                        <a:t>Projected Revenue</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Based on those flat rates and occupancy estimates, you generate </a:t>
                      </a:r>
                      <a:r>
                        <a:rPr lang="en-US" sz="2000" b="1" dirty="0">
                          <a:solidFill>
                            <a:srgbClr val="595959"/>
                          </a:solidFill>
                        </a:rPr>
                        <a:t>€21,150 annually</a:t>
                      </a:r>
                      <a:r>
                        <a:rPr lang="en-US" sz="2000" dirty="0">
                          <a:solidFill>
                            <a:srgbClr val="595959"/>
                          </a:solidFill>
                        </a:rPr>
                        <a:t>.</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704379"/>
                  </a:ext>
                </a:extLst>
              </a:tr>
            </a:tbl>
          </a:graphicData>
        </a:graphic>
      </p:graphicFrame>
    </p:spTree>
    <p:extLst>
      <p:ext uri="{BB962C8B-B14F-4D97-AF65-F5344CB8AC3E}">
        <p14:creationId xmlns:p14="http://schemas.microsoft.com/office/powerpoint/2010/main" val="2175375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0B4DE-DF1E-A82A-5329-47BE9D07CF5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50F3614-4F23-F75C-770E-9050F400AA90}"/>
              </a:ext>
            </a:extLst>
          </p:cNvPr>
          <p:cNvSpPr>
            <a:spLocks noGrp="1"/>
          </p:cNvSpPr>
          <p:nvPr>
            <p:ph type="body" sz="quarter" idx="16"/>
          </p:nvPr>
        </p:nvSpPr>
        <p:spPr>
          <a:xfrm>
            <a:off x="798381" y="57240"/>
            <a:ext cx="10614687" cy="803654"/>
          </a:xfrm>
        </p:spPr>
        <p:txBody>
          <a:bodyPr/>
          <a:lstStyle/>
          <a:p>
            <a:pPr>
              <a:lnSpc>
                <a:spcPct val="100000"/>
              </a:lnSpc>
              <a:spcBef>
                <a:spcPts val="0"/>
              </a:spcBef>
            </a:pPr>
            <a:r>
              <a:rPr lang="en-US" sz="3000" dirty="0">
                <a:solidFill>
                  <a:srgbClr val="E96751"/>
                </a:solidFill>
              </a:rPr>
              <a:t>Planning for Low, Mid and High Seasons</a:t>
            </a:r>
          </a:p>
          <a:p>
            <a:pPr>
              <a:lnSpc>
                <a:spcPct val="100000"/>
              </a:lnSpc>
              <a:spcBef>
                <a:spcPts val="0"/>
              </a:spcBef>
            </a:pPr>
            <a:r>
              <a:rPr lang="en-US" sz="3000" dirty="0">
                <a:solidFill>
                  <a:srgbClr val="459597"/>
                </a:solidFill>
              </a:rPr>
              <a:t>Strategic Pricing Questions to Model</a:t>
            </a:r>
          </a:p>
          <a:p>
            <a:pPr>
              <a:lnSpc>
                <a:spcPct val="100000"/>
              </a:lnSpc>
              <a:spcBef>
                <a:spcPts val="0"/>
              </a:spcBef>
            </a:pPr>
            <a:r>
              <a:rPr lang="en-US" sz="2800" b="0" i="1" dirty="0">
                <a:solidFill>
                  <a:srgbClr val="595959"/>
                </a:solidFill>
              </a:rPr>
              <a:t>For all scenario models watch how they affect Total Annual Profits!</a:t>
            </a:r>
            <a:endParaRPr lang="en-GB" sz="2800" b="0" i="1" dirty="0">
              <a:solidFill>
                <a:srgbClr val="595959"/>
              </a:solidFill>
            </a:endParaRPr>
          </a:p>
        </p:txBody>
      </p:sp>
      <p:cxnSp>
        <p:nvCxnSpPr>
          <p:cNvPr id="2" name="Straight Connector 1">
            <a:extLst>
              <a:ext uri="{FF2B5EF4-FFF2-40B4-BE49-F238E27FC236}">
                <a16:creationId xmlns:a16="http://schemas.microsoft.com/office/drawing/2014/main" id="{B432E922-1FEE-5409-3B4F-C79A707E601F}"/>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39AA07F1-ACFB-6ADC-8155-FD321E9F4688}"/>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D7168D1C-5CAA-293F-2A08-4890075B163F}"/>
              </a:ext>
            </a:extLst>
          </p:cNvPr>
          <p:cNvSpPr/>
          <p:nvPr/>
        </p:nvSpPr>
        <p:spPr>
          <a:xfrm>
            <a:off x="1531042" y="1981199"/>
            <a:ext cx="9882026"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18D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8C0B73DA-38F3-B355-2AA4-826F2DE11DB0}"/>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2" name="Freeform: Shape 11">
            <a:extLst>
              <a:ext uri="{FF2B5EF4-FFF2-40B4-BE49-F238E27FC236}">
                <a16:creationId xmlns:a16="http://schemas.microsoft.com/office/drawing/2014/main" id="{CD4F2B19-1E49-5694-154D-7DA1B2C1F604}"/>
              </a:ext>
            </a:extLst>
          </p:cNvPr>
          <p:cNvSpPr/>
          <p:nvPr/>
        </p:nvSpPr>
        <p:spPr>
          <a:xfrm>
            <a:off x="1924980" y="3606799"/>
            <a:ext cx="9488088" cy="1083733"/>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18D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B5CEE7C8-F2A1-4F4A-80EA-59972F1820EB}"/>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842465A6-ECEF-1F6D-4FB8-67BB36ED8E37}"/>
              </a:ext>
            </a:extLst>
          </p:cNvPr>
          <p:cNvSpPr/>
          <p:nvPr/>
        </p:nvSpPr>
        <p:spPr>
          <a:xfrm>
            <a:off x="1531042" y="5232399"/>
            <a:ext cx="9882026"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18D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70FA5B83-D3E6-2AA2-E158-0EE7406DFAF6}"/>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6016DD4A-D828-A6FB-94CD-360E757A4D5B}"/>
              </a:ext>
            </a:extLst>
          </p:cNvPr>
          <p:cNvSpPr>
            <a:spLocks noGrp="1"/>
          </p:cNvSpPr>
          <p:nvPr>
            <p:ph type="body" sz="quarter" idx="18"/>
          </p:nvPr>
        </p:nvSpPr>
        <p:spPr>
          <a:xfrm>
            <a:off x="2339609" y="2072160"/>
            <a:ext cx="8942225" cy="901809"/>
          </a:xfrm>
        </p:spPr>
        <p:txBody>
          <a:bodyPr anchor="ctr"/>
          <a:lstStyle/>
          <a:p>
            <a:pPr marL="0" indent="0">
              <a:lnSpc>
                <a:spcPct val="100000"/>
              </a:lnSpc>
              <a:spcBef>
                <a:spcPts val="0"/>
              </a:spcBef>
            </a:pPr>
            <a:r>
              <a:rPr lang="en-US" sz="2200" b="1" i="1" dirty="0">
                <a:solidFill>
                  <a:schemeClr val="bg1"/>
                </a:solidFill>
              </a:rPr>
              <a:t>“What if we charge 10% more (or less)?” </a:t>
            </a:r>
            <a:r>
              <a:rPr lang="en-US" sz="2200" dirty="0">
                <a:solidFill>
                  <a:schemeClr val="bg1"/>
                </a:solidFill>
              </a:rPr>
              <a:t>in peak season. Often, peak season is relatively inelastic (you won’t scare off all guests with a modest increase), whereas off-peak is more about generating any demand at all. </a:t>
            </a:r>
          </a:p>
        </p:txBody>
      </p:sp>
      <p:sp>
        <p:nvSpPr>
          <p:cNvPr id="17" name="Text Placeholder 4">
            <a:extLst>
              <a:ext uri="{FF2B5EF4-FFF2-40B4-BE49-F238E27FC236}">
                <a16:creationId xmlns:a16="http://schemas.microsoft.com/office/drawing/2014/main" id="{68BE41BD-6B45-D26A-C7CE-45CB01FBAD2B}"/>
              </a:ext>
            </a:extLst>
          </p:cNvPr>
          <p:cNvSpPr txBox="1">
            <a:spLocks/>
          </p:cNvSpPr>
          <p:nvPr/>
        </p:nvSpPr>
        <p:spPr>
          <a:xfrm>
            <a:off x="2339608" y="5323360"/>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i="1" dirty="0">
                <a:solidFill>
                  <a:schemeClr val="bg1"/>
                </a:solidFill>
              </a:rPr>
              <a:t>“Can we add a premium for weekends or holidays?” </a:t>
            </a:r>
            <a:r>
              <a:rPr lang="en-US" sz="2200" dirty="0">
                <a:solidFill>
                  <a:schemeClr val="bg1"/>
                </a:solidFill>
              </a:rPr>
              <a:t>If higher pricing causes only a small drop in occupancy (e.g. from 70% to 68%), you might see higher profit overall. </a:t>
            </a:r>
          </a:p>
        </p:txBody>
      </p:sp>
      <p:sp>
        <p:nvSpPr>
          <p:cNvPr id="19" name="Text Placeholder 4">
            <a:extLst>
              <a:ext uri="{FF2B5EF4-FFF2-40B4-BE49-F238E27FC236}">
                <a16:creationId xmlns:a16="http://schemas.microsoft.com/office/drawing/2014/main" id="{C49DB631-3AC9-BA3E-8A1E-A920AC25A9AC}"/>
              </a:ext>
            </a:extLst>
          </p:cNvPr>
          <p:cNvSpPr txBox="1">
            <a:spLocks/>
          </p:cNvSpPr>
          <p:nvPr/>
        </p:nvSpPr>
        <p:spPr>
          <a:xfrm>
            <a:off x="2710832" y="3703009"/>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i="1" dirty="0">
                <a:solidFill>
                  <a:schemeClr val="bg1"/>
                </a:solidFill>
              </a:rPr>
              <a:t>“What if we drop €15 in winter to boost occupancy?” </a:t>
            </a:r>
            <a:r>
              <a:rPr lang="en-US" sz="2200" dirty="0">
                <a:solidFill>
                  <a:schemeClr val="bg1"/>
                </a:solidFill>
              </a:rPr>
              <a:t>If you </a:t>
            </a:r>
            <a:r>
              <a:rPr lang="en-US" sz="2200" b="1" dirty="0">
                <a:solidFill>
                  <a:schemeClr val="bg1"/>
                </a:solidFill>
              </a:rPr>
              <a:t>drop prices </a:t>
            </a:r>
            <a:r>
              <a:rPr lang="en-US" sz="2200" dirty="0">
                <a:solidFill>
                  <a:schemeClr val="bg1"/>
                </a:solidFill>
              </a:rPr>
              <a:t>in an attempt to fill more nights – check if the added bookings actually raise your total revenue.</a:t>
            </a:r>
            <a:endParaRPr lang="en-US" sz="2200" b="1" i="1" dirty="0">
              <a:solidFill>
                <a:schemeClr val="bg1"/>
              </a:solidFill>
            </a:endParaRPr>
          </a:p>
        </p:txBody>
      </p:sp>
      <p:pic>
        <p:nvPicPr>
          <p:cNvPr id="3" name="Graphic 2" descr="Target with solid fill">
            <a:extLst>
              <a:ext uri="{FF2B5EF4-FFF2-40B4-BE49-F238E27FC236}">
                <a16:creationId xmlns:a16="http://schemas.microsoft.com/office/drawing/2014/main" id="{07341983-FC35-3EDA-D07D-0BD9525E0A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842" y="5367866"/>
            <a:ext cx="914400" cy="914400"/>
          </a:xfrm>
          <a:prstGeom prst="rect">
            <a:avLst/>
          </a:prstGeom>
        </p:spPr>
      </p:pic>
      <p:pic>
        <p:nvPicPr>
          <p:cNvPr id="6" name="Graphic 5" descr="Bar graph with upward trend with solid fill">
            <a:extLst>
              <a:ext uri="{FF2B5EF4-FFF2-40B4-BE49-F238E27FC236}">
                <a16:creationId xmlns:a16="http://schemas.microsoft.com/office/drawing/2014/main" id="{5D922F71-468D-0E38-6B49-2D93531317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3343" y="2089420"/>
            <a:ext cx="914400" cy="914400"/>
          </a:xfrm>
          <a:prstGeom prst="rect">
            <a:avLst/>
          </a:prstGeom>
        </p:spPr>
      </p:pic>
      <p:pic>
        <p:nvPicPr>
          <p:cNvPr id="8" name="Graphic 7" descr="Downward trend graph with solid fill">
            <a:extLst>
              <a:ext uri="{FF2B5EF4-FFF2-40B4-BE49-F238E27FC236}">
                <a16:creationId xmlns:a16="http://schemas.microsoft.com/office/drawing/2014/main" id="{0F828E16-E53C-3493-1AF9-52A794D141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2942" y="3703009"/>
            <a:ext cx="914400" cy="914400"/>
          </a:xfrm>
          <a:prstGeom prst="rect">
            <a:avLst/>
          </a:prstGeom>
        </p:spPr>
      </p:pic>
      <p:sp>
        <p:nvSpPr>
          <p:cNvPr id="20" name="TextBox 19">
            <a:extLst>
              <a:ext uri="{FF2B5EF4-FFF2-40B4-BE49-F238E27FC236}">
                <a16:creationId xmlns:a16="http://schemas.microsoft.com/office/drawing/2014/main" id="{F82F4E76-094D-9051-022D-382BB82CDDE3}"/>
              </a:ext>
            </a:extLst>
          </p:cNvPr>
          <p:cNvSpPr txBox="1"/>
          <p:nvPr/>
        </p:nvSpPr>
        <p:spPr>
          <a:xfrm>
            <a:off x="3421805" y="1429833"/>
            <a:ext cx="8341570" cy="461665"/>
          </a:xfrm>
          <a:prstGeom prst="rect">
            <a:avLst/>
          </a:prstGeom>
          <a:noFill/>
        </p:spPr>
        <p:txBody>
          <a:bodyPr wrap="square">
            <a:spAutoFit/>
          </a:bodyPr>
          <a:lstStyle/>
          <a:p>
            <a:pPr>
              <a:spcAft>
                <a:spcPts val="1200"/>
              </a:spcAft>
            </a:pPr>
            <a:r>
              <a:rPr lang="en-US" sz="2400" dirty="0">
                <a:solidFill>
                  <a:srgbClr val="595959"/>
                </a:solidFill>
              </a:rPr>
              <a:t>Pricing is a strategic lever. You can model for example; </a:t>
            </a:r>
          </a:p>
        </p:txBody>
      </p:sp>
      <p:grpSp>
        <p:nvGrpSpPr>
          <p:cNvPr id="5" name="Group 4">
            <a:extLst>
              <a:ext uri="{FF2B5EF4-FFF2-40B4-BE49-F238E27FC236}">
                <a16:creationId xmlns:a16="http://schemas.microsoft.com/office/drawing/2014/main" id="{54DC72B7-F995-C32F-2DFF-1CC2BEF323E9}"/>
              </a:ext>
            </a:extLst>
          </p:cNvPr>
          <p:cNvGrpSpPr/>
          <p:nvPr/>
        </p:nvGrpSpPr>
        <p:grpSpPr>
          <a:xfrm>
            <a:off x="10920313" y="237675"/>
            <a:ext cx="1081945" cy="1011723"/>
            <a:chOff x="1016000" y="1137920"/>
            <a:chExt cx="1016000" cy="1016000"/>
          </a:xfrm>
        </p:grpSpPr>
        <p:sp>
          <p:nvSpPr>
            <p:cNvPr id="7" name="Oval 6">
              <a:extLst>
                <a:ext uri="{FF2B5EF4-FFF2-40B4-BE49-F238E27FC236}">
                  <a16:creationId xmlns:a16="http://schemas.microsoft.com/office/drawing/2014/main" id="{5D88FBB8-A2E1-A1B7-BA7A-BF5BEDFF7D7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15915447-B234-B599-EEA1-4EBC91707C61}"/>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29</a:t>
              </a:r>
            </a:p>
          </p:txBody>
        </p:sp>
      </p:grpSp>
    </p:spTree>
    <p:extLst>
      <p:ext uri="{BB962C8B-B14F-4D97-AF65-F5344CB8AC3E}">
        <p14:creationId xmlns:p14="http://schemas.microsoft.com/office/powerpoint/2010/main" val="3272315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E7560-BA6D-1C0A-4D3D-75E1F8A26132}"/>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B240F10E-9D45-F8A4-FC38-6E9A17F7AC6E}"/>
              </a:ext>
            </a:extLst>
          </p:cNvPr>
          <p:cNvSpPr/>
          <p:nvPr/>
        </p:nvSpPr>
        <p:spPr>
          <a:xfrm>
            <a:off x="1438748" y="2579678"/>
            <a:ext cx="9964593" cy="20412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0BF85D98-A58D-8B88-C734-F761DB794FB0}"/>
              </a:ext>
            </a:extLst>
          </p:cNvPr>
          <p:cNvSpPr/>
          <p:nvPr/>
        </p:nvSpPr>
        <p:spPr>
          <a:xfrm>
            <a:off x="-15513" y="268990"/>
            <a:ext cx="1068351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395A6798-813E-EA6D-704D-F5D84E3F22E5}"/>
              </a:ext>
            </a:extLst>
          </p:cNvPr>
          <p:cNvSpPr>
            <a:spLocks noGrp="1"/>
          </p:cNvSpPr>
          <p:nvPr>
            <p:ph type="body" sz="quarter" idx="27"/>
          </p:nvPr>
        </p:nvSpPr>
        <p:spPr>
          <a:xfrm>
            <a:off x="849241" y="383586"/>
            <a:ext cx="10429526" cy="720752"/>
          </a:xfrm>
        </p:spPr>
        <p:txBody>
          <a:bodyPr/>
          <a:lstStyle/>
          <a:p>
            <a:r>
              <a:rPr lang="en-US" b="0" i="1" dirty="0">
                <a:solidFill>
                  <a:schemeClr val="bg1"/>
                </a:solidFill>
              </a:rPr>
              <a:t>“How should I set my prices across different seasons to maximize occupancy and profit?”</a:t>
            </a:r>
            <a:endParaRPr lang="en-IE" b="0" i="1" dirty="0">
              <a:solidFill>
                <a:schemeClr val="bg1"/>
              </a:solidFill>
            </a:endParaRPr>
          </a:p>
        </p:txBody>
      </p:sp>
      <p:sp>
        <p:nvSpPr>
          <p:cNvPr id="7" name="Flowchart: Alternate Process 6">
            <a:extLst>
              <a:ext uri="{FF2B5EF4-FFF2-40B4-BE49-F238E27FC236}">
                <a16:creationId xmlns:a16="http://schemas.microsoft.com/office/drawing/2014/main" id="{D5B4657F-F930-03B6-8687-654A2C739DA6}"/>
              </a:ext>
            </a:extLst>
          </p:cNvPr>
          <p:cNvSpPr/>
          <p:nvPr/>
        </p:nvSpPr>
        <p:spPr>
          <a:xfrm>
            <a:off x="798380" y="1433371"/>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DEF1EEF1-9C52-9E5F-50ED-F4DA819279E5}"/>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Step 1 </a:t>
            </a:r>
            <a:r>
              <a:rPr lang="en-US" dirty="0">
                <a:solidFill>
                  <a:schemeClr val="bg1"/>
                </a:solidFill>
              </a:rPr>
              <a:t>Identify Your High, Shoulder, and Low Seasons</a:t>
            </a:r>
            <a:endParaRPr lang="en-GB" i="1" dirty="0">
              <a:solidFill>
                <a:schemeClr val="bg1"/>
              </a:solidFill>
            </a:endParaRPr>
          </a:p>
        </p:txBody>
      </p:sp>
      <p:sp>
        <p:nvSpPr>
          <p:cNvPr id="9" name="Text Placeholder 5">
            <a:extLst>
              <a:ext uri="{FF2B5EF4-FFF2-40B4-BE49-F238E27FC236}">
                <a16:creationId xmlns:a16="http://schemas.microsoft.com/office/drawing/2014/main" id="{3E33C53C-FBAF-B509-BD0F-C1D776D2A0EA}"/>
              </a:ext>
            </a:extLst>
          </p:cNvPr>
          <p:cNvSpPr txBox="1">
            <a:spLocks/>
          </p:cNvSpPr>
          <p:nvPr/>
        </p:nvSpPr>
        <p:spPr>
          <a:xfrm>
            <a:off x="1557869" y="2686926"/>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IE" sz="2200" dirty="0">
                <a:solidFill>
                  <a:srgbClr val="595959"/>
                </a:solidFill>
              </a:rPr>
              <a:t>Before setting rates, first map out the </a:t>
            </a:r>
            <a:r>
              <a:rPr lang="en-IE" sz="2200" b="1" dirty="0">
                <a:solidFill>
                  <a:srgbClr val="595959"/>
                </a:solidFill>
              </a:rPr>
              <a:t>seasons</a:t>
            </a:r>
            <a:r>
              <a:rPr lang="en-IE" sz="2200" dirty="0">
                <a:solidFill>
                  <a:srgbClr val="595959"/>
                </a:solidFill>
              </a:rPr>
              <a:t> for your business. Think about when </a:t>
            </a:r>
            <a:r>
              <a:rPr lang="en-IE" sz="2200" b="1" dirty="0">
                <a:solidFill>
                  <a:srgbClr val="595959"/>
                </a:solidFill>
              </a:rPr>
              <a:t>demand is highest </a:t>
            </a:r>
            <a:r>
              <a:rPr lang="en-IE" sz="2200" dirty="0">
                <a:solidFill>
                  <a:srgbClr val="595959"/>
                </a:solidFill>
              </a:rPr>
              <a:t>(your high or peak season), when it’s </a:t>
            </a:r>
            <a:r>
              <a:rPr lang="en-IE" sz="2200" b="1" dirty="0">
                <a:solidFill>
                  <a:srgbClr val="595959"/>
                </a:solidFill>
              </a:rPr>
              <a:t>moderate </a:t>
            </a:r>
            <a:r>
              <a:rPr lang="en-IE" sz="2200" dirty="0">
                <a:solidFill>
                  <a:srgbClr val="595959"/>
                </a:solidFill>
              </a:rPr>
              <a:t>(shoulder/mid-season), and when it’s </a:t>
            </a:r>
            <a:r>
              <a:rPr lang="en-IE" sz="2200" b="1" dirty="0">
                <a:solidFill>
                  <a:srgbClr val="595959"/>
                </a:solidFill>
              </a:rPr>
              <a:t>lowest</a:t>
            </a:r>
            <a:r>
              <a:rPr lang="en-IE" sz="2200" dirty="0">
                <a:solidFill>
                  <a:srgbClr val="595959"/>
                </a:solidFill>
              </a:rPr>
              <a:t> (off-peak/low season). Consider local travel patterns, weather conditions, and upcoming events. For example, a beachside B&amp;B might see peak demand in summer, shoulder seasons in spring and early fall, and a low season in winter.</a:t>
            </a:r>
            <a:endParaRPr lang="en-US" sz="2200" dirty="0">
              <a:solidFill>
                <a:srgbClr val="595959"/>
              </a:solidFill>
            </a:endParaRPr>
          </a:p>
        </p:txBody>
      </p:sp>
      <p:cxnSp>
        <p:nvCxnSpPr>
          <p:cNvPr id="14" name="Connector: Elbow 13">
            <a:extLst>
              <a:ext uri="{FF2B5EF4-FFF2-40B4-BE49-F238E27FC236}">
                <a16:creationId xmlns:a16="http://schemas.microsoft.com/office/drawing/2014/main" id="{C4E94B3F-833D-9A4D-7051-93DF949D029B}"/>
              </a:ext>
            </a:extLst>
          </p:cNvPr>
          <p:cNvCxnSpPr>
            <a:cxnSpLocks/>
            <a:stCxn id="7" idx="1"/>
            <a:endCxn id="11" idx="1"/>
          </p:cNvCxnSpPr>
          <p:nvPr/>
        </p:nvCxnSpPr>
        <p:spPr>
          <a:xfrm rot="10800000" flipH="1" flipV="1">
            <a:off x="798380" y="1835198"/>
            <a:ext cx="640368" cy="1765130"/>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D98592A8-369E-359B-E6C2-1C8E1AAE6C83}"/>
              </a:ext>
            </a:extLst>
          </p:cNvPr>
          <p:cNvSpPr/>
          <p:nvPr/>
        </p:nvSpPr>
        <p:spPr>
          <a:xfrm>
            <a:off x="1418175" y="4832511"/>
            <a:ext cx="8002049" cy="176512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9843EA50-2257-242E-9704-2337FF26ED54}"/>
              </a:ext>
            </a:extLst>
          </p:cNvPr>
          <p:cNvSpPr txBox="1">
            <a:spLocks/>
          </p:cNvSpPr>
          <p:nvPr/>
        </p:nvSpPr>
        <p:spPr>
          <a:xfrm>
            <a:off x="1526450" y="4909672"/>
            <a:ext cx="778900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Example: </a:t>
            </a:r>
            <a:r>
              <a:rPr lang="en-IE" sz="2200" i="1" dirty="0">
                <a:solidFill>
                  <a:srgbClr val="595959"/>
                </a:solidFill>
              </a:rPr>
              <a:t>If your B&amp;B is </a:t>
            </a:r>
            <a:r>
              <a:rPr lang="en-US" sz="2200" i="1" dirty="0">
                <a:solidFill>
                  <a:srgbClr val="595959"/>
                </a:solidFill>
              </a:rPr>
              <a:t>located in a ski town, the winter months could be your high season (with many tourists visiting for skiing), while autumn might be considered your </a:t>
            </a:r>
            <a:r>
              <a:rPr lang="en-IE" sz="2200" i="1" dirty="0">
                <a:solidFill>
                  <a:srgbClr val="595959"/>
                </a:solidFill>
              </a:rPr>
              <a:t>low season. In that case, </a:t>
            </a:r>
            <a:r>
              <a:rPr lang="en-US" sz="2200" i="1" dirty="0">
                <a:solidFill>
                  <a:srgbClr val="595959"/>
                </a:solidFill>
              </a:rPr>
              <a:t>December through February are peak months with heavy bookings, whereas October is relatively </a:t>
            </a:r>
            <a:r>
              <a:rPr lang="en-IE" sz="2200" i="1" dirty="0">
                <a:solidFill>
                  <a:srgbClr val="595959"/>
                </a:solidFill>
              </a:rPr>
              <a:t>quiet.</a:t>
            </a:r>
            <a:endParaRPr lang="en-IE" sz="2200" dirty="0">
              <a:solidFill>
                <a:srgbClr val="595959"/>
              </a:solidFill>
            </a:endParaRPr>
          </a:p>
        </p:txBody>
      </p:sp>
      <p:cxnSp>
        <p:nvCxnSpPr>
          <p:cNvPr id="38" name="Connector: Elbow 37">
            <a:extLst>
              <a:ext uri="{FF2B5EF4-FFF2-40B4-BE49-F238E27FC236}">
                <a16:creationId xmlns:a16="http://schemas.microsoft.com/office/drawing/2014/main" id="{4D643AC1-B282-8C5D-8E18-8B4C23BA532D}"/>
              </a:ext>
            </a:extLst>
          </p:cNvPr>
          <p:cNvCxnSpPr>
            <a:cxnSpLocks/>
          </p:cNvCxnSpPr>
          <p:nvPr/>
        </p:nvCxnSpPr>
        <p:spPr>
          <a:xfrm rot="16200000" flipH="1">
            <a:off x="210873" y="4150963"/>
            <a:ext cx="1741639"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578B64EA-B32E-053C-14AE-495B95359D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pic>
        <p:nvPicPr>
          <p:cNvPr id="44" name="Graphic 43" descr="Meeting with solid fill">
            <a:extLst>
              <a:ext uri="{FF2B5EF4-FFF2-40B4-BE49-F238E27FC236}">
                <a16:creationId xmlns:a16="http://schemas.microsoft.com/office/drawing/2014/main" id="{E8C8D4A9-E92D-699C-7E4A-8645C6FF4B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7589" y="2643546"/>
            <a:ext cx="457200" cy="457200"/>
          </a:xfrm>
          <a:prstGeom prst="rect">
            <a:avLst/>
          </a:prstGeom>
        </p:spPr>
      </p:pic>
      <p:pic>
        <p:nvPicPr>
          <p:cNvPr id="16" name="Graphic 15" descr="Pin with solid fill">
            <a:extLst>
              <a:ext uri="{FF2B5EF4-FFF2-40B4-BE49-F238E27FC236}">
                <a16:creationId xmlns:a16="http://schemas.microsoft.com/office/drawing/2014/main" id="{B127C8BD-8358-AC4D-200B-24CC0F6051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6450" y="4905894"/>
            <a:ext cx="451629" cy="451629"/>
          </a:xfrm>
          <a:prstGeom prst="rect">
            <a:avLst/>
          </a:prstGeom>
        </p:spPr>
      </p:pic>
      <p:pic>
        <p:nvPicPr>
          <p:cNvPr id="4" name="Graphic 3" descr="Lightbulb and gear with solid fill">
            <a:extLst>
              <a:ext uri="{FF2B5EF4-FFF2-40B4-BE49-F238E27FC236}">
                <a16:creationId xmlns:a16="http://schemas.microsoft.com/office/drawing/2014/main" id="{41FC1497-6F87-EA63-FBB8-4C28CF526D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056" y="268989"/>
            <a:ext cx="852985" cy="852985"/>
          </a:xfrm>
          <a:prstGeom prst="rect">
            <a:avLst/>
          </a:prstGeom>
        </p:spPr>
      </p:pic>
      <p:pic>
        <p:nvPicPr>
          <p:cNvPr id="25" name="Graphic 24" descr="Cross country skiing with solid fill">
            <a:extLst>
              <a:ext uri="{FF2B5EF4-FFF2-40B4-BE49-F238E27FC236}">
                <a16:creationId xmlns:a16="http://schemas.microsoft.com/office/drawing/2014/main" id="{450AE52C-0348-1C16-B3DD-60741F4FE3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03531" y="5075652"/>
            <a:ext cx="1390181" cy="1390181"/>
          </a:xfrm>
          <a:prstGeom prst="rect">
            <a:avLst/>
          </a:prstGeom>
        </p:spPr>
      </p:pic>
    </p:spTree>
    <p:extLst>
      <p:ext uri="{BB962C8B-B14F-4D97-AF65-F5344CB8AC3E}">
        <p14:creationId xmlns:p14="http://schemas.microsoft.com/office/powerpoint/2010/main" val="3115764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39348-7B23-C74C-0322-4CBEEB42C18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13C5510-EE0A-E33B-50DA-BCEF1CBF5D6A}"/>
              </a:ext>
            </a:extLst>
          </p:cNvPr>
          <p:cNvSpPr/>
          <p:nvPr/>
        </p:nvSpPr>
        <p:spPr>
          <a:xfrm>
            <a:off x="1383383" y="1786165"/>
            <a:ext cx="9964593" cy="20412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196E1703-E855-FE3D-5632-BB7CA9C95651}"/>
              </a:ext>
            </a:extLst>
          </p:cNvPr>
          <p:cNvSpPr/>
          <p:nvPr/>
        </p:nvSpPr>
        <p:spPr>
          <a:xfrm>
            <a:off x="743015" y="639858"/>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1F394100-E3A3-65B1-FEDA-0D8C473C1351}"/>
              </a:ext>
            </a:extLst>
          </p:cNvPr>
          <p:cNvSpPr txBox="1">
            <a:spLocks/>
          </p:cNvSpPr>
          <p:nvPr/>
        </p:nvSpPr>
        <p:spPr>
          <a:xfrm>
            <a:off x="1405367" y="693610"/>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Step 2 </a:t>
            </a:r>
            <a:r>
              <a:rPr lang="en-US" dirty="0">
                <a:solidFill>
                  <a:schemeClr val="bg1"/>
                </a:solidFill>
              </a:rPr>
              <a:t>Set Your Seasonal Nightly Rates</a:t>
            </a:r>
            <a:endParaRPr lang="en-GB" i="1" dirty="0">
              <a:solidFill>
                <a:schemeClr val="bg1"/>
              </a:solidFill>
            </a:endParaRPr>
          </a:p>
        </p:txBody>
      </p:sp>
      <p:sp>
        <p:nvSpPr>
          <p:cNvPr id="9" name="Text Placeholder 5">
            <a:extLst>
              <a:ext uri="{FF2B5EF4-FFF2-40B4-BE49-F238E27FC236}">
                <a16:creationId xmlns:a16="http://schemas.microsoft.com/office/drawing/2014/main" id="{83C97E35-C610-88A5-087F-035F2DE07985}"/>
              </a:ext>
            </a:extLst>
          </p:cNvPr>
          <p:cNvSpPr txBox="1">
            <a:spLocks/>
          </p:cNvSpPr>
          <p:nvPr/>
        </p:nvSpPr>
        <p:spPr>
          <a:xfrm>
            <a:off x="1502504" y="1893413"/>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200" b="1" dirty="0">
                <a:solidFill>
                  <a:srgbClr val="595959"/>
                </a:solidFill>
              </a:rPr>
              <a:t>Now assign a nightly rate for each season. </a:t>
            </a:r>
            <a:r>
              <a:rPr lang="en-US" sz="2200" dirty="0">
                <a:solidFill>
                  <a:srgbClr val="595959"/>
                </a:solidFill>
              </a:rPr>
              <a:t>The idea is to charge higher rates in high-demand periods and lower rates in low-demand periods. Use your base rate as a starting point (perhaps what you’d charge during an average season) and adjust up or down for peaks and troughs. High season can command a premium since more guests are willing to pay, while low season rates should be tempting enough to attract the few </a:t>
            </a:r>
            <a:r>
              <a:rPr lang="en-US" sz="2200" dirty="0" err="1">
                <a:solidFill>
                  <a:srgbClr val="595959"/>
                </a:solidFill>
              </a:rPr>
              <a:t>travellers</a:t>
            </a:r>
            <a:r>
              <a:rPr lang="en-US" sz="2200" dirty="0">
                <a:solidFill>
                  <a:srgbClr val="595959"/>
                </a:solidFill>
              </a:rPr>
              <a:t> around</a:t>
            </a:r>
            <a:r>
              <a:rPr lang="en-IE" sz="2200" dirty="0">
                <a:solidFill>
                  <a:srgbClr val="595959"/>
                </a:solidFill>
              </a:rPr>
              <a:t>.</a:t>
            </a:r>
            <a:endParaRPr lang="en-US" sz="2200" dirty="0">
              <a:solidFill>
                <a:srgbClr val="595959"/>
              </a:solidFill>
            </a:endParaRPr>
          </a:p>
        </p:txBody>
      </p:sp>
      <p:cxnSp>
        <p:nvCxnSpPr>
          <p:cNvPr id="14" name="Connector: Elbow 13">
            <a:extLst>
              <a:ext uri="{FF2B5EF4-FFF2-40B4-BE49-F238E27FC236}">
                <a16:creationId xmlns:a16="http://schemas.microsoft.com/office/drawing/2014/main" id="{5627312E-C5D8-B7FA-D849-17B81B1AA07A}"/>
              </a:ext>
            </a:extLst>
          </p:cNvPr>
          <p:cNvCxnSpPr>
            <a:cxnSpLocks/>
            <a:stCxn id="7" idx="1"/>
            <a:endCxn id="11" idx="1"/>
          </p:cNvCxnSpPr>
          <p:nvPr/>
        </p:nvCxnSpPr>
        <p:spPr>
          <a:xfrm rot="10800000" flipH="1" flipV="1">
            <a:off x="743015" y="1041685"/>
            <a:ext cx="640368" cy="1765130"/>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A98BE510-0A24-F68B-C1C8-FFBE18BDD76F}"/>
              </a:ext>
            </a:extLst>
          </p:cNvPr>
          <p:cNvSpPr/>
          <p:nvPr/>
        </p:nvSpPr>
        <p:spPr>
          <a:xfrm>
            <a:off x="1362810" y="4038998"/>
            <a:ext cx="9860591" cy="176512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9962B50-E3DA-018A-E8A7-7C1F379F5F29}"/>
              </a:ext>
            </a:extLst>
          </p:cNvPr>
          <p:cNvSpPr txBox="1">
            <a:spLocks/>
          </p:cNvSpPr>
          <p:nvPr/>
        </p:nvSpPr>
        <p:spPr>
          <a:xfrm>
            <a:off x="1471085" y="4163402"/>
            <a:ext cx="965590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200" b="1" dirty="0">
                <a:solidFill>
                  <a:srgbClr val="E96751"/>
                </a:solidFill>
              </a:rPr>
              <a:t>Example: </a:t>
            </a:r>
            <a:r>
              <a:rPr lang="en-US" sz="2200" i="1" dirty="0">
                <a:solidFill>
                  <a:srgbClr val="595959"/>
                </a:solidFill>
              </a:rPr>
              <a:t>Suppose your </a:t>
            </a:r>
            <a:r>
              <a:rPr lang="en-US" sz="2200" b="1" i="1" dirty="0">
                <a:solidFill>
                  <a:srgbClr val="595959"/>
                </a:solidFill>
              </a:rPr>
              <a:t>base rate </a:t>
            </a:r>
            <a:r>
              <a:rPr lang="en-US" sz="2200" i="1" dirty="0">
                <a:solidFill>
                  <a:srgbClr val="595959"/>
                </a:solidFill>
              </a:rPr>
              <a:t>(for mid-season) is </a:t>
            </a:r>
            <a:r>
              <a:rPr lang="en-US" sz="2200" b="1" i="1" dirty="0">
                <a:solidFill>
                  <a:srgbClr val="595959"/>
                </a:solidFill>
              </a:rPr>
              <a:t>€100 per night</a:t>
            </a:r>
            <a:r>
              <a:rPr lang="en-US" sz="2200" i="1" dirty="0">
                <a:solidFill>
                  <a:srgbClr val="595959"/>
                </a:solidFill>
              </a:rPr>
              <a:t>. You might set your </a:t>
            </a:r>
            <a:r>
              <a:rPr lang="en-US" sz="2200" b="1" i="1" dirty="0">
                <a:solidFill>
                  <a:srgbClr val="595959"/>
                </a:solidFill>
              </a:rPr>
              <a:t>high season rate at €120 </a:t>
            </a:r>
            <a:r>
              <a:rPr lang="en-US" sz="2200" i="1" dirty="0">
                <a:solidFill>
                  <a:srgbClr val="595959"/>
                </a:solidFill>
              </a:rPr>
              <a:t>(20% higher to </a:t>
            </a:r>
            <a:r>
              <a:rPr lang="en-US" sz="2200" i="1" dirty="0" err="1">
                <a:solidFill>
                  <a:srgbClr val="595959"/>
                </a:solidFill>
              </a:rPr>
              <a:t>capitalise</a:t>
            </a:r>
            <a:r>
              <a:rPr lang="en-US" sz="2200" i="1" dirty="0">
                <a:solidFill>
                  <a:srgbClr val="595959"/>
                </a:solidFill>
              </a:rPr>
              <a:t> on demand) and your </a:t>
            </a:r>
            <a:r>
              <a:rPr lang="en-US" sz="2200" b="1" i="1" dirty="0">
                <a:solidFill>
                  <a:srgbClr val="595959"/>
                </a:solidFill>
              </a:rPr>
              <a:t>low season rate at €80 </a:t>
            </a:r>
            <a:r>
              <a:rPr lang="en-US" sz="2200" i="1" dirty="0">
                <a:solidFill>
                  <a:srgbClr val="595959"/>
                </a:solidFill>
              </a:rPr>
              <a:t>(20% lower to entice bookings when demand is weak). This means that in July (peak summer), you’d charge €120/night, but in November (off-peak), maybe €80/night.</a:t>
            </a:r>
            <a:endParaRPr lang="en-IE" sz="2200" dirty="0">
              <a:solidFill>
                <a:srgbClr val="595959"/>
              </a:solidFill>
            </a:endParaRPr>
          </a:p>
        </p:txBody>
      </p:sp>
      <p:cxnSp>
        <p:nvCxnSpPr>
          <p:cNvPr id="38" name="Connector: Elbow 37">
            <a:extLst>
              <a:ext uri="{FF2B5EF4-FFF2-40B4-BE49-F238E27FC236}">
                <a16:creationId xmlns:a16="http://schemas.microsoft.com/office/drawing/2014/main" id="{66084FD2-85EC-697F-58B0-E6E58D3EBA58}"/>
              </a:ext>
            </a:extLst>
          </p:cNvPr>
          <p:cNvCxnSpPr>
            <a:cxnSpLocks/>
          </p:cNvCxnSpPr>
          <p:nvPr/>
        </p:nvCxnSpPr>
        <p:spPr>
          <a:xfrm rot="16200000" flipH="1">
            <a:off x="155508" y="3357450"/>
            <a:ext cx="1741639"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01724ED7-457C-F0B2-284B-F187C7ACE9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868" y="752782"/>
            <a:ext cx="504943" cy="504943"/>
          </a:xfrm>
          <a:prstGeom prst="rect">
            <a:avLst/>
          </a:prstGeom>
        </p:spPr>
      </p:pic>
      <p:pic>
        <p:nvPicPr>
          <p:cNvPr id="44" name="Graphic 43" descr="Meeting with solid fill">
            <a:extLst>
              <a:ext uri="{FF2B5EF4-FFF2-40B4-BE49-F238E27FC236}">
                <a16:creationId xmlns:a16="http://schemas.microsoft.com/office/drawing/2014/main" id="{1F031659-DB35-F0BE-5C95-8A9E354FC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2224" y="1850033"/>
            <a:ext cx="457200" cy="457200"/>
          </a:xfrm>
          <a:prstGeom prst="rect">
            <a:avLst/>
          </a:prstGeom>
        </p:spPr>
      </p:pic>
      <p:pic>
        <p:nvPicPr>
          <p:cNvPr id="16" name="Graphic 15" descr="Pin with solid fill">
            <a:extLst>
              <a:ext uri="{FF2B5EF4-FFF2-40B4-BE49-F238E27FC236}">
                <a16:creationId xmlns:a16="http://schemas.microsoft.com/office/drawing/2014/main" id="{2793513E-9F23-AF27-4683-1589D52F11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1085" y="4112381"/>
            <a:ext cx="451629" cy="451629"/>
          </a:xfrm>
          <a:prstGeom prst="rect">
            <a:avLst/>
          </a:prstGeom>
        </p:spPr>
      </p:pic>
    </p:spTree>
    <p:extLst>
      <p:ext uri="{BB962C8B-B14F-4D97-AF65-F5344CB8AC3E}">
        <p14:creationId xmlns:p14="http://schemas.microsoft.com/office/powerpoint/2010/main" val="1599722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31ADD-E884-A5F5-F129-839FB6A87AD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F1B41085-46F7-B3DE-BFE2-B6EEF00B9EB7}"/>
              </a:ext>
            </a:extLst>
          </p:cNvPr>
          <p:cNvSpPr/>
          <p:nvPr/>
        </p:nvSpPr>
        <p:spPr>
          <a:xfrm>
            <a:off x="1393104" y="1753870"/>
            <a:ext cx="9964593" cy="176513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1687E15B-AAD2-C6C7-04D5-D9F39BB2D4C3}"/>
              </a:ext>
            </a:extLst>
          </p:cNvPr>
          <p:cNvSpPr/>
          <p:nvPr/>
        </p:nvSpPr>
        <p:spPr>
          <a:xfrm>
            <a:off x="752736" y="607562"/>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656E97F3-C8B1-1A43-89B3-C4F6F3012275}"/>
              </a:ext>
            </a:extLst>
          </p:cNvPr>
          <p:cNvSpPr txBox="1">
            <a:spLocks/>
          </p:cNvSpPr>
          <p:nvPr/>
        </p:nvSpPr>
        <p:spPr>
          <a:xfrm>
            <a:off x="1415088" y="661314"/>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Step 3 </a:t>
            </a:r>
            <a:r>
              <a:rPr lang="en-US" dirty="0">
                <a:solidFill>
                  <a:schemeClr val="bg1"/>
                </a:solidFill>
              </a:rPr>
              <a:t>Estimate Seasonal Occupancy</a:t>
            </a:r>
            <a:endParaRPr lang="en-GB" i="1" dirty="0">
              <a:solidFill>
                <a:schemeClr val="bg1"/>
              </a:solidFill>
            </a:endParaRPr>
          </a:p>
        </p:txBody>
      </p:sp>
      <p:sp>
        <p:nvSpPr>
          <p:cNvPr id="9" name="Text Placeholder 5">
            <a:extLst>
              <a:ext uri="{FF2B5EF4-FFF2-40B4-BE49-F238E27FC236}">
                <a16:creationId xmlns:a16="http://schemas.microsoft.com/office/drawing/2014/main" id="{F06C5C31-590C-003B-D750-1F4FDFCA96BA}"/>
              </a:ext>
            </a:extLst>
          </p:cNvPr>
          <p:cNvSpPr txBox="1">
            <a:spLocks/>
          </p:cNvSpPr>
          <p:nvPr/>
        </p:nvSpPr>
        <p:spPr>
          <a:xfrm>
            <a:off x="1512225" y="1861117"/>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200" dirty="0">
                <a:solidFill>
                  <a:srgbClr val="595959"/>
                </a:solidFill>
              </a:rPr>
              <a:t>Setting rates goes hand-in-hand with occupancy expectations – the percentage of nights you actually book. Estimate how full you expect to be in each season. The high season is likely to have a strong occupancy rate (perhaps 80% or more), the shoulder season will be moderate, and the low season will be pretty low (possibly 30-40%). These estimates will be helpful later for forecasting revenue. </a:t>
            </a:r>
          </a:p>
        </p:txBody>
      </p:sp>
      <p:cxnSp>
        <p:nvCxnSpPr>
          <p:cNvPr id="14" name="Connector: Elbow 13">
            <a:extLst>
              <a:ext uri="{FF2B5EF4-FFF2-40B4-BE49-F238E27FC236}">
                <a16:creationId xmlns:a16="http://schemas.microsoft.com/office/drawing/2014/main" id="{E27985DD-5976-16DD-4F5A-5C81A8D2D8D1}"/>
              </a:ext>
            </a:extLst>
          </p:cNvPr>
          <p:cNvCxnSpPr>
            <a:cxnSpLocks/>
            <a:stCxn id="7" idx="1"/>
            <a:endCxn id="11" idx="1"/>
          </p:cNvCxnSpPr>
          <p:nvPr/>
        </p:nvCxnSpPr>
        <p:spPr>
          <a:xfrm rot="10800000" flipH="1" flipV="1">
            <a:off x="752736" y="1009389"/>
            <a:ext cx="640368" cy="1627046"/>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62D6EB73-D709-6CD5-E993-631A67FD54EE}"/>
              </a:ext>
            </a:extLst>
          </p:cNvPr>
          <p:cNvSpPr/>
          <p:nvPr/>
        </p:nvSpPr>
        <p:spPr>
          <a:xfrm>
            <a:off x="1372531" y="4006701"/>
            <a:ext cx="9860591" cy="249887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A55EF326-2472-3E6C-A468-55B9C701257C}"/>
              </a:ext>
            </a:extLst>
          </p:cNvPr>
          <p:cNvSpPr txBox="1">
            <a:spLocks/>
          </p:cNvSpPr>
          <p:nvPr/>
        </p:nvSpPr>
        <p:spPr>
          <a:xfrm>
            <a:off x="1480806" y="4131106"/>
            <a:ext cx="965590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200" b="1" dirty="0">
                <a:solidFill>
                  <a:srgbClr val="E96751"/>
                </a:solidFill>
              </a:rPr>
              <a:t>Example: </a:t>
            </a:r>
            <a:r>
              <a:rPr lang="en-US" sz="2200" i="1" dirty="0">
                <a:solidFill>
                  <a:srgbClr val="595959"/>
                </a:solidFill>
              </a:rPr>
              <a:t>If summer is your </a:t>
            </a:r>
            <a:r>
              <a:rPr lang="en-US" sz="2200" b="1" i="1" dirty="0">
                <a:solidFill>
                  <a:srgbClr val="595959"/>
                </a:solidFill>
              </a:rPr>
              <a:t>high season </a:t>
            </a:r>
            <a:r>
              <a:rPr lang="en-US" sz="2200" i="1" dirty="0">
                <a:solidFill>
                  <a:srgbClr val="595959"/>
                </a:solidFill>
              </a:rPr>
              <a:t>and you have </a:t>
            </a:r>
            <a:r>
              <a:rPr lang="en-US" sz="2200" b="1" i="1" dirty="0">
                <a:solidFill>
                  <a:srgbClr val="595959"/>
                </a:solidFill>
              </a:rPr>
              <a:t>90 days of summer</a:t>
            </a:r>
            <a:r>
              <a:rPr lang="en-US" sz="2200" i="1" dirty="0">
                <a:solidFill>
                  <a:srgbClr val="595959"/>
                </a:solidFill>
              </a:rPr>
              <a:t>, you might expect around </a:t>
            </a:r>
            <a:r>
              <a:rPr lang="en-US" sz="2200" b="1" i="1" dirty="0">
                <a:solidFill>
                  <a:srgbClr val="595959"/>
                </a:solidFill>
              </a:rPr>
              <a:t>80% occupancy</a:t>
            </a:r>
            <a:r>
              <a:rPr lang="en-US" sz="2200" i="1" dirty="0">
                <a:solidFill>
                  <a:srgbClr val="595959"/>
                </a:solidFill>
              </a:rPr>
              <a:t>, meaning about </a:t>
            </a:r>
            <a:r>
              <a:rPr lang="en-US" sz="2200" b="1" i="1" dirty="0">
                <a:solidFill>
                  <a:srgbClr val="595959"/>
                </a:solidFill>
              </a:rPr>
              <a:t>72 of those 90 nights </a:t>
            </a:r>
            <a:r>
              <a:rPr lang="en-US" sz="2200" i="1" dirty="0">
                <a:solidFill>
                  <a:srgbClr val="595959"/>
                </a:solidFill>
              </a:rPr>
              <a:t>booked. In contrast, in the 90-day winter low season, you might predict only 30% occupancy (around 27 nights booked). This step involves some degree of guesswork, but </a:t>
            </a:r>
            <a:r>
              <a:rPr lang="en-US" sz="2200" i="1" dirty="0" err="1">
                <a:solidFill>
                  <a:srgbClr val="595959"/>
                </a:solidFill>
              </a:rPr>
              <a:t>utilise</a:t>
            </a:r>
            <a:r>
              <a:rPr lang="en-US" sz="2200" i="1" dirty="0">
                <a:solidFill>
                  <a:srgbClr val="595959"/>
                </a:solidFill>
              </a:rPr>
              <a:t> any available local data or industry knowledge (for instance, similar nearby properties’ occupancy trends) to inform your assumptions.</a:t>
            </a:r>
            <a:endParaRPr lang="en-IE" sz="2200" dirty="0">
              <a:solidFill>
                <a:srgbClr val="595959"/>
              </a:solidFill>
            </a:endParaRPr>
          </a:p>
        </p:txBody>
      </p:sp>
      <p:cxnSp>
        <p:nvCxnSpPr>
          <p:cNvPr id="38" name="Connector: Elbow 37">
            <a:extLst>
              <a:ext uri="{FF2B5EF4-FFF2-40B4-BE49-F238E27FC236}">
                <a16:creationId xmlns:a16="http://schemas.microsoft.com/office/drawing/2014/main" id="{10EF9A3A-140C-1907-6234-83E4E021C7C0}"/>
              </a:ext>
            </a:extLst>
          </p:cNvPr>
          <p:cNvCxnSpPr>
            <a:cxnSpLocks/>
          </p:cNvCxnSpPr>
          <p:nvPr/>
        </p:nvCxnSpPr>
        <p:spPr>
          <a:xfrm rot="16200000" flipH="1">
            <a:off x="181528" y="3205232"/>
            <a:ext cx="1741639"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F6A5CC57-15BA-883C-175E-01E99FC3B5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89" y="720486"/>
            <a:ext cx="504943" cy="504943"/>
          </a:xfrm>
          <a:prstGeom prst="rect">
            <a:avLst/>
          </a:prstGeom>
        </p:spPr>
      </p:pic>
      <p:pic>
        <p:nvPicPr>
          <p:cNvPr id="44" name="Graphic 43" descr="Meeting with solid fill">
            <a:extLst>
              <a:ext uri="{FF2B5EF4-FFF2-40B4-BE49-F238E27FC236}">
                <a16:creationId xmlns:a16="http://schemas.microsoft.com/office/drawing/2014/main" id="{1AC006AB-0A33-A852-19A3-44AC6CFEBA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1945" y="1817737"/>
            <a:ext cx="457200" cy="457200"/>
          </a:xfrm>
          <a:prstGeom prst="rect">
            <a:avLst/>
          </a:prstGeom>
        </p:spPr>
      </p:pic>
      <p:pic>
        <p:nvPicPr>
          <p:cNvPr id="16" name="Graphic 15" descr="Pin with solid fill">
            <a:extLst>
              <a:ext uri="{FF2B5EF4-FFF2-40B4-BE49-F238E27FC236}">
                <a16:creationId xmlns:a16="http://schemas.microsoft.com/office/drawing/2014/main" id="{EF2BEC67-9412-633F-DA5A-23377FB4E3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0806" y="4080085"/>
            <a:ext cx="451629" cy="451629"/>
          </a:xfrm>
          <a:prstGeom prst="rect">
            <a:avLst/>
          </a:prstGeom>
        </p:spPr>
      </p:pic>
    </p:spTree>
    <p:extLst>
      <p:ext uri="{BB962C8B-B14F-4D97-AF65-F5344CB8AC3E}">
        <p14:creationId xmlns:p14="http://schemas.microsoft.com/office/powerpoint/2010/main" val="2491264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D8519-9923-A468-9869-870E424927E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5DC89D7-98F4-572D-FC18-201876436F2B}"/>
              </a:ext>
            </a:extLst>
          </p:cNvPr>
          <p:cNvSpPr/>
          <p:nvPr/>
        </p:nvSpPr>
        <p:spPr>
          <a:xfrm>
            <a:off x="1402825" y="1916159"/>
            <a:ext cx="9964593" cy="144330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26F40A4F-9B63-FE6A-394D-62282245F6C2}"/>
              </a:ext>
            </a:extLst>
          </p:cNvPr>
          <p:cNvSpPr/>
          <p:nvPr/>
        </p:nvSpPr>
        <p:spPr>
          <a:xfrm>
            <a:off x="762457" y="769851"/>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C6B81FB3-F156-FE18-24B6-2C163FE252FC}"/>
              </a:ext>
            </a:extLst>
          </p:cNvPr>
          <p:cNvSpPr txBox="1">
            <a:spLocks/>
          </p:cNvSpPr>
          <p:nvPr/>
        </p:nvSpPr>
        <p:spPr>
          <a:xfrm>
            <a:off x="1424809" y="82360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Step 4 </a:t>
            </a:r>
            <a:r>
              <a:rPr lang="en-US" dirty="0">
                <a:solidFill>
                  <a:schemeClr val="bg1"/>
                </a:solidFill>
              </a:rPr>
              <a:t>Factor in Seasonal Cost Differences</a:t>
            </a:r>
            <a:endParaRPr lang="en-GB" i="1" dirty="0">
              <a:solidFill>
                <a:schemeClr val="bg1"/>
              </a:solidFill>
            </a:endParaRPr>
          </a:p>
        </p:txBody>
      </p:sp>
      <p:sp>
        <p:nvSpPr>
          <p:cNvPr id="9" name="Text Placeholder 5">
            <a:extLst>
              <a:ext uri="{FF2B5EF4-FFF2-40B4-BE49-F238E27FC236}">
                <a16:creationId xmlns:a16="http://schemas.microsoft.com/office/drawing/2014/main" id="{02349ED5-3420-7287-2F0A-A5C94F2699B8}"/>
              </a:ext>
            </a:extLst>
          </p:cNvPr>
          <p:cNvSpPr txBox="1">
            <a:spLocks/>
          </p:cNvSpPr>
          <p:nvPr/>
        </p:nvSpPr>
        <p:spPr>
          <a:xfrm>
            <a:off x="1521946" y="2023406"/>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200" dirty="0">
                <a:solidFill>
                  <a:srgbClr val="595959"/>
                </a:solidFill>
              </a:rPr>
              <a:t>Consider whether your </a:t>
            </a:r>
            <a:r>
              <a:rPr lang="en-US" sz="2200" b="1" dirty="0">
                <a:solidFill>
                  <a:srgbClr val="595959"/>
                </a:solidFill>
              </a:rPr>
              <a:t>operating costs </a:t>
            </a:r>
            <a:r>
              <a:rPr lang="en-US" sz="2200" dirty="0">
                <a:solidFill>
                  <a:srgbClr val="595959"/>
                </a:solidFill>
              </a:rPr>
              <a:t>fluctuate with the seasons and whether that should influence your pricing. Some expenses may rise in certain seasons – for example, heating costs in winter or extra staffing during peak summer – and you may want to reflect that in your pricing or at least plan for it. </a:t>
            </a:r>
          </a:p>
        </p:txBody>
      </p:sp>
      <p:cxnSp>
        <p:nvCxnSpPr>
          <p:cNvPr id="14" name="Connector: Elbow 13">
            <a:extLst>
              <a:ext uri="{FF2B5EF4-FFF2-40B4-BE49-F238E27FC236}">
                <a16:creationId xmlns:a16="http://schemas.microsoft.com/office/drawing/2014/main" id="{5BE4D414-A74A-0611-418B-4C788DC7ED42}"/>
              </a:ext>
            </a:extLst>
          </p:cNvPr>
          <p:cNvCxnSpPr>
            <a:cxnSpLocks/>
            <a:stCxn id="7" idx="1"/>
            <a:endCxn id="11" idx="1"/>
          </p:cNvCxnSpPr>
          <p:nvPr/>
        </p:nvCxnSpPr>
        <p:spPr>
          <a:xfrm rot="10800000" flipH="1" flipV="1">
            <a:off x="762457" y="1171678"/>
            <a:ext cx="640368" cy="1466132"/>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D1248592-EA09-B56C-3622-38B5C31CF4D1}"/>
              </a:ext>
            </a:extLst>
          </p:cNvPr>
          <p:cNvSpPr/>
          <p:nvPr/>
        </p:nvSpPr>
        <p:spPr>
          <a:xfrm>
            <a:off x="1382252" y="3702114"/>
            <a:ext cx="9860591" cy="281298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DAAD5F39-6C07-CAAE-50A1-A8111C9C92A5}"/>
              </a:ext>
            </a:extLst>
          </p:cNvPr>
          <p:cNvSpPr txBox="1">
            <a:spLocks/>
          </p:cNvSpPr>
          <p:nvPr/>
        </p:nvSpPr>
        <p:spPr>
          <a:xfrm>
            <a:off x="1490527" y="3782004"/>
            <a:ext cx="965590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200" b="1" dirty="0">
                <a:solidFill>
                  <a:srgbClr val="E96751"/>
                </a:solidFill>
              </a:rPr>
              <a:t>Example: </a:t>
            </a:r>
            <a:r>
              <a:rPr lang="en-US" sz="2200" i="1" dirty="0">
                <a:solidFill>
                  <a:srgbClr val="595959"/>
                </a:solidFill>
              </a:rPr>
              <a:t>Your mountain lodge might </a:t>
            </a:r>
            <a:r>
              <a:rPr lang="en-US" sz="2200" b="1" i="1" dirty="0">
                <a:solidFill>
                  <a:srgbClr val="595959"/>
                </a:solidFill>
              </a:rPr>
              <a:t>spend more on heating and snow removal in winter </a:t>
            </a:r>
            <a:r>
              <a:rPr lang="en-US" sz="2200" i="1" dirty="0">
                <a:solidFill>
                  <a:srgbClr val="595959"/>
                </a:solidFill>
              </a:rPr>
              <a:t>(increasing winter operating costs). If winter is also a low season for visitors, you’ll need to budget carefully since you can’t simply charge exorbitantly more to cover these costs (higher prices could further reduce bookings in the low season). On the other hand, during the high season, you might consider hiring</a:t>
            </a:r>
            <a:r>
              <a:rPr lang="en-US" sz="2200" b="1" i="1" dirty="0">
                <a:solidFill>
                  <a:srgbClr val="595959"/>
                </a:solidFill>
              </a:rPr>
              <a:t> an extra part-time cleaner,</a:t>
            </a:r>
            <a:r>
              <a:rPr lang="en-US" sz="2200" i="1" dirty="0">
                <a:solidFill>
                  <a:srgbClr val="595959"/>
                </a:solidFill>
              </a:rPr>
              <a:t> a seasonal cost offset by your higher high-season rates. By being aware of seasonal cost swings, you can ensure your peak season profits help cover off-season bills.</a:t>
            </a:r>
            <a:endParaRPr lang="en-IE" sz="2200" dirty="0">
              <a:solidFill>
                <a:srgbClr val="595959"/>
              </a:solidFill>
            </a:endParaRPr>
          </a:p>
        </p:txBody>
      </p:sp>
      <p:cxnSp>
        <p:nvCxnSpPr>
          <p:cNvPr id="38" name="Connector: Elbow 37">
            <a:extLst>
              <a:ext uri="{FF2B5EF4-FFF2-40B4-BE49-F238E27FC236}">
                <a16:creationId xmlns:a16="http://schemas.microsoft.com/office/drawing/2014/main" id="{6E85ED52-5C87-55C1-2A3E-6C67AEF71AED}"/>
              </a:ext>
            </a:extLst>
          </p:cNvPr>
          <p:cNvCxnSpPr>
            <a:cxnSpLocks/>
          </p:cNvCxnSpPr>
          <p:nvPr/>
        </p:nvCxnSpPr>
        <p:spPr>
          <a:xfrm rot="16200000" flipH="1">
            <a:off x="101710" y="3277983"/>
            <a:ext cx="1920714"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131FBBE3-9149-D099-F5BE-CB81D4CA54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310" y="882775"/>
            <a:ext cx="504943" cy="504943"/>
          </a:xfrm>
          <a:prstGeom prst="rect">
            <a:avLst/>
          </a:prstGeom>
        </p:spPr>
      </p:pic>
      <p:pic>
        <p:nvPicPr>
          <p:cNvPr id="44" name="Graphic 43" descr="Meeting with solid fill">
            <a:extLst>
              <a:ext uri="{FF2B5EF4-FFF2-40B4-BE49-F238E27FC236}">
                <a16:creationId xmlns:a16="http://schemas.microsoft.com/office/drawing/2014/main" id="{B1104355-0DB0-4A93-2E65-B71E98262F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1666" y="1980026"/>
            <a:ext cx="457200" cy="457200"/>
          </a:xfrm>
          <a:prstGeom prst="rect">
            <a:avLst/>
          </a:prstGeom>
        </p:spPr>
      </p:pic>
      <p:pic>
        <p:nvPicPr>
          <p:cNvPr id="16" name="Graphic 15" descr="Pin with solid fill">
            <a:extLst>
              <a:ext uri="{FF2B5EF4-FFF2-40B4-BE49-F238E27FC236}">
                <a16:creationId xmlns:a16="http://schemas.microsoft.com/office/drawing/2014/main" id="{C9134518-F709-E8D7-F196-E27C408332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1946" y="3793061"/>
            <a:ext cx="451629" cy="451629"/>
          </a:xfrm>
          <a:prstGeom prst="rect">
            <a:avLst/>
          </a:prstGeom>
        </p:spPr>
      </p:pic>
    </p:spTree>
    <p:extLst>
      <p:ext uri="{BB962C8B-B14F-4D97-AF65-F5344CB8AC3E}">
        <p14:creationId xmlns:p14="http://schemas.microsoft.com/office/powerpoint/2010/main" val="1755662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4F7AB-8B6B-EC7D-CFC4-52155DF7279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067A0120-0804-BA94-F031-D70EEFEFEBD9}"/>
              </a:ext>
            </a:extLst>
          </p:cNvPr>
          <p:cNvSpPr/>
          <p:nvPr/>
        </p:nvSpPr>
        <p:spPr>
          <a:xfrm>
            <a:off x="1357181" y="1753870"/>
            <a:ext cx="9964593" cy="144330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213691BB-210E-0D04-2516-616F3C76B621}"/>
              </a:ext>
            </a:extLst>
          </p:cNvPr>
          <p:cNvSpPr/>
          <p:nvPr/>
        </p:nvSpPr>
        <p:spPr>
          <a:xfrm>
            <a:off x="716813" y="607562"/>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6D350FA0-34F3-E077-3769-06E0DB4EB26F}"/>
              </a:ext>
            </a:extLst>
          </p:cNvPr>
          <p:cNvSpPr txBox="1">
            <a:spLocks/>
          </p:cNvSpPr>
          <p:nvPr/>
        </p:nvSpPr>
        <p:spPr>
          <a:xfrm>
            <a:off x="1379165" y="661314"/>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Step 5 </a:t>
            </a:r>
            <a:r>
              <a:rPr lang="en-US" dirty="0">
                <a:solidFill>
                  <a:schemeClr val="bg1"/>
                </a:solidFill>
              </a:rPr>
              <a:t>: Create a Basic Seasonal Pricing Table</a:t>
            </a:r>
            <a:endParaRPr lang="en-GB" i="1" dirty="0">
              <a:solidFill>
                <a:schemeClr val="bg1"/>
              </a:solidFill>
            </a:endParaRPr>
          </a:p>
        </p:txBody>
      </p:sp>
      <p:sp>
        <p:nvSpPr>
          <p:cNvPr id="9" name="Text Placeholder 5">
            <a:extLst>
              <a:ext uri="{FF2B5EF4-FFF2-40B4-BE49-F238E27FC236}">
                <a16:creationId xmlns:a16="http://schemas.microsoft.com/office/drawing/2014/main" id="{4AD94833-D6C0-29F7-800C-D0715013B57F}"/>
              </a:ext>
            </a:extLst>
          </p:cNvPr>
          <p:cNvSpPr txBox="1">
            <a:spLocks/>
          </p:cNvSpPr>
          <p:nvPr/>
        </p:nvSpPr>
        <p:spPr>
          <a:xfrm>
            <a:off x="1476302" y="1861117"/>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200" dirty="0">
                <a:solidFill>
                  <a:srgbClr val="595959"/>
                </a:solidFill>
              </a:rPr>
              <a:t>With the above info, put together a </a:t>
            </a:r>
            <a:r>
              <a:rPr lang="en-US" sz="2200" b="1" dirty="0">
                <a:solidFill>
                  <a:srgbClr val="595959"/>
                </a:solidFill>
              </a:rPr>
              <a:t>Seasonal Pricing Table </a:t>
            </a:r>
            <a:r>
              <a:rPr lang="en-US" sz="2200" dirty="0">
                <a:solidFill>
                  <a:srgbClr val="595959"/>
                </a:solidFill>
              </a:rPr>
              <a:t>– a simple chart listing each season alongside the nightly rate you plan to charge (and perhaps the expected occupancy). This provides a clear, at-a-glance view of your pricing year. </a:t>
            </a:r>
          </a:p>
        </p:txBody>
      </p:sp>
      <p:cxnSp>
        <p:nvCxnSpPr>
          <p:cNvPr id="14" name="Connector: Elbow 13">
            <a:extLst>
              <a:ext uri="{FF2B5EF4-FFF2-40B4-BE49-F238E27FC236}">
                <a16:creationId xmlns:a16="http://schemas.microsoft.com/office/drawing/2014/main" id="{D790552C-E749-138B-4ED7-2DA21A60FB0E}"/>
              </a:ext>
            </a:extLst>
          </p:cNvPr>
          <p:cNvCxnSpPr>
            <a:cxnSpLocks/>
            <a:stCxn id="7" idx="1"/>
            <a:endCxn id="11" idx="1"/>
          </p:cNvCxnSpPr>
          <p:nvPr/>
        </p:nvCxnSpPr>
        <p:spPr>
          <a:xfrm rot="10800000" flipH="1" flipV="1">
            <a:off x="716813" y="1009389"/>
            <a:ext cx="640368" cy="1466132"/>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C1605805-DF0B-7B22-FF95-B880543F1B7D}"/>
              </a:ext>
            </a:extLst>
          </p:cNvPr>
          <p:cNvSpPr/>
          <p:nvPr/>
        </p:nvSpPr>
        <p:spPr>
          <a:xfrm>
            <a:off x="1336608" y="3323713"/>
            <a:ext cx="9860591" cy="31628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F8501F81-9441-87D0-0403-0E3C25CEE5A6}"/>
              </a:ext>
            </a:extLst>
          </p:cNvPr>
          <p:cNvSpPr txBox="1">
            <a:spLocks/>
          </p:cNvSpPr>
          <p:nvPr/>
        </p:nvSpPr>
        <p:spPr>
          <a:xfrm>
            <a:off x="1451489" y="3365618"/>
            <a:ext cx="975231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200" b="1" dirty="0">
                <a:solidFill>
                  <a:srgbClr val="E96751"/>
                </a:solidFill>
              </a:rPr>
              <a:t>Example: </a:t>
            </a:r>
            <a:r>
              <a:rPr lang="en-US" sz="2200" i="1" dirty="0">
                <a:solidFill>
                  <a:srgbClr val="595959"/>
                </a:solidFill>
              </a:rPr>
              <a:t>*Your table might look like:</a:t>
            </a:r>
          </a:p>
          <a:p>
            <a:pPr marL="790575" indent="-342900">
              <a:spcBef>
                <a:spcPts val="0"/>
              </a:spcBef>
              <a:buFont typeface="Arial" panose="020B0604020202020204" pitchFamily="34" charset="0"/>
              <a:buChar char="•"/>
            </a:pPr>
            <a:r>
              <a:rPr lang="en-US" sz="2200" b="1" i="1" dirty="0">
                <a:solidFill>
                  <a:srgbClr val="595959"/>
                </a:solidFill>
              </a:rPr>
              <a:t>High Season </a:t>
            </a:r>
            <a:r>
              <a:rPr lang="en-US" sz="2200" i="1" dirty="0">
                <a:solidFill>
                  <a:srgbClr val="595959"/>
                </a:solidFill>
              </a:rPr>
              <a:t>(June – Aug): €120/night (expected 80% occupancy)</a:t>
            </a:r>
          </a:p>
          <a:p>
            <a:pPr marL="790575" indent="-342900">
              <a:spcBef>
                <a:spcPts val="0"/>
              </a:spcBef>
              <a:buFont typeface="Arial" panose="020B0604020202020204" pitchFamily="34" charset="0"/>
              <a:buChar char="•"/>
            </a:pPr>
            <a:r>
              <a:rPr lang="en-US" sz="2200" b="1" i="1" dirty="0">
                <a:solidFill>
                  <a:srgbClr val="595959"/>
                </a:solidFill>
              </a:rPr>
              <a:t>Shoulder Season </a:t>
            </a:r>
            <a:r>
              <a:rPr lang="en-US" sz="2200" i="1" dirty="0">
                <a:solidFill>
                  <a:srgbClr val="595959"/>
                </a:solidFill>
              </a:rPr>
              <a:t>(Apr – May, Sept – Oct): €100/night (expected 50% occupancy)</a:t>
            </a:r>
          </a:p>
          <a:p>
            <a:pPr marL="790575" indent="-342900">
              <a:spcBef>
                <a:spcPts val="0"/>
              </a:spcBef>
              <a:buFont typeface="Arial" panose="020B0604020202020204" pitchFamily="34" charset="0"/>
              <a:buChar char="•"/>
            </a:pPr>
            <a:r>
              <a:rPr lang="en-US" sz="2200" b="1" i="1" dirty="0">
                <a:solidFill>
                  <a:srgbClr val="595959"/>
                </a:solidFill>
              </a:rPr>
              <a:t>Low Season </a:t>
            </a:r>
            <a:r>
              <a:rPr lang="en-US" sz="2200" i="1" dirty="0">
                <a:solidFill>
                  <a:srgbClr val="595959"/>
                </a:solidFill>
              </a:rPr>
              <a:t>(Nov – Mar): €80/night (expected 30% occupancy)*</a:t>
            </a:r>
          </a:p>
          <a:p>
            <a:pPr marL="447675" indent="0">
              <a:spcBef>
                <a:spcPts val="0"/>
              </a:spcBef>
            </a:pPr>
            <a:endParaRPr lang="en-US" sz="2200" i="1" dirty="0">
              <a:solidFill>
                <a:srgbClr val="595959"/>
              </a:solidFill>
            </a:endParaRPr>
          </a:p>
          <a:p>
            <a:pPr marL="447675" indent="0">
              <a:spcBef>
                <a:spcPts val="0"/>
              </a:spcBef>
            </a:pPr>
            <a:r>
              <a:rPr lang="en-US" sz="2200" i="1" dirty="0">
                <a:solidFill>
                  <a:srgbClr val="595959"/>
                </a:solidFill>
              </a:rPr>
              <a:t>This basic table is </a:t>
            </a:r>
            <a:r>
              <a:rPr lang="en-US" sz="2200" b="1" i="1" dirty="0">
                <a:solidFill>
                  <a:srgbClr val="595959"/>
                </a:solidFill>
              </a:rPr>
              <a:t>your foundation. </a:t>
            </a:r>
            <a:r>
              <a:rPr lang="en-US" sz="2200" i="1" dirty="0">
                <a:solidFill>
                  <a:srgbClr val="595959"/>
                </a:solidFill>
              </a:rPr>
              <a:t>It ensures that you’ve logically adjusted prices to meet demand. You can now test these numbers (e.g. will the high-season price seem too high to regular guests? Is the low-season price enough to cover at least your costs per stay?) and tweak as needed.</a:t>
            </a:r>
          </a:p>
          <a:p>
            <a:pPr marL="447675" indent="0">
              <a:spcBef>
                <a:spcPts val="0"/>
              </a:spcBef>
            </a:pPr>
            <a:endParaRPr lang="en-IE" sz="2200" dirty="0">
              <a:solidFill>
                <a:srgbClr val="595959"/>
              </a:solidFill>
            </a:endParaRPr>
          </a:p>
        </p:txBody>
      </p:sp>
      <p:cxnSp>
        <p:nvCxnSpPr>
          <p:cNvPr id="38" name="Connector: Elbow 37">
            <a:extLst>
              <a:ext uri="{FF2B5EF4-FFF2-40B4-BE49-F238E27FC236}">
                <a16:creationId xmlns:a16="http://schemas.microsoft.com/office/drawing/2014/main" id="{ECDAFCA9-8FD5-8668-4160-D392DBF37FEE}"/>
              </a:ext>
            </a:extLst>
          </p:cNvPr>
          <p:cNvCxnSpPr>
            <a:cxnSpLocks/>
          </p:cNvCxnSpPr>
          <p:nvPr/>
        </p:nvCxnSpPr>
        <p:spPr>
          <a:xfrm rot="16200000" flipH="1">
            <a:off x="66353" y="3125981"/>
            <a:ext cx="1920714" cy="619794"/>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A143286E-DC26-27B8-A79E-7BACFB7934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666" y="720486"/>
            <a:ext cx="504943" cy="504943"/>
          </a:xfrm>
          <a:prstGeom prst="rect">
            <a:avLst/>
          </a:prstGeom>
        </p:spPr>
      </p:pic>
      <p:pic>
        <p:nvPicPr>
          <p:cNvPr id="44" name="Graphic 43" descr="Meeting with solid fill">
            <a:extLst>
              <a:ext uri="{FF2B5EF4-FFF2-40B4-BE49-F238E27FC236}">
                <a16:creationId xmlns:a16="http://schemas.microsoft.com/office/drawing/2014/main" id="{F6523D77-FD15-E4A8-9148-D286FEB7DC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6022" y="1817737"/>
            <a:ext cx="457200" cy="457200"/>
          </a:xfrm>
          <a:prstGeom prst="rect">
            <a:avLst/>
          </a:prstGeom>
        </p:spPr>
      </p:pic>
      <p:pic>
        <p:nvPicPr>
          <p:cNvPr id="16" name="Graphic 15" descr="Pin with solid fill">
            <a:extLst>
              <a:ext uri="{FF2B5EF4-FFF2-40B4-BE49-F238E27FC236}">
                <a16:creationId xmlns:a16="http://schemas.microsoft.com/office/drawing/2014/main" id="{7ECAB4B7-6F7F-BDFB-A432-C10FF8C29B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6302" y="3525415"/>
            <a:ext cx="451629" cy="451629"/>
          </a:xfrm>
          <a:prstGeom prst="rect">
            <a:avLst/>
          </a:prstGeom>
        </p:spPr>
      </p:pic>
    </p:spTree>
    <p:extLst>
      <p:ext uri="{BB962C8B-B14F-4D97-AF65-F5344CB8AC3E}">
        <p14:creationId xmlns:p14="http://schemas.microsoft.com/office/powerpoint/2010/main" val="312071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E1051-150C-AB18-0FE2-BDEF465481E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7D9357-50AD-4DDE-4F75-9E9A75758B7D}"/>
              </a:ext>
            </a:extLst>
          </p:cNvPr>
          <p:cNvSpPr>
            <a:spLocks noGrp="1"/>
          </p:cNvSpPr>
          <p:nvPr>
            <p:ph type="body" sz="quarter" idx="16"/>
          </p:nvPr>
        </p:nvSpPr>
        <p:spPr>
          <a:xfrm>
            <a:off x="334889" y="894732"/>
            <a:ext cx="10742685" cy="3066422"/>
          </a:xfrm>
        </p:spPr>
        <p:txBody>
          <a:bodyPr>
            <a:noAutofit/>
          </a:bodyPr>
          <a:lstStyle/>
          <a:p>
            <a:pPr>
              <a:spcAft>
                <a:spcPts val="1200"/>
              </a:spcAft>
            </a:pPr>
            <a:r>
              <a:rPr lang="en-US" sz="2200" dirty="0">
                <a:solidFill>
                  <a:srgbClr val="595959"/>
                </a:solidFill>
              </a:rPr>
              <a:t>Once you’ve calculated your costs and break-even point, the next step is to set prices that not only cover your expenses but also generate a profit, reflect the value you offer, and align with your brand. In these sections, explore how to develop a pricing strategy that is both sustainable and competitive, while also accounting for fluctuations in demand across different seasons. From value-based pricing to seasonal adjustments, learn to </a:t>
            </a:r>
            <a:r>
              <a:rPr lang="en-US" sz="2200" dirty="0" err="1">
                <a:solidFill>
                  <a:srgbClr val="595959"/>
                </a:solidFill>
              </a:rPr>
              <a:t>optimise</a:t>
            </a:r>
            <a:r>
              <a:rPr lang="en-US" sz="2200" dirty="0">
                <a:solidFill>
                  <a:srgbClr val="595959"/>
                </a:solidFill>
              </a:rPr>
              <a:t> revenue, increase bookings, and make strategic decisions that support long-term success.</a:t>
            </a:r>
          </a:p>
          <a:p>
            <a:r>
              <a:rPr lang="en-US" sz="2400" b="1" dirty="0">
                <a:solidFill>
                  <a:srgbClr val="E96751"/>
                </a:solidFill>
              </a:rPr>
              <a:t>Section 7: </a:t>
            </a:r>
            <a:r>
              <a:rPr lang="en-US" sz="2400" b="1" dirty="0">
                <a:solidFill>
                  <a:srgbClr val="459597"/>
                </a:solidFill>
              </a:rPr>
              <a:t>Profit &amp; Pricing Strategies</a:t>
            </a:r>
          </a:p>
          <a:p>
            <a:pPr marL="342900" indent="-342900">
              <a:buFont typeface="Arial" panose="020B0604020202020204" pitchFamily="34" charset="0"/>
              <a:buChar char="•"/>
            </a:pPr>
            <a:r>
              <a:rPr lang="en-US" sz="2000" i="1" dirty="0">
                <a:solidFill>
                  <a:srgbClr val="E96751"/>
                </a:solidFill>
              </a:rPr>
              <a:t>How should you set prices to reflect </a:t>
            </a:r>
            <a:r>
              <a:rPr lang="en-US" sz="2000" b="1" i="1" dirty="0">
                <a:solidFill>
                  <a:srgbClr val="E96751"/>
                </a:solidFill>
              </a:rPr>
              <a:t>value, profit, and sustainability</a:t>
            </a:r>
            <a:r>
              <a:rPr lang="en-US" sz="2000" i="1" dirty="0">
                <a:solidFill>
                  <a:srgbClr val="E96751"/>
                </a:solidFill>
              </a:rPr>
              <a:t>? What </a:t>
            </a:r>
            <a:r>
              <a:rPr lang="en-US" sz="2000" b="1" i="1" dirty="0">
                <a:solidFill>
                  <a:srgbClr val="E96751"/>
                </a:solidFill>
              </a:rPr>
              <a:t>pricing model </a:t>
            </a:r>
            <a:r>
              <a:rPr lang="en-US" sz="2000" i="1" dirty="0">
                <a:solidFill>
                  <a:srgbClr val="E96751"/>
                </a:solidFill>
              </a:rPr>
              <a:t>will ensure your business is sustainable and profitable?</a:t>
            </a:r>
          </a:p>
          <a:p>
            <a:r>
              <a:rPr lang="en-US" sz="2200" b="1" dirty="0">
                <a:solidFill>
                  <a:srgbClr val="595959"/>
                </a:solidFill>
              </a:rPr>
              <a:t>Objective: </a:t>
            </a:r>
            <a:r>
              <a:rPr lang="en-US" sz="2200" dirty="0">
                <a:solidFill>
                  <a:srgbClr val="595959"/>
                </a:solidFill>
              </a:rPr>
              <a:t>Profit &amp; Pricing Strategies (Making a Profit). To develop a tailored pricing strategy that ensures profitability and reflects your brand values.</a:t>
            </a:r>
          </a:p>
          <a:p>
            <a:endParaRPr lang="en-US" sz="1000" dirty="0">
              <a:solidFill>
                <a:srgbClr val="595959"/>
              </a:solidFill>
            </a:endParaRPr>
          </a:p>
          <a:p>
            <a:r>
              <a:rPr lang="en-US" sz="2400" b="1" dirty="0">
                <a:solidFill>
                  <a:srgbClr val="E96751"/>
                </a:solidFill>
              </a:rPr>
              <a:t>Section 8: </a:t>
            </a:r>
            <a:r>
              <a:rPr lang="en-US" sz="2400" b="1" dirty="0">
                <a:solidFill>
                  <a:srgbClr val="459597"/>
                </a:solidFill>
              </a:rPr>
              <a:t>Applying Seasonal Strategies</a:t>
            </a:r>
          </a:p>
          <a:p>
            <a:pPr marL="342900" indent="-342900">
              <a:buFont typeface="Arial" panose="020B0604020202020204" pitchFamily="34" charset="0"/>
              <a:buChar char="•"/>
            </a:pPr>
            <a:r>
              <a:rPr lang="en-US" sz="2000" i="1" dirty="0">
                <a:solidFill>
                  <a:srgbClr val="E96751"/>
                </a:solidFill>
              </a:rPr>
              <a:t>How can I </a:t>
            </a:r>
            <a:r>
              <a:rPr lang="en-US" sz="2000" b="1" i="1" dirty="0">
                <a:solidFill>
                  <a:srgbClr val="E96751"/>
                </a:solidFill>
              </a:rPr>
              <a:t>change or adjust my prices throughout the year </a:t>
            </a:r>
            <a:r>
              <a:rPr lang="en-US" sz="2000" i="1" dirty="0">
                <a:solidFill>
                  <a:srgbClr val="E96751"/>
                </a:solidFill>
              </a:rPr>
              <a:t>to increase bookings and boost profits?</a:t>
            </a:r>
          </a:p>
          <a:p>
            <a:r>
              <a:rPr lang="en-US" sz="2200" b="1" dirty="0">
                <a:solidFill>
                  <a:srgbClr val="595959"/>
                </a:solidFill>
              </a:rPr>
              <a:t>Objective: </a:t>
            </a:r>
            <a:r>
              <a:rPr lang="en-US" sz="2200" dirty="0">
                <a:solidFill>
                  <a:srgbClr val="595959"/>
                </a:solidFill>
              </a:rPr>
              <a:t>Adjust your </a:t>
            </a:r>
            <a:r>
              <a:rPr lang="en-US" sz="2200" b="1" dirty="0">
                <a:solidFill>
                  <a:srgbClr val="595959"/>
                </a:solidFill>
              </a:rPr>
              <a:t>prices</a:t>
            </a:r>
            <a:r>
              <a:rPr lang="en-US" sz="2200" dirty="0">
                <a:solidFill>
                  <a:srgbClr val="595959"/>
                </a:solidFill>
              </a:rPr>
              <a:t> to match seasonal demand and </a:t>
            </a:r>
            <a:r>
              <a:rPr lang="en-US" sz="2200" dirty="0" err="1">
                <a:solidFill>
                  <a:srgbClr val="595959"/>
                </a:solidFill>
              </a:rPr>
              <a:t>maximise</a:t>
            </a:r>
            <a:r>
              <a:rPr lang="en-US" sz="2200" dirty="0">
                <a:solidFill>
                  <a:srgbClr val="595959"/>
                </a:solidFill>
              </a:rPr>
              <a:t> revenue. </a:t>
            </a:r>
          </a:p>
          <a:p>
            <a:r>
              <a:rPr lang="en-US" sz="2200" dirty="0">
                <a:solidFill>
                  <a:srgbClr val="595959"/>
                </a:solidFill>
              </a:rPr>
              <a:t>Choose and apply the </a:t>
            </a:r>
            <a:r>
              <a:rPr lang="en-US" sz="2200" b="1" dirty="0">
                <a:solidFill>
                  <a:srgbClr val="595959"/>
                </a:solidFill>
              </a:rPr>
              <a:t>pricing strategy </a:t>
            </a:r>
            <a:r>
              <a:rPr lang="en-US" sz="2200" dirty="0">
                <a:solidFill>
                  <a:srgbClr val="595959"/>
                </a:solidFill>
              </a:rPr>
              <a:t>that best aligns with your </a:t>
            </a:r>
            <a:r>
              <a:rPr lang="en-US" sz="2200" b="1" dirty="0">
                <a:solidFill>
                  <a:srgbClr val="595959"/>
                </a:solidFill>
              </a:rPr>
              <a:t>business goals </a:t>
            </a:r>
          </a:p>
          <a:p>
            <a:r>
              <a:rPr lang="en-US" sz="2200" dirty="0">
                <a:solidFill>
                  <a:srgbClr val="595959"/>
                </a:solidFill>
              </a:rPr>
              <a:t>and </a:t>
            </a:r>
            <a:r>
              <a:rPr lang="en-US" sz="2200" b="1" dirty="0">
                <a:solidFill>
                  <a:srgbClr val="595959"/>
                </a:solidFill>
              </a:rPr>
              <a:t>guest expectations</a:t>
            </a:r>
            <a:r>
              <a:rPr lang="en-US" sz="2200" dirty="0">
                <a:solidFill>
                  <a:srgbClr val="595959"/>
                </a:solidFill>
              </a:rPr>
              <a:t>. </a:t>
            </a:r>
          </a:p>
          <a:p>
            <a:endParaRPr lang="en-US" sz="2200" dirty="0">
              <a:solidFill>
                <a:srgbClr val="595959"/>
              </a:solidFill>
            </a:endParaRP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79E6242D-FB7B-8C71-CE9D-2B061BF019EA}"/>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a:t>
            </a:fld>
            <a:endParaRPr lang="fr-CA" dirty="0"/>
          </a:p>
        </p:txBody>
      </p:sp>
      <p:sp>
        <p:nvSpPr>
          <p:cNvPr id="4" name="Freeform 28">
            <a:extLst>
              <a:ext uri="{FF2B5EF4-FFF2-40B4-BE49-F238E27FC236}">
                <a16:creationId xmlns:a16="http://schemas.microsoft.com/office/drawing/2014/main" id="{03935524-26FC-A1CF-CE8E-B3FE6E11236C}"/>
              </a:ext>
            </a:extLst>
          </p:cNvPr>
          <p:cNvSpPr/>
          <p:nvPr/>
        </p:nvSpPr>
        <p:spPr>
          <a:xfrm>
            <a:off x="-15515" y="1"/>
            <a:ext cx="11093089" cy="826681"/>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032BB0FF-1868-9C2B-1249-73D91C845C1C}"/>
              </a:ext>
            </a:extLst>
          </p:cNvPr>
          <p:cNvSpPr txBox="1">
            <a:spLocks/>
          </p:cNvSpPr>
          <p:nvPr/>
        </p:nvSpPr>
        <p:spPr>
          <a:xfrm>
            <a:off x="334889" y="52965"/>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7 – 8 </a:t>
            </a:r>
            <a:r>
              <a:rPr lang="en-US" sz="3000" dirty="0"/>
              <a:t>Pricing for Profit, Value, and Seasonality</a:t>
            </a:r>
          </a:p>
        </p:txBody>
      </p:sp>
    </p:spTree>
    <p:extLst>
      <p:ext uri="{BB962C8B-B14F-4D97-AF65-F5344CB8AC3E}">
        <p14:creationId xmlns:p14="http://schemas.microsoft.com/office/powerpoint/2010/main" val="1830336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7C88DA8-8093-0DF7-5A98-59CCD030B54A}"/>
              </a:ext>
            </a:extLst>
          </p:cNvPr>
          <p:cNvSpPr>
            <a:spLocks noGrp="1"/>
          </p:cNvSpPr>
          <p:nvPr>
            <p:ph type="body" sz="quarter" idx="18"/>
          </p:nvPr>
        </p:nvSpPr>
        <p:spPr>
          <a:xfrm>
            <a:off x="405581" y="1994180"/>
            <a:ext cx="3139922" cy="1049221"/>
          </a:xfrm>
        </p:spPr>
        <p:txBody>
          <a:bodyPr/>
          <a:lstStyle/>
          <a:p>
            <a:r>
              <a:rPr lang="en-IE" b="0" dirty="0"/>
              <a:t>Planning for Low, Mid and High Seasons</a:t>
            </a:r>
          </a:p>
        </p:txBody>
      </p:sp>
      <p:sp>
        <p:nvSpPr>
          <p:cNvPr id="8" name="Text Placeholder 7">
            <a:extLst>
              <a:ext uri="{FF2B5EF4-FFF2-40B4-BE49-F238E27FC236}">
                <a16:creationId xmlns:a16="http://schemas.microsoft.com/office/drawing/2014/main" id="{12E98B5D-D9D1-D483-11AA-6440189FB91E}"/>
              </a:ext>
            </a:extLst>
          </p:cNvPr>
          <p:cNvSpPr>
            <a:spLocks noGrp="1"/>
          </p:cNvSpPr>
          <p:nvPr>
            <p:ph type="body" sz="quarter" idx="19"/>
          </p:nvPr>
        </p:nvSpPr>
        <p:spPr>
          <a:xfrm>
            <a:off x="255386" y="850464"/>
            <a:ext cx="3440313" cy="385564"/>
          </a:xfrm>
        </p:spPr>
        <p:txBody>
          <a:bodyPr/>
          <a:lstStyle/>
          <a:p>
            <a:r>
              <a:rPr lang="en-IE" sz="2800" dirty="0"/>
              <a:t>Price Change Scenario Modelling</a:t>
            </a:r>
          </a:p>
          <a:p>
            <a:endParaRPr lang="en-IE" sz="2800" dirty="0"/>
          </a:p>
        </p:txBody>
      </p:sp>
      <p:sp>
        <p:nvSpPr>
          <p:cNvPr id="12" name="Text Placeholder 9">
            <a:extLst>
              <a:ext uri="{FF2B5EF4-FFF2-40B4-BE49-F238E27FC236}">
                <a16:creationId xmlns:a16="http://schemas.microsoft.com/office/drawing/2014/main" id="{D80F9E99-B5C0-C3D3-CDA0-184B8ED15EF5}"/>
              </a:ext>
            </a:extLst>
          </p:cNvPr>
          <p:cNvSpPr txBox="1">
            <a:spLocks/>
          </p:cNvSpPr>
          <p:nvPr/>
        </p:nvSpPr>
        <p:spPr>
          <a:xfrm>
            <a:off x="4414797" y="237504"/>
            <a:ext cx="7371622" cy="4530541"/>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t>After establishing an initial pricing strategy, the next challenge is determining how to respond to fluctuations in demand</a:t>
            </a:r>
            <a:r>
              <a:rPr lang="en-US" b="1" dirty="0"/>
              <a:t> throughout the year</a:t>
            </a:r>
            <a:r>
              <a:rPr lang="en-US" dirty="0"/>
              <a:t>. You will then transition into managing those ups and downs: </a:t>
            </a:r>
            <a:r>
              <a:rPr lang="en-US" i="1" dirty="0">
                <a:solidFill>
                  <a:srgbClr val="E96751"/>
                </a:solidFill>
              </a:rPr>
              <a:t>if you charge different rates in high and low season, how do you plan for the slower periods? </a:t>
            </a:r>
          </a:p>
          <a:p>
            <a:pPr>
              <a:spcAft>
                <a:spcPts val="600"/>
              </a:spcAft>
            </a:pPr>
            <a:r>
              <a:rPr lang="en-US" dirty="0"/>
              <a:t>This naturally leads to the next section on </a:t>
            </a:r>
            <a:r>
              <a:rPr lang="en-US" b="1" dirty="0"/>
              <a:t>planning for low seasons. </a:t>
            </a:r>
            <a:r>
              <a:rPr lang="en-US" dirty="0"/>
              <a:t>Pricing is a strategic lever. You can model, for example; </a:t>
            </a:r>
          </a:p>
          <a:p>
            <a:pPr>
              <a:spcAft>
                <a:spcPts val="1200"/>
              </a:spcAft>
            </a:pPr>
            <a:r>
              <a:rPr lang="en-US" dirty="0"/>
              <a:t>If you raise your </a:t>
            </a:r>
            <a:r>
              <a:rPr lang="en-US" i="1" dirty="0">
                <a:solidFill>
                  <a:srgbClr val="E96751"/>
                </a:solidFill>
              </a:rPr>
              <a:t>average summer rate </a:t>
            </a:r>
            <a:r>
              <a:rPr lang="en-US" dirty="0"/>
              <a:t>and assume a tiny decrease in occupancy, you may see an overall increase in your yearly profit. Even modest changes can lead to significant gains if applied strategically.</a:t>
            </a:r>
          </a:p>
          <a:p>
            <a:pPr>
              <a:spcAft>
                <a:spcPts val="1200"/>
              </a:spcAft>
            </a:pPr>
            <a:r>
              <a:rPr lang="en-US" b="1" dirty="0">
                <a:solidFill>
                  <a:srgbClr val="E96751"/>
                </a:solidFill>
              </a:rPr>
              <a:t>Key term – Revenue Management: </a:t>
            </a:r>
            <a:r>
              <a:rPr lang="en-US" dirty="0"/>
              <a:t>This is the practice of adjusting prices to </a:t>
            </a:r>
            <a:r>
              <a:rPr lang="en-US" dirty="0" err="1"/>
              <a:t>maximise</a:t>
            </a:r>
            <a:r>
              <a:rPr lang="en-US" dirty="0"/>
              <a:t> revenue (like hotels do with seasonal rates or last-minute deals). You don’t need complex algorithms at first; test a few scenarios with the provided calculator and use common sense to understand your customer base.</a:t>
            </a:r>
          </a:p>
        </p:txBody>
      </p:sp>
      <p:pic>
        <p:nvPicPr>
          <p:cNvPr id="2" name="Graphic 1" descr="Lights On with solid fill">
            <a:extLst>
              <a:ext uri="{FF2B5EF4-FFF2-40B4-BE49-F238E27FC236}">
                <a16:creationId xmlns:a16="http://schemas.microsoft.com/office/drawing/2014/main" id="{43044C7A-2370-1A99-F986-4B421E156B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22950" y="4611797"/>
            <a:ext cx="914400" cy="914400"/>
          </a:xfrm>
          <a:prstGeom prst="rect">
            <a:avLst/>
          </a:prstGeom>
        </p:spPr>
      </p:pic>
    </p:spTree>
    <p:extLst>
      <p:ext uri="{BB962C8B-B14F-4D97-AF65-F5344CB8AC3E}">
        <p14:creationId xmlns:p14="http://schemas.microsoft.com/office/powerpoint/2010/main" val="1566128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C36B2-8265-D721-5BDF-A4FEBA90431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C6F2C3C-DDB4-497E-0B5B-019871EF2CC3}"/>
              </a:ext>
            </a:extLst>
          </p:cNvPr>
          <p:cNvSpPr>
            <a:spLocks noGrp="1"/>
          </p:cNvSpPr>
          <p:nvPr>
            <p:ph type="body" sz="quarter" idx="16"/>
          </p:nvPr>
        </p:nvSpPr>
        <p:spPr>
          <a:xfrm>
            <a:off x="4514628" y="230213"/>
            <a:ext cx="7372349" cy="803654"/>
          </a:xfrm>
        </p:spPr>
        <p:txBody>
          <a:bodyPr/>
          <a:lstStyle/>
          <a:p>
            <a:r>
              <a:rPr lang="en-IE" sz="2800" dirty="0">
                <a:solidFill>
                  <a:srgbClr val="E96751"/>
                </a:solidFill>
              </a:rPr>
              <a:t>Basic</a:t>
            </a:r>
            <a:r>
              <a:rPr lang="en-IE" sz="2800" dirty="0"/>
              <a:t> Seasonal Pricing Calculator</a:t>
            </a:r>
            <a:endParaRPr lang="en-IE" sz="2800" b="0" dirty="0">
              <a:solidFill>
                <a:srgbClr val="E96751"/>
              </a:solidFill>
            </a:endParaRPr>
          </a:p>
        </p:txBody>
      </p:sp>
      <p:sp>
        <p:nvSpPr>
          <p:cNvPr id="7" name="Text Placeholder 6">
            <a:extLst>
              <a:ext uri="{FF2B5EF4-FFF2-40B4-BE49-F238E27FC236}">
                <a16:creationId xmlns:a16="http://schemas.microsoft.com/office/drawing/2014/main" id="{F5A634C5-3A82-0229-B46A-37E88DA7365C}"/>
              </a:ext>
            </a:extLst>
          </p:cNvPr>
          <p:cNvSpPr>
            <a:spLocks noGrp="1"/>
          </p:cNvSpPr>
          <p:nvPr>
            <p:ph type="body" sz="quarter" idx="21"/>
          </p:nvPr>
        </p:nvSpPr>
        <p:spPr>
          <a:xfrm>
            <a:off x="4514628" y="762115"/>
            <a:ext cx="6905847" cy="4530541"/>
          </a:xfrm>
        </p:spPr>
        <p:txBody>
          <a:bodyPr/>
          <a:lstStyle/>
          <a:p>
            <a:pPr>
              <a:spcAft>
                <a:spcPts val="600"/>
              </a:spcAft>
            </a:pPr>
            <a:r>
              <a:rPr lang="en-US" dirty="0"/>
              <a:t>This section provides you with a </a:t>
            </a:r>
            <a:r>
              <a:rPr lang="en-US" b="1" i="1" dirty="0"/>
              <a:t>Seasonal Pricing Calculator, </a:t>
            </a:r>
            <a:r>
              <a:rPr lang="en-US" dirty="0"/>
              <a:t>which </a:t>
            </a:r>
            <a:r>
              <a:rPr lang="en-IE" dirty="0"/>
              <a:t>helps you </a:t>
            </a:r>
            <a:r>
              <a:rPr lang="en-US" dirty="0"/>
              <a:t>to turn your </a:t>
            </a:r>
            <a:r>
              <a:rPr lang="en-US" b="1" dirty="0"/>
              <a:t>base nightly rate </a:t>
            </a:r>
            <a:r>
              <a:rPr lang="en-US" dirty="0"/>
              <a:t>into a flexible, revenue-</a:t>
            </a:r>
            <a:r>
              <a:rPr lang="en-US" dirty="0" err="1"/>
              <a:t>optimised</a:t>
            </a:r>
            <a:r>
              <a:rPr lang="en-US" dirty="0"/>
              <a:t> pricing plan that adjusts to high, mid, and low season occupancy trends.</a:t>
            </a:r>
          </a:p>
          <a:p>
            <a:pPr>
              <a:spcAft>
                <a:spcPts val="600"/>
              </a:spcAft>
            </a:pPr>
            <a:r>
              <a:rPr lang="en-US" dirty="0"/>
              <a:t>The </a:t>
            </a:r>
            <a:r>
              <a:rPr lang="en-US" b="1" dirty="0"/>
              <a:t>purpose</a:t>
            </a:r>
            <a:r>
              <a:rPr lang="en-US" dirty="0"/>
              <a:t> of the </a:t>
            </a:r>
            <a:r>
              <a:rPr lang="en-US" b="1" dirty="0"/>
              <a:t>Seasonal Pricing Calculator </a:t>
            </a:r>
            <a:r>
              <a:rPr lang="en-US" dirty="0"/>
              <a:t>is to help you set </a:t>
            </a:r>
            <a:r>
              <a:rPr lang="en-US" b="1" dirty="0"/>
              <a:t>smarter, more profitable prices</a:t>
            </a:r>
            <a:r>
              <a:rPr lang="en-US" dirty="0"/>
              <a:t> for your accommodation business by adapting your nightly rates to seasonal demand. It also allows you to </a:t>
            </a:r>
            <a:r>
              <a:rPr lang="en-US" b="1" dirty="0"/>
              <a:t>test different assumptions</a:t>
            </a:r>
            <a:r>
              <a:rPr lang="en-US" dirty="0"/>
              <a:t>, such as:</a:t>
            </a:r>
          </a:p>
          <a:p>
            <a:pPr marL="342900" indent="-342900">
              <a:spcAft>
                <a:spcPts val="600"/>
              </a:spcAft>
              <a:buFont typeface="Wingdings" panose="05000000000000000000" pitchFamily="2" charset="2"/>
              <a:buChar char="v"/>
            </a:pPr>
            <a:r>
              <a:rPr lang="en-US" dirty="0"/>
              <a:t>Low, mid, and high season nightly rates</a:t>
            </a:r>
          </a:p>
          <a:p>
            <a:pPr marL="342900" indent="-342900">
              <a:spcAft>
                <a:spcPts val="600"/>
              </a:spcAft>
              <a:buFont typeface="Wingdings" panose="05000000000000000000" pitchFamily="2" charset="2"/>
              <a:buChar char="v"/>
            </a:pPr>
            <a:r>
              <a:rPr lang="en-US" dirty="0"/>
              <a:t>Occupancy estimates for each season (%)</a:t>
            </a:r>
          </a:p>
          <a:p>
            <a:pPr marL="342900" indent="-342900">
              <a:spcAft>
                <a:spcPts val="600"/>
              </a:spcAft>
              <a:buFont typeface="Wingdings" panose="05000000000000000000" pitchFamily="2" charset="2"/>
              <a:buChar char="v"/>
            </a:pPr>
            <a:r>
              <a:rPr lang="en-US" dirty="0"/>
              <a:t>Seasonal differences in operating costs (if any)</a:t>
            </a:r>
          </a:p>
          <a:p>
            <a:pPr marL="457200" indent="-457200">
              <a:spcAft>
                <a:spcPts val="600"/>
              </a:spcAft>
              <a:buFont typeface="+mj-lt"/>
              <a:buAutoNum type="arabicPeriod"/>
            </a:pPr>
            <a:r>
              <a:rPr lang="en-US" dirty="0">
                <a:solidFill>
                  <a:srgbClr val="595959"/>
                </a:solidFill>
              </a:rPr>
              <a:t>Let’s begin with a </a:t>
            </a:r>
            <a:r>
              <a:rPr lang="en-US" b="1" dirty="0">
                <a:solidFill>
                  <a:srgbClr val="595959"/>
                </a:solidFill>
              </a:rPr>
              <a:t>basic Seasonal Pricing Calculator Table</a:t>
            </a:r>
            <a:r>
              <a:rPr lang="en-US" dirty="0">
                <a:solidFill>
                  <a:srgbClr val="595959"/>
                </a:solidFill>
              </a:rPr>
              <a:t> showing</a:t>
            </a:r>
          </a:p>
          <a:p>
            <a:pPr marL="457200" indent="-457200">
              <a:spcAft>
                <a:spcPts val="600"/>
              </a:spcAft>
              <a:buFont typeface="+mj-lt"/>
              <a:buAutoNum type="arabicPeriod"/>
            </a:pPr>
            <a:r>
              <a:rPr lang="en-US" dirty="0">
                <a:solidFill>
                  <a:srgbClr val="595959"/>
                </a:solidFill>
              </a:rPr>
              <a:t>Then we will move on to a more </a:t>
            </a:r>
            <a:r>
              <a:rPr lang="en-US" b="1" dirty="0">
                <a:solidFill>
                  <a:srgbClr val="595959"/>
                </a:solidFill>
              </a:rPr>
              <a:t>Advanced Strategic Seasonal Dynamic Pricing Table </a:t>
            </a:r>
            <a:r>
              <a:rPr lang="en-US" dirty="0">
                <a:solidFill>
                  <a:srgbClr val="595959"/>
                </a:solidFill>
              </a:rPr>
              <a:t>in the next section.</a:t>
            </a:r>
          </a:p>
          <a:p>
            <a:pPr marL="342900" indent="-342900">
              <a:spcAft>
                <a:spcPts val="600"/>
              </a:spcAft>
              <a:buFont typeface="Wingdings" panose="05000000000000000000" pitchFamily="2" charset="2"/>
              <a:buChar char="v"/>
            </a:pPr>
            <a:endParaRPr lang="en-US" dirty="0"/>
          </a:p>
        </p:txBody>
      </p:sp>
      <p:sp>
        <p:nvSpPr>
          <p:cNvPr id="5" name="Text Placeholder 4">
            <a:extLst>
              <a:ext uri="{FF2B5EF4-FFF2-40B4-BE49-F238E27FC236}">
                <a16:creationId xmlns:a16="http://schemas.microsoft.com/office/drawing/2014/main" id="{08DEBA1E-FD46-9E19-B336-061BA194CEA6}"/>
              </a:ext>
            </a:extLst>
          </p:cNvPr>
          <p:cNvSpPr>
            <a:spLocks noGrp="1"/>
          </p:cNvSpPr>
          <p:nvPr>
            <p:ph type="body" sz="quarter" idx="18"/>
          </p:nvPr>
        </p:nvSpPr>
        <p:spPr>
          <a:xfrm>
            <a:off x="363060" y="1978165"/>
            <a:ext cx="3016098" cy="1049221"/>
          </a:xfrm>
        </p:spPr>
        <p:txBody>
          <a:bodyPr/>
          <a:lstStyle/>
          <a:p>
            <a:r>
              <a:rPr lang="en-US" b="0" dirty="0"/>
              <a:t>Seasonal Pricing Calculator</a:t>
            </a:r>
            <a:endParaRPr lang="en-IE" b="0" dirty="0"/>
          </a:p>
        </p:txBody>
      </p:sp>
      <p:sp>
        <p:nvSpPr>
          <p:cNvPr id="6" name="Text Placeholder 5">
            <a:extLst>
              <a:ext uri="{FF2B5EF4-FFF2-40B4-BE49-F238E27FC236}">
                <a16:creationId xmlns:a16="http://schemas.microsoft.com/office/drawing/2014/main" id="{38F70691-B6C6-7117-621A-E02F1F581CAA}"/>
              </a:ext>
            </a:extLst>
          </p:cNvPr>
          <p:cNvSpPr>
            <a:spLocks noGrp="1"/>
          </p:cNvSpPr>
          <p:nvPr>
            <p:ph type="body" sz="quarter" idx="19"/>
          </p:nvPr>
        </p:nvSpPr>
        <p:spPr>
          <a:xfrm>
            <a:off x="261922" y="850464"/>
            <a:ext cx="3218374" cy="385564"/>
          </a:xfrm>
        </p:spPr>
        <p:txBody>
          <a:bodyPr/>
          <a:lstStyle/>
          <a:p>
            <a:r>
              <a:rPr lang="en-IE" sz="2800" dirty="0"/>
              <a:t>Price Change Scenario Modelling</a:t>
            </a:r>
          </a:p>
          <a:p>
            <a:endParaRPr lang="en-IE" sz="2800" dirty="0"/>
          </a:p>
        </p:txBody>
      </p:sp>
      <p:grpSp>
        <p:nvGrpSpPr>
          <p:cNvPr id="2" name="Group 1">
            <a:extLst>
              <a:ext uri="{FF2B5EF4-FFF2-40B4-BE49-F238E27FC236}">
                <a16:creationId xmlns:a16="http://schemas.microsoft.com/office/drawing/2014/main" id="{943F03B8-C38B-13DC-8F81-7653047E8A74}"/>
              </a:ext>
            </a:extLst>
          </p:cNvPr>
          <p:cNvGrpSpPr/>
          <p:nvPr/>
        </p:nvGrpSpPr>
        <p:grpSpPr>
          <a:xfrm>
            <a:off x="10920313" y="237675"/>
            <a:ext cx="1081945" cy="1011723"/>
            <a:chOff x="1016000" y="1137920"/>
            <a:chExt cx="1016000" cy="1016000"/>
          </a:xfrm>
        </p:grpSpPr>
        <p:sp>
          <p:nvSpPr>
            <p:cNvPr id="3" name="Oval 2">
              <a:extLst>
                <a:ext uri="{FF2B5EF4-FFF2-40B4-BE49-F238E27FC236}">
                  <a16:creationId xmlns:a16="http://schemas.microsoft.com/office/drawing/2014/main" id="{E884357D-8C10-B8F2-2FF5-B733EEDC4A6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F059D8AA-D8BE-D0E7-E095-DFE6F697B036}"/>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30</a:t>
              </a:r>
            </a:p>
          </p:txBody>
        </p:sp>
      </p:grpSp>
    </p:spTree>
    <p:extLst>
      <p:ext uri="{BB962C8B-B14F-4D97-AF65-F5344CB8AC3E}">
        <p14:creationId xmlns:p14="http://schemas.microsoft.com/office/powerpoint/2010/main" val="750160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06274-0A01-EAAE-748E-D48AA268528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3DA8CB3-0193-4607-771C-0F74996FDA63}"/>
              </a:ext>
            </a:extLst>
          </p:cNvPr>
          <p:cNvSpPr>
            <a:spLocks noGrp="1"/>
          </p:cNvSpPr>
          <p:nvPr>
            <p:ph type="body" sz="quarter" idx="21"/>
          </p:nvPr>
        </p:nvSpPr>
        <p:spPr>
          <a:xfrm>
            <a:off x="4438649" y="277904"/>
            <a:ext cx="7531290" cy="4530541"/>
          </a:xfrm>
        </p:spPr>
        <p:txBody>
          <a:bodyPr/>
          <a:lstStyle/>
          <a:p>
            <a:pPr>
              <a:spcAft>
                <a:spcPts val="600"/>
              </a:spcAft>
            </a:pPr>
            <a:r>
              <a:rPr lang="en-US" dirty="0"/>
              <a:t>In Sections 4 and 5, you calculated your Net Revenue Per Night and your Average Rate Per Night,</a:t>
            </a:r>
            <a:r>
              <a:rPr lang="en-US" b="1" dirty="0"/>
              <a:t> </a:t>
            </a:r>
            <a:r>
              <a:rPr lang="en-US" dirty="0"/>
              <a:t>also known as </a:t>
            </a:r>
            <a:r>
              <a:rPr lang="en-US" b="1" dirty="0"/>
              <a:t>Base Nightly Rate or Minimum Price.</a:t>
            </a:r>
          </a:p>
          <a:p>
            <a:pPr>
              <a:spcAft>
                <a:spcPts val="600"/>
              </a:spcAft>
            </a:pPr>
            <a:r>
              <a:rPr lang="en-US" dirty="0"/>
              <a:t>For the Season Calculator, your Average Rate Per Night will be your solid baseline. Use your total annual costs + desired profit, divided by the expected number of booked nights:</a:t>
            </a:r>
          </a:p>
          <a:p>
            <a:pPr>
              <a:spcAft>
                <a:spcPts val="600"/>
              </a:spcAft>
            </a:pPr>
            <a:r>
              <a:rPr lang="en-US" b="1" dirty="0">
                <a:solidFill>
                  <a:srgbClr val="E96751"/>
                </a:solidFill>
              </a:rPr>
              <a:t>Base Nightly Rate </a:t>
            </a:r>
            <a:r>
              <a:rPr lang="en-US" dirty="0">
                <a:solidFill>
                  <a:srgbClr val="E96751"/>
                </a:solidFill>
              </a:rPr>
              <a:t>= (Annual Costs + Desired Profit) ÷ Expected Nights Sold.</a:t>
            </a:r>
          </a:p>
          <a:p>
            <a:pPr>
              <a:spcAft>
                <a:spcPts val="600"/>
              </a:spcAft>
            </a:pPr>
            <a:r>
              <a:rPr lang="en-US" dirty="0"/>
              <a:t>Now, with your Average Rate Per Night or base rate, apply </a:t>
            </a:r>
            <a:r>
              <a:rPr lang="en-US" b="1" dirty="0"/>
              <a:t>seasonal pricing logic so you adjust for seasonal demand. </a:t>
            </a:r>
            <a:r>
              <a:rPr lang="en-US" dirty="0"/>
              <a:t>The Seasonal Pricing Calculator will help you do this, e.g.,</a:t>
            </a:r>
          </a:p>
          <a:p>
            <a:pPr marL="342900" indent="-342900">
              <a:buFont typeface="Arial" panose="020B0604020202020204" pitchFamily="34" charset="0"/>
              <a:buChar char="•"/>
            </a:pPr>
            <a:r>
              <a:rPr lang="en-US" dirty="0"/>
              <a:t>Set </a:t>
            </a:r>
            <a:r>
              <a:rPr lang="en-US" b="1" dirty="0"/>
              <a:t>higher rates </a:t>
            </a:r>
            <a:r>
              <a:rPr lang="en-US" dirty="0"/>
              <a:t>in peak months (e.g. summer, holidays, festivals)</a:t>
            </a:r>
          </a:p>
          <a:p>
            <a:pPr marL="342900" indent="-342900">
              <a:buFont typeface="Arial" panose="020B0604020202020204" pitchFamily="34" charset="0"/>
              <a:buChar char="•"/>
            </a:pPr>
            <a:r>
              <a:rPr lang="en-US" dirty="0"/>
              <a:t>Offer </a:t>
            </a:r>
            <a:r>
              <a:rPr lang="en-US" b="1" dirty="0"/>
              <a:t>discounts</a:t>
            </a:r>
            <a:r>
              <a:rPr lang="en-US" dirty="0"/>
              <a:t> in off-peak months (e.g. winter weekdays)</a:t>
            </a:r>
          </a:p>
          <a:p>
            <a:pPr marL="342900" indent="-342900">
              <a:buFont typeface="Arial" panose="020B0604020202020204" pitchFamily="34" charset="0"/>
              <a:buChar char="•"/>
            </a:pPr>
            <a:r>
              <a:rPr lang="en-US" dirty="0"/>
              <a:t>Apply strategic </a:t>
            </a:r>
            <a:r>
              <a:rPr lang="en-US" b="1" dirty="0"/>
              <a:t>rate variation </a:t>
            </a:r>
            <a:r>
              <a:rPr lang="en-US" dirty="0"/>
              <a:t>without undercutting your breakeven point</a:t>
            </a:r>
          </a:p>
          <a:p>
            <a:pPr>
              <a:spcAft>
                <a:spcPts val="600"/>
              </a:spcAft>
            </a:pPr>
            <a:r>
              <a:rPr lang="en-US" dirty="0"/>
              <a:t>This dynamic pricing strategy replaces a “one-size-fits-all” model and helps you layer in real-world seasonal demand </a:t>
            </a:r>
            <a:r>
              <a:rPr lang="en-US" dirty="0" err="1"/>
              <a:t>behaviour</a:t>
            </a:r>
            <a:r>
              <a:rPr lang="en-US" dirty="0"/>
              <a:t>.</a:t>
            </a:r>
          </a:p>
          <a:p>
            <a:pPr>
              <a:spcAft>
                <a:spcPts val="600"/>
              </a:spcAft>
            </a:pPr>
            <a:endParaRPr lang="en-IE" dirty="0">
              <a:solidFill>
                <a:srgbClr val="459597"/>
              </a:solidFill>
            </a:endParaRPr>
          </a:p>
        </p:txBody>
      </p:sp>
      <p:sp>
        <p:nvSpPr>
          <p:cNvPr id="5" name="Text Placeholder 4">
            <a:extLst>
              <a:ext uri="{FF2B5EF4-FFF2-40B4-BE49-F238E27FC236}">
                <a16:creationId xmlns:a16="http://schemas.microsoft.com/office/drawing/2014/main" id="{4195621C-E4F2-016D-A2CA-8D0703FDA78F}"/>
              </a:ext>
            </a:extLst>
          </p:cNvPr>
          <p:cNvSpPr>
            <a:spLocks noGrp="1"/>
          </p:cNvSpPr>
          <p:nvPr>
            <p:ph type="body" sz="quarter" idx="18"/>
          </p:nvPr>
        </p:nvSpPr>
        <p:spPr>
          <a:xfrm>
            <a:off x="390525" y="1978165"/>
            <a:ext cx="2845990" cy="1049221"/>
          </a:xfrm>
        </p:spPr>
        <p:txBody>
          <a:bodyPr/>
          <a:lstStyle/>
          <a:p>
            <a:r>
              <a:rPr lang="en-IE" b="0" dirty="0"/>
              <a:t>Adjust for Seasonal Demand</a:t>
            </a:r>
          </a:p>
        </p:txBody>
      </p:sp>
      <p:sp>
        <p:nvSpPr>
          <p:cNvPr id="6" name="Text Placeholder 5">
            <a:extLst>
              <a:ext uri="{FF2B5EF4-FFF2-40B4-BE49-F238E27FC236}">
                <a16:creationId xmlns:a16="http://schemas.microsoft.com/office/drawing/2014/main" id="{9E0B3112-EF02-83CC-BCE9-104D5C5F493A}"/>
              </a:ext>
            </a:extLst>
          </p:cNvPr>
          <p:cNvSpPr>
            <a:spLocks noGrp="1"/>
          </p:cNvSpPr>
          <p:nvPr>
            <p:ph type="body" sz="quarter" idx="19"/>
          </p:nvPr>
        </p:nvSpPr>
        <p:spPr>
          <a:xfrm>
            <a:off x="222061" y="804257"/>
            <a:ext cx="3348170" cy="385564"/>
          </a:xfrm>
        </p:spPr>
        <p:txBody>
          <a:bodyPr/>
          <a:lstStyle/>
          <a:p>
            <a:r>
              <a:rPr lang="en-IE" sz="2800" dirty="0"/>
              <a:t>Seasonal Pricing Strategy &amp; Calculator</a:t>
            </a:r>
          </a:p>
        </p:txBody>
      </p:sp>
    </p:spTree>
    <p:extLst>
      <p:ext uri="{BB962C8B-B14F-4D97-AF65-F5344CB8AC3E}">
        <p14:creationId xmlns:p14="http://schemas.microsoft.com/office/powerpoint/2010/main" val="3073074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F929B-ADEC-4551-3238-8A0D1625768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DF10F4E-B02D-1B86-8E51-90BB307AFB6F}"/>
              </a:ext>
            </a:extLst>
          </p:cNvPr>
          <p:cNvSpPr>
            <a:spLocks noGrp="1"/>
          </p:cNvSpPr>
          <p:nvPr>
            <p:ph type="body" sz="quarter" idx="16"/>
          </p:nvPr>
        </p:nvSpPr>
        <p:spPr>
          <a:xfrm>
            <a:off x="788657" y="169545"/>
            <a:ext cx="10614687" cy="803654"/>
          </a:xfrm>
        </p:spPr>
        <p:txBody>
          <a:bodyPr/>
          <a:lstStyle/>
          <a:p>
            <a:r>
              <a:rPr lang="en-IE" dirty="0">
                <a:solidFill>
                  <a:srgbClr val="E96751"/>
                </a:solidFill>
              </a:rPr>
              <a:t>Basic </a:t>
            </a:r>
            <a:r>
              <a:rPr lang="en-IE" dirty="0"/>
              <a:t>Seasonal Revenue Forecast</a:t>
            </a:r>
            <a:endParaRPr lang="en-IE" sz="3200" dirty="0"/>
          </a:p>
        </p:txBody>
      </p:sp>
      <p:graphicFrame>
        <p:nvGraphicFramePr>
          <p:cNvPr id="12" name="Table 11">
            <a:extLst>
              <a:ext uri="{FF2B5EF4-FFF2-40B4-BE49-F238E27FC236}">
                <a16:creationId xmlns:a16="http://schemas.microsoft.com/office/drawing/2014/main" id="{D39D5660-88A3-D532-DBB3-999EE98D8B74}"/>
              </a:ext>
            </a:extLst>
          </p:cNvPr>
          <p:cNvGraphicFramePr>
            <a:graphicFrameLocks noGrp="1"/>
          </p:cNvGraphicFramePr>
          <p:nvPr/>
        </p:nvGraphicFramePr>
        <p:xfrm>
          <a:off x="729589" y="4219575"/>
          <a:ext cx="11020428" cy="2468880"/>
        </p:xfrm>
        <a:graphic>
          <a:graphicData uri="http://schemas.openxmlformats.org/drawingml/2006/table">
            <a:tbl>
              <a:tblPr/>
              <a:tblGrid>
                <a:gridCol w="1695450">
                  <a:extLst>
                    <a:ext uri="{9D8B030D-6E8A-4147-A177-3AD203B41FA5}">
                      <a16:colId xmlns:a16="http://schemas.microsoft.com/office/drawing/2014/main" val="2582541237"/>
                    </a:ext>
                  </a:extLst>
                </a:gridCol>
                <a:gridCol w="1978026">
                  <a:extLst>
                    <a:ext uri="{9D8B030D-6E8A-4147-A177-3AD203B41FA5}">
                      <a16:colId xmlns:a16="http://schemas.microsoft.com/office/drawing/2014/main" val="3689344328"/>
                    </a:ext>
                  </a:extLst>
                </a:gridCol>
                <a:gridCol w="1836738">
                  <a:extLst>
                    <a:ext uri="{9D8B030D-6E8A-4147-A177-3AD203B41FA5}">
                      <a16:colId xmlns:a16="http://schemas.microsoft.com/office/drawing/2014/main" val="4096853135"/>
                    </a:ext>
                  </a:extLst>
                </a:gridCol>
                <a:gridCol w="1836738">
                  <a:extLst>
                    <a:ext uri="{9D8B030D-6E8A-4147-A177-3AD203B41FA5}">
                      <a16:colId xmlns:a16="http://schemas.microsoft.com/office/drawing/2014/main" val="3362017713"/>
                    </a:ext>
                  </a:extLst>
                </a:gridCol>
                <a:gridCol w="1836738">
                  <a:extLst>
                    <a:ext uri="{9D8B030D-6E8A-4147-A177-3AD203B41FA5}">
                      <a16:colId xmlns:a16="http://schemas.microsoft.com/office/drawing/2014/main" val="2264961482"/>
                    </a:ext>
                  </a:extLst>
                </a:gridCol>
                <a:gridCol w="1836738">
                  <a:extLst>
                    <a:ext uri="{9D8B030D-6E8A-4147-A177-3AD203B41FA5}">
                      <a16:colId xmlns:a16="http://schemas.microsoft.com/office/drawing/2014/main" val="280473978"/>
                    </a:ext>
                  </a:extLst>
                </a:gridCol>
              </a:tblGrid>
              <a:tr h="0">
                <a:tc>
                  <a:txBody>
                    <a:bodyPr/>
                    <a:lstStyle/>
                    <a:p>
                      <a:r>
                        <a:rPr lang="en-IE" sz="2200" b="1" dirty="0">
                          <a:solidFill>
                            <a:schemeClr val="bg1"/>
                          </a:solidFill>
                        </a:rPr>
                        <a:t>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200" b="1" dirty="0">
                          <a:solidFill>
                            <a:schemeClr val="bg1"/>
                          </a:solidFill>
                        </a:rPr>
                        <a:t>Nightly Rate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200" b="1" dirty="0">
                          <a:solidFill>
                            <a:schemeClr val="bg1"/>
                          </a:solidFill>
                        </a:rPr>
                        <a:t>Occupancy Rate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200" b="1" dirty="0">
                          <a:solidFill>
                            <a:schemeClr val="bg1"/>
                          </a:solidFill>
                        </a:rPr>
                        <a:t>Nights in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200" b="1">
                          <a:solidFill>
                            <a:schemeClr val="bg1"/>
                          </a:solidFill>
                        </a:rPr>
                        <a:t>Occupied Nights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200" b="1" dirty="0">
                          <a:solidFill>
                            <a:schemeClr val="bg1"/>
                          </a:solidFill>
                        </a:rPr>
                        <a:t>Seasonal Revenue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2183029789"/>
                  </a:ext>
                </a:extLst>
              </a:tr>
              <a:tr h="0">
                <a:tc>
                  <a:txBody>
                    <a:bodyPr/>
                    <a:lstStyle/>
                    <a:p>
                      <a:r>
                        <a:rPr lang="en-IE" sz="2200" dirty="0">
                          <a:solidFill>
                            <a:schemeClr val="bg1"/>
                          </a:solidFill>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2200">
                          <a:solidFill>
                            <a:srgbClr val="494949"/>
                          </a:solidFill>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1,440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9866437"/>
                  </a:ext>
                </a:extLst>
              </a:tr>
              <a:tr h="0">
                <a:tc>
                  <a:txBody>
                    <a:bodyPr/>
                    <a:lstStyle/>
                    <a:p>
                      <a:r>
                        <a:rPr lang="en-IE" sz="2200" dirty="0">
                          <a:solidFill>
                            <a:schemeClr val="bg1"/>
                          </a:solidFill>
                        </a:rPr>
                        <a:t>Mid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2200">
                          <a:solidFill>
                            <a:srgbClr val="49494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5,760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4015279"/>
                  </a:ext>
                </a:extLst>
              </a:tr>
              <a:tr h="0">
                <a:tc>
                  <a:txBody>
                    <a:bodyPr/>
                    <a:lstStyle/>
                    <a:p>
                      <a:r>
                        <a:rPr lang="en-IE" sz="2200" dirty="0">
                          <a:solidFill>
                            <a:schemeClr val="bg1"/>
                          </a:solidFill>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2200">
                          <a:solidFill>
                            <a:srgbClr val="49494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155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13,950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4974652"/>
                  </a:ext>
                </a:extLst>
              </a:tr>
              <a:tr h="0">
                <a:tc>
                  <a:txBody>
                    <a:bodyPr/>
                    <a:lstStyle/>
                    <a:p>
                      <a:r>
                        <a:rPr lang="en-IE" sz="2200" b="1" dirty="0">
                          <a:solidFill>
                            <a:schemeClr val="bg1"/>
                          </a:solidFill>
                        </a:rPr>
                        <a:t>Total / </a:t>
                      </a:r>
                      <a:r>
                        <a:rPr lang="en-IE" sz="2200" b="1" dirty="0" err="1">
                          <a:solidFill>
                            <a:schemeClr val="bg1"/>
                          </a:solidFill>
                        </a:rPr>
                        <a:t>Avg</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6D6E"/>
                    </a:solidFill>
                  </a:tcPr>
                </a:tc>
                <a:tc>
                  <a:txBody>
                    <a:bodyPr/>
                    <a:lstStyle/>
                    <a:p>
                      <a:r>
                        <a:rPr lang="en-IE" sz="2200">
                          <a:solidFill>
                            <a:srgbClr val="49494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159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21,150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6197125"/>
                  </a:ext>
                </a:extLst>
              </a:tr>
            </a:tbl>
          </a:graphicData>
        </a:graphic>
      </p:graphicFrame>
      <p:sp>
        <p:nvSpPr>
          <p:cNvPr id="3" name="TextBox 2">
            <a:extLst>
              <a:ext uri="{FF2B5EF4-FFF2-40B4-BE49-F238E27FC236}">
                <a16:creationId xmlns:a16="http://schemas.microsoft.com/office/drawing/2014/main" id="{06F7DCF7-B87D-20E6-DE7D-34205940FCA3}"/>
              </a:ext>
            </a:extLst>
          </p:cNvPr>
          <p:cNvSpPr txBox="1"/>
          <p:nvPr/>
        </p:nvSpPr>
        <p:spPr>
          <a:xfrm>
            <a:off x="788656" y="718255"/>
            <a:ext cx="10755644" cy="3477875"/>
          </a:xfrm>
          <a:prstGeom prst="rect">
            <a:avLst/>
          </a:prstGeom>
          <a:noFill/>
        </p:spPr>
        <p:txBody>
          <a:bodyPr wrap="square">
            <a:spAutoFit/>
          </a:bodyPr>
          <a:lstStyle/>
          <a:p>
            <a:pPr>
              <a:spcAft>
                <a:spcPts val="600"/>
              </a:spcAft>
            </a:pPr>
            <a:r>
              <a:rPr lang="en-US" sz="2200" dirty="0">
                <a:solidFill>
                  <a:srgbClr val="595959"/>
                </a:solidFill>
              </a:rPr>
              <a:t>Let’s begin with a </a:t>
            </a:r>
            <a:r>
              <a:rPr lang="en-US" sz="2200" b="1" dirty="0">
                <a:solidFill>
                  <a:srgbClr val="595959"/>
                </a:solidFill>
              </a:rPr>
              <a:t>basic Seasonal Pricing Calculator Table</a:t>
            </a:r>
            <a:r>
              <a:rPr lang="en-US" sz="2200" dirty="0">
                <a:solidFill>
                  <a:srgbClr val="595959"/>
                </a:solidFill>
              </a:rPr>
              <a:t> showing how nightly rates, occupancy, and season lengths affect total revenue and performance:</a:t>
            </a:r>
          </a:p>
          <a:p>
            <a:pPr marL="342900" indent="-342900">
              <a:buFont typeface="Arial" panose="020B0604020202020204" pitchFamily="34" charset="0"/>
              <a:buChar char="•"/>
            </a:pPr>
            <a:r>
              <a:rPr lang="en-US" sz="2200" dirty="0">
                <a:solidFill>
                  <a:srgbClr val="595959"/>
                </a:solidFill>
              </a:rPr>
              <a:t>Model price increases in peak season</a:t>
            </a:r>
          </a:p>
          <a:p>
            <a:pPr marL="342900" indent="-342900">
              <a:buFont typeface="Arial" panose="020B0604020202020204" pitchFamily="34" charset="0"/>
              <a:buChar char="•"/>
            </a:pPr>
            <a:r>
              <a:rPr lang="en-US" sz="2200" dirty="0">
                <a:solidFill>
                  <a:srgbClr val="595959"/>
                </a:solidFill>
              </a:rPr>
              <a:t>Test discounts in the low season</a:t>
            </a:r>
          </a:p>
          <a:p>
            <a:pPr marL="342900" indent="-342900">
              <a:buFont typeface="Arial" panose="020B0604020202020204" pitchFamily="34" charset="0"/>
              <a:buChar char="•"/>
            </a:pPr>
            <a:r>
              <a:rPr lang="en-US" sz="2200" dirty="0">
                <a:solidFill>
                  <a:srgbClr val="595959"/>
                </a:solidFill>
              </a:rPr>
              <a:t>Forecast cash flow scenarios by adjusting rates or occupancy</a:t>
            </a:r>
          </a:p>
          <a:p>
            <a:pPr>
              <a:spcAft>
                <a:spcPts val="600"/>
              </a:spcAft>
            </a:pPr>
            <a:r>
              <a:rPr lang="en-US" sz="2000" b="1" dirty="0">
                <a:solidFill>
                  <a:srgbClr val="E96751"/>
                </a:solidFill>
              </a:rPr>
              <a:t>Formulas used</a:t>
            </a:r>
          </a:p>
          <a:p>
            <a:pPr marL="342900" indent="-342900">
              <a:buFont typeface="Arial" panose="020B0604020202020204" pitchFamily="34" charset="0"/>
              <a:buChar char="•"/>
            </a:pPr>
            <a:r>
              <a:rPr lang="en-US" sz="2000" b="1" dirty="0">
                <a:solidFill>
                  <a:srgbClr val="494949"/>
                </a:solidFill>
              </a:rPr>
              <a:t>Occupied Nights </a:t>
            </a:r>
            <a:r>
              <a:rPr lang="en-US" sz="2000" dirty="0">
                <a:solidFill>
                  <a:srgbClr val="494949"/>
                </a:solidFill>
              </a:rPr>
              <a:t>= (Occupancy Rate ÷ 100) × Nights in Season</a:t>
            </a:r>
          </a:p>
          <a:p>
            <a:pPr marL="342900" indent="-342900">
              <a:buFont typeface="Arial" panose="020B0604020202020204" pitchFamily="34" charset="0"/>
              <a:buChar char="•"/>
            </a:pPr>
            <a:r>
              <a:rPr lang="en-US" sz="2000" b="1" dirty="0">
                <a:solidFill>
                  <a:srgbClr val="494949"/>
                </a:solidFill>
              </a:rPr>
              <a:t>Seasonal Revenue </a:t>
            </a:r>
            <a:r>
              <a:rPr lang="en-US" sz="2000" dirty="0">
                <a:solidFill>
                  <a:srgbClr val="494949"/>
                </a:solidFill>
              </a:rPr>
              <a:t>= Occupied Nights × Nightly Rate</a:t>
            </a:r>
          </a:p>
          <a:p>
            <a:pPr marL="342900" indent="-342900">
              <a:buFont typeface="Arial" panose="020B0604020202020204" pitchFamily="34" charset="0"/>
              <a:buChar char="•"/>
            </a:pPr>
            <a:r>
              <a:rPr lang="en-US" sz="2000" b="1" dirty="0">
                <a:solidFill>
                  <a:srgbClr val="494949"/>
                </a:solidFill>
              </a:rPr>
              <a:t>Annual Revenue </a:t>
            </a:r>
            <a:r>
              <a:rPr lang="en-US" sz="2000" dirty="0">
                <a:solidFill>
                  <a:srgbClr val="494949"/>
                </a:solidFill>
              </a:rPr>
              <a:t>= Sum of all Seasonal Revenues</a:t>
            </a:r>
          </a:p>
          <a:p>
            <a:pPr marL="342900" indent="-342900">
              <a:buFont typeface="Arial" panose="020B0604020202020204" pitchFamily="34" charset="0"/>
              <a:buChar char="•"/>
            </a:pPr>
            <a:r>
              <a:rPr lang="en-US" sz="2000" b="1" dirty="0">
                <a:solidFill>
                  <a:srgbClr val="494949"/>
                </a:solidFill>
              </a:rPr>
              <a:t>Average Daily Rate (ADR) </a:t>
            </a:r>
            <a:r>
              <a:rPr lang="en-US" sz="2000" dirty="0">
                <a:solidFill>
                  <a:srgbClr val="494949"/>
                </a:solidFill>
              </a:rPr>
              <a:t>= Annual Revenue ÷ Total Occupied Nights</a:t>
            </a:r>
            <a:endParaRPr lang="en-IE" sz="2000" dirty="0">
              <a:solidFill>
                <a:srgbClr val="494949"/>
              </a:solidFill>
            </a:endParaRPr>
          </a:p>
        </p:txBody>
      </p:sp>
    </p:spTree>
    <p:extLst>
      <p:ext uri="{BB962C8B-B14F-4D97-AF65-F5344CB8AC3E}">
        <p14:creationId xmlns:p14="http://schemas.microsoft.com/office/powerpoint/2010/main" val="1795459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5DC0A22-42D2-3329-FEBA-FE93B607E29C}"/>
              </a:ext>
            </a:extLst>
          </p:cNvPr>
          <p:cNvSpPr>
            <a:spLocks noGrp="1"/>
          </p:cNvSpPr>
          <p:nvPr>
            <p:ph type="body" sz="quarter" idx="16"/>
          </p:nvPr>
        </p:nvSpPr>
        <p:spPr>
          <a:xfrm>
            <a:off x="4705349" y="186544"/>
            <a:ext cx="7221426" cy="803654"/>
          </a:xfrm>
        </p:spPr>
        <p:txBody>
          <a:bodyPr/>
          <a:lstStyle/>
          <a:p>
            <a:r>
              <a:rPr lang="en-US" sz="3000" dirty="0"/>
              <a:t>Applying Seasonal and Day-Based Adjustments to Your Base Rate</a:t>
            </a:r>
            <a:endParaRPr lang="en-IE" sz="3000" dirty="0"/>
          </a:p>
        </p:txBody>
      </p:sp>
      <p:sp>
        <p:nvSpPr>
          <p:cNvPr id="7" name="Text Placeholder 6">
            <a:extLst>
              <a:ext uri="{FF2B5EF4-FFF2-40B4-BE49-F238E27FC236}">
                <a16:creationId xmlns:a16="http://schemas.microsoft.com/office/drawing/2014/main" id="{590B6E87-EA02-27F2-AA33-6D7725F40718}"/>
              </a:ext>
            </a:extLst>
          </p:cNvPr>
          <p:cNvSpPr>
            <a:spLocks noGrp="1"/>
          </p:cNvSpPr>
          <p:nvPr>
            <p:ph type="body" sz="quarter" idx="21"/>
          </p:nvPr>
        </p:nvSpPr>
        <p:spPr>
          <a:xfrm>
            <a:off x="4705349" y="1454482"/>
            <a:ext cx="6811629" cy="4530541"/>
          </a:xfrm>
        </p:spPr>
        <p:txBody>
          <a:bodyPr/>
          <a:lstStyle/>
          <a:p>
            <a:r>
              <a:rPr lang="en-US" dirty="0"/>
              <a:t>Next, using the </a:t>
            </a:r>
            <a:r>
              <a:rPr lang="en-US" b="1" dirty="0"/>
              <a:t>Seasonal &amp; Day-Based Pricing Adjustment Table,</a:t>
            </a:r>
            <a:r>
              <a:rPr lang="en-US" dirty="0"/>
              <a:t> you can apply real-world adjustments based on demand to create </a:t>
            </a:r>
            <a:r>
              <a:rPr lang="en-US" b="1" dirty="0"/>
              <a:t>Final Prices</a:t>
            </a:r>
            <a:r>
              <a:rPr lang="en-US" dirty="0"/>
              <a:t> for each season or day type.</a:t>
            </a:r>
          </a:p>
          <a:p>
            <a:endParaRPr lang="en-US" dirty="0"/>
          </a:p>
          <a:p>
            <a:pPr marL="342900" indent="-342900">
              <a:buFont typeface="Arial" panose="020B0604020202020204" pitchFamily="34" charset="0"/>
              <a:buChar char="•"/>
            </a:pPr>
            <a:r>
              <a:rPr lang="en-US" b="1" dirty="0"/>
              <a:t>It shows how you adjust your flat base rate </a:t>
            </a:r>
            <a:r>
              <a:rPr lang="en-US" dirty="0"/>
              <a:t>for seasonal and weekly demand fluctuations</a:t>
            </a:r>
          </a:p>
          <a:p>
            <a:pPr marL="342900" indent="-342900">
              <a:buFont typeface="Arial" panose="020B0604020202020204" pitchFamily="34" charset="0"/>
              <a:buChar char="•"/>
            </a:pPr>
            <a:r>
              <a:rPr lang="en-US" dirty="0"/>
              <a:t>It gives </a:t>
            </a:r>
            <a:r>
              <a:rPr lang="en-US" b="1" dirty="0"/>
              <a:t>clear pricing tiers </a:t>
            </a:r>
            <a:r>
              <a:rPr lang="en-US" dirty="0"/>
              <a:t>to apply across your calendar or booking system</a:t>
            </a:r>
          </a:p>
          <a:p>
            <a:pPr marL="342900" indent="-342900">
              <a:buFont typeface="Arial" panose="020B0604020202020204" pitchFamily="34" charset="0"/>
              <a:buChar char="•"/>
            </a:pPr>
            <a:r>
              <a:rPr lang="en-US" dirty="0"/>
              <a:t>It's ideal for </a:t>
            </a:r>
            <a:r>
              <a:rPr lang="en-US" b="1" dirty="0"/>
              <a:t>communicating your strategy to partners</a:t>
            </a:r>
            <a:r>
              <a:rPr lang="en-US" dirty="0"/>
              <a:t>, OTAs, or dynamic pricing tools</a:t>
            </a:r>
            <a:endParaRPr lang="en-IE" dirty="0"/>
          </a:p>
        </p:txBody>
      </p:sp>
      <p:sp>
        <p:nvSpPr>
          <p:cNvPr id="5" name="Text Placeholder 4">
            <a:extLst>
              <a:ext uri="{FF2B5EF4-FFF2-40B4-BE49-F238E27FC236}">
                <a16:creationId xmlns:a16="http://schemas.microsoft.com/office/drawing/2014/main" id="{D5421657-8D0D-FD11-7D9A-3E216C6CC402}"/>
              </a:ext>
            </a:extLst>
          </p:cNvPr>
          <p:cNvSpPr>
            <a:spLocks noGrp="1"/>
          </p:cNvSpPr>
          <p:nvPr>
            <p:ph type="body" sz="quarter" idx="18"/>
          </p:nvPr>
        </p:nvSpPr>
        <p:spPr>
          <a:xfrm>
            <a:off x="363060" y="1892440"/>
            <a:ext cx="3016098" cy="1049221"/>
          </a:xfrm>
        </p:spPr>
        <p:txBody>
          <a:bodyPr/>
          <a:lstStyle/>
          <a:p>
            <a:r>
              <a:rPr lang="en-US" b="0" dirty="0"/>
              <a:t>Seasonal &amp; Day-Based Pricing Adjustment Table</a:t>
            </a:r>
            <a:endParaRPr lang="en-IE" b="0" dirty="0"/>
          </a:p>
        </p:txBody>
      </p:sp>
      <p:sp>
        <p:nvSpPr>
          <p:cNvPr id="6" name="Text Placeholder 5">
            <a:extLst>
              <a:ext uri="{FF2B5EF4-FFF2-40B4-BE49-F238E27FC236}">
                <a16:creationId xmlns:a16="http://schemas.microsoft.com/office/drawing/2014/main" id="{A142FAE6-DDF4-A490-E08F-CDEFCE19E34D}"/>
              </a:ext>
            </a:extLst>
          </p:cNvPr>
          <p:cNvSpPr>
            <a:spLocks noGrp="1"/>
          </p:cNvSpPr>
          <p:nvPr>
            <p:ph type="body" sz="quarter" idx="19"/>
          </p:nvPr>
        </p:nvSpPr>
        <p:spPr>
          <a:xfrm>
            <a:off x="261922" y="850464"/>
            <a:ext cx="3218374" cy="385564"/>
          </a:xfrm>
        </p:spPr>
        <p:txBody>
          <a:bodyPr/>
          <a:lstStyle/>
          <a:p>
            <a:r>
              <a:rPr lang="en-IE" sz="2800" dirty="0"/>
              <a:t>Price Change Scenario Modelling</a:t>
            </a:r>
          </a:p>
          <a:p>
            <a:endParaRPr lang="en-IE" sz="2800" dirty="0"/>
          </a:p>
        </p:txBody>
      </p:sp>
      <p:grpSp>
        <p:nvGrpSpPr>
          <p:cNvPr id="2" name="Group 1">
            <a:extLst>
              <a:ext uri="{FF2B5EF4-FFF2-40B4-BE49-F238E27FC236}">
                <a16:creationId xmlns:a16="http://schemas.microsoft.com/office/drawing/2014/main" id="{8FD2D586-5900-39DB-67F9-BF7AEA4D74A6}"/>
              </a:ext>
            </a:extLst>
          </p:cNvPr>
          <p:cNvGrpSpPr/>
          <p:nvPr/>
        </p:nvGrpSpPr>
        <p:grpSpPr>
          <a:xfrm>
            <a:off x="10920313" y="237675"/>
            <a:ext cx="1081945" cy="1011723"/>
            <a:chOff x="1016000" y="1137920"/>
            <a:chExt cx="1016000" cy="1016000"/>
          </a:xfrm>
        </p:grpSpPr>
        <p:sp>
          <p:nvSpPr>
            <p:cNvPr id="3" name="Oval 2">
              <a:extLst>
                <a:ext uri="{FF2B5EF4-FFF2-40B4-BE49-F238E27FC236}">
                  <a16:creationId xmlns:a16="http://schemas.microsoft.com/office/drawing/2014/main" id="{205F7A64-E7CE-C64A-819D-6D619B8CFC7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3FC6513-5EE0-C8DA-2281-BC965CB6CDBF}"/>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31</a:t>
              </a:r>
            </a:p>
          </p:txBody>
        </p:sp>
      </p:grpSp>
    </p:spTree>
    <p:extLst>
      <p:ext uri="{BB962C8B-B14F-4D97-AF65-F5344CB8AC3E}">
        <p14:creationId xmlns:p14="http://schemas.microsoft.com/office/powerpoint/2010/main" val="927898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77CC6-6021-FB47-DA2A-0149D43487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8BD4E03-2F86-5CE6-11B1-DE875030DEDD}"/>
              </a:ext>
            </a:extLst>
          </p:cNvPr>
          <p:cNvSpPr>
            <a:spLocks noGrp="1"/>
          </p:cNvSpPr>
          <p:nvPr>
            <p:ph type="body" sz="quarter" idx="16"/>
          </p:nvPr>
        </p:nvSpPr>
        <p:spPr>
          <a:xfrm>
            <a:off x="428625" y="246137"/>
            <a:ext cx="10614687" cy="803654"/>
          </a:xfrm>
        </p:spPr>
        <p:txBody>
          <a:bodyPr/>
          <a:lstStyle/>
          <a:p>
            <a:r>
              <a:rPr lang="en-US" sz="3000" dirty="0"/>
              <a:t>Applying Seasonal and Day-Based Adjustments to Your Base Rate</a:t>
            </a:r>
            <a:endParaRPr lang="en-IE" sz="3000" b="0" dirty="0">
              <a:solidFill>
                <a:srgbClr val="E96751"/>
              </a:solidFill>
            </a:endParaRPr>
          </a:p>
        </p:txBody>
      </p:sp>
      <p:graphicFrame>
        <p:nvGraphicFramePr>
          <p:cNvPr id="10" name="Table 9">
            <a:extLst>
              <a:ext uri="{FF2B5EF4-FFF2-40B4-BE49-F238E27FC236}">
                <a16:creationId xmlns:a16="http://schemas.microsoft.com/office/drawing/2014/main" id="{D9038398-9474-90EB-1049-509AAF6CE113}"/>
              </a:ext>
            </a:extLst>
          </p:cNvPr>
          <p:cNvGraphicFramePr>
            <a:graphicFrameLocks noGrp="1"/>
          </p:cNvGraphicFramePr>
          <p:nvPr/>
        </p:nvGraphicFramePr>
        <p:xfrm>
          <a:off x="428625" y="1136121"/>
          <a:ext cx="11117171" cy="3901440"/>
        </p:xfrm>
        <a:graphic>
          <a:graphicData uri="http://schemas.openxmlformats.org/drawingml/2006/table">
            <a:tbl>
              <a:tblPr/>
              <a:tblGrid>
                <a:gridCol w="2266950">
                  <a:extLst>
                    <a:ext uri="{9D8B030D-6E8A-4147-A177-3AD203B41FA5}">
                      <a16:colId xmlns:a16="http://schemas.microsoft.com/office/drawing/2014/main" val="688196161"/>
                    </a:ext>
                  </a:extLst>
                </a:gridCol>
                <a:gridCol w="1771650">
                  <a:extLst>
                    <a:ext uri="{9D8B030D-6E8A-4147-A177-3AD203B41FA5}">
                      <a16:colId xmlns:a16="http://schemas.microsoft.com/office/drawing/2014/main" val="3111729504"/>
                    </a:ext>
                  </a:extLst>
                </a:gridCol>
                <a:gridCol w="1933575">
                  <a:extLst>
                    <a:ext uri="{9D8B030D-6E8A-4147-A177-3AD203B41FA5}">
                      <a16:colId xmlns:a16="http://schemas.microsoft.com/office/drawing/2014/main" val="3090932631"/>
                    </a:ext>
                  </a:extLst>
                </a:gridCol>
                <a:gridCol w="2411353">
                  <a:extLst>
                    <a:ext uri="{9D8B030D-6E8A-4147-A177-3AD203B41FA5}">
                      <a16:colId xmlns:a16="http://schemas.microsoft.com/office/drawing/2014/main" val="453057428"/>
                    </a:ext>
                  </a:extLst>
                </a:gridCol>
                <a:gridCol w="2733643">
                  <a:extLst>
                    <a:ext uri="{9D8B030D-6E8A-4147-A177-3AD203B41FA5}">
                      <a16:colId xmlns:a16="http://schemas.microsoft.com/office/drawing/2014/main" val="3629994851"/>
                    </a:ext>
                  </a:extLst>
                </a:gridCol>
              </a:tblGrid>
              <a:tr h="124324">
                <a:tc>
                  <a:txBody>
                    <a:bodyPr/>
                    <a:lstStyle/>
                    <a:p>
                      <a:pPr>
                        <a:buNone/>
                      </a:pPr>
                      <a:r>
                        <a:rPr lang="en-IE" sz="2000" b="1" dirty="0">
                          <a:solidFill>
                            <a:schemeClr val="bg1"/>
                          </a:solidFill>
                        </a:rPr>
                        <a:t>Season</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Base Rate (€)</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Adjustment</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Final Price (€)</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Notes</a:t>
                      </a:r>
                      <a:endParaRPr lang="en-IE"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1" dirty="0">
                          <a:solidFill>
                            <a:srgbClr val="595959"/>
                          </a:solidFill>
                        </a:rPr>
                        <a:t>Peak </a:t>
                      </a:r>
                      <a:r>
                        <a:rPr lang="en-IE" sz="2000" dirty="0">
                          <a:solidFill>
                            <a:srgbClr val="595959"/>
                          </a:solidFill>
                        </a:rPr>
                        <a:t>(Jul–Aug)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€170.40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High demand: add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1" dirty="0">
                          <a:solidFill>
                            <a:srgbClr val="595959"/>
                          </a:solidFill>
                        </a:rPr>
                        <a:t>Shoulder </a:t>
                      </a:r>
                    </a:p>
                    <a:p>
                      <a:pPr>
                        <a:buNone/>
                      </a:pPr>
                      <a:r>
                        <a:rPr lang="en-IE" sz="2000" dirty="0">
                          <a:solidFill>
                            <a:srgbClr val="595959"/>
                          </a:solidFill>
                        </a:rPr>
                        <a:t>(May–Jun, Sept)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€156.20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Moderate demand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1" dirty="0">
                          <a:solidFill>
                            <a:srgbClr val="595959"/>
                          </a:solidFill>
                        </a:rPr>
                        <a:t>Off-Peak </a:t>
                      </a:r>
                    </a:p>
                    <a:p>
                      <a:pPr>
                        <a:buNone/>
                      </a:pPr>
                      <a:r>
                        <a:rPr lang="en-IE" sz="2000" dirty="0">
                          <a:solidFill>
                            <a:srgbClr val="595959"/>
                          </a:solidFill>
                        </a:rPr>
                        <a:t>(Oct–Apr)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€120.70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Offer discounts to attract bookings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1" dirty="0">
                          <a:solidFill>
                            <a:srgbClr val="595959"/>
                          </a:solidFill>
                        </a:rPr>
                        <a:t>Weekends </a:t>
                      </a:r>
                    </a:p>
                    <a:p>
                      <a:pPr>
                        <a:buNone/>
                      </a:pPr>
                      <a:r>
                        <a:rPr lang="en-IE" sz="2000" dirty="0">
                          <a:solidFill>
                            <a:srgbClr val="595959"/>
                          </a:solidFill>
                        </a:rPr>
                        <a:t>(Fri–Sat)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€163.30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Can stack with seasonal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1" dirty="0">
                          <a:solidFill>
                            <a:schemeClr val="bg1"/>
                          </a:solidFill>
                        </a:rPr>
                        <a:t>Midweek </a:t>
                      </a:r>
                    </a:p>
                    <a:p>
                      <a:pPr>
                        <a:buNone/>
                      </a:pPr>
                      <a:r>
                        <a:rPr lang="en-IE" sz="2000" b="0" dirty="0">
                          <a:solidFill>
                            <a:schemeClr val="bg1"/>
                          </a:solidFill>
                        </a:rPr>
                        <a:t>(Sun–Thu)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a:solidFill>
                            <a:schemeClr val="bg1"/>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dirty="0">
                          <a:solidFill>
                            <a:schemeClr val="bg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b="1" dirty="0">
                          <a:solidFill>
                            <a:schemeClr val="bg1"/>
                          </a:solidFill>
                        </a:rPr>
                        <a:t>€142.00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b="1" dirty="0">
                          <a:solidFill>
                            <a:schemeClr val="bg1"/>
                          </a:solidFill>
                        </a:rPr>
                        <a:t>Keep base or add deals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722082830"/>
                  </a:ext>
                </a:extLst>
              </a:tr>
            </a:tbl>
          </a:graphicData>
        </a:graphic>
      </p:graphicFrame>
      <p:sp>
        <p:nvSpPr>
          <p:cNvPr id="13" name="Rectangle 1">
            <a:extLst>
              <a:ext uri="{FF2B5EF4-FFF2-40B4-BE49-F238E27FC236}">
                <a16:creationId xmlns:a16="http://schemas.microsoft.com/office/drawing/2014/main" id="{A12FEABA-41BB-7A55-304A-415A576E1C70}"/>
              </a:ext>
            </a:extLst>
          </p:cNvPr>
          <p:cNvSpPr>
            <a:spLocks noChangeArrowheads="1"/>
          </p:cNvSpPr>
          <p:nvPr/>
        </p:nvSpPr>
        <p:spPr bwMode="auto">
          <a:xfrm>
            <a:off x="428625" y="5648372"/>
            <a:ext cx="55528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b="1" i="0" u="none" strike="noStrike" cap="none" normalizeH="0" baseline="0" dirty="0">
                <a:ln>
                  <a:noFill/>
                </a:ln>
                <a:solidFill>
                  <a:srgbClr val="E96751"/>
                </a:solidFill>
                <a:effectLst/>
              </a:rPr>
              <a:t>Note:</a:t>
            </a:r>
            <a:br>
              <a:rPr kumimoji="0" lang="en-US" altLang="en-US" b="0" i="0" u="none" strike="noStrike" cap="none" normalizeH="0" baseline="0" dirty="0">
                <a:ln>
                  <a:noFill/>
                </a:ln>
                <a:solidFill>
                  <a:schemeClr val="tx1"/>
                </a:solidFill>
                <a:effectLst/>
              </a:rPr>
            </a:br>
            <a:r>
              <a:rPr lang="en-US" dirty="0">
                <a:solidFill>
                  <a:srgbClr val="595959"/>
                </a:solidFill>
              </a:rPr>
              <a:t>Apply % adjustments to base rate depending on demand.</a:t>
            </a:r>
            <a:endParaRPr kumimoji="0" lang="en-US" altLang="en-US" b="0" i="0" u="none" strike="noStrike" cap="none" normalizeH="0" baseline="0" dirty="0">
              <a:ln>
                <a:noFill/>
              </a:ln>
              <a:solidFill>
                <a:srgbClr val="595959"/>
              </a:solidFill>
              <a:effectLst/>
            </a:endParaRPr>
          </a:p>
        </p:txBody>
      </p:sp>
    </p:spTree>
    <p:extLst>
      <p:ext uri="{BB962C8B-B14F-4D97-AF65-F5344CB8AC3E}">
        <p14:creationId xmlns:p14="http://schemas.microsoft.com/office/powerpoint/2010/main" val="3901788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519FF-C3E1-E270-6512-D04AE5B14C0A}"/>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992D2CF0-1817-CAB8-860D-4088CDB5903A}"/>
              </a:ext>
            </a:extLst>
          </p:cNvPr>
          <p:cNvSpPr/>
          <p:nvPr/>
        </p:nvSpPr>
        <p:spPr>
          <a:xfrm>
            <a:off x="276976" y="1259606"/>
            <a:ext cx="11430000" cy="5438570"/>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ED069A6B-3219-697C-53B7-79794F373A5C}"/>
              </a:ext>
            </a:extLst>
          </p:cNvPr>
          <p:cNvGrpSpPr/>
          <p:nvPr/>
        </p:nvGrpSpPr>
        <p:grpSpPr>
          <a:xfrm>
            <a:off x="490231" y="198411"/>
            <a:ext cx="11069768" cy="6350415"/>
            <a:chOff x="388807" y="1657692"/>
            <a:chExt cx="11069768" cy="6694533"/>
          </a:xfrm>
        </p:grpSpPr>
        <p:grpSp>
          <p:nvGrpSpPr>
            <p:cNvPr id="19" name="Group 18">
              <a:extLst>
                <a:ext uri="{FF2B5EF4-FFF2-40B4-BE49-F238E27FC236}">
                  <a16:creationId xmlns:a16="http://schemas.microsoft.com/office/drawing/2014/main" id="{C80C7B7D-9D46-2BA4-8B35-4593FB4305F5}"/>
                </a:ext>
              </a:extLst>
            </p:cNvPr>
            <p:cNvGrpSpPr/>
            <p:nvPr/>
          </p:nvGrpSpPr>
          <p:grpSpPr>
            <a:xfrm>
              <a:off x="388807" y="1657692"/>
              <a:ext cx="11069768" cy="1357257"/>
              <a:chOff x="388807" y="1685931"/>
              <a:chExt cx="11069768" cy="1771899"/>
            </a:xfrm>
          </p:grpSpPr>
          <p:sp>
            <p:nvSpPr>
              <p:cNvPr id="9" name="Rectangle: Rounded Corners 8">
                <a:extLst>
                  <a:ext uri="{FF2B5EF4-FFF2-40B4-BE49-F238E27FC236}">
                    <a16:creationId xmlns:a16="http://schemas.microsoft.com/office/drawing/2014/main" id="{007A5F2D-1A62-DDD4-816E-244BE3455C6E}"/>
                  </a:ext>
                </a:extLst>
              </p:cNvPr>
              <p:cNvSpPr/>
              <p:nvPr/>
            </p:nvSpPr>
            <p:spPr>
              <a:xfrm>
                <a:off x="388807" y="1685931"/>
                <a:ext cx="11069768" cy="1771899"/>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1F3E1F17-C9E7-1E47-5240-79E1A920F19E}"/>
                  </a:ext>
                </a:extLst>
              </p:cNvPr>
              <p:cNvSpPr/>
              <p:nvPr/>
            </p:nvSpPr>
            <p:spPr>
              <a:xfrm>
                <a:off x="710937" y="2000394"/>
                <a:ext cx="5868510" cy="1106024"/>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A19F3FE7-3754-7415-B658-C86949F6834B}"/>
                </a:ext>
              </a:extLst>
            </p:cNvPr>
            <p:cNvSpPr txBox="1"/>
            <p:nvPr/>
          </p:nvSpPr>
          <p:spPr>
            <a:xfrm>
              <a:off x="907613" y="2006624"/>
              <a:ext cx="4996168" cy="584018"/>
            </a:xfrm>
            <a:prstGeom prst="rect">
              <a:avLst/>
            </a:prstGeom>
            <a:noFill/>
          </p:spPr>
          <p:txBody>
            <a:bodyPr wrap="square" rtlCol="0">
              <a:spAutoFit/>
            </a:bodyPr>
            <a:lstStyle/>
            <a:p>
              <a:pPr algn="ctr"/>
              <a:r>
                <a:rPr lang="en-GB" sz="3000" b="1" dirty="0">
                  <a:solidFill>
                    <a:schemeClr val="bg1"/>
                  </a:solidFill>
                </a:rPr>
                <a:t>2. Dynamic Pricing Strategies</a:t>
              </a:r>
            </a:p>
          </p:txBody>
        </p:sp>
        <p:sp>
          <p:nvSpPr>
            <p:cNvPr id="28" name="TextBox 27">
              <a:extLst>
                <a:ext uri="{FF2B5EF4-FFF2-40B4-BE49-F238E27FC236}">
                  <a16:creationId xmlns:a16="http://schemas.microsoft.com/office/drawing/2014/main" id="{F88E850E-E950-B8FE-4556-EA1809EA7778}"/>
                </a:ext>
              </a:extLst>
            </p:cNvPr>
            <p:cNvSpPr txBox="1"/>
            <p:nvPr/>
          </p:nvSpPr>
          <p:spPr>
            <a:xfrm>
              <a:off x="388807" y="3014949"/>
              <a:ext cx="11003491" cy="5337276"/>
            </a:xfrm>
            <a:prstGeom prst="rect">
              <a:avLst/>
            </a:prstGeom>
            <a:noFill/>
          </p:spPr>
          <p:txBody>
            <a:bodyPr wrap="square" rtlCol="0">
              <a:spAutoFit/>
            </a:bodyPr>
            <a:lstStyle/>
            <a:p>
              <a:pPr>
                <a:spcAft>
                  <a:spcPts val="600"/>
                </a:spcAft>
              </a:pPr>
              <a:r>
                <a:rPr lang="en-US" sz="2200" dirty="0">
                  <a:solidFill>
                    <a:schemeClr val="bg1"/>
                  </a:solidFill>
                </a:rPr>
                <a:t>Think of dynamic pricing as taking seasonal pricing to the next level. Instead of just three sets of rates (low, mid, and high season), dynamic pricing involves continuously adjusting prices based on real-time supply and demand factors. </a:t>
              </a:r>
            </a:p>
            <a:p>
              <a:pPr>
                <a:spcAft>
                  <a:spcPts val="600"/>
                </a:spcAft>
              </a:pPr>
              <a:r>
                <a:rPr lang="en-US" sz="2200" dirty="0">
                  <a:solidFill>
                    <a:schemeClr val="bg1"/>
                  </a:solidFill>
                </a:rPr>
                <a:t>Big hotels and airlines do this all the time – prices might go up if there are only a few rooms left or a big event is happening nearby and go down if you have plenty of availability and want to entice last-minute bookers. </a:t>
              </a:r>
            </a:p>
            <a:p>
              <a:pPr>
                <a:spcAft>
                  <a:spcPts val="600"/>
                </a:spcAft>
              </a:pPr>
              <a:r>
                <a:rPr lang="en-US" sz="2200" dirty="0">
                  <a:solidFill>
                    <a:schemeClr val="bg1"/>
                  </a:solidFill>
                </a:rPr>
                <a:t>For a small accommodation business, you can still apply this idea in simpler ways. </a:t>
              </a:r>
            </a:p>
            <a:p>
              <a:pPr>
                <a:spcAft>
                  <a:spcPts val="600"/>
                </a:spcAft>
              </a:pPr>
              <a:r>
                <a:rPr lang="en-US" sz="2200" b="1" dirty="0">
                  <a:solidFill>
                    <a:schemeClr val="bg1"/>
                  </a:solidFill>
                </a:rPr>
                <a:t>For example, </a:t>
              </a:r>
              <a:r>
                <a:rPr lang="en-US" sz="2200" dirty="0">
                  <a:solidFill>
                    <a:schemeClr val="bg1"/>
                  </a:solidFill>
                </a:rPr>
                <a:t>if you usually charge €100 but notice that next weekend is still wide open, you might temporarily drop the rate to €90 to attract a booking or two. On the flip side, if your rooms are almost fully booked a month in advance (say there’s a festival in town), you could increase your remaining rooms to €130 because you know demand is high. Dynamic pricing can be as simple as periodically reviewing your booking calendar and tweaking rates, or as advanced as using pricing software. The goal is to </a:t>
              </a:r>
              <a:r>
                <a:rPr lang="en-US" sz="2200" dirty="0" err="1">
                  <a:solidFill>
                    <a:schemeClr val="bg1"/>
                  </a:solidFill>
                </a:rPr>
                <a:t>maximise</a:t>
              </a:r>
              <a:r>
                <a:rPr lang="en-US" sz="2200" dirty="0">
                  <a:solidFill>
                    <a:schemeClr val="bg1"/>
                  </a:solidFill>
                </a:rPr>
                <a:t> revenue by selling the right room at the right price at the right time.</a:t>
              </a:r>
              <a:endParaRPr lang="en-GB" sz="2200" dirty="0">
                <a:solidFill>
                  <a:schemeClr val="bg1"/>
                </a:solidFill>
              </a:endParaRPr>
            </a:p>
          </p:txBody>
        </p:sp>
      </p:grpSp>
    </p:spTree>
    <p:extLst>
      <p:ext uri="{BB962C8B-B14F-4D97-AF65-F5344CB8AC3E}">
        <p14:creationId xmlns:p14="http://schemas.microsoft.com/office/powerpoint/2010/main" val="2580912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4866-9F76-CBB4-356E-2B8FE0D421E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123B6FF-BB91-CA11-2E8B-2D6104DD4B2F}"/>
              </a:ext>
            </a:extLst>
          </p:cNvPr>
          <p:cNvSpPr/>
          <p:nvPr/>
        </p:nvSpPr>
        <p:spPr>
          <a:xfrm>
            <a:off x="1393104" y="1813043"/>
            <a:ext cx="9964593" cy="173220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4036113E-D3FF-AB02-8E55-F2E2BD11998C}"/>
              </a:ext>
            </a:extLst>
          </p:cNvPr>
          <p:cNvSpPr/>
          <p:nvPr/>
        </p:nvSpPr>
        <p:spPr>
          <a:xfrm>
            <a:off x="752736" y="955637"/>
            <a:ext cx="10595240" cy="803653"/>
          </a:xfrm>
          <a:prstGeom prst="flowChartAlternateProcess">
            <a:avLst/>
          </a:prstGeom>
          <a:solidFill>
            <a:srgbClr val="E9675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19505D7B-E4FB-295E-6067-0C11DC6DCE3D}"/>
              </a:ext>
            </a:extLst>
          </p:cNvPr>
          <p:cNvSpPr txBox="1">
            <a:spLocks/>
          </p:cNvSpPr>
          <p:nvPr/>
        </p:nvSpPr>
        <p:spPr>
          <a:xfrm>
            <a:off x="1415088" y="1009389"/>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i="1" dirty="0">
                <a:solidFill>
                  <a:schemeClr val="bg1"/>
                </a:solidFill>
              </a:rPr>
              <a:t>Step 6 </a:t>
            </a:r>
            <a:r>
              <a:rPr lang="en-US" dirty="0">
                <a:solidFill>
                  <a:schemeClr val="bg1"/>
                </a:solidFill>
              </a:rPr>
              <a:t>: Consider Advanced Dynamic Pricing (Optional)</a:t>
            </a:r>
            <a:endParaRPr lang="en-GB" i="1" dirty="0">
              <a:solidFill>
                <a:schemeClr val="bg1"/>
              </a:solidFill>
            </a:endParaRPr>
          </a:p>
        </p:txBody>
      </p:sp>
      <p:sp>
        <p:nvSpPr>
          <p:cNvPr id="9" name="Text Placeholder 5">
            <a:extLst>
              <a:ext uri="{FF2B5EF4-FFF2-40B4-BE49-F238E27FC236}">
                <a16:creationId xmlns:a16="http://schemas.microsoft.com/office/drawing/2014/main" id="{38826E88-C559-7480-38FA-10200E4EABCA}"/>
              </a:ext>
            </a:extLst>
          </p:cNvPr>
          <p:cNvSpPr txBox="1">
            <a:spLocks/>
          </p:cNvSpPr>
          <p:nvPr/>
        </p:nvSpPr>
        <p:spPr>
          <a:xfrm>
            <a:off x="1521945" y="1891944"/>
            <a:ext cx="97208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200" dirty="0">
                <a:solidFill>
                  <a:srgbClr val="595959"/>
                </a:solidFill>
              </a:rPr>
              <a:t>For even more </a:t>
            </a:r>
            <a:r>
              <a:rPr lang="en-US" sz="2200" dirty="0" err="1">
                <a:solidFill>
                  <a:srgbClr val="595959"/>
                </a:solidFill>
              </a:rPr>
              <a:t>optimised</a:t>
            </a:r>
            <a:r>
              <a:rPr lang="en-US" sz="2200" dirty="0">
                <a:solidFill>
                  <a:srgbClr val="595959"/>
                </a:solidFill>
              </a:rPr>
              <a:t> revenue, you can explore dynamic pricing – adjusting rates within a season in response to </a:t>
            </a:r>
            <a:r>
              <a:rPr lang="en-US" sz="2200" b="1" dirty="0">
                <a:solidFill>
                  <a:srgbClr val="595959"/>
                </a:solidFill>
              </a:rPr>
              <a:t>specific demand fluctuations </a:t>
            </a:r>
            <a:r>
              <a:rPr lang="en-US" sz="2200" dirty="0">
                <a:solidFill>
                  <a:srgbClr val="595959"/>
                </a:solidFill>
              </a:rPr>
              <a:t>(like special events or last-minute booking trends). Large hotels and experienced hosts often use software to update prices daily or weekly based on occupancy and market demand. This is optional but understanding it can be useful as you grow. </a:t>
            </a:r>
          </a:p>
        </p:txBody>
      </p:sp>
      <p:cxnSp>
        <p:nvCxnSpPr>
          <p:cNvPr id="14" name="Connector: Elbow 13">
            <a:extLst>
              <a:ext uri="{FF2B5EF4-FFF2-40B4-BE49-F238E27FC236}">
                <a16:creationId xmlns:a16="http://schemas.microsoft.com/office/drawing/2014/main" id="{FE0D3117-2697-781B-3EDD-646A9613CD68}"/>
              </a:ext>
            </a:extLst>
          </p:cNvPr>
          <p:cNvCxnSpPr>
            <a:cxnSpLocks/>
            <a:stCxn id="7" idx="1"/>
            <a:endCxn id="11" idx="1"/>
          </p:cNvCxnSpPr>
          <p:nvPr/>
        </p:nvCxnSpPr>
        <p:spPr>
          <a:xfrm rot="10800000" flipH="1" flipV="1">
            <a:off x="752736" y="1357463"/>
            <a:ext cx="640368" cy="1321681"/>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07C4B28C-18A7-DED7-196B-B2423C06D8EF}"/>
              </a:ext>
            </a:extLst>
          </p:cNvPr>
          <p:cNvSpPr/>
          <p:nvPr/>
        </p:nvSpPr>
        <p:spPr>
          <a:xfrm>
            <a:off x="1372531" y="3671788"/>
            <a:ext cx="9860591" cy="286236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DD4A893C-F693-4743-124A-8CCF154920A3}"/>
              </a:ext>
            </a:extLst>
          </p:cNvPr>
          <p:cNvSpPr txBox="1">
            <a:spLocks/>
          </p:cNvSpPr>
          <p:nvPr/>
        </p:nvSpPr>
        <p:spPr>
          <a:xfrm>
            <a:off x="1487412" y="3713693"/>
            <a:ext cx="975231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spcBef>
                <a:spcPts val="0"/>
              </a:spcBef>
            </a:pPr>
            <a:r>
              <a:rPr lang="en-US" sz="2200" b="1" dirty="0">
                <a:solidFill>
                  <a:srgbClr val="E96751"/>
                </a:solidFill>
              </a:rPr>
              <a:t>Example: </a:t>
            </a:r>
            <a:r>
              <a:rPr lang="en-US" sz="2200" i="1" dirty="0">
                <a:solidFill>
                  <a:srgbClr val="595959"/>
                </a:solidFill>
              </a:rPr>
              <a:t>Using dynamic pricing, you might </a:t>
            </a:r>
            <a:r>
              <a:rPr lang="en-US" sz="2200" b="1" i="1" dirty="0">
                <a:solidFill>
                  <a:srgbClr val="595959"/>
                </a:solidFill>
              </a:rPr>
              <a:t>increase your rates an extra 15% on weekends or holidays, </a:t>
            </a:r>
            <a:r>
              <a:rPr lang="en-US" sz="2200" i="1" dirty="0">
                <a:solidFill>
                  <a:srgbClr val="595959"/>
                </a:solidFill>
              </a:rPr>
              <a:t>even during shoulder season (when demand spikes a bit), or drop prices for next week if you still have many vacant nights (to encourage last-minute bookings). If there’s a </a:t>
            </a:r>
            <a:r>
              <a:rPr lang="en-US" sz="2200" b="1" i="1" dirty="0">
                <a:solidFill>
                  <a:srgbClr val="595959"/>
                </a:solidFill>
              </a:rPr>
              <a:t>big festival </a:t>
            </a:r>
            <a:r>
              <a:rPr lang="en-US" sz="2200" i="1" dirty="0">
                <a:solidFill>
                  <a:srgbClr val="595959"/>
                </a:solidFill>
              </a:rPr>
              <a:t>in town one weekend, a dynamic approach would raise your rates for those particular nights beyond your normal seasonal rate. This advanced strategy can </a:t>
            </a:r>
            <a:r>
              <a:rPr lang="en-US" sz="2200" i="1" dirty="0" err="1">
                <a:solidFill>
                  <a:srgbClr val="595959"/>
                </a:solidFill>
              </a:rPr>
              <a:t>maximise</a:t>
            </a:r>
            <a:r>
              <a:rPr lang="en-US" sz="2200" i="1" dirty="0">
                <a:solidFill>
                  <a:srgbClr val="595959"/>
                </a:solidFill>
              </a:rPr>
              <a:t> revenue during micro-peaks and boost occupancy in slow times, but it requires active management or pricing tools. For now, knowing your seasonal base rates is the priority – you can always layer dynamic tweaks on top later.</a:t>
            </a:r>
            <a:endParaRPr lang="en-IE" sz="2200" dirty="0">
              <a:solidFill>
                <a:srgbClr val="595959"/>
              </a:solidFill>
            </a:endParaRPr>
          </a:p>
        </p:txBody>
      </p:sp>
      <p:cxnSp>
        <p:nvCxnSpPr>
          <p:cNvPr id="38" name="Connector: Elbow 37">
            <a:extLst>
              <a:ext uri="{FF2B5EF4-FFF2-40B4-BE49-F238E27FC236}">
                <a16:creationId xmlns:a16="http://schemas.microsoft.com/office/drawing/2014/main" id="{60104679-BD34-0728-6800-941F0934307C}"/>
              </a:ext>
            </a:extLst>
          </p:cNvPr>
          <p:cNvCxnSpPr>
            <a:cxnSpLocks/>
          </p:cNvCxnSpPr>
          <p:nvPr/>
        </p:nvCxnSpPr>
        <p:spPr>
          <a:xfrm rot="16200000" flipH="1">
            <a:off x="22271" y="3394052"/>
            <a:ext cx="2060146" cy="64036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1B835324-14FE-EB1A-5AD3-44D8ED5B9B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89" y="1068561"/>
            <a:ext cx="504943" cy="504943"/>
          </a:xfrm>
          <a:prstGeom prst="rect">
            <a:avLst/>
          </a:prstGeom>
        </p:spPr>
      </p:pic>
      <p:pic>
        <p:nvPicPr>
          <p:cNvPr id="44" name="Graphic 43" descr="Meeting with solid fill">
            <a:extLst>
              <a:ext uri="{FF2B5EF4-FFF2-40B4-BE49-F238E27FC236}">
                <a16:creationId xmlns:a16="http://schemas.microsoft.com/office/drawing/2014/main" id="{402CF11F-A8F4-708C-702A-5FD72082B6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1945" y="1906254"/>
            <a:ext cx="457200" cy="457200"/>
          </a:xfrm>
          <a:prstGeom prst="rect">
            <a:avLst/>
          </a:prstGeom>
        </p:spPr>
      </p:pic>
      <p:pic>
        <p:nvPicPr>
          <p:cNvPr id="16" name="Graphic 15" descr="Pin with solid fill">
            <a:extLst>
              <a:ext uri="{FF2B5EF4-FFF2-40B4-BE49-F238E27FC236}">
                <a16:creationId xmlns:a16="http://schemas.microsoft.com/office/drawing/2014/main" id="{423320CF-E4BE-D089-B6C1-34DC7F0A6C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12225" y="3873490"/>
            <a:ext cx="451629" cy="451629"/>
          </a:xfrm>
          <a:prstGeom prst="rect">
            <a:avLst/>
          </a:prstGeom>
        </p:spPr>
      </p:pic>
    </p:spTree>
    <p:extLst>
      <p:ext uri="{BB962C8B-B14F-4D97-AF65-F5344CB8AC3E}">
        <p14:creationId xmlns:p14="http://schemas.microsoft.com/office/powerpoint/2010/main" val="39380674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B07C4-C221-0554-C507-B2273B9AE5C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341F75E-29BE-2D15-E73E-23DC2EB25123}"/>
              </a:ext>
            </a:extLst>
          </p:cNvPr>
          <p:cNvSpPr>
            <a:spLocks noGrp="1"/>
          </p:cNvSpPr>
          <p:nvPr>
            <p:ph type="body" sz="quarter" idx="16"/>
          </p:nvPr>
        </p:nvSpPr>
        <p:spPr>
          <a:xfrm>
            <a:off x="4557729" y="230213"/>
            <a:ext cx="7853346" cy="803654"/>
          </a:xfrm>
        </p:spPr>
        <p:txBody>
          <a:bodyPr/>
          <a:lstStyle/>
          <a:p>
            <a:r>
              <a:rPr lang="en-US" sz="2800" dirty="0"/>
              <a:t>Seasonal Revenue Forecast </a:t>
            </a:r>
          </a:p>
          <a:p>
            <a:r>
              <a:rPr lang="en-US" sz="2200" b="0" i="1" dirty="0">
                <a:solidFill>
                  <a:srgbClr val="E96751"/>
                </a:solidFill>
              </a:rPr>
              <a:t>(Projected Income by Season)</a:t>
            </a:r>
            <a:endParaRPr lang="en-IE" sz="2200" b="0" i="1" dirty="0">
              <a:solidFill>
                <a:srgbClr val="E96751"/>
              </a:solidFill>
            </a:endParaRPr>
          </a:p>
        </p:txBody>
      </p:sp>
      <p:sp>
        <p:nvSpPr>
          <p:cNvPr id="7" name="Text Placeholder 6">
            <a:extLst>
              <a:ext uri="{FF2B5EF4-FFF2-40B4-BE49-F238E27FC236}">
                <a16:creationId xmlns:a16="http://schemas.microsoft.com/office/drawing/2014/main" id="{E1F9CE8A-0033-1FFF-9E43-EB0B106B43B4}"/>
              </a:ext>
            </a:extLst>
          </p:cNvPr>
          <p:cNvSpPr>
            <a:spLocks noGrp="1"/>
          </p:cNvSpPr>
          <p:nvPr>
            <p:ph type="body" sz="quarter" idx="21"/>
          </p:nvPr>
        </p:nvSpPr>
        <p:spPr>
          <a:xfrm>
            <a:off x="4557729" y="1141609"/>
            <a:ext cx="7496174" cy="4530541"/>
          </a:xfrm>
        </p:spPr>
        <p:txBody>
          <a:bodyPr/>
          <a:lstStyle/>
          <a:p>
            <a:pPr>
              <a:spcAft>
                <a:spcPts val="600"/>
              </a:spcAft>
            </a:pPr>
            <a:r>
              <a:rPr lang="en-IE" i="1" dirty="0">
                <a:solidFill>
                  <a:srgbClr val="E96751"/>
                </a:solidFill>
              </a:rPr>
              <a:t>“How much money can I expect my accommodation business to </a:t>
            </a:r>
            <a:r>
              <a:rPr lang="en-IE" b="1" i="1" dirty="0">
                <a:solidFill>
                  <a:srgbClr val="E96751"/>
                </a:solidFill>
              </a:rPr>
              <a:t>make in each season, </a:t>
            </a:r>
            <a:r>
              <a:rPr lang="en-IE" i="1" dirty="0">
                <a:solidFill>
                  <a:srgbClr val="E96751"/>
                </a:solidFill>
              </a:rPr>
              <a:t>and </a:t>
            </a:r>
            <a:r>
              <a:rPr lang="en-IE" b="1" i="1" dirty="0">
                <a:solidFill>
                  <a:srgbClr val="E96751"/>
                </a:solidFill>
              </a:rPr>
              <a:t>total for the year</a:t>
            </a:r>
            <a:r>
              <a:rPr lang="en-IE" i="1" dirty="0">
                <a:solidFill>
                  <a:srgbClr val="E96751"/>
                </a:solidFill>
              </a:rPr>
              <a:t>?”</a:t>
            </a:r>
            <a:endParaRPr lang="en-IE" dirty="0">
              <a:solidFill>
                <a:srgbClr val="E96751"/>
              </a:solidFill>
            </a:endParaRPr>
          </a:p>
          <a:p>
            <a:pPr>
              <a:spcAft>
                <a:spcPts val="600"/>
              </a:spcAft>
            </a:pPr>
            <a:r>
              <a:rPr lang="en-US" dirty="0"/>
              <a:t>Once your seasonal rates and occupancy assumptions are set, the next step is to forecast the revenue you’ll bring in each season and for the year overall. </a:t>
            </a:r>
          </a:p>
          <a:p>
            <a:pPr>
              <a:spcAft>
                <a:spcPts val="600"/>
              </a:spcAft>
            </a:pPr>
            <a:r>
              <a:rPr lang="en-US" dirty="0"/>
              <a:t>You will create a </a:t>
            </a:r>
            <a:r>
              <a:rPr lang="en-US" b="1" dirty="0"/>
              <a:t>Seasonal Revenue Forecast </a:t>
            </a:r>
            <a:r>
              <a:rPr lang="en-US" dirty="0"/>
              <a:t>–an estimate of income from bookings in high, mid, and low seasons. The purpose is to translate your pricing, and occupancy plans into actual euros, so you can see if the numbers meet your expectations (and expenses). This forecast provides real-world context by showing how seasonality impacts your cash flow – </a:t>
            </a:r>
            <a:r>
              <a:rPr lang="en-US" b="1" dirty="0">
                <a:solidFill>
                  <a:srgbClr val="E96751"/>
                </a:solidFill>
              </a:rPr>
              <a:t>for example, </a:t>
            </a:r>
            <a:r>
              <a:rPr lang="en-US" dirty="0"/>
              <a:t>you’ll see if a busy summer’s income must carry you through a lean winter. The objective is to obtain a clear picture of monthly or seasonal cash inflows, which </a:t>
            </a:r>
            <a:r>
              <a:rPr lang="en-IE" dirty="0"/>
              <a:t>is crucial for budgeting and ensuring your business can stay afloat through the year’s ups and downs.</a:t>
            </a:r>
          </a:p>
          <a:p>
            <a:pPr>
              <a:spcAft>
                <a:spcPts val="600"/>
              </a:spcAft>
            </a:pPr>
            <a:r>
              <a:rPr lang="en-US" dirty="0"/>
              <a:t> </a:t>
            </a:r>
          </a:p>
        </p:txBody>
      </p:sp>
      <p:sp>
        <p:nvSpPr>
          <p:cNvPr id="5" name="Text Placeholder 4">
            <a:extLst>
              <a:ext uri="{FF2B5EF4-FFF2-40B4-BE49-F238E27FC236}">
                <a16:creationId xmlns:a16="http://schemas.microsoft.com/office/drawing/2014/main" id="{50188FB6-F33C-6014-B3B2-3C1417D8E6A1}"/>
              </a:ext>
            </a:extLst>
          </p:cNvPr>
          <p:cNvSpPr>
            <a:spLocks noGrp="1"/>
          </p:cNvSpPr>
          <p:nvPr>
            <p:ph type="body" sz="quarter" idx="18"/>
          </p:nvPr>
        </p:nvSpPr>
        <p:spPr>
          <a:xfrm>
            <a:off x="363060" y="1978165"/>
            <a:ext cx="3016098" cy="1049221"/>
          </a:xfrm>
        </p:spPr>
        <p:txBody>
          <a:bodyPr/>
          <a:lstStyle/>
          <a:p>
            <a:r>
              <a:rPr lang="en-US" b="0" dirty="0"/>
              <a:t>Introduction</a:t>
            </a:r>
            <a:endParaRPr lang="en-IE" b="0" dirty="0"/>
          </a:p>
        </p:txBody>
      </p:sp>
      <p:sp>
        <p:nvSpPr>
          <p:cNvPr id="6" name="Text Placeholder 5">
            <a:extLst>
              <a:ext uri="{FF2B5EF4-FFF2-40B4-BE49-F238E27FC236}">
                <a16:creationId xmlns:a16="http://schemas.microsoft.com/office/drawing/2014/main" id="{EA5CBEF7-37D5-D457-974F-F36B140456AD}"/>
              </a:ext>
            </a:extLst>
          </p:cNvPr>
          <p:cNvSpPr>
            <a:spLocks noGrp="1"/>
          </p:cNvSpPr>
          <p:nvPr>
            <p:ph type="body" sz="quarter" idx="19"/>
          </p:nvPr>
        </p:nvSpPr>
        <p:spPr>
          <a:xfrm>
            <a:off x="138097" y="841085"/>
            <a:ext cx="3605228" cy="385564"/>
          </a:xfrm>
        </p:spPr>
        <p:txBody>
          <a:bodyPr/>
          <a:lstStyle/>
          <a:p>
            <a:r>
              <a:rPr lang="en-IE" dirty="0"/>
              <a:t>Seasonal Revenue Forecasting</a:t>
            </a:r>
          </a:p>
          <a:p>
            <a:endParaRPr lang="en-IE" dirty="0"/>
          </a:p>
        </p:txBody>
      </p:sp>
      <p:grpSp>
        <p:nvGrpSpPr>
          <p:cNvPr id="2" name="Group 1">
            <a:extLst>
              <a:ext uri="{FF2B5EF4-FFF2-40B4-BE49-F238E27FC236}">
                <a16:creationId xmlns:a16="http://schemas.microsoft.com/office/drawing/2014/main" id="{BBE2EFF5-972B-E8C8-4295-0D8350F265DA}"/>
              </a:ext>
            </a:extLst>
          </p:cNvPr>
          <p:cNvGrpSpPr/>
          <p:nvPr/>
        </p:nvGrpSpPr>
        <p:grpSpPr>
          <a:xfrm>
            <a:off x="10920313" y="237675"/>
            <a:ext cx="1081945" cy="1699547"/>
            <a:chOff x="1016000" y="1137920"/>
            <a:chExt cx="1016000" cy="1706732"/>
          </a:xfrm>
        </p:grpSpPr>
        <p:sp>
          <p:nvSpPr>
            <p:cNvPr id="8" name="Oval 7">
              <a:extLst>
                <a:ext uri="{FF2B5EF4-FFF2-40B4-BE49-F238E27FC236}">
                  <a16:creationId xmlns:a16="http://schemas.microsoft.com/office/drawing/2014/main" id="{AD30A3D6-3966-0AE2-EED4-0C5A11BACB4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29F900A1-5CC2-7BA2-FDF8-C0D953008081}"/>
                </a:ext>
              </a:extLst>
            </p:cNvPr>
            <p:cNvSpPr txBox="1"/>
            <p:nvPr/>
          </p:nvSpPr>
          <p:spPr>
            <a:xfrm>
              <a:off x="1016000" y="1206540"/>
              <a:ext cx="1015999" cy="163811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321</a:t>
              </a:r>
            </a:p>
          </p:txBody>
        </p:sp>
      </p:grpSp>
    </p:spTree>
    <p:extLst>
      <p:ext uri="{BB962C8B-B14F-4D97-AF65-F5344CB8AC3E}">
        <p14:creationId xmlns:p14="http://schemas.microsoft.com/office/powerpoint/2010/main" val="461075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6B437-4A13-63C1-C694-E10011A94479}"/>
            </a:ext>
          </a:extLst>
        </p:cNvPr>
        <p:cNvGrpSpPr/>
        <p:nvPr/>
      </p:nvGrpSpPr>
      <p:grpSpPr>
        <a:xfrm>
          <a:off x="0" y="0"/>
          <a:ext cx="0" cy="0"/>
          <a:chOff x="0" y="0"/>
          <a:chExt cx="0" cy="0"/>
        </a:xfrm>
      </p:grpSpPr>
      <p:sp>
        <p:nvSpPr>
          <p:cNvPr id="3" name="Freeform 28">
            <a:extLst>
              <a:ext uri="{FF2B5EF4-FFF2-40B4-BE49-F238E27FC236}">
                <a16:creationId xmlns:a16="http://schemas.microsoft.com/office/drawing/2014/main" id="{42209892-732B-00FD-6BD7-E2132F1B4115}"/>
              </a:ext>
            </a:extLst>
          </p:cNvPr>
          <p:cNvSpPr/>
          <p:nvPr/>
        </p:nvSpPr>
        <p:spPr>
          <a:xfrm>
            <a:off x="-15513" y="268990"/>
            <a:ext cx="11162248"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01A1B3B1-D53E-4C45-68F5-E3996D6890D8}"/>
              </a:ext>
            </a:extLst>
          </p:cNvPr>
          <p:cNvSpPr>
            <a:spLocks noGrp="1"/>
          </p:cNvSpPr>
          <p:nvPr>
            <p:ph type="body" sz="quarter" idx="27"/>
          </p:nvPr>
        </p:nvSpPr>
        <p:spPr>
          <a:xfrm>
            <a:off x="849241" y="383586"/>
            <a:ext cx="10429526" cy="720752"/>
          </a:xfrm>
        </p:spPr>
        <p:txBody>
          <a:bodyPr/>
          <a:lstStyle/>
          <a:p>
            <a:pPr>
              <a:spcAft>
                <a:spcPts val="600"/>
              </a:spcAft>
            </a:pPr>
            <a:r>
              <a:rPr lang="en-IE" b="0" i="1" dirty="0">
                <a:solidFill>
                  <a:schemeClr val="bg1"/>
                </a:solidFill>
              </a:rPr>
              <a:t>“How much money can I expect my accommodation business to make in each season, and in total for the year?”</a:t>
            </a:r>
            <a:endParaRPr lang="en-IE" b="0" dirty="0">
              <a:solidFill>
                <a:schemeClr val="bg1"/>
              </a:solidFill>
            </a:endParaRPr>
          </a:p>
        </p:txBody>
      </p:sp>
      <p:pic>
        <p:nvPicPr>
          <p:cNvPr id="10" name="Graphic 9" descr="Signature with solid fill">
            <a:extLst>
              <a:ext uri="{FF2B5EF4-FFF2-40B4-BE49-F238E27FC236}">
                <a16:creationId xmlns:a16="http://schemas.microsoft.com/office/drawing/2014/main" id="{94801C05-05CA-770E-A80A-E0AAF719F6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sp>
        <p:nvSpPr>
          <p:cNvPr id="4" name="TextBox 3">
            <a:extLst>
              <a:ext uri="{FF2B5EF4-FFF2-40B4-BE49-F238E27FC236}">
                <a16:creationId xmlns:a16="http://schemas.microsoft.com/office/drawing/2014/main" id="{C1217DF8-941B-FB5E-BB95-C05560737ABD}"/>
              </a:ext>
            </a:extLst>
          </p:cNvPr>
          <p:cNvSpPr txBox="1"/>
          <p:nvPr/>
        </p:nvSpPr>
        <p:spPr>
          <a:xfrm>
            <a:off x="914400" y="1278934"/>
            <a:ext cx="10232334" cy="523220"/>
          </a:xfrm>
          <a:prstGeom prst="rect">
            <a:avLst/>
          </a:prstGeom>
          <a:noFill/>
        </p:spPr>
        <p:txBody>
          <a:bodyPr wrap="square" rtlCol="0">
            <a:spAutoFit/>
          </a:bodyPr>
          <a:lstStyle/>
          <a:p>
            <a:r>
              <a:rPr lang="en-US" sz="2800" b="1" dirty="0">
                <a:solidFill>
                  <a:srgbClr val="0C4659"/>
                </a:solidFill>
              </a:rPr>
              <a:t>Step 1: </a:t>
            </a:r>
            <a:r>
              <a:rPr lang="en-US" sz="2800" dirty="0">
                <a:solidFill>
                  <a:srgbClr val="0C4659"/>
                </a:solidFill>
              </a:rPr>
              <a:t>Calculate High-Season Revenue</a:t>
            </a:r>
          </a:p>
        </p:txBody>
      </p:sp>
      <p:grpSp>
        <p:nvGrpSpPr>
          <p:cNvPr id="20" name="Group 19">
            <a:extLst>
              <a:ext uri="{FF2B5EF4-FFF2-40B4-BE49-F238E27FC236}">
                <a16:creationId xmlns:a16="http://schemas.microsoft.com/office/drawing/2014/main" id="{6811390B-E39B-96C4-10C8-4D8928C99863}"/>
              </a:ext>
            </a:extLst>
          </p:cNvPr>
          <p:cNvGrpSpPr/>
          <p:nvPr/>
        </p:nvGrpSpPr>
        <p:grpSpPr>
          <a:xfrm>
            <a:off x="718883" y="1964547"/>
            <a:ext cx="10559886" cy="3614519"/>
            <a:chOff x="2034540" y="947870"/>
            <a:chExt cx="5299711" cy="5839101"/>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D2C8544A-9A57-C870-4DF0-C2925DA781EC}"/>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89D3927E-AA3F-85DD-9F63-9B2123F5D097}"/>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Start with your </a:t>
              </a:r>
              <a:r>
                <a:rPr lang="en-US" sz="2000" b="1" dirty="0">
                  <a:solidFill>
                    <a:srgbClr val="0C4659"/>
                  </a:solidFill>
                </a:rPr>
                <a:t>high season</a:t>
              </a:r>
              <a:r>
                <a:rPr lang="en-US" sz="2000" dirty="0">
                  <a:solidFill>
                    <a:srgbClr val="0C4659"/>
                  </a:solidFill>
                </a:rPr>
                <a:t>. Determine how many nights you expect to book during this period and multiply by your </a:t>
              </a:r>
              <a:r>
                <a:rPr lang="en-US" sz="2000" b="1" dirty="0">
                  <a:solidFill>
                    <a:srgbClr val="0C4659"/>
                  </a:solidFill>
                </a:rPr>
                <a:t>high-season rate. </a:t>
              </a:r>
              <a:r>
                <a:rPr lang="en-US" sz="2000" dirty="0">
                  <a:solidFill>
                    <a:srgbClr val="0C4659"/>
                  </a:solidFill>
                </a:rPr>
                <a:t>If you estimated an occupancy percentage, use it to find the number of booked nights. </a:t>
              </a:r>
              <a:endParaRPr lang="en-GB" sz="2000" dirty="0">
                <a:solidFill>
                  <a:srgbClr val="0C4659"/>
                </a:solidFill>
              </a:endParaRPr>
            </a:p>
          </p:txBody>
        </p:sp>
        <p:sp>
          <p:nvSpPr>
            <p:cNvPr id="23" name="Freeform: Shape 22">
              <a:extLst>
                <a:ext uri="{FF2B5EF4-FFF2-40B4-BE49-F238E27FC236}">
                  <a16:creationId xmlns:a16="http://schemas.microsoft.com/office/drawing/2014/main" id="{9824D346-D3AC-36FF-391A-966CBED4831C}"/>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5B76CB57-00A6-57DC-F2E4-D32F62FF1A59}"/>
                </a:ext>
              </a:extLst>
            </p:cNvPr>
            <p:cNvSpPr/>
            <p:nvPr/>
          </p:nvSpPr>
          <p:spPr>
            <a:xfrm>
              <a:off x="4608580" y="2199806"/>
              <a:ext cx="2725671" cy="458716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If high season is 3 months long (~90 days). </a:t>
              </a:r>
              <a:r>
                <a:rPr lang="en-US" sz="2000" b="1" dirty="0">
                  <a:solidFill>
                    <a:srgbClr val="E96751"/>
                  </a:solidFill>
                </a:rPr>
                <a:t>Example: </a:t>
              </a:r>
              <a:r>
                <a:rPr lang="en-US" sz="2000" dirty="0">
                  <a:solidFill>
                    <a:srgbClr val="0C4659"/>
                  </a:solidFill>
                </a:rPr>
                <a:t>With 80% occupancy in high season, about 72 nights (0.8 × 90) will be booked. </a:t>
              </a:r>
            </a:p>
            <a:p>
              <a:pPr marL="342900" indent="-342900">
                <a:buFont typeface="Wingdings" panose="05000000000000000000" pitchFamily="2" charset="2"/>
                <a:buChar char="q"/>
              </a:pPr>
              <a:r>
                <a:rPr lang="en-US" sz="2000" dirty="0">
                  <a:solidFill>
                    <a:srgbClr val="0C4659"/>
                  </a:solidFill>
                </a:rPr>
                <a:t>At a high-season rate of €120 per night, your high-season revenue would be approximately 72 × €120 </a:t>
              </a:r>
              <a:r>
                <a:rPr lang="en-US" sz="2000" b="1" dirty="0">
                  <a:solidFill>
                    <a:srgbClr val="0C4659"/>
                  </a:solidFill>
                </a:rPr>
                <a:t>= €8,640. </a:t>
              </a:r>
            </a:p>
            <a:p>
              <a:pPr marL="342900" indent="-342900">
                <a:buFont typeface="Wingdings" panose="05000000000000000000" pitchFamily="2" charset="2"/>
                <a:buChar char="q"/>
              </a:pPr>
              <a:r>
                <a:rPr lang="en-US" sz="2000" dirty="0">
                  <a:solidFill>
                    <a:srgbClr val="0C4659"/>
                  </a:solidFill>
                </a:rPr>
                <a:t>This is the projected income during your peak season. Jot that down.</a:t>
              </a:r>
              <a:endParaRPr lang="en-GB" sz="2000" dirty="0">
                <a:solidFill>
                  <a:srgbClr val="0C4659"/>
                </a:solidFill>
              </a:endParaRPr>
            </a:p>
          </p:txBody>
        </p:sp>
      </p:grpSp>
      <p:pic>
        <p:nvPicPr>
          <p:cNvPr id="26" name="Graphic 25" descr="Chat bubble with solid fill">
            <a:extLst>
              <a:ext uri="{FF2B5EF4-FFF2-40B4-BE49-F238E27FC236}">
                <a16:creationId xmlns:a16="http://schemas.microsoft.com/office/drawing/2014/main" id="{64B5D32B-754D-8F61-A0C7-C49792AB8A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9666" y="2009167"/>
            <a:ext cx="687886" cy="687886"/>
          </a:xfrm>
          <a:prstGeom prst="rect">
            <a:avLst/>
          </a:prstGeom>
        </p:spPr>
      </p:pic>
      <p:pic>
        <p:nvPicPr>
          <p:cNvPr id="28" name="Graphic 27" descr="Badge Tick with solid fill">
            <a:extLst>
              <a:ext uri="{FF2B5EF4-FFF2-40B4-BE49-F238E27FC236}">
                <a16:creationId xmlns:a16="http://schemas.microsoft.com/office/drawing/2014/main" id="{6417BB03-DB19-BBA2-70C5-93D617A971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0540" y="2004679"/>
            <a:ext cx="687886" cy="687886"/>
          </a:xfrm>
          <a:prstGeom prst="rect">
            <a:avLst/>
          </a:prstGeom>
        </p:spPr>
      </p:pic>
    </p:spTree>
    <p:extLst>
      <p:ext uri="{BB962C8B-B14F-4D97-AF65-F5344CB8AC3E}">
        <p14:creationId xmlns:p14="http://schemas.microsoft.com/office/powerpoint/2010/main" val="409482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A9756-A5CE-7217-1562-63426AE22170}"/>
            </a:ext>
          </a:extLst>
        </p:cNvPr>
        <p:cNvGrpSpPr/>
        <p:nvPr/>
      </p:nvGrpSpPr>
      <p:grpSpPr>
        <a:xfrm>
          <a:off x="0" y="0"/>
          <a:ext cx="0" cy="0"/>
          <a:chOff x="0" y="0"/>
          <a:chExt cx="0" cy="0"/>
        </a:xfrm>
      </p:grpSpPr>
      <p:pic>
        <p:nvPicPr>
          <p:cNvPr id="3" name="Picture Placeholder 2" descr="A hand putting a coin into a blue piggy bank&#10;&#10;AI-generated content may be incorrect.">
            <a:extLst>
              <a:ext uri="{FF2B5EF4-FFF2-40B4-BE49-F238E27FC236}">
                <a16:creationId xmlns:a16="http://schemas.microsoft.com/office/drawing/2014/main" id="{D764855D-C83C-B8D1-433D-7C90F9323F69}"/>
              </a:ext>
            </a:extLst>
          </p:cNvPr>
          <p:cNvPicPr>
            <a:picLocks noGrp="1" noChangeAspect="1"/>
          </p:cNvPicPr>
          <p:nvPr>
            <p:ph type="pic" sz="quarter" idx="22"/>
          </p:nvPr>
        </p:nvPicPr>
        <p:blipFill>
          <a:blip r:embed="rId2"/>
          <a:srcRect t="8640" b="8640"/>
          <a:stretch>
            <a:fillRect/>
          </a:stretch>
        </p:blipFill>
        <p:spPr/>
      </p:pic>
      <p:sp>
        <p:nvSpPr>
          <p:cNvPr id="8" name="Text Placeholder 7">
            <a:extLst>
              <a:ext uri="{FF2B5EF4-FFF2-40B4-BE49-F238E27FC236}">
                <a16:creationId xmlns:a16="http://schemas.microsoft.com/office/drawing/2014/main" id="{D1EEA946-FBB3-9553-26B0-F0CEDA08549E}"/>
              </a:ext>
            </a:extLst>
          </p:cNvPr>
          <p:cNvSpPr>
            <a:spLocks noGrp="1"/>
          </p:cNvSpPr>
          <p:nvPr>
            <p:ph type="body" sz="quarter" idx="23"/>
          </p:nvPr>
        </p:nvSpPr>
        <p:spPr>
          <a:xfrm>
            <a:off x="788657" y="4756961"/>
            <a:ext cx="10614687" cy="1248936"/>
          </a:xfrm>
        </p:spPr>
        <p:txBody>
          <a:bodyPr/>
          <a:lstStyle/>
          <a:p>
            <a:pPr algn="ctr"/>
            <a:r>
              <a:rPr lang="en-US" sz="2400" b="1" dirty="0"/>
              <a:t>Profit &amp; Pricing Strategies </a:t>
            </a:r>
            <a:r>
              <a:rPr lang="en-US" sz="2400" dirty="0"/>
              <a:t>(Making a Profit)</a:t>
            </a:r>
          </a:p>
          <a:p>
            <a:pPr algn="ctr"/>
            <a:r>
              <a:rPr lang="en-US" sz="2400" dirty="0"/>
              <a:t>To develop a tailored pricing strategy that ensures profitability and reflects your brand values.</a:t>
            </a:r>
          </a:p>
          <a:p>
            <a:pPr algn="ctr"/>
            <a:r>
              <a:rPr lang="en-US" sz="2400" i="1" dirty="0">
                <a:solidFill>
                  <a:srgbClr val="E96751"/>
                </a:solidFill>
              </a:rPr>
              <a:t>How should you set prices to reflect value, profit, and sustainability? What </a:t>
            </a:r>
            <a:r>
              <a:rPr lang="en-US" sz="2400" b="1" i="1" dirty="0">
                <a:solidFill>
                  <a:srgbClr val="E96751"/>
                </a:solidFill>
              </a:rPr>
              <a:t>pricing model </a:t>
            </a:r>
            <a:r>
              <a:rPr lang="en-US" sz="2400" i="1" dirty="0">
                <a:solidFill>
                  <a:srgbClr val="E96751"/>
                </a:solidFill>
              </a:rPr>
              <a:t>will ensure your business is sustainable and profitable?</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6606EF04-29A8-55F0-F221-DA082E406497}"/>
              </a:ext>
            </a:extLst>
          </p:cNvPr>
          <p:cNvSpPr>
            <a:spLocks noGrp="1"/>
          </p:cNvSpPr>
          <p:nvPr>
            <p:ph type="body" sz="quarter" idx="18"/>
          </p:nvPr>
        </p:nvSpPr>
        <p:spPr/>
        <p:txBody>
          <a:bodyPr/>
          <a:lstStyle/>
          <a:p>
            <a:pPr algn="r"/>
            <a:r>
              <a:rPr lang="en-US" b="0" dirty="0"/>
              <a:t>Profit &amp; Pricing Strategies</a:t>
            </a:r>
            <a:endParaRPr lang="en-IE" b="0" dirty="0"/>
          </a:p>
        </p:txBody>
      </p:sp>
      <p:sp>
        <p:nvSpPr>
          <p:cNvPr id="6" name="Text Placeholder 5">
            <a:extLst>
              <a:ext uri="{FF2B5EF4-FFF2-40B4-BE49-F238E27FC236}">
                <a16:creationId xmlns:a16="http://schemas.microsoft.com/office/drawing/2014/main" id="{CF2F1312-7165-9AB9-96BC-173F46EF6815}"/>
              </a:ext>
            </a:extLst>
          </p:cNvPr>
          <p:cNvSpPr>
            <a:spLocks noGrp="1"/>
          </p:cNvSpPr>
          <p:nvPr>
            <p:ph type="body" sz="quarter" idx="19"/>
          </p:nvPr>
        </p:nvSpPr>
        <p:spPr/>
        <p:txBody>
          <a:bodyPr/>
          <a:lstStyle/>
          <a:p>
            <a:pPr algn="r"/>
            <a:r>
              <a:rPr lang="en-IE" sz="4000" dirty="0"/>
              <a:t>Section 7</a:t>
            </a:r>
          </a:p>
        </p:txBody>
      </p:sp>
    </p:spTree>
    <p:extLst>
      <p:ext uri="{BB962C8B-B14F-4D97-AF65-F5344CB8AC3E}">
        <p14:creationId xmlns:p14="http://schemas.microsoft.com/office/powerpoint/2010/main" val="26508781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F6B1F-1D1B-E3A5-F8C8-C69807FA56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DF2DCE-3848-16FC-D910-C7BAEB22A559}"/>
              </a:ext>
            </a:extLst>
          </p:cNvPr>
          <p:cNvSpPr txBox="1"/>
          <p:nvPr/>
        </p:nvSpPr>
        <p:spPr>
          <a:xfrm>
            <a:off x="914400" y="283462"/>
            <a:ext cx="10232334" cy="523220"/>
          </a:xfrm>
          <a:prstGeom prst="rect">
            <a:avLst/>
          </a:prstGeom>
          <a:noFill/>
        </p:spPr>
        <p:txBody>
          <a:bodyPr wrap="square" rtlCol="0">
            <a:spAutoFit/>
          </a:bodyPr>
          <a:lstStyle/>
          <a:p>
            <a:r>
              <a:rPr lang="en-US" sz="2800" b="1" dirty="0">
                <a:solidFill>
                  <a:srgbClr val="0C4659"/>
                </a:solidFill>
              </a:rPr>
              <a:t>Step 2: </a:t>
            </a:r>
            <a:r>
              <a:rPr lang="en-US" sz="2800" dirty="0">
                <a:solidFill>
                  <a:srgbClr val="0C4659"/>
                </a:solidFill>
              </a:rPr>
              <a:t>Calculate Mid-Season Revenue</a:t>
            </a:r>
          </a:p>
        </p:txBody>
      </p:sp>
      <p:grpSp>
        <p:nvGrpSpPr>
          <p:cNvPr id="20" name="Group 19">
            <a:extLst>
              <a:ext uri="{FF2B5EF4-FFF2-40B4-BE49-F238E27FC236}">
                <a16:creationId xmlns:a16="http://schemas.microsoft.com/office/drawing/2014/main" id="{8A55AA6D-D270-2188-16B6-016C764459D6}"/>
              </a:ext>
            </a:extLst>
          </p:cNvPr>
          <p:cNvGrpSpPr/>
          <p:nvPr/>
        </p:nvGrpSpPr>
        <p:grpSpPr>
          <a:xfrm>
            <a:off x="718883" y="992997"/>
            <a:ext cx="10559886" cy="4445778"/>
            <a:chOff x="2034540" y="947870"/>
            <a:chExt cx="5299711" cy="6618581"/>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20E90BBD-9E50-965E-51D4-0DD8B83CC3E1}"/>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5B794903-BE6E-0B24-6056-04B2BE4B4DBD}"/>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Next, do the same for your </a:t>
              </a:r>
              <a:r>
                <a:rPr lang="en-US" sz="2000" b="1" dirty="0">
                  <a:solidFill>
                    <a:srgbClr val="0C4659"/>
                  </a:solidFill>
                </a:rPr>
                <a:t>shoulder (mid) season. </a:t>
              </a:r>
              <a:r>
                <a:rPr lang="en-US" sz="2000" dirty="0">
                  <a:solidFill>
                    <a:srgbClr val="0C4659"/>
                  </a:solidFill>
                </a:rPr>
                <a:t>Figure out how many nights you’ll likely book in these moderate-demand periods and multiply by the mid-season rate. </a:t>
              </a:r>
              <a:endParaRPr lang="en-GB" sz="2000" dirty="0">
                <a:solidFill>
                  <a:srgbClr val="0C4659"/>
                </a:solidFill>
              </a:endParaRPr>
            </a:p>
          </p:txBody>
        </p:sp>
        <p:sp>
          <p:nvSpPr>
            <p:cNvPr id="23" name="Freeform: Shape 22">
              <a:extLst>
                <a:ext uri="{FF2B5EF4-FFF2-40B4-BE49-F238E27FC236}">
                  <a16:creationId xmlns:a16="http://schemas.microsoft.com/office/drawing/2014/main" id="{5C98E779-4A4B-EDAA-ADF6-7607BEE472A6}"/>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DC78676E-682B-61B9-FF9D-016EA538B47A}"/>
                </a:ext>
              </a:extLst>
            </p:cNvPr>
            <p:cNvSpPr/>
            <p:nvPr/>
          </p:nvSpPr>
          <p:spPr>
            <a:xfrm>
              <a:off x="4608580" y="2199806"/>
              <a:ext cx="2725671" cy="536664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Suppose your </a:t>
              </a:r>
              <a:r>
                <a:rPr lang="en-US" sz="2000" b="1" dirty="0">
                  <a:solidFill>
                    <a:srgbClr val="0C4659"/>
                  </a:solidFill>
                </a:rPr>
                <a:t>mid-season spans 4 months </a:t>
              </a:r>
              <a:r>
                <a:rPr lang="en-US" sz="2000" dirty="0">
                  <a:solidFill>
                    <a:srgbClr val="0C4659"/>
                  </a:solidFill>
                </a:rPr>
                <a:t>(120 days) with an expected 50% occupancy. That’s 0.5 × 120 = 60 nights booked. </a:t>
              </a:r>
            </a:p>
            <a:p>
              <a:pPr marL="342900" indent="-342900">
                <a:buFont typeface="Wingdings" panose="05000000000000000000" pitchFamily="2" charset="2"/>
                <a:buChar char="q"/>
              </a:pPr>
              <a:r>
                <a:rPr lang="en-US" sz="2000" dirty="0">
                  <a:solidFill>
                    <a:srgbClr val="0C4659"/>
                  </a:solidFill>
                </a:rPr>
                <a:t>At your mid-season rate of €100 per night, mid-season revenue would be about 60 × €100 = </a:t>
              </a:r>
              <a:r>
                <a:rPr lang="en-US" sz="2000" b="1" dirty="0">
                  <a:solidFill>
                    <a:srgbClr val="0C4659"/>
                  </a:solidFill>
                </a:rPr>
                <a:t>€6,000. </a:t>
              </a:r>
            </a:p>
            <a:p>
              <a:pPr marL="342900" indent="-342900">
                <a:buFont typeface="Wingdings" panose="05000000000000000000" pitchFamily="2" charset="2"/>
                <a:buChar char="q"/>
              </a:pPr>
              <a:r>
                <a:rPr lang="en-US" sz="2000" dirty="0">
                  <a:solidFill>
                    <a:srgbClr val="0C4659"/>
                  </a:solidFill>
                </a:rPr>
                <a:t>This is what you might earn during the spring and autumn combined, for instance. </a:t>
              </a:r>
            </a:p>
            <a:p>
              <a:pPr marL="342900" indent="-342900">
                <a:buFont typeface="Wingdings" panose="05000000000000000000" pitchFamily="2" charset="2"/>
                <a:buChar char="q"/>
              </a:pPr>
              <a:r>
                <a:rPr lang="en-US" sz="2000" b="1" dirty="0">
                  <a:solidFill>
                    <a:srgbClr val="E96751"/>
                  </a:solidFill>
                </a:rPr>
                <a:t>Note: </a:t>
              </a:r>
              <a:r>
                <a:rPr lang="en-US" sz="2000" dirty="0">
                  <a:solidFill>
                    <a:srgbClr val="0C4659"/>
                  </a:solidFill>
                </a:rPr>
                <a:t>(If you have multiple shoulder seasons, you can break it down further, but for a broad estimate, combining them is fine.)</a:t>
              </a:r>
              <a:endParaRPr lang="en-GB" sz="2000" dirty="0">
                <a:solidFill>
                  <a:srgbClr val="0C4659"/>
                </a:solidFill>
              </a:endParaRPr>
            </a:p>
          </p:txBody>
        </p:sp>
      </p:grpSp>
      <p:pic>
        <p:nvPicPr>
          <p:cNvPr id="26" name="Graphic 25" descr="Chat bubble with solid fill">
            <a:extLst>
              <a:ext uri="{FF2B5EF4-FFF2-40B4-BE49-F238E27FC236}">
                <a16:creationId xmlns:a16="http://schemas.microsoft.com/office/drawing/2014/main" id="{0478CE53-BEEF-6D7C-141B-367EAD7745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6814F7B8-6385-F3EE-E545-2EA4F1EE12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pic>
        <p:nvPicPr>
          <p:cNvPr id="8" name="Picture 7" descr="A group of houses in the snow&#10;&#10;AI-generated content may be incorrect.">
            <a:extLst>
              <a:ext uri="{FF2B5EF4-FFF2-40B4-BE49-F238E27FC236}">
                <a16:creationId xmlns:a16="http://schemas.microsoft.com/office/drawing/2014/main" id="{CE9AC375-E3E1-DDF5-88E8-7E0D4504CB7F}"/>
              </a:ext>
            </a:extLst>
          </p:cNvPr>
          <p:cNvPicPr>
            <a:picLocks noChangeAspect="1"/>
          </p:cNvPicPr>
          <p:nvPr/>
        </p:nvPicPr>
        <p:blipFill>
          <a:blip r:embed="rId6"/>
          <a:stretch>
            <a:fillRect/>
          </a:stretch>
        </p:blipFill>
        <p:spPr>
          <a:xfrm>
            <a:off x="1704975" y="4435475"/>
            <a:ext cx="3009900" cy="2006600"/>
          </a:xfrm>
          <a:prstGeom prst="ellipse">
            <a:avLst/>
          </a:prstGeom>
        </p:spPr>
      </p:pic>
      <p:pic>
        <p:nvPicPr>
          <p:cNvPr id="9" name="Graphic 8" descr="Lights On with solid fill">
            <a:extLst>
              <a:ext uri="{FF2B5EF4-FFF2-40B4-BE49-F238E27FC236}">
                <a16:creationId xmlns:a16="http://schemas.microsoft.com/office/drawing/2014/main" id="{DC6B4A98-58CF-7677-E9A2-1B4F5215E0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5763" y="4361403"/>
            <a:ext cx="762000" cy="762000"/>
          </a:xfrm>
          <a:prstGeom prst="rect">
            <a:avLst/>
          </a:prstGeom>
        </p:spPr>
      </p:pic>
    </p:spTree>
    <p:extLst>
      <p:ext uri="{BB962C8B-B14F-4D97-AF65-F5344CB8AC3E}">
        <p14:creationId xmlns:p14="http://schemas.microsoft.com/office/powerpoint/2010/main" val="390581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751CE-44E5-87EB-D840-DBB5DC29B8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297CD95-80B1-40F9-DB19-7BFD3063DEB1}"/>
              </a:ext>
            </a:extLst>
          </p:cNvPr>
          <p:cNvSpPr txBox="1"/>
          <p:nvPr/>
        </p:nvSpPr>
        <p:spPr>
          <a:xfrm>
            <a:off x="914400" y="283462"/>
            <a:ext cx="10232334" cy="523220"/>
          </a:xfrm>
          <a:prstGeom prst="rect">
            <a:avLst/>
          </a:prstGeom>
          <a:noFill/>
        </p:spPr>
        <p:txBody>
          <a:bodyPr wrap="square" rtlCol="0">
            <a:spAutoFit/>
          </a:bodyPr>
          <a:lstStyle/>
          <a:p>
            <a:r>
              <a:rPr lang="en-US" sz="2800" b="1" dirty="0">
                <a:solidFill>
                  <a:srgbClr val="0C4659"/>
                </a:solidFill>
              </a:rPr>
              <a:t>Step 3: </a:t>
            </a:r>
            <a:r>
              <a:rPr lang="en-US" sz="2800" dirty="0">
                <a:solidFill>
                  <a:srgbClr val="0C4659"/>
                </a:solidFill>
              </a:rPr>
              <a:t>Calculate Low-Season Revenue</a:t>
            </a:r>
          </a:p>
        </p:txBody>
      </p:sp>
      <p:grpSp>
        <p:nvGrpSpPr>
          <p:cNvPr id="20" name="Group 19">
            <a:extLst>
              <a:ext uri="{FF2B5EF4-FFF2-40B4-BE49-F238E27FC236}">
                <a16:creationId xmlns:a16="http://schemas.microsoft.com/office/drawing/2014/main" id="{28B98CD7-363C-D7CF-4A65-D0951821632E}"/>
              </a:ext>
            </a:extLst>
          </p:cNvPr>
          <p:cNvGrpSpPr/>
          <p:nvPr/>
        </p:nvGrpSpPr>
        <p:grpSpPr>
          <a:xfrm>
            <a:off x="718883" y="992997"/>
            <a:ext cx="10559886" cy="4445778"/>
            <a:chOff x="2034540" y="947870"/>
            <a:chExt cx="5299711" cy="6618581"/>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87C4A999-E1CE-3F29-CD7E-E7D9981E63AC}"/>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77A4477C-CC96-5043-9639-94E436309D08}"/>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Now project your </a:t>
              </a:r>
              <a:r>
                <a:rPr lang="en-US" sz="2000" b="1" dirty="0">
                  <a:solidFill>
                    <a:srgbClr val="0C4659"/>
                  </a:solidFill>
                </a:rPr>
                <a:t>low-season income</a:t>
              </a:r>
              <a:r>
                <a:rPr lang="en-US" sz="2000" dirty="0">
                  <a:solidFill>
                    <a:srgbClr val="0C4659"/>
                  </a:solidFill>
                </a:rPr>
                <a:t>. Low season might be the remaining part of the year (for example, the other 5 months if high is 3 months and mid is 4 months). Use your low occupancy estimate and low-season rate. </a:t>
              </a:r>
              <a:endParaRPr lang="en-GB" sz="2000" dirty="0">
                <a:solidFill>
                  <a:srgbClr val="0C4659"/>
                </a:solidFill>
              </a:endParaRPr>
            </a:p>
          </p:txBody>
        </p:sp>
        <p:sp>
          <p:nvSpPr>
            <p:cNvPr id="23" name="Freeform: Shape 22">
              <a:extLst>
                <a:ext uri="{FF2B5EF4-FFF2-40B4-BE49-F238E27FC236}">
                  <a16:creationId xmlns:a16="http://schemas.microsoft.com/office/drawing/2014/main" id="{4109DF00-C7F0-9874-4568-519B4C6DA8F6}"/>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C98DE1E6-E82B-B883-4903-3A2C9091B25B}"/>
                </a:ext>
              </a:extLst>
            </p:cNvPr>
            <p:cNvSpPr/>
            <p:nvPr/>
          </p:nvSpPr>
          <p:spPr>
            <a:xfrm>
              <a:off x="4608580" y="2199806"/>
              <a:ext cx="2725671" cy="536664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If low season covers roughly </a:t>
              </a:r>
              <a:r>
                <a:rPr lang="en-US" sz="2000" b="1" dirty="0">
                  <a:solidFill>
                    <a:srgbClr val="0C4659"/>
                  </a:solidFill>
                </a:rPr>
                <a:t>5 months </a:t>
              </a:r>
              <a:r>
                <a:rPr lang="en-US" sz="2000" dirty="0">
                  <a:solidFill>
                    <a:srgbClr val="0C4659"/>
                  </a:solidFill>
                </a:rPr>
                <a:t>(150 days) with, say, 30% occupancy, that’s 0.3 × 150 = 45 nights booked. </a:t>
              </a:r>
            </a:p>
            <a:p>
              <a:pPr marL="342900" indent="-342900">
                <a:buFont typeface="Wingdings" panose="05000000000000000000" pitchFamily="2" charset="2"/>
                <a:buChar char="q"/>
              </a:pPr>
              <a:r>
                <a:rPr lang="en-US" sz="2000" dirty="0">
                  <a:solidFill>
                    <a:srgbClr val="0C4659"/>
                  </a:solidFill>
                </a:rPr>
                <a:t>At a low-season rate of €80, the low-season revenue is about 45 × €80 </a:t>
              </a:r>
              <a:r>
                <a:rPr lang="en-US" sz="2000" b="1" dirty="0">
                  <a:solidFill>
                    <a:srgbClr val="0C4659"/>
                  </a:solidFill>
                </a:rPr>
                <a:t>= €3,600. </a:t>
              </a:r>
            </a:p>
            <a:p>
              <a:pPr marL="342900" indent="-342900">
                <a:buFont typeface="Wingdings" panose="05000000000000000000" pitchFamily="2" charset="2"/>
                <a:buChar char="q"/>
              </a:pPr>
              <a:r>
                <a:rPr lang="en-US" sz="2000" dirty="0">
                  <a:solidFill>
                    <a:srgbClr val="0C4659"/>
                  </a:solidFill>
                </a:rPr>
                <a:t>This shows the income in the </a:t>
              </a:r>
              <a:r>
                <a:rPr lang="en-US" sz="2000" b="1" dirty="0">
                  <a:solidFill>
                    <a:srgbClr val="0C4659"/>
                  </a:solidFill>
                </a:rPr>
                <a:t>quietest period </a:t>
              </a:r>
              <a:r>
                <a:rPr lang="en-US" sz="2000" dirty="0">
                  <a:solidFill>
                    <a:srgbClr val="0C4659"/>
                  </a:solidFill>
                </a:rPr>
                <a:t>(in our example, perhaps winter). It will likely be your </a:t>
              </a:r>
              <a:r>
                <a:rPr lang="en-US" sz="2000" b="1" dirty="0">
                  <a:solidFill>
                    <a:srgbClr val="0C4659"/>
                  </a:solidFill>
                </a:rPr>
                <a:t>smallest revenue </a:t>
              </a:r>
              <a:r>
                <a:rPr lang="en-US" sz="2000" dirty="0">
                  <a:solidFill>
                    <a:srgbClr val="0C4659"/>
                  </a:solidFill>
                </a:rPr>
                <a:t>chunk, which is normal – many accommodation businesses earn the bulk of their money in a few peak months and much less in off-peak times.</a:t>
              </a:r>
              <a:endParaRPr lang="en-GB" sz="2000" dirty="0">
                <a:solidFill>
                  <a:srgbClr val="0C4659"/>
                </a:solidFill>
              </a:endParaRPr>
            </a:p>
          </p:txBody>
        </p:sp>
      </p:grpSp>
      <p:pic>
        <p:nvPicPr>
          <p:cNvPr id="26" name="Graphic 25" descr="Chat bubble with solid fill">
            <a:extLst>
              <a:ext uri="{FF2B5EF4-FFF2-40B4-BE49-F238E27FC236}">
                <a16:creationId xmlns:a16="http://schemas.microsoft.com/office/drawing/2014/main" id="{09027EFA-5ACD-85B7-41C6-BA4EFB4205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AE779E73-C5F8-C48D-C73F-8B3C8119A7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pic>
        <p:nvPicPr>
          <p:cNvPr id="3" name="Picture 2" descr="A small round building with a table and chairs&#10;&#10;AI-generated content may be incorrect.">
            <a:extLst>
              <a:ext uri="{FF2B5EF4-FFF2-40B4-BE49-F238E27FC236}">
                <a16:creationId xmlns:a16="http://schemas.microsoft.com/office/drawing/2014/main" id="{4099BDF9-4DEE-6CB7-66BC-857A77087DC5}"/>
              </a:ext>
            </a:extLst>
          </p:cNvPr>
          <p:cNvPicPr>
            <a:picLocks noChangeAspect="1"/>
          </p:cNvPicPr>
          <p:nvPr/>
        </p:nvPicPr>
        <p:blipFill>
          <a:blip r:embed="rId6"/>
          <a:srcRect l="10992" b="17421"/>
          <a:stretch>
            <a:fillRect/>
          </a:stretch>
        </p:blipFill>
        <p:spPr>
          <a:xfrm>
            <a:off x="1628775" y="4431705"/>
            <a:ext cx="3162300" cy="1955932"/>
          </a:xfrm>
          <a:prstGeom prst="ellipse">
            <a:avLst/>
          </a:prstGeom>
        </p:spPr>
      </p:pic>
    </p:spTree>
    <p:extLst>
      <p:ext uri="{BB962C8B-B14F-4D97-AF65-F5344CB8AC3E}">
        <p14:creationId xmlns:p14="http://schemas.microsoft.com/office/powerpoint/2010/main" val="2143149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6ED9C-C0FE-C5B5-BDA3-9A2F763C4A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68A28C5-0D12-C4FF-151C-5681122AA219}"/>
              </a:ext>
            </a:extLst>
          </p:cNvPr>
          <p:cNvSpPr txBox="1"/>
          <p:nvPr/>
        </p:nvSpPr>
        <p:spPr>
          <a:xfrm>
            <a:off x="914400" y="283462"/>
            <a:ext cx="10232334" cy="523220"/>
          </a:xfrm>
          <a:prstGeom prst="rect">
            <a:avLst/>
          </a:prstGeom>
          <a:noFill/>
        </p:spPr>
        <p:txBody>
          <a:bodyPr wrap="square" rtlCol="0">
            <a:spAutoFit/>
          </a:bodyPr>
          <a:lstStyle/>
          <a:p>
            <a:r>
              <a:rPr lang="en-US" sz="2800" b="1" dirty="0">
                <a:solidFill>
                  <a:srgbClr val="0C4659"/>
                </a:solidFill>
              </a:rPr>
              <a:t>Step 4: </a:t>
            </a:r>
            <a:r>
              <a:rPr lang="en-US" sz="2800" dirty="0">
                <a:solidFill>
                  <a:srgbClr val="0C4659"/>
                </a:solidFill>
              </a:rPr>
              <a:t>Sum Up Total Annual Revenue</a:t>
            </a:r>
          </a:p>
        </p:txBody>
      </p:sp>
      <p:grpSp>
        <p:nvGrpSpPr>
          <p:cNvPr id="20" name="Group 19">
            <a:extLst>
              <a:ext uri="{FF2B5EF4-FFF2-40B4-BE49-F238E27FC236}">
                <a16:creationId xmlns:a16="http://schemas.microsoft.com/office/drawing/2014/main" id="{0B0F9053-71B1-AEEB-3DB7-F59DBE91E631}"/>
              </a:ext>
            </a:extLst>
          </p:cNvPr>
          <p:cNvGrpSpPr/>
          <p:nvPr/>
        </p:nvGrpSpPr>
        <p:grpSpPr>
          <a:xfrm>
            <a:off x="718885" y="992997"/>
            <a:ext cx="10559884" cy="5655453"/>
            <a:chOff x="2034541" y="947870"/>
            <a:chExt cx="5299710" cy="8419465"/>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AF0C1358-BF26-7ECC-4F38-A1A26755EC1C}"/>
                </a:ext>
              </a:extLst>
            </p:cNvPr>
            <p:cNvSpPr/>
            <p:nvPr/>
          </p:nvSpPr>
          <p:spPr>
            <a:xfrm>
              <a:off x="2034541" y="947870"/>
              <a:ext cx="1938553"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9371DB07-534B-8FA2-4DF9-A8D228C6EDB5}"/>
                </a:ext>
              </a:extLst>
            </p:cNvPr>
            <p:cNvSpPr/>
            <p:nvPr/>
          </p:nvSpPr>
          <p:spPr>
            <a:xfrm>
              <a:off x="2034542" y="2199807"/>
              <a:ext cx="1938551"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Finally, add all up - the revenue from high, mid, and low seasons to get your </a:t>
              </a:r>
              <a:r>
                <a:rPr lang="en-US" sz="2000" b="1" dirty="0">
                  <a:solidFill>
                    <a:srgbClr val="0C4659"/>
                  </a:solidFill>
                </a:rPr>
                <a:t>total projected annual revenue. </a:t>
              </a:r>
              <a:endParaRPr lang="en-GB" sz="2000" b="1" dirty="0">
                <a:solidFill>
                  <a:srgbClr val="0C4659"/>
                </a:solidFill>
              </a:endParaRPr>
            </a:p>
          </p:txBody>
        </p:sp>
        <p:sp>
          <p:nvSpPr>
            <p:cNvPr id="23" name="Freeform: Shape 22">
              <a:extLst>
                <a:ext uri="{FF2B5EF4-FFF2-40B4-BE49-F238E27FC236}">
                  <a16:creationId xmlns:a16="http://schemas.microsoft.com/office/drawing/2014/main" id="{799ECC43-20A8-0AC4-44CA-8D2D03B0FAE2}"/>
                </a:ext>
              </a:extLst>
            </p:cNvPr>
            <p:cNvSpPr/>
            <p:nvPr/>
          </p:nvSpPr>
          <p:spPr>
            <a:xfrm>
              <a:off x="4170276" y="947871"/>
              <a:ext cx="3163975"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A68C487F-EB9D-068A-49B1-A8234A3083ED}"/>
                </a:ext>
              </a:extLst>
            </p:cNvPr>
            <p:cNvSpPr/>
            <p:nvPr/>
          </p:nvSpPr>
          <p:spPr>
            <a:xfrm>
              <a:off x="4170276" y="2199806"/>
              <a:ext cx="3163975" cy="71675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Using the figures above: High (€8,640) + Mid (€6,000) + Low (€3,600) =</a:t>
              </a:r>
              <a:r>
                <a:rPr lang="en-US" sz="2000" b="1" dirty="0">
                  <a:solidFill>
                    <a:srgbClr val="0C4659"/>
                  </a:solidFill>
                </a:rPr>
                <a:t> €18,240 </a:t>
              </a:r>
              <a:r>
                <a:rPr lang="en-US" sz="2000" dirty="0">
                  <a:solidFill>
                    <a:srgbClr val="0C4659"/>
                  </a:solidFill>
                </a:rPr>
                <a:t>expected for the year. </a:t>
              </a:r>
            </a:p>
            <a:p>
              <a:pPr marL="342900" indent="-342900">
                <a:buFont typeface="Wingdings" panose="05000000000000000000" pitchFamily="2" charset="2"/>
                <a:buChar char="q"/>
              </a:pPr>
              <a:r>
                <a:rPr lang="en-US" sz="2000" dirty="0">
                  <a:solidFill>
                    <a:srgbClr val="0C4659"/>
                  </a:solidFill>
                </a:rPr>
                <a:t>This annual total gives you a benchmark for how much money you might bring in from bookings. It’s a crucial number – you’ll be </a:t>
              </a:r>
              <a:r>
                <a:rPr lang="en-US" sz="2000" b="1" dirty="0">
                  <a:solidFill>
                    <a:srgbClr val="0C4659"/>
                  </a:solidFill>
                </a:rPr>
                <a:t>comparing this against your costs </a:t>
              </a:r>
              <a:r>
                <a:rPr lang="en-US" sz="2000" dirty="0">
                  <a:solidFill>
                    <a:srgbClr val="0C4659"/>
                  </a:solidFill>
                </a:rPr>
                <a:t>in the next section to see if you’ll be profitable. </a:t>
              </a:r>
            </a:p>
            <a:p>
              <a:pPr marL="342900" indent="-342900">
                <a:buFont typeface="Wingdings" panose="05000000000000000000" pitchFamily="2" charset="2"/>
                <a:buChar char="q"/>
              </a:pPr>
              <a:r>
                <a:rPr lang="en-US" sz="2000" dirty="0">
                  <a:solidFill>
                    <a:srgbClr val="0C4659"/>
                  </a:solidFill>
                </a:rPr>
                <a:t> If you operate </a:t>
              </a:r>
              <a:r>
                <a:rPr lang="en-US" sz="2000" b="1" dirty="0">
                  <a:solidFill>
                    <a:srgbClr val="0C4659"/>
                  </a:solidFill>
                </a:rPr>
                <a:t>multiple rooms or units</a:t>
              </a:r>
              <a:r>
                <a:rPr lang="en-US" sz="2000" dirty="0">
                  <a:solidFill>
                    <a:srgbClr val="0C4659"/>
                  </a:solidFill>
                </a:rPr>
                <a:t>, remember to scale your revenue accordingly. For instance, if all the above calculations were for one room and you actually have 3 identical rooms to rent, your total revenue could be roughly </a:t>
              </a:r>
              <a:r>
                <a:rPr lang="en-US" sz="2000" b="1" dirty="0">
                  <a:solidFill>
                    <a:srgbClr val="0C4659"/>
                  </a:solidFill>
                </a:rPr>
                <a:t>3 × €18,240 = €54,720 </a:t>
              </a:r>
              <a:r>
                <a:rPr lang="en-US" sz="2000" dirty="0">
                  <a:solidFill>
                    <a:srgbClr val="0C4659"/>
                  </a:solidFill>
                </a:rPr>
                <a:t>(assuming similar occupancy for each room). </a:t>
              </a:r>
            </a:p>
            <a:p>
              <a:pPr marL="342900" indent="-342900">
                <a:buFont typeface="Wingdings" panose="05000000000000000000" pitchFamily="2" charset="2"/>
                <a:buChar char="q"/>
              </a:pPr>
              <a:r>
                <a:rPr lang="en-US" sz="2000" dirty="0">
                  <a:solidFill>
                    <a:srgbClr val="0C4659"/>
                  </a:solidFill>
                </a:rPr>
                <a:t>Keep in mind, a forecast is an educated guess – </a:t>
              </a:r>
              <a:r>
                <a:rPr lang="en-US" sz="2000" b="1" dirty="0">
                  <a:solidFill>
                    <a:srgbClr val="0C4659"/>
                  </a:solidFill>
                </a:rPr>
                <a:t>actual results will vary,</a:t>
              </a:r>
              <a:r>
                <a:rPr lang="en-US" sz="2000" dirty="0">
                  <a:solidFill>
                    <a:srgbClr val="0C4659"/>
                  </a:solidFill>
                </a:rPr>
                <a:t> but this at least grounds your expectations in numbers rather than hope.</a:t>
              </a:r>
              <a:endParaRPr lang="en-GB" sz="2000" dirty="0">
                <a:solidFill>
                  <a:srgbClr val="0C4659"/>
                </a:solidFill>
              </a:endParaRPr>
            </a:p>
          </p:txBody>
        </p:sp>
      </p:grpSp>
      <p:pic>
        <p:nvPicPr>
          <p:cNvPr id="26" name="Graphic 25" descr="Chat bubble with solid fill">
            <a:extLst>
              <a:ext uri="{FF2B5EF4-FFF2-40B4-BE49-F238E27FC236}">
                <a16:creationId xmlns:a16="http://schemas.microsoft.com/office/drawing/2014/main" id="{6D7DA126-2F96-7252-1EA6-35CC18D03F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1780" y="1073736"/>
            <a:ext cx="687886" cy="687886"/>
          </a:xfrm>
          <a:prstGeom prst="rect">
            <a:avLst/>
          </a:prstGeom>
        </p:spPr>
      </p:pic>
      <p:pic>
        <p:nvPicPr>
          <p:cNvPr id="28" name="Graphic 27" descr="Badge Tick with solid fill">
            <a:extLst>
              <a:ext uri="{FF2B5EF4-FFF2-40B4-BE49-F238E27FC236}">
                <a16:creationId xmlns:a16="http://schemas.microsoft.com/office/drawing/2014/main" id="{63F981E3-1820-8463-EADF-DF4A7C3758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pic>
        <p:nvPicPr>
          <p:cNvPr id="7" name="Picture 6" descr="A group of people discussing a graph&#10;&#10;AI-generated content may be incorrect.">
            <a:extLst>
              <a:ext uri="{FF2B5EF4-FFF2-40B4-BE49-F238E27FC236}">
                <a16:creationId xmlns:a16="http://schemas.microsoft.com/office/drawing/2014/main" id="{CCE2A791-FEB8-31A3-8919-5AB8CDC628BF}"/>
              </a:ext>
            </a:extLst>
          </p:cNvPr>
          <p:cNvPicPr>
            <a:picLocks noChangeAspect="1"/>
          </p:cNvPicPr>
          <p:nvPr/>
        </p:nvPicPr>
        <p:blipFill>
          <a:blip r:embed="rId6"/>
          <a:stretch>
            <a:fillRect/>
          </a:stretch>
        </p:blipFill>
        <p:spPr>
          <a:xfrm>
            <a:off x="1050007" y="4462261"/>
            <a:ext cx="3200400" cy="1799692"/>
          </a:xfrm>
          <a:prstGeom prst="ellipse">
            <a:avLst/>
          </a:prstGeom>
        </p:spPr>
      </p:pic>
      <p:pic>
        <p:nvPicPr>
          <p:cNvPr id="8" name="Graphic 7" descr="Lights On with solid fill">
            <a:extLst>
              <a:ext uri="{FF2B5EF4-FFF2-40B4-BE49-F238E27FC236}">
                <a16:creationId xmlns:a16="http://schemas.microsoft.com/office/drawing/2014/main" id="{299A773E-47B2-DBEE-577C-E6BBBA705E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31415" y="5484002"/>
            <a:ext cx="762000" cy="762000"/>
          </a:xfrm>
          <a:prstGeom prst="rect">
            <a:avLst/>
          </a:prstGeom>
        </p:spPr>
      </p:pic>
    </p:spTree>
    <p:extLst>
      <p:ext uri="{BB962C8B-B14F-4D97-AF65-F5344CB8AC3E}">
        <p14:creationId xmlns:p14="http://schemas.microsoft.com/office/powerpoint/2010/main" val="26124322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3560F-4262-2913-CCA5-8EC5189BA1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A23A455-1B03-7452-3315-E73313878CD5}"/>
              </a:ext>
            </a:extLst>
          </p:cNvPr>
          <p:cNvSpPr txBox="1"/>
          <p:nvPr/>
        </p:nvSpPr>
        <p:spPr>
          <a:xfrm>
            <a:off x="914400" y="283462"/>
            <a:ext cx="10232334" cy="523220"/>
          </a:xfrm>
          <a:prstGeom prst="rect">
            <a:avLst/>
          </a:prstGeom>
          <a:noFill/>
        </p:spPr>
        <p:txBody>
          <a:bodyPr wrap="square" rtlCol="0">
            <a:spAutoFit/>
          </a:bodyPr>
          <a:lstStyle/>
          <a:p>
            <a:r>
              <a:rPr lang="en-US" sz="2800" b="1" dirty="0">
                <a:solidFill>
                  <a:srgbClr val="0C4659"/>
                </a:solidFill>
              </a:rPr>
              <a:t>Step 5: </a:t>
            </a:r>
            <a:r>
              <a:rPr lang="en-US" sz="2800" dirty="0">
                <a:solidFill>
                  <a:srgbClr val="0C4659"/>
                </a:solidFill>
              </a:rPr>
              <a:t>Use the Forecast for Cash Flow Planning</a:t>
            </a:r>
          </a:p>
        </p:txBody>
      </p:sp>
      <p:grpSp>
        <p:nvGrpSpPr>
          <p:cNvPr id="20" name="Group 19">
            <a:extLst>
              <a:ext uri="{FF2B5EF4-FFF2-40B4-BE49-F238E27FC236}">
                <a16:creationId xmlns:a16="http://schemas.microsoft.com/office/drawing/2014/main" id="{8A6EF4E0-8CCD-EC1E-D88D-27FFE82AF195}"/>
              </a:ext>
            </a:extLst>
          </p:cNvPr>
          <p:cNvGrpSpPr/>
          <p:nvPr/>
        </p:nvGrpSpPr>
        <p:grpSpPr>
          <a:xfrm>
            <a:off x="718885" y="992997"/>
            <a:ext cx="10853990" cy="5655453"/>
            <a:chOff x="2034541" y="947870"/>
            <a:chExt cx="5447314" cy="8419465"/>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CF829024-B129-D8DB-6197-27BC3AD2CFB3}"/>
                </a:ext>
              </a:extLst>
            </p:cNvPr>
            <p:cNvSpPr/>
            <p:nvPr/>
          </p:nvSpPr>
          <p:spPr>
            <a:xfrm>
              <a:off x="2034541" y="947870"/>
              <a:ext cx="1938553"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8BF50C9A-BD8E-F19A-8A60-FD7F73882869}"/>
                </a:ext>
              </a:extLst>
            </p:cNvPr>
            <p:cNvSpPr/>
            <p:nvPr/>
          </p:nvSpPr>
          <p:spPr>
            <a:xfrm>
              <a:off x="2034542" y="2199807"/>
              <a:ext cx="1938551"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Seeing when the revenue comes in is as important as how much. Your forecast likely shows that some seasons bring in more cash than others. Use this insight for budgeting. </a:t>
              </a:r>
              <a:endParaRPr lang="en-GB" sz="2000" b="1" dirty="0">
                <a:solidFill>
                  <a:srgbClr val="0C4659"/>
                </a:solidFill>
              </a:endParaRPr>
            </a:p>
          </p:txBody>
        </p:sp>
        <p:sp>
          <p:nvSpPr>
            <p:cNvPr id="23" name="Freeform: Shape 22">
              <a:extLst>
                <a:ext uri="{FF2B5EF4-FFF2-40B4-BE49-F238E27FC236}">
                  <a16:creationId xmlns:a16="http://schemas.microsoft.com/office/drawing/2014/main" id="{E3D64EA0-1A16-C4ED-3601-12EE6AE1D740}"/>
                </a:ext>
              </a:extLst>
            </p:cNvPr>
            <p:cNvSpPr/>
            <p:nvPr/>
          </p:nvSpPr>
          <p:spPr>
            <a:xfrm>
              <a:off x="4170275" y="947871"/>
              <a:ext cx="331158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3FB5A1"/>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A72E5EC8-43F4-A16E-B219-D76A949A8380}"/>
                </a:ext>
              </a:extLst>
            </p:cNvPr>
            <p:cNvSpPr/>
            <p:nvPr/>
          </p:nvSpPr>
          <p:spPr>
            <a:xfrm>
              <a:off x="4170276" y="2199806"/>
              <a:ext cx="3311579" cy="71675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0C4659"/>
                  </a:solidFill>
                </a:rPr>
                <a:t>If nearly </a:t>
              </a:r>
              <a:r>
                <a:rPr lang="en-US" sz="2000" b="1" dirty="0">
                  <a:solidFill>
                    <a:srgbClr val="0C4659"/>
                  </a:solidFill>
                </a:rPr>
                <a:t>50% of your revenue comes in summer </a:t>
              </a:r>
              <a:r>
                <a:rPr lang="en-US" sz="2000" dirty="0">
                  <a:solidFill>
                    <a:srgbClr val="0C4659"/>
                  </a:solidFill>
                </a:rPr>
                <a:t>months, you’ll need to </a:t>
              </a:r>
              <a:r>
                <a:rPr lang="en-US" sz="2000" b="1" dirty="0">
                  <a:solidFill>
                    <a:srgbClr val="0C4659"/>
                  </a:solidFill>
                </a:rPr>
                <a:t>save some of those earnings </a:t>
              </a:r>
              <a:r>
                <a:rPr lang="en-US" sz="2000" dirty="0">
                  <a:solidFill>
                    <a:srgbClr val="0C4659"/>
                  </a:solidFill>
                </a:rPr>
                <a:t>to cover expenses in winter when revenue is sparse.</a:t>
              </a:r>
            </a:p>
            <a:p>
              <a:pPr marL="342900" indent="-342900">
                <a:buFont typeface="Wingdings" panose="05000000000000000000" pitchFamily="2" charset="2"/>
                <a:buChar char="q"/>
              </a:pPr>
              <a:r>
                <a:rPr lang="en-US" sz="2000" dirty="0">
                  <a:solidFill>
                    <a:srgbClr val="0C4659"/>
                  </a:solidFill>
                </a:rPr>
                <a:t>Conversely, you might plan promotions or secondary income sources for winter to boost that €3,600 low-season figure. The forecast can also highlight if you're </a:t>
              </a:r>
              <a:r>
                <a:rPr lang="en-US" sz="2000" b="1" dirty="0">
                  <a:solidFill>
                    <a:srgbClr val="0C4659"/>
                  </a:solidFill>
                </a:rPr>
                <a:t>pricing or occupancy assumptions should be adjusted</a:t>
              </a:r>
              <a:r>
                <a:rPr lang="en-US" sz="2000" dirty="0">
                  <a:solidFill>
                    <a:srgbClr val="0C4659"/>
                  </a:solidFill>
                </a:rPr>
                <a:t>. For instance, if the total annual revenue appears too low to sustain the business (relative to costs), you may consider revisiting your rates or marketing strategy to improve occupancy. </a:t>
              </a:r>
            </a:p>
            <a:p>
              <a:pPr marL="342900" indent="-342900">
                <a:buFont typeface="Wingdings" panose="05000000000000000000" pitchFamily="2" charset="2"/>
                <a:buChar char="q"/>
              </a:pPr>
              <a:r>
                <a:rPr lang="en-US" sz="2000" b="1" dirty="0">
                  <a:solidFill>
                    <a:srgbClr val="E96751"/>
                  </a:solidFill>
                </a:rPr>
                <a:t>Note: </a:t>
              </a:r>
              <a:r>
                <a:rPr lang="en-US" sz="2000" dirty="0">
                  <a:solidFill>
                    <a:srgbClr val="0C4659"/>
                  </a:solidFill>
                </a:rPr>
                <a:t>Your seasonal revenue forecast is a reality check – aligning your seasonal pricing plan with expected income and preparing you to manage the seasonal cash flow swings common in the accommodation industry.</a:t>
              </a:r>
              <a:endParaRPr lang="en-GB" sz="2000" dirty="0">
                <a:solidFill>
                  <a:srgbClr val="0C4659"/>
                </a:solidFill>
              </a:endParaRPr>
            </a:p>
          </p:txBody>
        </p:sp>
      </p:grpSp>
      <p:pic>
        <p:nvPicPr>
          <p:cNvPr id="26" name="Graphic 25" descr="Chat bubble with solid fill">
            <a:extLst>
              <a:ext uri="{FF2B5EF4-FFF2-40B4-BE49-F238E27FC236}">
                <a16:creationId xmlns:a16="http://schemas.microsoft.com/office/drawing/2014/main" id="{11B7DD5D-A4BE-5187-FFAD-E67181E964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1780" y="1073736"/>
            <a:ext cx="687886" cy="687886"/>
          </a:xfrm>
          <a:prstGeom prst="rect">
            <a:avLst/>
          </a:prstGeom>
        </p:spPr>
      </p:pic>
      <p:pic>
        <p:nvPicPr>
          <p:cNvPr id="28" name="Graphic 27" descr="Badge Tick with solid fill">
            <a:extLst>
              <a:ext uri="{FF2B5EF4-FFF2-40B4-BE49-F238E27FC236}">
                <a16:creationId xmlns:a16="http://schemas.microsoft.com/office/drawing/2014/main" id="{11CDA8A2-5A3E-280D-A2CC-B6D204D2B6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pic>
        <p:nvPicPr>
          <p:cNvPr id="2" name="Graphic 1" descr="Lights On with solid fill">
            <a:extLst>
              <a:ext uri="{FF2B5EF4-FFF2-40B4-BE49-F238E27FC236}">
                <a16:creationId xmlns:a16="http://schemas.microsoft.com/office/drawing/2014/main" id="{06FA994A-F8FF-569E-C338-8898A42168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62300" y="4904328"/>
            <a:ext cx="762000" cy="762000"/>
          </a:xfrm>
          <a:prstGeom prst="rect">
            <a:avLst/>
          </a:prstGeom>
        </p:spPr>
      </p:pic>
      <p:pic>
        <p:nvPicPr>
          <p:cNvPr id="5" name="Picture 4" descr="A wooden walkway in a forest&#10;&#10;AI-generated content may be incorrect.">
            <a:extLst>
              <a:ext uri="{FF2B5EF4-FFF2-40B4-BE49-F238E27FC236}">
                <a16:creationId xmlns:a16="http://schemas.microsoft.com/office/drawing/2014/main" id="{120C2D38-0199-5CA4-6DF5-8F713DFB8F65}"/>
              </a:ext>
            </a:extLst>
          </p:cNvPr>
          <p:cNvPicPr>
            <a:picLocks noChangeAspect="1"/>
          </p:cNvPicPr>
          <p:nvPr/>
        </p:nvPicPr>
        <p:blipFill>
          <a:blip r:embed="rId8"/>
          <a:stretch>
            <a:fillRect/>
          </a:stretch>
        </p:blipFill>
        <p:spPr>
          <a:xfrm>
            <a:off x="800101" y="4440603"/>
            <a:ext cx="3078480" cy="2207847"/>
          </a:xfrm>
          <a:prstGeom prst="roundRect">
            <a:avLst/>
          </a:prstGeom>
        </p:spPr>
      </p:pic>
    </p:spTree>
    <p:extLst>
      <p:ext uri="{BB962C8B-B14F-4D97-AF65-F5344CB8AC3E}">
        <p14:creationId xmlns:p14="http://schemas.microsoft.com/office/powerpoint/2010/main" val="1868772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74D35-9CAE-202D-8379-39BEEC99CB5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ABE815A-C6F2-504A-82EE-EB4E12BB87EC}"/>
              </a:ext>
            </a:extLst>
          </p:cNvPr>
          <p:cNvSpPr>
            <a:spLocks noGrp="1"/>
          </p:cNvSpPr>
          <p:nvPr>
            <p:ph type="body" sz="quarter" idx="16"/>
          </p:nvPr>
        </p:nvSpPr>
        <p:spPr>
          <a:xfrm>
            <a:off x="4514628" y="230213"/>
            <a:ext cx="7372349" cy="803654"/>
          </a:xfrm>
        </p:spPr>
        <p:txBody>
          <a:bodyPr/>
          <a:lstStyle/>
          <a:p>
            <a:r>
              <a:rPr lang="en-IE" sz="2800" dirty="0"/>
              <a:t>Strategic Seasonal Pricing Calculator</a:t>
            </a:r>
            <a:endParaRPr lang="en-IE" sz="2800" b="0" dirty="0">
              <a:solidFill>
                <a:srgbClr val="E96751"/>
              </a:solidFill>
            </a:endParaRPr>
          </a:p>
        </p:txBody>
      </p:sp>
      <p:sp>
        <p:nvSpPr>
          <p:cNvPr id="7" name="Text Placeholder 6">
            <a:extLst>
              <a:ext uri="{FF2B5EF4-FFF2-40B4-BE49-F238E27FC236}">
                <a16:creationId xmlns:a16="http://schemas.microsoft.com/office/drawing/2014/main" id="{BC83B3A5-377E-8713-CB7C-78C8251587B0}"/>
              </a:ext>
            </a:extLst>
          </p:cNvPr>
          <p:cNvSpPr>
            <a:spLocks noGrp="1"/>
          </p:cNvSpPr>
          <p:nvPr>
            <p:ph type="body" sz="quarter" idx="21"/>
          </p:nvPr>
        </p:nvSpPr>
        <p:spPr>
          <a:xfrm>
            <a:off x="4514628" y="850464"/>
            <a:ext cx="6705822" cy="4530541"/>
          </a:xfrm>
        </p:spPr>
        <p:txBody>
          <a:bodyPr/>
          <a:lstStyle/>
          <a:p>
            <a:pPr>
              <a:spcAft>
                <a:spcPts val="600"/>
              </a:spcAft>
            </a:pPr>
            <a:r>
              <a:rPr lang="en-US" dirty="0"/>
              <a:t>The Strategic Seasonal Dynamic Pricing Table builds on your base rate and seasonal pricing strategy by introducing greater flexibility, demand-driven insights, and dynamic adjustments.</a:t>
            </a:r>
          </a:p>
          <a:p>
            <a:pPr>
              <a:spcAft>
                <a:spcPts val="600"/>
              </a:spcAft>
            </a:pPr>
            <a:r>
              <a:rPr lang="en-US" dirty="0"/>
              <a:t>This tool enables you to refine your pricing model based on real-time demand, competitor trends, and guest </a:t>
            </a:r>
            <a:r>
              <a:rPr lang="en-US" dirty="0" err="1"/>
              <a:t>behaviour</a:t>
            </a:r>
            <a:r>
              <a:rPr lang="en-US" dirty="0"/>
              <a:t>, allowing you to </a:t>
            </a:r>
            <a:r>
              <a:rPr lang="en-US" dirty="0" err="1"/>
              <a:t>maximise</a:t>
            </a:r>
            <a:r>
              <a:rPr lang="en-US" dirty="0"/>
              <a:t> your high-demand periods and remain competitive during slower seasons. It helps you account for:</a:t>
            </a:r>
          </a:p>
          <a:p>
            <a:pPr marL="342900" indent="-342900">
              <a:buFont typeface="Wingdings" panose="05000000000000000000" pitchFamily="2" charset="2"/>
              <a:buChar char="v"/>
            </a:pPr>
            <a:r>
              <a:rPr lang="en-US" b="1" dirty="0"/>
              <a:t>Weekday vs Weekend </a:t>
            </a:r>
            <a:r>
              <a:rPr lang="en-US" dirty="0"/>
              <a:t>pricing differences</a:t>
            </a:r>
          </a:p>
          <a:p>
            <a:pPr marL="342900" indent="-342900">
              <a:buFont typeface="Wingdings" panose="05000000000000000000" pitchFamily="2" charset="2"/>
              <a:buChar char="v"/>
            </a:pPr>
            <a:r>
              <a:rPr lang="en-US" dirty="0"/>
              <a:t>Holiday and peak event </a:t>
            </a:r>
            <a:r>
              <a:rPr lang="en-US" b="1" dirty="0"/>
              <a:t>surcharges</a:t>
            </a:r>
          </a:p>
          <a:p>
            <a:pPr marL="342900" indent="-342900">
              <a:buFont typeface="Wingdings" panose="05000000000000000000" pitchFamily="2" charset="2"/>
              <a:buChar char="v"/>
            </a:pPr>
            <a:r>
              <a:rPr lang="en-US" dirty="0"/>
              <a:t>Last-minute </a:t>
            </a:r>
            <a:r>
              <a:rPr lang="en-US" b="1" dirty="0"/>
              <a:t>discounts</a:t>
            </a:r>
            <a:r>
              <a:rPr lang="en-US" dirty="0"/>
              <a:t> or early booking incentives</a:t>
            </a:r>
          </a:p>
          <a:p>
            <a:pPr marL="342900" indent="-342900">
              <a:buFont typeface="Wingdings" panose="05000000000000000000" pitchFamily="2" charset="2"/>
              <a:buChar char="v"/>
            </a:pPr>
            <a:r>
              <a:rPr lang="en-US" b="1" dirty="0"/>
              <a:t>Minimum night stay </a:t>
            </a:r>
            <a:r>
              <a:rPr lang="en-US" dirty="0"/>
              <a:t>rules across seasons</a:t>
            </a:r>
          </a:p>
          <a:p>
            <a:pPr marL="342900" indent="-342900">
              <a:buFont typeface="Wingdings" panose="05000000000000000000" pitchFamily="2" charset="2"/>
              <a:buChar char="v"/>
            </a:pPr>
            <a:r>
              <a:rPr lang="en-US" b="1" dirty="0"/>
              <a:t>Demand-based tiering </a:t>
            </a:r>
            <a:r>
              <a:rPr lang="en-US" dirty="0"/>
              <a:t>(e.g., high demand = premium pricing)</a:t>
            </a:r>
          </a:p>
          <a:p>
            <a:pPr marL="342900" indent="-342900">
              <a:buFont typeface="Wingdings" panose="05000000000000000000" pitchFamily="2" charset="2"/>
              <a:buChar char="v"/>
            </a:pPr>
            <a:endParaRPr lang="en-US" sz="1000" dirty="0"/>
          </a:p>
        </p:txBody>
      </p:sp>
      <p:sp>
        <p:nvSpPr>
          <p:cNvPr id="5" name="Text Placeholder 4">
            <a:extLst>
              <a:ext uri="{FF2B5EF4-FFF2-40B4-BE49-F238E27FC236}">
                <a16:creationId xmlns:a16="http://schemas.microsoft.com/office/drawing/2014/main" id="{F76FEED4-14D9-D118-EA8C-1801A2D1D859}"/>
              </a:ext>
            </a:extLst>
          </p:cNvPr>
          <p:cNvSpPr>
            <a:spLocks noGrp="1"/>
          </p:cNvSpPr>
          <p:nvPr>
            <p:ph type="body" sz="quarter" idx="18"/>
          </p:nvPr>
        </p:nvSpPr>
        <p:spPr>
          <a:xfrm>
            <a:off x="363060" y="1978165"/>
            <a:ext cx="3016098" cy="1049221"/>
          </a:xfrm>
        </p:spPr>
        <p:txBody>
          <a:bodyPr/>
          <a:lstStyle/>
          <a:p>
            <a:r>
              <a:rPr lang="en-IE" b="0" dirty="0"/>
              <a:t>Strategic Seasonal Pricing Calculator</a:t>
            </a:r>
            <a:endParaRPr lang="en-IE" b="0" dirty="0">
              <a:solidFill>
                <a:srgbClr val="E96751"/>
              </a:solidFill>
            </a:endParaRPr>
          </a:p>
        </p:txBody>
      </p:sp>
      <p:sp>
        <p:nvSpPr>
          <p:cNvPr id="6" name="Text Placeholder 5">
            <a:extLst>
              <a:ext uri="{FF2B5EF4-FFF2-40B4-BE49-F238E27FC236}">
                <a16:creationId xmlns:a16="http://schemas.microsoft.com/office/drawing/2014/main" id="{073A3D3B-0677-027A-B8F6-DFBED37B6202}"/>
              </a:ext>
            </a:extLst>
          </p:cNvPr>
          <p:cNvSpPr>
            <a:spLocks noGrp="1"/>
          </p:cNvSpPr>
          <p:nvPr>
            <p:ph type="body" sz="quarter" idx="19"/>
          </p:nvPr>
        </p:nvSpPr>
        <p:spPr>
          <a:xfrm>
            <a:off x="261922" y="850464"/>
            <a:ext cx="3218374" cy="385564"/>
          </a:xfrm>
        </p:spPr>
        <p:txBody>
          <a:bodyPr/>
          <a:lstStyle/>
          <a:p>
            <a:r>
              <a:rPr lang="en-IE" sz="2800" dirty="0"/>
              <a:t>Price Change Scenario Modelling</a:t>
            </a:r>
          </a:p>
          <a:p>
            <a:endParaRPr lang="en-IE" sz="2800" dirty="0"/>
          </a:p>
        </p:txBody>
      </p:sp>
      <p:grpSp>
        <p:nvGrpSpPr>
          <p:cNvPr id="2" name="Group 1">
            <a:extLst>
              <a:ext uri="{FF2B5EF4-FFF2-40B4-BE49-F238E27FC236}">
                <a16:creationId xmlns:a16="http://schemas.microsoft.com/office/drawing/2014/main" id="{0D98E2A3-2CA2-C2CA-BC71-43F71250AE4E}"/>
              </a:ext>
            </a:extLst>
          </p:cNvPr>
          <p:cNvGrpSpPr/>
          <p:nvPr/>
        </p:nvGrpSpPr>
        <p:grpSpPr>
          <a:xfrm>
            <a:off x="10920313" y="237675"/>
            <a:ext cx="1081945" cy="1011723"/>
            <a:chOff x="1016000" y="1137920"/>
            <a:chExt cx="1016000" cy="1016000"/>
          </a:xfrm>
        </p:grpSpPr>
        <p:sp>
          <p:nvSpPr>
            <p:cNvPr id="3" name="Oval 2">
              <a:extLst>
                <a:ext uri="{FF2B5EF4-FFF2-40B4-BE49-F238E27FC236}">
                  <a16:creationId xmlns:a16="http://schemas.microsoft.com/office/drawing/2014/main" id="{9C661A0E-41C7-6FB8-D564-444FB0653629}"/>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CD103D0D-91F9-2804-47D5-7BB5E18E3A80}"/>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33</a:t>
              </a:r>
            </a:p>
          </p:txBody>
        </p:sp>
      </p:grpSp>
    </p:spTree>
    <p:extLst>
      <p:ext uri="{BB962C8B-B14F-4D97-AF65-F5344CB8AC3E}">
        <p14:creationId xmlns:p14="http://schemas.microsoft.com/office/powerpoint/2010/main" val="431075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E093-9E91-D0EE-35AC-9A12D70E689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1BA8ADC-CE28-85DE-E305-6E49DC401AD8}"/>
              </a:ext>
            </a:extLst>
          </p:cNvPr>
          <p:cNvSpPr>
            <a:spLocks noGrp="1"/>
          </p:cNvSpPr>
          <p:nvPr>
            <p:ph type="body" sz="quarter" idx="18"/>
          </p:nvPr>
        </p:nvSpPr>
        <p:spPr>
          <a:xfrm>
            <a:off x="788657" y="1068985"/>
            <a:ext cx="10755643" cy="3499183"/>
          </a:xfrm>
        </p:spPr>
        <p:txBody>
          <a:bodyPr/>
          <a:lstStyle/>
          <a:p>
            <a:pPr>
              <a:spcAft>
                <a:spcPts val="600"/>
              </a:spcAft>
            </a:pPr>
            <a:r>
              <a:rPr lang="en-US" dirty="0"/>
              <a:t>By using this advanced model, you’re not just covering costs — you’re </a:t>
            </a:r>
            <a:r>
              <a:rPr lang="en-US" b="1" dirty="0" err="1"/>
              <a:t>maximising</a:t>
            </a:r>
            <a:r>
              <a:rPr lang="en-US" b="1" dirty="0"/>
              <a:t> revenue</a:t>
            </a:r>
            <a:r>
              <a:rPr lang="en-US" dirty="0"/>
              <a:t>, improving occupancy, and offering pricing that reflects your property's </a:t>
            </a:r>
            <a:r>
              <a:rPr lang="en-US" b="1" dirty="0"/>
              <a:t>true market value</a:t>
            </a:r>
            <a:r>
              <a:rPr lang="en-US" dirty="0"/>
              <a:t> across the year.</a:t>
            </a:r>
          </a:p>
          <a:p>
            <a:pPr>
              <a:spcAft>
                <a:spcPts val="600"/>
              </a:spcAft>
            </a:pPr>
            <a:r>
              <a:rPr lang="en-US" sz="2800" b="1" dirty="0">
                <a:solidFill>
                  <a:srgbClr val="E96751"/>
                </a:solidFill>
              </a:rPr>
              <a:t>You will be able to strategically;</a:t>
            </a:r>
          </a:p>
          <a:p>
            <a:pPr marL="342900" indent="-342900">
              <a:spcAft>
                <a:spcPts val="600"/>
              </a:spcAft>
              <a:buFont typeface="Wingdings" panose="05000000000000000000" pitchFamily="2" charset="2"/>
              <a:buChar char="v"/>
            </a:pPr>
            <a:r>
              <a:rPr lang="en-US" b="1" dirty="0"/>
              <a:t>Match your pricing to real-world booking patterns</a:t>
            </a:r>
            <a:r>
              <a:rPr lang="en-US" dirty="0"/>
              <a:t> across different seasons</a:t>
            </a:r>
          </a:p>
          <a:p>
            <a:pPr marL="342900" indent="-342900">
              <a:spcAft>
                <a:spcPts val="600"/>
              </a:spcAft>
              <a:buFont typeface="Wingdings" panose="05000000000000000000" pitchFamily="2" charset="2"/>
              <a:buChar char="v"/>
            </a:pPr>
            <a:r>
              <a:rPr lang="en-US" b="1" dirty="0"/>
              <a:t>Avoid undercharging in peak periods</a:t>
            </a:r>
            <a:r>
              <a:rPr lang="en-US" dirty="0"/>
              <a:t> when demand is high</a:t>
            </a:r>
          </a:p>
          <a:p>
            <a:pPr marL="342900" indent="-342900">
              <a:spcAft>
                <a:spcPts val="600"/>
              </a:spcAft>
              <a:buFont typeface="Wingdings" panose="05000000000000000000" pitchFamily="2" charset="2"/>
              <a:buChar char="v"/>
            </a:pPr>
            <a:r>
              <a:rPr lang="en-US" b="1" dirty="0"/>
              <a:t>Stay competitive in off-peak times</a:t>
            </a:r>
            <a:r>
              <a:rPr lang="en-US" dirty="0"/>
              <a:t> by offering discounts that still protect your profitability</a:t>
            </a:r>
          </a:p>
          <a:p>
            <a:pPr marL="342900" indent="-342900">
              <a:spcAft>
                <a:spcPts val="600"/>
              </a:spcAft>
              <a:buFont typeface="Wingdings" panose="05000000000000000000" pitchFamily="2" charset="2"/>
              <a:buChar char="v"/>
            </a:pPr>
            <a:r>
              <a:rPr lang="en-US" b="1" dirty="0"/>
              <a:t>Test different pricing and occupancy scenarios</a:t>
            </a:r>
            <a:r>
              <a:rPr lang="en-US" dirty="0"/>
              <a:t> so you can forecast annual revenue and cash flow</a:t>
            </a:r>
          </a:p>
          <a:p>
            <a:pPr marL="342900" indent="-342900">
              <a:spcAft>
                <a:spcPts val="600"/>
              </a:spcAft>
              <a:buFont typeface="Wingdings" panose="05000000000000000000" pitchFamily="2" charset="2"/>
              <a:buChar char="v"/>
            </a:pPr>
            <a:r>
              <a:rPr lang="en-US" b="1" dirty="0"/>
              <a:t>Make informed decisions</a:t>
            </a:r>
            <a:r>
              <a:rPr lang="en-US" dirty="0"/>
              <a:t> about promotions, minimum stay policies, and pricing strategy changes</a:t>
            </a:r>
          </a:p>
          <a:p>
            <a:pPr marL="342900" indent="-342900">
              <a:spcAft>
                <a:spcPts val="600"/>
              </a:spcAft>
              <a:buFont typeface="Wingdings" panose="05000000000000000000" pitchFamily="2" charset="2"/>
              <a:buChar char="v"/>
            </a:pPr>
            <a:endParaRPr lang="en-US" sz="1000" dirty="0"/>
          </a:p>
          <a:p>
            <a:pPr>
              <a:spcAft>
                <a:spcPts val="600"/>
              </a:spcAft>
            </a:pPr>
            <a:r>
              <a:rPr lang="en-US" dirty="0"/>
              <a:t>By using this tool, you create a </a:t>
            </a:r>
            <a:r>
              <a:rPr lang="en-US" b="1" dirty="0"/>
              <a:t>dynamic pricing model</a:t>
            </a:r>
            <a:r>
              <a:rPr lang="en-US" dirty="0"/>
              <a:t> instead of a flat rate, giving your business a competitive edge and more control over financial performance throughout the year.</a:t>
            </a:r>
          </a:p>
          <a:p>
            <a:pPr>
              <a:spcAft>
                <a:spcPts val="600"/>
              </a:spcAft>
            </a:pPr>
            <a:br>
              <a:rPr lang="en-US" dirty="0"/>
            </a:br>
            <a:endParaRPr lang="en-IE" dirty="0"/>
          </a:p>
        </p:txBody>
      </p:sp>
      <p:sp>
        <p:nvSpPr>
          <p:cNvPr id="7" name="Text Placeholder 6">
            <a:extLst>
              <a:ext uri="{FF2B5EF4-FFF2-40B4-BE49-F238E27FC236}">
                <a16:creationId xmlns:a16="http://schemas.microsoft.com/office/drawing/2014/main" id="{70ADF1A3-D9E3-9DDF-BF3C-D6B61BB10167}"/>
              </a:ext>
            </a:extLst>
          </p:cNvPr>
          <p:cNvSpPr>
            <a:spLocks noGrp="1"/>
          </p:cNvSpPr>
          <p:nvPr>
            <p:ph type="body" sz="quarter" idx="16"/>
          </p:nvPr>
        </p:nvSpPr>
        <p:spPr>
          <a:xfrm>
            <a:off x="788657" y="247543"/>
            <a:ext cx="10614687" cy="803654"/>
          </a:xfrm>
        </p:spPr>
        <p:txBody>
          <a:bodyPr/>
          <a:lstStyle/>
          <a:p>
            <a:r>
              <a:rPr lang="en-IE" dirty="0"/>
              <a:t>Strategic Seasonal Pricing Calculator: </a:t>
            </a:r>
            <a:r>
              <a:rPr lang="en-IE" b="0" dirty="0">
                <a:solidFill>
                  <a:srgbClr val="E96751"/>
                </a:solidFill>
              </a:rPr>
              <a:t>Dynamic Rate Planning</a:t>
            </a:r>
          </a:p>
        </p:txBody>
      </p:sp>
    </p:spTree>
    <p:extLst>
      <p:ext uri="{BB962C8B-B14F-4D97-AF65-F5344CB8AC3E}">
        <p14:creationId xmlns:p14="http://schemas.microsoft.com/office/powerpoint/2010/main" val="10399700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3E07B-609D-A62D-C1B4-81A9D247496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6655457-90DD-7291-0021-F09A7AD637C3}"/>
              </a:ext>
            </a:extLst>
          </p:cNvPr>
          <p:cNvSpPr>
            <a:spLocks noGrp="1"/>
          </p:cNvSpPr>
          <p:nvPr>
            <p:ph type="body" sz="quarter" idx="16"/>
          </p:nvPr>
        </p:nvSpPr>
        <p:spPr>
          <a:xfrm>
            <a:off x="447675" y="159751"/>
            <a:ext cx="10614687" cy="803654"/>
          </a:xfrm>
        </p:spPr>
        <p:txBody>
          <a:bodyPr/>
          <a:lstStyle/>
          <a:p>
            <a:r>
              <a:rPr lang="en-IE" sz="2800" dirty="0"/>
              <a:t>Strategic Seasonal Pricing Calculator: </a:t>
            </a:r>
            <a:r>
              <a:rPr lang="en-IE" sz="2800" b="0" dirty="0">
                <a:solidFill>
                  <a:srgbClr val="E96751"/>
                </a:solidFill>
              </a:rPr>
              <a:t>Dynamic Rate Planning</a:t>
            </a:r>
          </a:p>
          <a:p>
            <a:endParaRPr lang="en-IE" sz="2800" dirty="0"/>
          </a:p>
        </p:txBody>
      </p:sp>
      <p:graphicFrame>
        <p:nvGraphicFramePr>
          <p:cNvPr id="5" name="Table 4">
            <a:extLst>
              <a:ext uri="{FF2B5EF4-FFF2-40B4-BE49-F238E27FC236}">
                <a16:creationId xmlns:a16="http://schemas.microsoft.com/office/drawing/2014/main" id="{CE7E4E23-B079-AB73-176E-FA2FE38A170E}"/>
              </a:ext>
            </a:extLst>
          </p:cNvPr>
          <p:cNvGraphicFramePr>
            <a:graphicFrameLocks noGrp="1"/>
          </p:cNvGraphicFramePr>
          <p:nvPr/>
        </p:nvGraphicFramePr>
        <p:xfrm>
          <a:off x="422175" y="685988"/>
          <a:ext cx="11322150" cy="6120036"/>
        </p:xfrm>
        <a:graphic>
          <a:graphicData uri="http://schemas.openxmlformats.org/drawingml/2006/table">
            <a:tbl>
              <a:tblPr/>
              <a:tblGrid>
                <a:gridCol w="2363581">
                  <a:extLst>
                    <a:ext uri="{9D8B030D-6E8A-4147-A177-3AD203B41FA5}">
                      <a16:colId xmlns:a16="http://schemas.microsoft.com/office/drawing/2014/main" val="1663284327"/>
                    </a:ext>
                  </a:extLst>
                </a:gridCol>
                <a:gridCol w="8958569">
                  <a:extLst>
                    <a:ext uri="{9D8B030D-6E8A-4147-A177-3AD203B41FA5}">
                      <a16:colId xmlns:a16="http://schemas.microsoft.com/office/drawing/2014/main" val="1585532790"/>
                    </a:ext>
                  </a:extLst>
                </a:gridCol>
              </a:tblGrid>
              <a:tr h="355211">
                <a:tc>
                  <a:txBody>
                    <a:bodyPr/>
                    <a:lstStyle/>
                    <a:p>
                      <a:pPr>
                        <a:buNone/>
                      </a:pPr>
                      <a:r>
                        <a:rPr lang="en-IE" sz="2200" b="1" dirty="0">
                          <a:solidFill>
                            <a:schemeClr val="bg1"/>
                          </a:solidFill>
                        </a:rPr>
                        <a:t>Term</a:t>
                      </a:r>
                      <a:endParaRPr lang="en-IE" sz="22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Meaning</a:t>
                      </a:r>
                      <a:endParaRPr lang="en-IE" sz="220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696580946"/>
                  </a:ext>
                </a:extLst>
              </a:tr>
              <a:tr h="888028">
                <a:tc>
                  <a:txBody>
                    <a:bodyPr/>
                    <a:lstStyle/>
                    <a:p>
                      <a:pPr>
                        <a:buNone/>
                      </a:pPr>
                      <a:r>
                        <a:rPr lang="en-IE" sz="2000" b="0" dirty="0">
                          <a:solidFill>
                            <a:schemeClr val="bg1"/>
                          </a:solidFill>
                        </a:rPr>
                        <a:t>Purpose</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This model is built to </a:t>
                      </a:r>
                      <a:r>
                        <a:rPr lang="en-US" sz="2000" b="1" dirty="0">
                          <a:solidFill>
                            <a:srgbClr val="595959"/>
                          </a:solidFill>
                        </a:rPr>
                        <a:t>strategically price your offering</a:t>
                      </a:r>
                      <a:r>
                        <a:rPr lang="en-US" sz="2000" dirty="0">
                          <a:solidFill>
                            <a:srgbClr val="595959"/>
                          </a:solidFill>
                        </a:rPr>
                        <a:t> so that you not only cover your operating costs but also hit a </a:t>
                      </a:r>
                      <a:r>
                        <a:rPr lang="en-US" sz="2000" b="1" dirty="0">
                          <a:solidFill>
                            <a:srgbClr val="595959"/>
                          </a:solidFill>
                        </a:rPr>
                        <a:t>target profit goal</a:t>
                      </a:r>
                      <a:r>
                        <a:rPr lang="en-US" sz="2000" dirty="0">
                          <a:solidFill>
                            <a:srgbClr val="595959"/>
                          </a:solidFill>
                        </a:rPr>
                        <a:t>. It’s ideal for real business planning.</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457138"/>
                  </a:ext>
                </a:extLst>
              </a:tr>
              <a:tr h="621620">
                <a:tc>
                  <a:txBody>
                    <a:bodyPr/>
                    <a:lstStyle/>
                    <a:p>
                      <a:pPr>
                        <a:buNone/>
                      </a:pPr>
                      <a:r>
                        <a:rPr lang="en-IE" sz="2000" b="0" dirty="0">
                          <a:solidFill>
                            <a:schemeClr val="bg1"/>
                          </a:solidFill>
                        </a:rPr>
                        <a:t>Rate Basis</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Instead of picking random rates per season, you start with a calculated </a:t>
                      </a:r>
                      <a:r>
                        <a:rPr lang="en-US" sz="2000" b="1" dirty="0">
                          <a:solidFill>
                            <a:srgbClr val="595959"/>
                          </a:solidFill>
                        </a:rPr>
                        <a:t>base rate</a:t>
                      </a:r>
                      <a:r>
                        <a:rPr lang="en-US" sz="2000" dirty="0">
                          <a:solidFill>
                            <a:srgbClr val="595959"/>
                          </a:solidFill>
                        </a:rPr>
                        <a:t> (e.g. €125), based on your costs and profit target. Then you </a:t>
                      </a:r>
                      <a:r>
                        <a:rPr lang="en-US" sz="2000" b="1" dirty="0">
                          <a:solidFill>
                            <a:srgbClr val="595959"/>
                          </a:solidFill>
                        </a:rPr>
                        <a:t>adjust up or down</a:t>
                      </a:r>
                      <a:r>
                        <a:rPr lang="en-US" sz="2000" dirty="0">
                          <a:solidFill>
                            <a:srgbClr val="595959"/>
                          </a:solidFill>
                        </a:rPr>
                        <a:t> depending on demand in each season.</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1517443"/>
                  </a:ext>
                </a:extLst>
              </a:tr>
              <a:tr h="621620">
                <a:tc>
                  <a:txBody>
                    <a:bodyPr/>
                    <a:lstStyle/>
                    <a:p>
                      <a:pPr>
                        <a:buNone/>
                      </a:pPr>
                      <a:r>
                        <a:rPr lang="en-IE" sz="2000" b="0" dirty="0">
                          <a:solidFill>
                            <a:schemeClr val="bg1"/>
                          </a:solidFill>
                        </a:rPr>
                        <a:t>Occupancy</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Assumes </a:t>
                      </a:r>
                      <a:r>
                        <a:rPr lang="en-US" sz="2000" b="1" dirty="0">
                          <a:solidFill>
                            <a:srgbClr val="595959"/>
                          </a:solidFill>
                        </a:rPr>
                        <a:t>more confident booking rates</a:t>
                      </a:r>
                      <a:r>
                        <a:rPr lang="en-US" sz="2000" dirty="0">
                          <a:solidFill>
                            <a:srgbClr val="595959"/>
                          </a:solidFill>
                        </a:rPr>
                        <a:t> than the flat model — 25% in low, 45% in mid, 65% in high season — reflecting a growth mindset or good marketing.</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929578"/>
                  </a:ext>
                </a:extLst>
              </a:tr>
              <a:tr h="621620">
                <a:tc>
                  <a:txBody>
                    <a:bodyPr/>
                    <a:lstStyle/>
                    <a:p>
                      <a:pPr>
                        <a:buNone/>
                      </a:pPr>
                      <a:r>
                        <a:rPr lang="en-IE" sz="2000" b="0" dirty="0">
                          <a:solidFill>
                            <a:schemeClr val="bg1"/>
                          </a:solidFill>
                        </a:rPr>
                        <a:t>Rate Strategy</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Rates are </a:t>
                      </a:r>
                      <a:r>
                        <a:rPr lang="en-US" sz="2000" b="1" dirty="0">
                          <a:solidFill>
                            <a:srgbClr val="595959"/>
                          </a:solidFill>
                        </a:rPr>
                        <a:t>dynamically adjusted</a:t>
                      </a:r>
                      <a:r>
                        <a:rPr lang="en-US" sz="2000" dirty="0">
                          <a:solidFill>
                            <a:srgbClr val="595959"/>
                          </a:solidFill>
                        </a:rPr>
                        <a:t>. For example, in high season you might add 20%, in low season subtract 15%. It’s responsive to when people are more or less likely to book.</a:t>
                      </a:r>
                      <a:endParaRPr lang="en-IE" sz="2000" kern="1200" dirty="0">
                        <a:solidFill>
                          <a:srgbClr val="59595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0335934"/>
                  </a:ext>
                </a:extLst>
              </a:tr>
              <a:tr h="621620">
                <a:tc>
                  <a:txBody>
                    <a:bodyPr/>
                    <a:lstStyle/>
                    <a:p>
                      <a:pPr>
                        <a:buNone/>
                      </a:pPr>
                      <a:r>
                        <a:rPr lang="en-IE" sz="2000" b="0" dirty="0">
                          <a:solidFill>
                            <a:schemeClr val="bg1"/>
                          </a:solidFill>
                        </a:rPr>
                        <a:t>Cost Tracking</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Unlike flat models, this includes </a:t>
                      </a:r>
                      <a:r>
                        <a:rPr lang="en-US" sz="2000" b="1" dirty="0">
                          <a:solidFill>
                            <a:srgbClr val="595959"/>
                          </a:solidFill>
                        </a:rPr>
                        <a:t>estimated operating costs per season</a:t>
                      </a:r>
                      <a:r>
                        <a:rPr lang="en-US" sz="2000" dirty="0">
                          <a:solidFill>
                            <a:srgbClr val="595959"/>
                          </a:solidFill>
                        </a:rPr>
                        <a:t>, so you can clearly see if you’re making a profit or running at a loss.</a:t>
                      </a: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770458"/>
                  </a:ext>
                </a:extLst>
              </a:tr>
              <a:tr h="621620">
                <a:tc>
                  <a:txBody>
                    <a:bodyPr/>
                    <a:lstStyle/>
                    <a:p>
                      <a:pPr>
                        <a:buNone/>
                      </a:pPr>
                      <a:r>
                        <a:rPr lang="en-IE" sz="2000" b="0" dirty="0">
                          <a:solidFill>
                            <a:schemeClr val="bg1"/>
                          </a:solidFill>
                        </a:rPr>
                        <a:t>Projected Revenue</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This pricing strategy forecasts </a:t>
                      </a:r>
                      <a:r>
                        <a:rPr lang="en-US" sz="2000" b="1" dirty="0">
                          <a:solidFill>
                            <a:srgbClr val="595959"/>
                          </a:solidFill>
                        </a:rPr>
                        <a:t>€45,630 annually</a:t>
                      </a:r>
                      <a:r>
                        <a:rPr lang="en-US" sz="2000" dirty="0">
                          <a:solidFill>
                            <a:srgbClr val="595959"/>
                          </a:solidFill>
                        </a:rPr>
                        <a:t> — which is </a:t>
                      </a:r>
                      <a:r>
                        <a:rPr lang="en-US" sz="2000" b="1" dirty="0">
                          <a:solidFill>
                            <a:srgbClr val="595959"/>
                          </a:solidFill>
                        </a:rPr>
                        <a:t>more than double</a:t>
                      </a:r>
                      <a:r>
                        <a:rPr lang="en-US" sz="2000" dirty="0">
                          <a:solidFill>
                            <a:srgbClr val="595959"/>
                          </a:solidFill>
                        </a:rPr>
                        <a:t> what you’d make with a basic flat-rate model.</a:t>
                      </a: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704379"/>
                  </a:ext>
                </a:extLst>
              </a:tr>
              <a:tr h="621620">
                <a:tc>
                  <a:txBody>
                    <a:bodyPr/>
                    <a:lstStyle/>
                    <a:p>
                      <a:pPr>
                        <a:buNone/>
                      </a:pPr>
                      <a:r>
                        <a:rPr lang="en-IE" sz="2000" dirty="0">
                          <a:solidFill>
                            <a:schemeClr val="bg1"/>
                          </a:solidFill>
                        </a:rPr>
                        <a:t>Profit Calculation</a:t>
                      </a:r>
                      <a:endParaRPr lang="en-IE" sz="2000" b="0" dirty="0">
                        <a:solidFill>
                          <a:schemeClr val="bg1"/>
                        </a:solidFill>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It clearly shows </a:t>
                      </a:r>
                      <a:r>
                        <a:rPr lang="en-US" sz="2000" b="1" dirty="0">
                          <a:solidFill>
                            <a:srgbClr val="595959"/>
                          </a:solidFill>
                        </a:rPr>
                        <a:t>€26,430 in total annual profit</a:t>
                      </a:r>
                      <a:r>
                        <a:rPr lang="en-US" sz="2000" dirty="0">
                          <a:solidFill>
                            <a:srgbClr val="595959"/>
                          </a:solidFill>
                        </a:rPr>
                        <a:t>, making it a complete financial tool — not just a revenue forecast.</a:t>
                      </a:r>
                      <a:endParaRPr lang="en-IE" sz="20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3213764"/>
                  </a:ext>
                </a:extLst>
              </a:tr>
            </a:tbl>
          </a:graphicData>
        </a:graphic>
      </p:graphicFrame>
    </p:spTree>
    <p:extLst>
      <p:ext uri="{BB962C8B-B14F-4D97-AF65-F5344CB8AC3E}">
        <p14:creationId xmlns:p14="http://schemas.microsoft.com/office/powerpoint/2010/main" val="4171758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22D2F-D4A9-DCE5-0FFF-5FCAD09FC703}"/>
              </a:ext>
            </a:extLst>
          </p:cNvPr>
          <p:cNvSpPr>
            <a:spLocks noGrp="1"/>
          </p:cNvSpPr>
          <p:nvPr>
            <p:ph type="body" sz="quarter" idx="18"/>
          </p:nvPr>
        </p:nvSpPr>
        <p:spPr>
          <a:xfrm>
            <a:off x="788657" y="1170313"/>
            <a:ext cx="10841368" cy="2411087"/>
          </a:xfrm>
        </p:spPr>
        <p:txBody>
          <a:bodyPr/>
          <a:lstStyle/>
          <a:p>
            <a:r>
              <a:rPr lang="en-US" dirty="0">
                <a:solidFill>
                  <a:srgbClr val="595959"/>
                </a:solidFill>
              </a:rPr>
              <a:t>This section is a </a:t>
            </a:r>
            <a:r>
              <a:rPr lang="en-US" b="1" dirty="0">
                <a:solidFill>
                  <a:srgbClr val="595959"/>
                </a:solidFill>
              </a:rPr>
              <a:t>step-by-step pricing strategy guide</a:t>
            </a:r>
            <a:r>
              <a:rPr lang="en-US" dirty="0">
                <a:solidFill>
                  <a:srgbClr val="595959"/>
                </a:solidFill>
              </a:rPr>
              <a:t> for accommodation providers, specifically designed to help them build a </a:t>
            </a:r>
            <a:r>
              <a:rPr lang="en-US" b="1" dirty="0">
                <a:solidFill>
                  <a:srgbClr val="595959"/>
                </a:solidFill>
              </a:rPr>
              <a:t>profitable and competitive pricing model</a:t>
            </a:r>
            <a:r>
              <a:rPr lang="en-US" dirty="0">
                <a:solidFill>
                  <a:srgbClr val="595959"/>
                </a:solidFill>
              </a:rPr>
              <a:t> using the </a:t>
            </a:r>
            <a:r>
              <a:rPr lang="en-US" b="1" dirty="0">
                <a:solidFill>
                  <a:srgbClr val="595959"/>
                </a:solidFill>
              </a:rPr>
              <a:t>Cost-Plus Pricing Method</a:t>
            </a:r>
            <a:r>
              <a:rPr lang="en-US" dirty="0">
                <a:solidFill>
                  <a:srgbClr val="595959"/>
                </a:solidFill>
              </a:rPr>
              <a:t>.</a:t>
            </a:r>
          </a:p>
          <a:p>
            <a:endParaRPr lang="en-US" b="1" dirty="0">
              <a:solidFill>
                <a:srgbClr val="595959"/>
              </a:solidFill>
            </a:endParaRPr>
          </a:p>
          <a:p>
            <a:r>
              <a:rPr lang="en-US" b="1" dirty="0">
                <a:solidFill>
                  <a:srgbClr val="595959"/>
                </a:solidFill>
              </a:rPr>
              <a:t>Calculate your base rate</a:t>
            </a:r>
            <a:r>
              <a:rPr lang="en-US" dirty="0">
                <a:solidFill>
                  <a:srgbClr val="595959"/>
                </a:solidFill>
              </a:rPr>
              <a:t> using the Cost-Plus formula.</a:t>
            </a:r>
          </a:p>
          <a:p>
            <a:pPr marL="457200" indent="-457200">
              <a:buFont typeface="+mj-lt"/>
              <a:buAutoNum type="arabicPeriod"/>
            </a:pPr>
            <a:r>
              <a:rPr lang="en-US" b="1" dirty="0">
                <a:solidFill>
                  <a:srgbClr val="595959"/>
                </a:solidFill>
              </a:rPr>
              <a:t>Create seasonal tiers</a:t>
            </a:r>
            <a:r>
              <a:rPr lang="en-US" dirty="0">
                <a:solidFill>
                  <a:srgbClr val="595959"/>
                </a:solidFill>
              </a:rPr>
              <a:t> using percentage adjustments to match demand.</a:t>
            </a:r>
          </a:p>
          <a:p>
            <a:pPr marL="457200" indent="-457200">
              <a:buFont typeface="+mj-lt"/>
              <a:buAutoNum type="arabicPeriod"/>
            </a:pPr>
            <a:r>
              <a:rPr lang="en-US" b="1" dirty="0">
                <a:solidFill>
                  <a:srgbClr val="595959"/>
                </a:solidFill>
              </a:rPr>
              <a:t>Add value by designing packages or upsells that appeal to guests ‘ needs</a:t>
            </a:r>
            <a:r>
              <a:rPr lang="en-US" dirty="0">
                <a:solidFill>
                  <a:srgbClr val="595959"/>
                </a:solidFill>
              </a:rPr>
              <a:t>.</a:t>
            </a:r>
          </a:p>
          <a:p>
            <a:pPr marL="457200" indent="-457200">
              <a:buFont typeface="+mj-lt"/>
              <a:buAutoNum type="arabicPeriod"/>
            </a:pPr>
            <a:r>
              <a:rPr lang="en-US" b="1" dirty="0">
                <a:solidFill>
                  <a:srgbClr val="595959"/>
                </a:solidFill>
              </a:rPr>
              <a:t>Test competitiveness</a:t>
            </a:r>
            <a:r>
              <a:rPr lang="en-US" dirty="0">
                <a:solidFill>
                  <a:srgbClr val="595959"/>
                </a:solidFill>
              </a:rPr>
              <a:t> by comparing your rates with local alternatives.</a:t>
            </a:r>
          </a:p>
          <a:p>
            <a:pPr marL="457200" indent="-457200">
              <a:buFont typeface="+mj-lt"/>
              <a:buAutoNum type="arabicPeriod"/>
            </a:pPr>
            <a:r>
              <a:rPr lang="en-US" b="1" dirty="0">
                <a:solidFill>
                  <a:srgbClr val="595959"/>
                </a:solidFill>
              </a:rPr>
              <a:t>Review regularly</a:t>
            </a:r>
            <a:r>
              <a:rPr lang="en-US" dirty="0">
                <a:solidFill>
                  <a:srgbClr val="595959"/>
                </a:solidFill>
              </a:rPr>
              <a:t> – revise your prices if costs rise or if you reach full occupancy frequently.</a:t>
            </a:r>
          </a:p>
          <a:p>
            <a:pPr marL="457200" indent="-457200">
              <a:buFont typeface="+mj-lt"/>
              <a:buAutoNum type="arabicPeriod"/>
            </a:pPr>
            <a:endParaRPr lang="en-US" dirty="0">
              <a:solidFill>
                <a:srgbClr val="595959"/>
              </a:solidFill>
            </a:endParaRPr>
          </a:p>
          <a:p>
            <a:r>
              <a:rPr lang="en-US" dirty="0">
                <a:solidFill>
                  <a:srgbClr val="595959"/>
                </a:solidFill>
              </a:rPr>
              <a:t>The </a:t>
            </a:r>
            <a:r>
              <a:rPr lang="en-US" b="1" dirty="0">
                <a:solidFill>
                  <a:srgbClr val="595959"/>
                </a:solidFill>
              </a:rPr>
              <a:t>Cost-Plus Pricing Formula</a:t>
            </a:r>
            <a:r>
              <a:rPr lang="en-US" dirty="0">
                <a:solidFill>
                  <a:srgbClr val="595959"/>
                </a:solidFill>
              </a:rPr>
              <a:t> helps you set a </a:t>
            </a:r>
            <a:r>
              <a:rPr lang="en-US" b="1" dirty="0">
                <a:solidFill>
                  <a:srgbClr val="595959"/>
                </a:solidFill>
              </a:rPr>
              <a:t>base nightly rate</a:t>
            </a:r>
            <a:r>
              <a:rPr lang="en-US" dirty="0">
                <a:solidFill>
                  <a:srgbClr val="595959"/>
                </a:solidFill>
              </a:rPr>
              <a:t> by ensuring that your </a:t>
            </a:r>
            <a:r>
              <a:rPr lang="en-US" b="1" dirty="0">
                <a:solidFill>
                  <a:srgbClr val="595959"/>
                </a:solidFill>
              </a:rPr>
              <a:t>total costs are covered</a:t>
            </a:r>
            <a:r>
              <a:rPr lang="en-US" dirty="0">
                <a:solidFill>
                  <a:srgbClr val="595959"/>
                </a:solidFill>
              </a:rPr>
              <a:t> and that you </a:t>
            </a:r>
            <a:r>
              <a:rPr lang="en-US" b="1" dirty="0">
                <a:solidFill>
                  <a:srgbClr val="595959"/>
                </a:solidFill>
              </a:rPr>
              <a:t>generate a target profit</a:t>
            </a:r>
            <a:r>
              <a:rPr lang="en-US" dirty="0">
                <a:solidFill>
                  <a:srgbClr val="595959"/>
                </a:solidFill>
              </a:rPr>
              <a:t>.</a:t>
            </a:r>
          </a:p>
          <a:p>
            <a:endParaRPr lang="en-US" dirty="0"/>
          </a:p>
          <a:p>
            <a:r>
              <a:rPr lang="en-IE" sz="2400" b="1" dirty="0">
                <a:solidFill>
                  <a:srgbClr val="459597"/>
                </a:solidFill>
              </a:rPr>
              <a:t>Cost-Plus Pricing Formula:</a:t>
            </a:r>
          </a:p>
          <a:p>
            <a:r>
              <a:rPr lang="en-IE" b="1" dirty="0">
                <a:solidFill>
                  <a:srgbClr val="E96751"/>
                </a:solidFill>
              </a:rPr>
              <a:t>Base Nightly Rate (€) </a:t>
            </a:r>
            <a:r>
              <a:rPr lang="en-IE" dirty="0">
                <a:solidFill>
                  <a:srgbClr val="E96751"/>
                </a:solidFill>
              </a:rPr>
              <a:t>=Annual Costs (€) + Desired Annual Profit (€) ÷ Expected Nights Booked per Year</a:t>
            </a:r>
          </a:p>
        </p:txBody>
      </p:sp>
      <p:sp>
        <p:nvSpPr>
          <p:cNvPr id="3" name="Text Placeholder 2">
            <a:extLst>
              <a:ext uri="{FF2B5EF4-FFF2-40B4-BE49-F238E27FC236}">
                <a16:creationId xmlns:a16="http://schemas.microsoft.com/office/drawing/2014/main" id="{A17E0412-EECB-914C-7CF0-98D5CFE88F4C}"/>
              </a:ext>
            </a:extLst>
          </p:cNvPr>
          <p:cNvSpPr>
            <a:spLocks noGrp="1"/>
          </p:cNvSpPr>
          <p:nvPr>
            <p:ph type="body" sz="quarter" idx="16"/>
          </p:nvPr>
        </p:nvSpPr>
        <p:spPr>
          <a:xfrm>
            <a:off x="788657" y="157109"/>
            <a:ext cx="10614687" cy="803654"/>
          </a:xfrm>
        </p:spPr>
        <p:txBody>
          <a:bodyPr/>
          <a:lstStyle/>
          <a:p>
            <a:r>
              <a:rPr lang="en-US" dirty="0"/>
              <a:t>Seasonal Pricing Calculator: </a:t>
            </a:r>
            <a:r>
              <a:rPr lang="en-US" b="0" dirty="0">
                <a:solidFill>
                  <a:srgbClr val="E96751"/>
                </a:solidFill>
              </a:rPr>
              <a:t>Dynamic Rate Planning</a:t>
            </a:r>
            <a:endParaRPr lang="en-IE" b="0" dirty="0">
              <a:solidFill>
                <a:srgbClr val="E96751"/>
              </a:solidFill>
            </a:endParaRPr>
          </a:p>
          <a:p>
            <a:r>
              <a:rPr lang="en-US" sz="2800" i="1" dirty="0">
                <a:solidFill>
                  <a:srgbClr val="595959"/>
                </a:solidFill>
              </a:rPr>
              <a:t>How to Use This Template Step-by-Step</a:t>
            </a:r>
          </a:p>
          <a:p>
            <a:endParaRPr lang="en-IE" dirty="0"/>
          </a:p>
        </p:txBody>
      </p:sp>
    </p:spTree>
    <p:extLst>
      <p:ext uri="{BB962C8B-B14F-4D97-AF65-F5344CB8AC3E}">
        <p14:creationId xmlns:p14="http://schemas.microsoft.com/office/powerpoint/2010/main" val="27919446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8706A9-796F-C8B3-F3EB-0983B6A6DFA9}"/>
              </a:ext>
            </a:extLst>
          </p:cNvPr>
          <p:cNvSpPr>
            <a:spLocks noGrp="1"/>
          </p:cNvSpPr>
          <p:nvPr>
            <p:ph type="body" sz="quarter" idx="16"/>
          </p:nvPr>
        </p:nvSpPr>
        <p:spPr>
          <a:xfrm>
            <a:off x="323850" y="173611"/>
            <a:ext cx="10614687" cy="803654"/>
          </a:xfrm>
        </p:spPr>
        <p:txBody>
          <a:bodyPr/>
          <a:lstStyle/>
          <a:p>
            <a:r>
              <a:rPr lang="en-US" dirty="0"/>
              <a:t>Seasonal Pricing Calculator: </a:t>
            </a:r>
            <a:r>
              <a:rPr lang="en-US" b="0" dirty="0">
                <a:solidFill>
                  <a:srgbClr val="E96751"/>
                </a:solidFill>
              </a:rPr>
              <a:t>Dynamic Rate Planning</a:t>
            </a:r>
            <a:endParaRPr lang="en-IE" b="0" dirty="0">
              <a:solidFill>
                <a:srgbClr val="E96751"/>
              </a:solidFill>
            </a:endParaRPr>
          </a:p>
        </p:txBody>
      </p:sp>
      <p:graphicFrame>
        <p:nvGraphicFramePr>
          <p:cNvPr id="5" name="Table 4">
            <a:extLst>
              <a:ext uri="{FF2B5EF4-FFF2-40B4-BE49-F238E27FC236}">
                <a16:creationId xmlns:a16="http://schemas.microsoft.com/office/drawing/2014/main" id="{6A180C1E-553F-FA19-F40B-508BF7367D27}"/>
              </a:ext>
            </a:extLst>
          </p:cNvPr>
          <p:cNvGraphicFramePr>
            <a:graphicFrameLocks noGrp="1"/>
          </p:cNvGraphicFramePr>
          <p:nvPr/>
        </p:nvGraphicFramePr>
        <p:xfrm>
          <a:off x="304800" y="823101"/>
          <a:ext cx="11544300" cy="3535680"/>
        </p:xfrm>
        <a:graphic>
          <a:graphicData uri="http://schemas.openxmlformats.org/drawingml/2006/table">
            <a:tbl>
              <a:tblPr/>
              <a:tblGrid>
                <a:gridCol w="1282700">
                  <a:extLst>
                    <a:ext uri="{9D8B030D-6E8A-4147-A177-3AD203B41FA5}">
                      <a16:colId xmlns:a16="http://schemas.microsoft.com/office/drawing/2014/main" val="3194659643"/>
                    </a:ext>
                  </a:extLst>
                </a:gridCol>
                <a:gridCol w="1098550">
                  <a:extLst>
                    <a:ext uri="{9D8B030D-6E8A-4147-A177-3AD203B41FA5}">
                      <a16:colId xmlns:a16="http://schemas.microsoft.com/office/drawing/2014/main" val="2745095276"/>
                    </a:ext>
                  </a:extLst>
                </a:gridCol>
                <a:gridCol w="1466850">
                  <a:extLst>
                    <a:ext uri="{9D8B030D-6E8A-4147-A177-3AD203B41FA5}">
                      <a16:colId xmlns:a16="http://schemas.microsoft.com/office/drawing/2014/main" val="47415149"/>
                    </a:ext>
                  </a:extLst>
                </a:gridCol>
                <a:gridCol w="1282700">
                  <a:extLst>
                    <a:ext uri="{9D8B030D-6E8A-4147-A177-3AD203B41FA5}">
                      <a16:colId xmlns:a16="http://schemas.microsoft.com/office/drawing/2014/main" val="2642831748"/>
                    </a:ext>
                  </a:extLst>
                </a:gridCol>
                <a:gridCol w="1336675">
                  <a:extLst>
                    <a:ext uri="{9D8B030D-6E8A-4147-A177-3AD203B41FA5}">
                      <a16:colId xmlns:a16="http://schemas.microsoft.com/office/drawing/2014/main" val="4120347767"/>
                    </a:ext>
                  </a:extLst>
                </a:gridCol>
                <a:gridCol w="1228725">
                  <a:extLst>
                    <a:ext uri="{9D8B030D-6E8A-4147-A177-3AD203B41FA5}">
                      <a16:colId xmlns:a16="http://schemas.microsoft.com/office/drawing/2014/main" val="1711840429"/>
                    </a:ext>
                  </a:extLst>
                </a:gridCol>
                <a:gridCol w="1282700">
                  <a:extLst>
                    <a:ext uri="{9D8B030D-6E8A-4147-A177-3AD203B41FA5}">
                      <a16:colId xmlns:a16="http://schemas.microsoft.com/office/drawing/2014/main" val="1580334806"/>
                    </a:ext>
                  </a:extLst>
                </a:gridCol>
                <a:gridCol w="1282700">
                  <a:extLst>
                    <a:ext uri="{9D8B030D-6E8A-4147-A177-3AD203B41FA5}">
                      <a16:colId xmlns:a16="http://schemas.microsoft.com/office/drawing/2014/main" val="500808196"/>
                    </a:ext>
                  </a:extLst>
                </a:gridCol>
                <a:gridCol w="1282700">
                  <a:extLst>
                    <a:ext uri="{9D8B030D-6E8A-4147-A177-3AD203B41FA5}">
                      <a16:colId xmlns:a16="http://schemas.microsoft.com/office/drawing/2014/main" val="1603169953"/>
                    </a:ext>
                  </a:extLst>
                </a:gridCol>
              </a:tblGrid>
              <a:tr h="0">
                <a:tc>
                  <a:txBody>
                    <a:bodyPr/>
                    <a:lstStyle/>
                    <a:p>
                      <a:pPr>
                        <a:buNone/>
                      </a:pPr>
                      <a:r>
                        <a:rPr lang="en-IE" sz="2000" b="1" dirty="0">
                          <a:solidFill>
                            <a:schemeClr val="bg1"/>
                          </a:solidFill>
                        </a:rPr>
                        <a:t>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Base Rate*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Seasonal Adjustment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Final Nightly Rate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Expected Occupancy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Nights Booked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Projected Revenue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Est. Cost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Est. Total Profit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022574717"/>
                  </a:ext>
                </a:extLst>
              </a:tr>
              <a:tr h="0">
                <a:tc>
                  <a:txBody>
                    <a:bodyPr/>
                    <a:lstStyle/>
                    <a:p>
                      <a:pPr>
                        <a:buNone/>
                      </a:pPr>
                      <a:r>
                        <a:rPr lang="en-IE" sz="2000" dirty="0">
                          <a:solidFill>
                            <a:srgbClr val="595959"/>
                          </a:solidFill>
                        </a:rPr>
                        <a:t>Low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€8,280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€4,600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€3,680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3785775"/>
                  </a:ext>
                </a:extLst>
              </a:tr>
              <a:tr h="0">
                <a:tc>
                  <a:txBody>
                    <a:bodyPr/>
                    <a:lstStyle/>
                    <a:p>
                      <a:pPr>
                        <a:buNone/>
                      </a:pPr>
                      <a:r>
                        <a:rPr lang="en-IE" sz="2000">
                          <a:solidFill>
                            <a:srgbClr val="595959"/>
                          </a:solidFill>
                        </a:rPr>
                        <a:t>Mid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€14,400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€6,800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€7,600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8996646"/>
                  </a:ext>
                </a:extLst>
              </a:tr>
              <a:tr h="0">
                <a:tc>
                  <a:txBody>
                    <a:bodyPr/>
                    <a:lstStyle/>
                    <a:p>
                      <a:pPr>
                        <a:buNone/>
                      </a:pPr>
                      <a:r>
                        <a:rPr lang="en-IE" sz="2000">
                          <a:solidFill>
                            <a:srgbClr val="595959"/>
                          </a:solidFill>
                        </a:rPr>
                        <a:t>High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153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a:solidFill>
                            <a:srgbClr val="595959"/>
                          </a:solidFill>
                        </a:rPr>
                        <a:t>€22,950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€7,800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dirty="0">
                          <a:solidFill>
                            <a:srgbClr val="595959"/>
                          </a:solidFill>
                        </a:rPr>
                        <a:t>€15,150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8524233"/>
                  </a:ext>
                </a:extLst>
              </a:tr>
              <a:tr h="0">
                <a:tc>
                  <a:txBody>
                    <a:bodyPr/>
                    <a:lstStyle/>
                    <a:p>
                      <a:pPr>
                        <a:buNone/>
                      </a:pPr>
                      <a:r>
                        <a:rPr lang="en-IE" sz="2200" b="1" dirty="0">
                          <a:solidFill>
                            <a:schemeClr val="bg1"/>
                          </a:solidFill>
                        </a:rPr>
                        <a:t>Total</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365</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€45,630</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€19,200</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€26,430</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2533340448"/>
                  </a:ext>
                </a:extLst>
              </a:tr>
            </a:tbl>
          </a:graphicData>
        </a:graphic>
      </p:graphicFrame>
      <p:sp>
        <p:nvSpPr>
          <p:cNvPr id="7" name="TextBox 6">
            <a:extLst>
              <a:ext uri="{FF2B5EF4-FFF2-40B4-BE49-F238E27FC236}">
                <a16:creationId xmlns:a16="http://schemas.microsoft.com/office/drawing/2014/main" id="{E44BABFE-539E-6F03-AD6B-AE5933E7235D}"/>
              </a:ext>
            </a:extLst>
          </p:cNvPr>
          <p:cNvSpPr txBox="1"/>
          <p:nvPr/>
        </p:nvSpPr>
        <p:spPr>
          <a:xfrm>
            <a:off x="323850" y="4461792"/>
            <a:ext cx="10614687" cy="2308324"/>
          </a:xfrm>
          <a:prstGeom prst="rect">
            <a:avLst/>
          </a:prstGeom>
          <a:noFill/>
        </p:spPr>
        <p:txBody>
          <a:bodyPr wrap="square">
            <a:spAutoFit/>
          </a:bodyPr>
          <a:lstStyle/>
          <a:p>
            <a:pPr>
              <a:buNone/>
            </a:pPr>
            <a:r>
              <a:rPr lang="en-US" b="1" dirty="0">
                <a:solidFill>
                  <a:srgbClr val="E96751"/>
                </a:solidFill>
              </a:rPr>
              <a:t>Definitions:</a:t>
            </a:r>
          </a:p>
          <a:p>
            <a:pPr marL="285750" indent="-285750">
              <a:buFont typeface="Arial" panose="020B0604020202020204" pitchFamily="34" charset="0"/>
              <a:buChar char="•"/>
            </a:pPr>
            <a:r>
              <a:rPr lang="en-US" b="1" dirty="0">
                <a:solidFill>
                  <a:srgbClr val="595959"/>
                </a:solidFill>
              </a:rPr>
              <a:t>Base Rate</a:t>
            </a:r>
            <a:r>
              <a:rPr lang="en-US" dirty="0">
                <a:solidFill>
                  <a:srgbClr val="595959"/>
                </a:solidFill>
              </a:rPr>
              <a:t>: Your average nightly rate from cost-plus pricing (e.g. €125)</a:t>
            </a:r>
          </a:p>
          <a:p>
            <a:pPr marL="285750" indent="-285750">
              <a:buFont typeface="Arial" panose="020B0604020202020204" pitchFamily="34" charset="0"/>
              <a:buChar char="•"/>
            </a:pPr>
            <a:r>
              <a:rPr lang="en-US" b="1" dirty="0">
                <a:solidFill>
                  <a:srgbClr val="595959"/>
                </a:solidFill>
              </a:rPr>
              <a:t>Seasonal Adjustment</a:t>
            </a:r>
            <a:r>
              <a:rPr lang="en-US" dirty="0">
                <a:solidFill>
                  <a:srgbClr val="595959"/>
                </a:solidFill>
              </a:rPr>
              <a:t>: Premiums or discounts applied per season</a:t>
            </a:r>
          </a:p>
          <a:p>
            <a:pPr marL="285750" indent="-285750">
              <a:buFont typeface="Arial" panose="020B0604020202020204" pitchFamily="34" charset="0"/>
              <a:buChar char="•"/>
            </a:pPr>
            <a:r>
              <a:rPr lang="en-US" b="1" dirty="0">
                <a:solidFill>
                  <a:srgbClr val="595959"/>
                </a:solidFill>
              </a:rPr>
              <a:t>Final Nightly Rate</a:t>
            </a:r>
            <a:r>
              <a:rPr lang="en-US" dirty="0">
                <a:solidFill>
                  <a:srgbClr val="595959"/>
                </a:solidFill>
              </a:rPr>
              <a:t>: Actual rate you charge in that season</a:t>
            </a:r>
          </a:p>
          <a:p>
            <a:pPr marL="285750" indent="-285750">
              <a:buFont typeface="Arial" panose="020B0604020202020204" pitchFamily="34" charset="0"/>
              <a:buChar char="•"/>
            </a:pPr>
            <a:r>
              <a:rPr lang="en-US" b="1" dirty="0">
                <a:solidFill>
                  <a:srgbClr val="595959"/>
                </a:solidFill>
              </a:rPr>
              <a:t>Projected Revenue</a:t>
            </a:r>
            <a:r>
              <a:rPr lang="en-US" dirty="0">
                <a:solidFill>
                  <a:srgbClr val="595959"/>
                </a:solidFill>
              </a:rPr>
              <a:t>: Final rate × nights booked</a:t>
            </a:r>
          </a:p>
          <a:p>
            <a:pPr marL="285750" indent="-285750">
              <a:buFont typeface="Arial" panose="020B0604020202020204" pitchFamily="34" charset="0"/>
              <a:buChar char="•"/>
            </a:pPr>
            <a:r>
              <a:rPr lang="en-US" b="1" dirty="0">
                <a:solidFill>
                  <a:srgbClr val="595959"/>
                </a:solidFill>
              </a:rPr>
              <a:t>Est. Cost</a:t>
            </a:r>
            <a:r>
              <a:rPr lang="en-US" dirty="0">
                <a:solidFill>
                  <a:srgbClr val="595959"/>
                </a:solidFill>
              </a:rPr>
              <a:t>: Estimated seasonal expenses (can include utilities, cleaning, etc.)</a:t>
            </a:r>
          </a:p>
          <a:p>
            <a:pPr marL="285750" indent="-285750">
              <a:buFont typeface="Arial" panose="020B0604020202020204" pitchFamily="34" charset="0"/>
              <a:buChar char="•"/>
            </a:pPr>
            <a:r>
              <a:rPr lang="en-US" b="1" dirty="0">
                <a:solidFill>
                  <a:srgbClr val="595959"/>
                </a:solidFill>
              </a:rPr>
              <a:t>Est. Profit</a:t>
            </a:r>
            <a:r>
              <a:rPr lang="en-US" dirty="0">
                <a:solidFill>
                  <a:srgbClr val="595959"/>
                </a:solidFill>
              </a:rPr>
              <a:t>: Revenue – Cost</a:t>
            </a:r>
          </a:p>
          <a:p>
            <a:pPr marL="285750" indent="-285750">
              <a:buFont typeface="Arial" panose="020B0604020202020204" pitchFamily="34" charset="0"/>
              <a:buChar char="•"/>
            </a:pPr>
            <a:r>
              <a:rPr lang="en-US" dirty="0">
                <a:solidFill>
                  <a:srgbClr val="595959"/>
                </a:solidFill>
              </a:rPr>
              <a:t>*</a:t>
            </a:r>
            <a:r>
              <a:rPr lang="en-US" b="1" dirty="0">
                <a:solidFill>
                  <a:srgbClr val="595959"/>
                </a:solidFill>
              </a:rPr>
              <a:t>Weighted Average Daily Rate (ADR): </a:t>
            </a:r>
            <a:r>
              <a:rPr lang="en-US" dirty="0">
                <a:solidFill>
                  <a:srgbClr val="595959"/>
                </a:solidFill>
              </a:rPr>
              <a:t>€125</a:t>
            </a:r>
          </a:p>
        </p:txBody>
      </p:sp>
    </p:spTree>
    <p:extLst>
      <p:ext uri="{BB962C8B-B14F-4D97-AF65-F5344CB8AC3E}">
        <p14:creationId xmlns:p14="http://schemas.microsoft.com/office/powerpoint/2010/main" val="30082056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and person looking at a blueprint&#10;&#10;AI-generated content may be incorrect.">
            <a:extLst>
              <a:ext uri="{FF2B5EF4-FFF2-40B4-BE49-F238E27FC236}">
                <a16:creationId xmlns:a16="http://schemas.microsoft.com/office/drawing/2014/main" id="{55188A70-85FC-E134-4DC7-E6E596FB3DBB}"/>
              </a:ext>
            </a:extLst>
          </p:cNvPr>
          <p:cNvPicPr>
            <a:picLocks noGrp="1" noChangeAspect="1"/>
          </p:cNvPicPr>
          <p:nvPr>
            <p:ph type="pic" sz="quarter" idx="22"/>
          </p:nvPr>
        </p:nvPicPr>
        <p:blipFill>
          <a:blip r:embed="rId2"/>
          <a:srcRect t="8644" b="8644"/>
          <a:stretch>
            <a:fillRect/>
          </a:stretch>
        </p:blipFill>
        <p:spPr/>
      </p:pic>
      <p:sp>
        <p:nvSpPr>
          <p:cNvPr id="5" name="Text Placeholder 4">
            <a:extLst>
              <a:ext uri="{FF2B5EF4-FFF2-40B4-BE49-F238E27FC236}">
                <a16:creationId xmlns:a16="http://schemas.microsoft.com/office/drawing/2014/main" id="{18CE6E7B-F489-8371-58F3-6628E0D83935}"/>
              </a:ext>
            </a:extLst>
          </p:cNvPr>
          <p:cNvSpPr>
            <a:spLocks noGrp="1"/>
          </p:cNvSpPr>
          <p:nvPr>
            <p:ph type="body" sz="quarter" idx="18"/>
          </p:nvPr>
        </p:nvSpPr>
        <p:spPr>
          <a:xfrm>
            <a:off x="8892781" y="1956649"/>
            <a:ext cx="2680738" cy="1049221"/>
          </a:xfrm>
        </p:spPr>
        <p:txBody>
          <a:bodyPr/>
          <a:lstStyle/>
          <a:p>
            <a:r>
              <a:rPr lang="en-US" sz="3000" b="0" dirty="0"/>
              <a:t>Planning for Low Seasons and Seasonality</a:t>
            </a:r>
            <a:endParaRPr lang="en-IE" sz="3000" b="0" dirty="0"/>
          </a:p>
        </p:txBody>
      </p:sp>
      <p:sp>
        <p:nvSpPr>
          <p:cNvPr id="12" name="Text Placeholder 11">
            <a:extLst>
              <a:ext uri="{FF2B5EF4-FFF2-40B4-BE49-F238E27FC236}">
                <a16:creationId xmlns:a16="http://schemas.microsoft.com/office/drawing/2014/main" id="{B2CC3864-0C12-853F-27F4-A1A8E2DD4C79}"/>
              </a:ext>
            </a:extLst>
          </p:cNvPr>
          <p:cNvSpPr txBox="1">
            <a:spLocks/>
          </p:cNvSpPr>
          <p:nvPr/>
        </p:nvSpPr>
        <p:spPr>
          <a:xfrm>
            <a:off x="455461" y="4756126"/>
            <a:ext cx="10614687" cy="124893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One of the biggest challenges in rural tourism is the </a:t>
            </a:r>
            <a:r>
              <a:rPr lang="en-US" b="1" dirty="0"/>
              <a:t>low season</a:t>
            </a:r>
            <a:r>
              <a:rPr lang="en-US" dirty="0"/>
              <a:t> – those months when tourist demand wanes (e.g. dark winters in the north, muddy shoulder seasons, post-holiday lulls). However, with creativity, you can still generate income and keep your business in the black during these periods. Here are practical strategies to manage low-season slumps, both by cutting costs and boosting revenue:</a:t>
            </a:r>
          </a:p>
        </p:txBody>
      </p:sp>
      <p:grpSp>
        <p:nvGrpSpPr>
          <p:cNvPr id="4" name="Group 3">
            <a:extLst>
              <a:ext uri="{FF2B5EF4-FFF2-40B4-BE49-F238E27FC236}">
                <a16:creationId xmlns:a16="http://schemas.microsoft.com/office/drawing/2014/main" id="{96051F65-6B69-0515-9BE5-812845B94431}"/>
              </a:ext>
            </a:extLst>
          </p:cNvPr>
          <p:cNvGrpSpPr/>
          <p:nvPr/>
        </p:nvGrpSpPr>
        <p:grpSpPr>
          <a:xfrm>
            <a:off x="10836098" y="238446"/>
            <a:ext cx="1081945" cy="1011723"/>
            <a:chOff x="1016000" y="1137920"/>
            <a:chExt cx="1016000" cy="1016000"/>
          </a:xfrm>
        </p:grpSpPr>
        <p:sp>
          <p:nvSpPr>
            <p:cNvPr id="7" name="Oval 6">
              <a:extLst>
                <a:ext uri="{FF2B5EF4-FFF2-40B4-BE49-F238E27FC236}">
                  <a16:creationId xmlns:a16="http://schemas.microsoft.com/office/drawing/2014/main" id="{6B2D6312-32C4-5404-256B-691B0CF5D039}"/>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5A688694-0CFB-6D38-174A-ACACECB92F0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34</a:t>
              </a:r>
            </a:p>
          </p:txBody>
        </p:sp>
      </p:grpSp>
      <p:sp>
        <p:nvSpPr>
          <p:cNvPr id="14" name="TextBox 13">
            <a:extLst>
              <a:ext uri="{FF2B5EF4-FFF2-40B4-BE49-F238E27FC236}">
                <a16:creationId xmlns:a16="http://schemas.microsoft.com/office/drawing/2014/main" id="{24E6F35E-EF27-EB69-FDAD-26DE76202255}"/>
              </a:ext>
            </a:extLst>
          </p:cNvPr>
          <p:cNvSpPr txBox="1"/>
          <p:nvPr/>
        </p:nvSpPr>
        <p:spPr>
          <a:xfrm>
            <a:off x="8560739" y="1320725"/>
            <a:ext cx="6100762" cy="553998"/>
          </a:xfrm>
          <a:prstGeom prst="rect">
            <a:avLst/>
          </a:prstGeom>
          <a:noFill/>
        </p:spPr>
        <p:txBody>
          <a:bodyPr wrap="square">
            <a:spAutoFit/>
          </a:bodyPr>
          <a:lstStyle/>
          <a:p>
            <a:r>
              <a:rPr lang="en-US" sz="3000" b="1" dirty="0">
                <a:solidFill>
                  <a:schemeClr val="bg1"/>
                </a:solidFill>
                <a:latin typeface="Calibri" panose="020F0502020204030204" pitchFamily="34" charset="0"/>
                <a:ea typeface="Open Sans" panose="020B0606030504020204" pitchFamily="34" charset="0"/>
                <a:cs typeface="Calibri" panose="020F0502020204030204" pitchFamily="34" charset="0"/>
              </a:rPr>
              <a:t>Low Season Survival</a:t>
            </a:r>
            <a:endParaRPr lang="en-IE" sz="30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146827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57C6-EEC5-D251-19B8-8414538BFC1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411350A-8270-3158-AEAE-80A16D64B90E}"/>
              </a:ext>
            </a:extLst>
          </p:cNvPr>
          <p:cNvSpPr>
            <a:spLocks noGrp="1"/>
          </p:cNvSpPr>
          <p:nvPr>
            <p:ph type="body" sz="quarter" idx="16"/>
          </p:nvPr>
        </p:nvSpPr>
        <p:spPr>
          <a:xfrm>
            <a:off x="238125" y="130779"/>
            <a:ext cx="10984244" cy="803654"/>
          </a:xfrm>
        </p:spPr>
        <p:txBody>
          <a:bodyPr/>
          <a:lstStyle/>
          <a:p>
            <a:r>
              <a:rPr lang="en-US" sz="2800" dirty="0"/>
              <a:t>Financial Logic &amp; Planning for Accommodation Businesses Planning</a:t>
            </a:r>
            <a:endParaRPr lang="en-IE" sz="2800" dirty="0"/>
          </a:p>
        </p:txBody>
      </p:sp>
      <p:graphicFrame>
        <p:nvGraphicFramePr>
          <p:cNvPr id="9" name="Table 8">
            <a:extLst>
              <a:ext uri="{FF2B5EF4-FFF2-40B4-BE49-F238E27FC236}">
                <a16:creationId xmlns:a16="http://schemas.microsoft.com/office/drawing/2014/main" id="{857A24AF-CDBE-08A0-B14D-80F2664510F7}"/>
              </a:ext>
            </a:extLst>
          </p:cNvPr>
          <p:cNvGraphicFramePr>
            <a:graphicFrameLocks noGrp="1"/>
          </p:cNvGraphicFramePr>
          <p:nvPr>
            <p:extLst>
              <p:ext uri="{D42A27DB-BD31-4B8C-83A1-F6EECF244321}">
                <p14:modId xmlns:p14="http://schemas.microsoft.com/office/powerpoint/2010/main" val="2501444875"/>
              </p:ext>
            </p:extLst>
          </p:nvPr>
        </p:nvGraphicFramePr>
        <p:xfrm>
          <a:off x="238125" y="698482"/>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Section</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Section</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Why It Comes Here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Revenue &amp; Capacity Foundation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You start by calculating what you earn or all your income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You must know what </a:t>
                      </a:r>
                      <a:r>
                        <a:rPr lang="en-US" sz="1900" b="1" dirty="0">
                          <a:solidFill>
                            <a:schemeClr val="bg1">
                              <a:lumMod val="50000"/>
                            </a:schemeClr>
                          </a:solidFill>
                        </a:rPr>
                        <a:t>you're earning </a:t>
                      </a:r>
                      <a:r>
                        <a:rPr lang="en-US" sz="1900" dirty="0">
                          <a:solidFill>
                            <a:schemeClr val="bg1">
                              <a:lumMod val="50000"/>
                            </a:schemeClr>
                          </a:solidFill>
                        </a:rPr>
                        <a:t>(primary and secondary income sources) and how many </a:t>
                      </a:r>
                      <a:r>
                        <a:rPr lang="en-US" sz="1900" b="1" dirty="0">
                          <a:solidFill>
                            <a:schemeClr val="bg1">
                              <a:lumMod val="50000"/>
                            </a:schemeClr>
                          </a:solidFill>
                        </a:rPr>
                        <a:t>nights you can sell.</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Cost Structure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Figure out what you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Without knowing your </a:t>
                      </a:r>
                      <a:r>
                        <a:rPr lang="en-US" sz="1900" b="1" dirty="0">
                          <a:solidFill>
                            <a:schemeClr val="bg1">
                              <a:lumMod val="50000"/>
                            </a:schemeClr>
                          </a:solidFill>
                        </a:rPr>
                        <a:t>fixed and variable costs, </a:t>
                      </a:r>
                      <a:r>
                        <a:rPr lang="en-US" sz="1900" dirty="0">
                          <a:solidFill>
                            <a:schemeClr val="bg1">
                              <a:lumMod val="50000"/>
                            </a:schemeClr>
                          </a:solidFill>
                        </a:rPr>
                        <a:t>you can't set prices or calculate profit.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kern="1200" dirty="0">
                          <a:solidFill>
                            <a:schemeClr val="bg1">
                              <a:lumMod val="85000"/>
                            </a:schemeClr>
                          </a:solidFill>
                          <a:latin typeface="+mn-lt"/>
                          <a:ea typeface="+mn-ea"/>
                          <a:cs typeface="+mn-cs"/>
                        </a:rPr>
                        <a:t>Know Your Cost Per Night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chemeClr val="bg1">
                              <a:lumMod val="50000"/>
                            </a:schemeClr>
                          </a:solidFill>
                          <a:latin typeface="+mn-lt"/>
                          <a:ea typeface="+mn-ea"/>
                          <a:cs typeface="+mn-cs"/>
                        </a:rPr>
                        <a:t>Calculate what each night must cover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Helps establish your </a:t>
                      </a:r>
                      <a:r>
                        <a:rPr lang="en-US" sz="1900" b="1" dirty="0">
                          <a:solidFill>
                            <a:schemeClr val="bg1">
                              <a:lumMod val="50000"/>
                            </a:schemeClr>
                          </a:solidFill>
                        </a:rPr>
                        <a:t>minimum charge </a:t>
                      </a:r>
                      <a:r>
                        <a:rPr lang="en-US" sz="1900" dirty="0">
                          <a:solidFill>
                            <a:schemeClr val="bg1">
                              <a:lumMod val="50000"/>
                            </a:schemeClr>
                          </a:solidFill>
                        </a:rPr>
                        <a:t>to break even. You calculate the </a:t>
                      </a:r>
                      <a:r>
                        <a:rPr lang="en-US" sz="1900" b="1" dirty="0">
                          <a:solidFill>
                            <a:schemeClr val="bg1">
                              <a:lumMod val="50000"/>
                            </a:schemeClr>
                          </a:solidFill>
                        </a:rPr>
                        <a:t>cost per night </a:t>
                      </a:r>
                      <a:r>
                        <a:rPr lang="en-US" sz="1900" dirty="0">
                          <a:solidFill>
                            <a:schemeClr val="bg1">
                              <a:lumMod val="50000"/>
                            </a:schemeClr>
                          </a:solidFill>
                        </a:rPr>
                        <a:t>by dividing total costs by expected nights sold.</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Break-Even Analysis &amp; Occupancy &amp; Revenue Planning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Determine your financial survival point &amp; forecast occupancy &amp; revenue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Tells you how to </a:t>
                      </a:r>
                      <a:r>
                        <a:rPr lang="en-US" sz="1900" b="1" dirty="0">
                          <a:solidFill>
                            <a:schemeClr val="bg1">
                              <a:lumMod val="50000"/>
                            </a:schemeClr>
                          </a:solidFill>
                        </a:rPr>
                        <a:t>stop losing money</a:t>
                      </a:r>
                      <a:r>
                        <a:rPr lang="en-US" sz="1900" dirty="0">
                          <a:solidFill>
                            <a:schemeClr val="bg1">
                              <a:lumMod val="50000"/>
                            </a:schemeClr>
                          </a:solidFill>
                        </a:rPr>
                        <a:t>. Once costs are known, calculate how many </a:t>
                      </a:r>
                      <a:r>
                        <a:rPr lang="en-US" sz="1900" b="1" dirty="0">
                          <a:solidFill>
                            <a:schemeClr val="bg1">
                              <a:lumMod val="50000"/>
                            </a:schemeClr>
                          </a:solidFill>
                        </a:rPr>
                        <a:t>bookings are needed to break even</a:t>
                      </a:r>
                      <a:r>
                        <a:rPr lang="en-US" sz="1900" dirty="0">
                          <a:solidFill>
                            <a:schemeClr val="bg1">
                              <a:lumMod val="50000"/>
                            </a:schemeClr>
                          </a:solidFill>
                        </a:rPr>
                        <a:t>. Ensure achievable pricing with </a:t>
                      </a:r>
                      <a:r>
                        <a:rPr lang="en-US" sz="1900" b="1" dirty="0">
                          <a:solidFill>
                            <a:schemeClr val="bg1">
                              <a:lumMod val="50000"/>
                            </a:schemeClr>
                          </a:solidFill>
                        </a:rPr>
                        <a:t>realistic bookings targets</a:t>
                      </a:r>
                      <a:r>
                        <a:rPr lang="en-US" sz="1900" dirty="0">
                          <a:solidFill>
                            <a:schemeClr val="bg1">
                              <a:lumMod val="50000"/>
                            </a:schemeClr>
                          </a:solidFill>
                        </a:rPr>
                        <a:t> and </a:t>
                      </a:r>
                      <a:r>
                        <a:rPr lang="en-US" sz="1900" b="1" dirty="0">
                          <a:solidFill>
                            <a:schemeClr val="bg1">
                              <a:lumMod val="50000"/>
                            </a:schemeClr>
                          </a:solidFill>
                        </a:rPr>
                        <a:t>occupancy rate % goals.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Profit &amp; Pricing Strategies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Then choose a pricing strategy aligned with your goals</a:t>
                      </a:r>
                    </a:p>
                    <a:p>
                      <a:pPr>
                        <a:buNone/>
                      </a:pPr>
                      <a:r>
                        <a:rPr lang="en-US" sz="1900" dirty="0">
                          <a:solidFill>
                            <a:srgbClr val="595959"/>
                          </a:solidFill>
                        </a:rPr>
                        <a:t>With all the above in place, you can confidently </a:t>
                      </a:r>
                      <a:r>
                        <a:rPr lang="en-US" sz="1900" b="1" dirty="0">
                          <a:solidFill>
                            <a:srgbClr val="595959"/>
                          </a:solidFill>
                        </a:rPr>
                        <a:t>set pricing </a:t>
                      </a:r>
                      <a:r>
                        <a:rPr lang="en-US" sz="1900" dirty="0">
                          <a:solidFill>
                            <a:srgbClr val="595959"/>
                          </a:solidFill>
                        </a:rPr>
                        <a:t>and set </a:t>
                      </a:r>
                      <a:r>
                        <a:rPr lang="en-US" sz="1900" b="1" dirty="0">
                          <a:solidFill>
                            <a:srgbClr val="595959"/>
                          </a:solidFill>
                        </a:rPr>
                        <a:t>profit targets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22918F0A-DD46-3E8E-CA29-0353050383B3}"/>
              </a:ext>
            </a:extLst>
          </p:cNvPr>
          <p:cNvSpPr/>
          <p:nvPr/>
        </p:nvSpPr>
        <p:spPr>
          <a:xfrm>
            <a:off x="0" y="5268483"/>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79045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6BE88-5648-9C6A-A0FB-6BB4F129CBB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B916A9A-0A50-9724-725D-B31413E55FE1}"/>
              </a:ext>
            </a:extLst>
          </p:cNvPr>
          <p:cNvSpPr>
            <a:spLocks noGrp="1"/>
          </p:cNvSpPr>
          <p:nvPr>
            <p:ph type="body" sz="quarter" idx="16"/>
          </p:nvPr>
        </p:nvSpPr>
        <p:spPr>
          <a:xfrm>
            <a:off x="798381" y="315936"/>
            <a:ext cx="10614687" cy="803654"/>
          </a:xfrm>
        </p:spPr>
        <p:txBody>
          <a:bodyPr/>
          <a:lstStyle/>
          <a:p>
            <a:r>
              <a:rPr lang="en-US" sz="3200" dirty="0">
                <a:solidFill>
                  <a:srgbClr val="459597"/>
                </a:solidFill>
              </a:rPr>
              <a:t>Cost Savings and Revenue-Boosting Tactics</a:t>
            </a:r>
          </a:p>
        </p:txBody>
      </p:sp>
      <p:sp>
        <p:nvSpPr>
          <p:cNvPr id="11" name="Freeform: Shape 10">
            <a:extLst>
              <a:ext uri="{FF2B5EF4-FFF2-40B4-BE49-F238E27FC236}">
                <a16:creationId xmlns:a16="http://schemas.microsoft.com/office/drawing/2014/main" id="{CFFB7389-6A3A-F097-2E02-AE2A79481AA2}"/>
              </a:ext>
            </a:extLst>
          </p:cNvPr>
          <p:cNvSpPr/>
          <p:nvPr/>
        </p:nvSpPr>
        <p:spPr>
          <a:xfrm>
            <a:off x="1141890" y="2347574"/>
            <a:ext cx="9794111" cy="2367302"/>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97BCB5A4-7ECC-9ABD-9F69-586E58739541}"/>
              </a:ext>
            </a:extLst>
          </p:cNvPr>
          <p:cNvGrpSpPr/>
          <p:nvPr/>
        </p:nvGrpSpPr>
        <p:grpSpPr>
          <a:xfrm>
            <a:off x="0" y="853677"/>
            <a:ext cx="11479343" cy="4101712"/>
            <a:chOff x="-20769" y="1515051"/>
            <a:chExt cx="11479343" cy="4323978"/>
          </a:xfrm>
        </p:grpSpPr>
        <p:grpSp>
          <p:nvGrpSpPr>
            <p:cNvPr id="19" name="Group 18">
              <a:extLst>
                <a:ext uri="{FF2B5EF4-FFF2-40B4-BE49-F238E27FC236}">
                  <a16:creationId xmlns:a16="http://schemas.microsoft.com/office/drawing/2014/main" id="{948BBE51-4901-B2D6-0E01-D92613AB8C32}"/>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EBFADFAC-2130-DBED-7155-A7891D874590}"/>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CCDDBC4-A35B-F723-D87A-742F253809B4}"/>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38683AFB-D2DE-A8AC-B1E8-C6C40A5339AA}"/>
                  </a:ext>
                </a:extLst>
              </p:cNvPr>
              <p:cNvSpPr/>
              <p:nvPr/>
            </p:nvSpPr>
            <p:spPr>
              <a:xfrm>
                <a:off x="1121121" y="1971932"/>
                <a:ext cx="4601684" cy="1573019"/>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3B542FBD-AFBD-8D92-BE70-497FDA0A79CF}"/>
                </a:ext>
              </a:extLst>
            </p:cNvPr>
            <p:cNvSpPr txBox="1"/>
            <p:nvPr/>
          </p:nvSpPr>
          <p:spPr>
            <a:xfrm>
              <a:off x="1228679" y="2187215"/>
              <a:ext cx="4386567" cy="584018"/>
            </a:xfrm>
            <a:prstGeom prst="rect">
              <a:avLst/>
            </a:prstGeom>
            <a:noFill/>
          </p:spPr>
          <p:txBody>
            <a:bodyPr wrap="square" rtlCol="0">
              <a:spAutoFit/>
            </a:bodyPr>
            <a:lstStyle/>
            <a:p>
              <a:pPr algn="ctr"/>
              <a:r>
                <a:rPr lang="en-GB" sz="3000" b="1" dirty="0">
                  <a:solidFill>
                    <a:schemeClr val="bg1"/>
                  </a:solidFill>
                </a:rPr>
                <a:t>3. Revenue Diversification</a:t>
              </a:r>
            </a:p>
          </p:txBody>
        </p:sp>
        <p:sp>
          <p:nvSpPr>
            <p:cNvPr id="25" name="TextBox 24">
              <a:extLst>
                <a:ext uri="{FF2B5EF4-FFF2-40B4-BE49-F238E27FC236}">
                  <a16:creationId xmlns:a16="http://schemas.microsoft.com/office/drawing/2014/main" id="{138F7E5C-4D0B-3004-B80D-5735EB5D810D}"/>
                </a:ext>
              </a:extLst>
            </p:cNvPr>
            <p:cNvSpPr txBox="1"/>
            <p:nvPr/>
          </p:nvSpPr>
          <p:spPr>
            <a:xfrm>
              <a:off x="1235229" y="3519180"/>
              <a:ext cx="9794111" cy="2319849"/>
            </a:xfrm>
            <a:prstGeom prst="rect">
              <a:avLst/>
            </a:prstGeom>
            <a:noFill/>
          </p:spPr>
          <p:txBody>
            <a:bodyPr wrap="square" rtlCol="0">
              <a:spAutoFit/>
            </a:bodyPr>
            <a:lstStyle/>
            <a:p>
              <a:pPr>
                <a:spcAft>
                  <a:spcPts val="600"/>
                </a:spcAft>
              </a:pPr>
              <a:r>
                <a:rPr lang="en-US" sz="2200" b="1" dirty="0">
                  <a:solidFill>
                    <a:schemeClr val="bg1"/>
                  </a:solidFill>
                </a:rPr>
                <a:t>Finding other income streams during the low season. </a:t>
              </a:r>
              <a:r>
                <a:rPr lang="en-US" sz="2200" dirty="0">
                  <a:solidFill>
                    <a:schemeClr val="bg1"/>
                  </a:solidFill>
                </a:rPr>
                <a:t>For instance, hosting events or retreats can bring in business during off-peak months – a strategy that can diversify revenue and expand your customer base. A tiny homes resort might host photography workshops or small weddings in the quieter season to </a:t>
              </a:r>
              <a:r>
                <a:rPr lang="en-US" sz="2200" dirty="0" err="1">
                  <a:solidFill>
                    <a:schemeClr val="bg1"/>
                  </a:solidFill>
                </a:rPr>
                <a:t>utilise</a:t>
              </a:r>
              <a:r>
                <a:rPr lang="en-US" sz="2200" dirty="0">
                  <a:solidFill>
                    <a:schemeClr val="bg1"/>
                  </a:solidFill>
                </a:rPr>
                <a:t> the space year-round. More examples are provided in this section.</a:t>
              </a:r>
            </a:p>
            <a:p>
              <a:pPr>
                <a:spcAft>
                  <a:spcPts val="600"/>
                </a:spcAft>
              </a:pPr>
              <a:endParaRPr lang="en-US" sz="2200" dirty="0">
                <a:solidFill>
                  <a:schemeClr val="bg1"/>
                </a:solidFill>
              </a:endParaRPr>
            </a:p>
          </p:txBody>
        </p:sp>
      </p:grpSp>
      <p:pic>
        <p:nvPicPr>
          <p:cNvPr id="6" name="Picture 5" descr="A house with a large body of water&#10;&#10;AI-generated content may be incorrect.">
            <a:extLst>
              <a:ext uri="{FF2B5EF4-FFF2-40B4-BE49-F238E27FC236}">
                <a16:creationId xmlns:a16="http://schemas.microsoft.com/office/drawing/2014/main" id="{5405385C-B50E-19F1-14DD-E6B0EBA95A74}"/>
              </a:ext>
            </a:extLst>
          </p:cNvPr>
          <p:cNvPicPr>
            <a:picLocks noChangeAspect="1"/>
          </p:cNvPicPr>
          <p:nvPr/>
        </p:nvPicPr>
        <p:blipFill>
          <a:blip r:embed="rId2"/>
          <a:stretch>
            <a:fillRect/>
          </a:stretch>
        </p:blipFill>
        <p:spPr>
          <a:xfrm>
            <a:off x="7852292" y="4191168"/>
            <a:ext cx="3531863" cy="2350896"/>
          </a:xfrm>
          <a:prstGeom prst="roundRect">
            <a:avLst/>
          </a:prstGeom>
        </p:spPr>
      </p:pic>
      <p:sp>
        <p:nvSpPr>
          <p:cNvPr id="8" name="TextBox 7">
            <a:extLst>
              <a:ext uri="{FF2B5EF4-FFF2-40B4-BE49-F238E27FC236}">
                <a16:creationId xmlns:a16="http://schemas.microsoft.com/office/drawing/2014/main" id="{69602202-6DF0-629E-1379-C275807FAEF9}"/>
              </a:ext>
            </a:extLst>
          </p:cNvPr>
          <p:cNvSpPr txBox="1"/>
          <p:nvPr/>
        </p:nvSpPr>
        <p:spPr>
          <a:xfrm>
            <a:off x="228599" y="5048250"/>
            <a:ext cx="7458076" cy="1785104"/>
          </a:xfrm>
          <a:prstGeom prst="rect">
            <a:avLst/>
          </a:prstGeom>
          <a:noFill/>
        </p:spPr>
        <p:txBody>
          <a:bodyPr wrap="square">
            <a:spAutoFit/>
          </a:bodyPr>
          <a:lstStyle/>
          <a:p>
            <a:r>
              <a:rPr lang="en-US" sz="2200" b="1" dirty="0">
                <a:solidFill>
                  <a:srgbClr val="EC7C69"/>
                </a:solidFill>
              </a:rPr>
              <a:t>Note: </a:t>
            </a:r>
            <a:r>
              <a:rPr lang="en-US" sz="2200" b="0" dirty="0">
                <a:solidFill>
                  <a:srgbClr val="494949"/>
                </a:solidFill>
              </a:rPr>
              <a:t>If regular tourists aren’t coming in droves, consider alternative uses for your facilities. Many savvy hosts </a:t>
            </a:r>
            <a:r>
              <a:rPr lang="en-US" sz="2200" b="0" i="1" dirty="0">
                <a:solidFill>
                  <a:srgbClr val="E96751"/>
                </a:solidFill>
              </a:rPr>
              <a:t>“fill it with unique events and create interesting packages”</a:t>
            </a:r>
            <a:r>
              <a:rPr lang="en-US" sz="2200" b="0" dirty="0">
                <a:solidFill>
                  <a:srgbClr val="E96751"/>
                </a:solidFill>
              </a:rPr>
              <a:t> </a:t>
            </a:r>
            <a:r>
              <a:rPr lang="en-US" sz="2200" b="0" dirty="0">
                <a:solidFill>
                  <a:srgbClr val="494949"/>
                </a:solidFill>
              </a:rPr>
              <a:t>to entice guests in the low season. (e.g., spa packages, business conference, yoga, writing, photography, concerts, festivals…). </a:t>
            </a:r>
            <a:endParaRPr lang="en-IE" sz="2200" dirty="0"/>
          </a:p>
        </p:txBody>
      </p:sp>
      <p:pic>
        <p:nvPicPr>
          <p:cNvPr id="13" name="Graphic 12" descr="Lights On with solid fill">
            <a:extLst>
              <a:ext uri="{FF2B5EF4-FFF2-40B4-BE49-F238E27FC236}">
                <a16:creationId xmlns:a16="http://schemas.microsoft.com/office/drawing/2014/main" id="{83D5A968-1FE9-9F09-D4B2-7ACBC35CC3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436" y="4133850"/>
            <a:ext cx="914400" cy="914400"/>
          </a:xfrm>
          <a:prstGeom prst="rect">
            <a:avLst/>
          </a:prstGeom>
        </p:spPr>
      </p:pic>
    </p:spTree>
    <p:extLst>
      <p:ext uri="{BB962C8B-B14F-4D97-AF65-F5344CB8AC3E}">
        <p14:creationId xmlns:p14="http://schemas.microsoft.com/office/powerpoint/2010/main" val="1546374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84E38-8513-BA60-0CB6-68B1F480D557}"/>
            </a:ext>
          </a:extLst>
        </p:cNvPr>
        <p:cNvGrpSpPr/>
        <p:nvPr/>
      </p:nvGrpSpPr>
      <p:grpSpPr>
        <a:xfrm>
          <a:off x="0" y="0"/>
          <a:ext cx="0" cy="0"/>
          <a:chOff x="0" y="0"/>
          <a:chExt cx="0" cy="0"/>
        </a:xfrm>
      </p:grpSpPr>
      <p:sp>
        <p:nvSpPr>
          <p:cNvPr id="13" name="Flowchart: Alternate Process 12">
            <a:extLst>
              <a:ext uri="{FF2B5EF4-FFF2-40B4-BE49-F238E27FC236}">
                <a16:creationId xmlns:a16="http://schemas.microsoft.com/office/drawing/2014/main" id="{C0D0DB4F-3E38-87D2-97E1-0FD44BC5F591}"/>
              </a:ext>
            </a:extLst>
          </p:cNvPr>
          <p:cNvSpPr/>
          <p:nvPr/>
        </p:nvSpPr>
        <p:spPr>
          <a:xfrm>
            <a:off x="1441291" y="3334004"/>
            <a:ext cx="9964593" cy="76699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lowchart: Alternate Process 10">
            <a:extLst>
              <a:ext uri="{FF2B5EF4-FFF2-40B4-BE49-F238E27FC236}">
                <a16:creationId xmlns:a16="http://schemas.microsoft.com/office/drawing/2014/main" id="{0710E3D3-724C-EDC8-EB1B-3648C2257937}"/>
              </a:ext>
            </a:extLst>
          </p:cNvPr>
          <p:cNvSpPr/>
          <p:nvPr/>
        </p:nvSpPr>
        <p:spPr>
          <a:xfrm>
            <a:off x="1451012" y="2370532"/>
            <a:ext cx="9964593" cy="84932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D36D035F-D855-4143-6EEF-1AC9CB2CE104}"/>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Flowchart: Alternate Process 6">
            <a:extLst>
              <a:ext uri="{FF2B5EF4-FFF2-40B4-BE49-F238E27FC236}">
                <a16:creationId xmlns:a16="http://schemas.microsoft.com/office/drawing/2014/main" id="{E6DCD793-B1DF-FBAB-82E7-0B9FB8CA36A3}"/>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79B61AD8-4B58-11E1-6542-60D7BBBBFCB6}"/>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Host Off-Season Events and Themed Retreats</a:t>
            </a:r>
            <a:endParaRPr lang="en-GB" sz="3200" i="1" dirty="0">
              <a:solidFill>
                <a:schemeClr val="bg1"/>
              </a:solidFill>
            </a:endParaRPr>
          </a:p>
        </p:txBody>
      </p:sp>
      <p:sp>
        <p:nvSpPr>
          <p:cNvPr id="9" name="Text Placeholder 5">
            <a:extLst>
              <a:ext uri="{FF2B5EF4-FFF2-40B4-BE49-F238E27FC236}">
                <a16:creationId xmlns:a16="http://schemas.microsoft.com/office/drawing/2014/main" id="{35C1C0B8-2085-5B9E-A604-4D36E6FBBCF1}"/>
              </a:ext>
            </a:extLst>
          </p:cNvPr>
          <p:cNvSpPr txBox="1">
            <a:spLocks/>
          </p:cNvSpPr>
          <p:nvPr/>
        </p:nvSpPr>
        <p:spPr>
          <a:xfrm>
            <a:off x="1570132" y="2477779"/>
            <a:ext cx="947208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5775" indent="0"/>
            <a:r>
              <a:rPr lang="en-US" sz="2000" b="1" dirty="0">
                <a:solidFill>
                  <a:srgbClr val="EC7C69"/>
                </a:solidFill>
              </a:rPr>
              <a:t>Example </a:t>
            </a:r>
            <a:r>
              <a:rPr lang="en-US" sz="2000" dirty="0">
                <a:solidFill>
                  <a:srgbClr val="595959"/>
                </a:solidFill>
              </a:rPr>
              <a:t>Offer </a:t>
            </a:r>
            <a:r>
              <a:rPr lang="en-US" sz="2000" b="1" dirty="0">
                <a:solidFill>
                  <a:srgbClr val="595959"/>
                </a:solidFill>
              </a:rPr>
              <a:t>small weddings </a:t>
            </a:r>
            <a:r>
              <a:rPr lang="en-US" sz="2000" dirty="0">
                <a:solidFill>
                  <a:srgbClr val="595959"/>
                </a:solidFill>
              </a:rPr>
              <a:t>or elopement packages amidst your scenic property (winter weddings can be magical and often cheaper for couples).</a:t>
            </a:r>
          </a:p>
        </p:txBody>
      </p:sp>
      <p:sp>
        <p:nvSpPr>
          <p:cNvPr id="12" name="Text Placeholder 5">
            <a:extLst>
              <a:ext uri="{FF2B5EF4-FFF2-40B4-BE49-F238E27FC236}">
                <a16:creationId xmlns:a16="http://schemas.microsoft.com/office/drawing/2014/main" id="{0666B924-6FC0-E102-3C10-6E274DAA2280}"/>
              </a:ext>
            </a:extLst>
          </p:cNvPr>
          <p:cNvSpPr txBox="1">
            <a:spLocks/>
          </p:cNvSpPr>
          <p:nvPr/>
        </p:nvSpPr>
        <p:spPr>
          <a:xfrm>
            <a:off x="1570133" y="3406635"/>
            <a:ext cx="9719168" cy="420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C7C69"/>
                </a:solidFill>
              </a:rPr>
              <a:t>Example: </a:t>
            </a:r>
            <a:r>
              <a:rPr lang="en-US" sz="2000" dirty="0"/>
              <a:t>You could host </a:t>
            </a:r>
            <a:r>
              <a:rPr lang="en-US" sz="2000" b="1" dirty="0"/>
              <a:t>holiday events </a:t>
            </a:r>
            <a:r>
              <a:rPr lang="en-US" sz="2000" dirty="0"/>
              <a:t>(Christmas or New Year’s at a </a:t>
            </a:r>
            <a:r>
              <a:rPr lang="en-US" sz="2000" dirty="0" err="1"/>
              <a:t>cosy</a:t>
            </a:r>
            <a:r>
              <a:rPr lang="en-US" sz="2000" dirty="0"/>
              <a:t> lodge) or partner with hobby groups (birdwatchers, painters, etc.) to </a:t>
            </a:r>
            <a:r>
              <a:rPr lang="en-US" sz="2000" dirty="0" err="1"/>
              <a:t>organise</a:t>
            </a:r>
            <a:r>
              <a:rPr lang="en-US" sz="2000" dirty="0"/>
              <a:t> gatherings.</a:t>
            </a:r>
          </a:p>
          <a:p>
            <a:pPr marL="447675" indent="0"/>
            <a:endParaRPr lang="en-GB" sz="2000" dirty="0"/>
          </a:p>
        </p:txBody>
      </p:sp>
      <p:cxnSp>
        <p:nvCxnSpPr>
          <p:cNvPr id="14" name="Connector: Elbow 13">
            <a:extLst>
              <a:ext uri="{FF2B5EF4-FFF2-40B4-BE49-F238E27FC236}">
                <a16:creationId xmlns:a16="http://schemas.microsoft.com/office/drawing/2014/main" id="{75495EDB-E5DD-4ACC-893E-54690D6E5AFA}"/>
              </a:ext>
            </a:extLst>
          </p:cNvPr>
          <p:cNvCxnSpPr>
            <a:cxnSpLocks/>
            <a:stCxn id="7" idx="1"/>
            <a:endCxn id="11" idx="1"/>
          </p:cNvCxnSpPr>
          <p:nvPr/>
        </p:nvCxnSpPr>
        <p:spPr>
          <a:xfrm rot="10800000" flipH="1" flipV="1">
            <a:off x="798380" y="1835197"/>
            <a:ext cx="652632" cy="959995"/>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BF0A9CE1-993B-2415-BD8D-B7E7D450F92A}"/>
              </a:ext>
            </a:extLst>
          </p:cNvPr>
          <p:cNvCxnSpPr>
            <a:cxnSpLocks/>
            <a:stCxn id="7" idx="1"/>
            <a:endCxn id="13" idx="1"/>
          </p:cNvCxnSpPr>
          <p:nvPr/>
        </p:nvCxnSpPr>
        <p:spPr>
          <a:xfrm rot="10800000" flipH="1" flipV="1">
            <a:off x="798379" y="1835197"/>
            <a:ext cx="642911" cy="1882303"/>
          </a:xfrm>
          <a:prstGeom prst="bentConnector3">
            <a:avLst>
              <a:gd name="adj1" fmla="val -3555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43377270-EE4E-A21A-C285-F8C9023352C6}"/>
              </a:ext>
            </a:extLst>
          </p:cNvPr>
          <p:cNvSpPr/>
          <p:nvPr/>
        </p:nvSpPr>
        <p:spPr>
          <a:xfrm>
            <a:off x="1463276" y="4237192"/>
            <a:ext cx="9964593" cy="106145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DF196F4A-F6D8-1704-49BB-569852E25A98}"/>
              </a:ext>
            </a:extLst>
          </p:cNvPr>
          <p:cNvSpPr txBox="1">
            <a:spLocks/>
          </p:cNvSpPr>
          <p:nvPr/>
        </p:nvSpPr>
        <p:spPr>
          <a:xfrm>
            <a:off x="1592117" y="4354195"/>
            <a:ext cx="935465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C7C69"/>
                </a:solidFill>
              </a:rPr>
              <a:t>Example </a:t>
            </a:r>
            <a:r>
              <a:rPr lang="en-US" sz="2000" dirty="0"/>
              <a:t>Packaging accommodation with </a:t>
            </a:r>
            <a:r>
              <a:rPr lang="en-US" sz="2000" b="1" dirty="0"/>
              <a:t>an experience </a:t>
            </a:r>
            <a:r>
              <a:rPr lang="en-US" sz="2000" dirty="0"/>
              <a:t>(guided hikes, crafting lessons, etc.) adds value that can draw guests who wouldn’t otherwise travel off-season.</a:t>
            </a:r>
          </a:p>
        </p:txBody>
      </p:sp>
      <p:cxnSp>
        <p:nvCxnSpPr>
          <p:cNvPr id="38" name="Connector: Elbow 37">
            <a:extLst>
              <a:ext uri="{FF2B5EF4-FFF2-40B4-BE49-F238E27FC236}">
                <a16:creationId xmlns:a16="http://schemas.microsoft.com/office/drawing/2014/main" id="{A7878308-3C0A-AC04-74CD-AE178E6B7259}"/>
              </a:ext>
            </a:extLst>
          </p:cNvPr>
          <p:cNvCxnSpPr>
            <a:cxnSpLocks/>
          </p:cNvCxnSpPr>
          <p:nvPr/>
        </p:nvCxnSpPr>
        <p:spPr>
          <a:xfrm rot="16200000" flipH="1">
            <a:off x="115857" y="4391815"/>
            <a:ext cx="1788052" cy="85771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4F3B9E35-AC2D-C217-AD33-824EE06460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pic>
        <p:nvPicPr>
          <p:cNvPr id="5" name="Graphic 4" descr="Wedding rings with solid fill">
            <a:extLst>
              <a:ext uri="{FF2B5EF4-FFF2-40B4-BE49-F238E27FC236}">
                <a16:creationId xmlns:a16="http://schemas.microsoft.com/office/drawing/2014/main" id="{4499D6B5-C3E9-38B1-785D-F6019CE4E7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7252" y="2348310"/>
            <a:ext cx="662397" cy="662397"/>
          </a:xfrm>
          <a:prstGeom prst="rect">
            <a:avLst/>
          </a:prstGeom>
        </p:spPr>
      </p:pic>
      <p:pic>
        <p:nvPicPr>
          <p:cNvPr id="26" name="Graphic 25" descr="Fireworks with solid fill">
            <a:extLst>
              <a:ext uri="{FF2B5EF4-FFF2-40B4-BE49-F238E27FC236}">
                <a16:creationId xmlns:a16="http://schemas.microsoft.com/office/drawing/2014/main" id="{98BFAE7D-9D17-B69F-98D6-86EDC524E6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3978" y="3456693"/>
            <a:ext cx="589504" cy="589504"/>
          </a:xfrm>
          <a:prstGeom prst="rect">
            <a:avLst/>
          </a:prstGeom>
        </p:spPr>
      </p:pic>
      <p:pic>
        <p:nvPicPr>
          <p:cNvPr id="30" name="Graphic 29" descr="Hike with solid fill">
            <a:extLst>
              <a:ext uri="{FF2B5EF4-FFF2-40B4-BE49-F238E27FC236}">
                <a16:creationId xmlns:a16="http://schemas.microsoft.com/office/drawing/2014/main" id="{9A82CA04-7C43-1C18-8C37-3B39777BC7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1291" y="4393706"/>
            <a:ext cx="766994" cy="766994"/>
          </a:xfrm>
          <a:prstGeom prst="rect">
            <a:avLst/>
          </a:prstGeom>
        </p:spPr>
      </p:pic>
      <p:sp>
        <p:nvSpPr>
          <p:cNvPr id="37" name="Flowchart: Alternate Process 36">
            <a:extLst>
              <a:ext uri="{FF2B5EF4-FFF2-40B4-BE49-F238E27FC236}">
                <a16:creationId xmlns:a16="http://schemas.microsoft.com/office/drawing/2014/main" id="{36A3A0DA-88E6-6D9F-6BFD-6341A6065D0C}"/>
              </a:ext>
            </a:extLst>
          </p:cNvPr>
          <p:cNvSpPr/>
          <p:nvPr/>
        </p:nvSpPr>
        <p:spPr>
          <a:xfrm>
            <a:off x="1430440" y="5530081"/>
            <a:ext cx="9964593" cy="106145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 Placeholder 5">
            <a:extLst>
              <a:ext uri="{FF2B5EF4-FFF2-40B4-BE49-F238E27FC236}">
                <a16:creationId xmlns:a16="http://schemas.microsoft.com/office/drawing/2014/main" id="{3783054D-699F-5062-C751-0676ECC1FC85}"/>
              </a:ext>
            </a:extLst>
          </p:cNvPr>
          <p:cNvSpPr txBox="1">
            <a:spLocks/>
          </p:cNvSpPr>
          <p:nvPr/>
        </p:nvSpPr>
        <p:spPr>
          <a:xfrm>
            <a:off x="1547017" y="5649631"/>
            <a:ext cx="960675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C7C69"/>
                </a:solidFill>
              </a:rPr>
              <a:t>Example </a:t>
            </a:r>
            <a:r>
              <a:rPr lang="en-US" sz="2000" dirty="0">
                <a:solidFill>
                  <a:srgbClr val="595959"/>
                </a:solidFill>
              </a:rPr>
              <a:t>Turn your farm lodge into a venue for </a:t>
            </a:r>
            <a:r>
              <a:rPr lang="en-US" sz="2000" b="1" dirty="0">
                <a:solidFill>
                  <a:srgbClr val="595959"/>
                </a:solidFill>
              </a:rPr>
              <a:t>weekend retreats </a:t>
            </a:r>
            <a:r>
              <a:rPr lang="en-US" sz="2000" dirty="0">
                <a:solidFill>
                  <a:srgbClr val="595959"/>
                </a:solidFill>
              </a:rPr>
              <a:t>– wellness/yoga retreats, photography workshops, writing seminars – marketed to domestic travelers in off-peak months. </a:t>
            </a:r>
          </a:p>
        </p:txBody>
      </p:sp>
      <p:sp>
        <p:nvSpPr>
          <p:cNvPr id="45" name="Text Placeholder 44">
            <a:extLst>
              <a:ext uri="{FF2B5EF4-FFF2-40B4-BE49-F238E27FC236}">
                <a16:creationId xmlns:a16="http://schemas.microsoft.com/office/drawing/2014/main" id="{4CCB0A1A-8830-0315-A934-C5493DA00F93}"/>
              </a:ext>
            </a:extLst>
          </p:cNvPr>
          <p:cNvSpPr>
            <a:spLocks noGrp="1"/>
          </p:cNvSpPr>
          <p:nvPr>
            <p:ph type="body" sz="quarter" idx="27"/>
          </p:nvPr>
        </p:nvSpPr>
        <p:spPr>
          <a:xfrm>
            <a:off x="849241" y="383586"/>
            <a:ext cx="8228084" cy="720752"/>
          </a:xfrm>
        </p:spPr>
        <p:txBody>
          <a:bodyPr/>
          <a:lstStyle/>
          <a:p>
            <a:r>
              <a:rPr lang="en-US" sz="3200" dirty="0">
                <a:solidFill>
                  <a:schemeClr val="bg1"/>
                </a:solidFill>
              </a:rPr>
              <a:t>Cost Savings and Revenue-Boosting Tactics</a:t>
            </a:r>
            <a:endParaRPr lang="en-IE" sz="3200" dirty="0">
              <a:solidFill>
                <a:schemeClr val="bg1"/>
              </a:solidFill>
            </a:endParaRPr>
          </a:p>
        </p:txBody>
      </p:sp>
      <p:pic>
        <p:nvPicPr>
          <p:cNvPr id="51" name="Graphic 50" descr="Yoga outline">
            <a:extLst>
              <a:ext uri="{FF2B5EF4-FFF2-40B4-BE49-F238E27FC236}">
                <a16:creationId xmlns:a16="http://schemas.microsoft.com/office/drawing/2014/main" id="{B81F8DF9-A2C1-06CD-078C-7BA0A77E1B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71993" y="5735820"/>
            <a:ext cx="751549" cy="751549"/>
          </a:xfrm>
          <a:prstGeom prst="rect">
            <a:avLst/>
          </a:prstGeom>
        </p:spPr>
      </p:pic>
    </p:spTree>
    <p:extLst>
      <p:ext uri="{BB962C8B-B14F-4D97-AF65-F5344CB8AC3E}">
        <p14:creationId xmlns:p14="http://schemas.microsoft.com/office/powerpoint/2010/main" val="16446549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F2BB9-CFB6-A6CD-ED7C-84D70B917634}"/>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2396F1D-4313-42B6-2E4E-53625173A6EF}"/>
              </a:ext>
            </a:extLst>
          </p:cNvPr>
          <p:cNvSpPr/>
          <p:nvPr/>
        </p:nvSpPr>
        <p:spPr>
          <a:xfrm>
            <a:off x="1439024" y="1289856"/>
            <a:ext cx="9964593" cy="209144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B542993A-7DB5-25B7-90BE-486B1104C0E2}"/>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B2A5363C-A162-C435-D280-3638192ED044}"/>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Create Special Packages with Partners</a:t>
            </a:r>
          </a:p>
        </p:txBody>
      </p:sp>
      <p:sp>
        <p:nvSpPr>
          <p:cNvPr id="9" name="Text Placeholder 5">
            <a:extLst>
              <a:ext uri="{FF2B5EF4-FFF2-40B4-BE49-F238E27FC236}">
                <a16:creationId xmlns:a16="http://schemas.microsoft.com/office/drawing/2014/main" id="{6C39705F-B531-2FBE-6716-0D7960B7D61F}"/>
              </a:ext>
            </a:extLst>
          </p:cNvPr>
          <p:cNvSpPr txBox="1">
            <a:spLocks/>
          </p:cNvSpPr>
          <p:nvPr/>
        </p:nvSpPr>
        <p:spPr>
          <a:xfrm>
            <a:off x="1558144" y="1397104"/>
            <a:ext cx="947208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Example:</a:t>
            </a:r>
            <a:r>
              <a:rPr lang="en-US" spc="0" dirty="0">
                <a:solidFill>
                  <a:srgbClr val="0C4659"/>
                </a:solidFill>
                <a:latin typeface="+mn-lt"/>
              </a:rPr>
              <a:t> </a:t>
            </a:r>
            <a:r>
              <a:rPr lang="en-US" spc="0" dirty="0">
                <a:solidFill>
                  <a:srgbClr val="595959"/>
                </a:solidFill>
                <a:latin typeface="+mn-lt"/>
              </a:rPr>
              <a:t>Create Special Packages with Partners’ Collaboration can stimulate low-season demand. For instance, team up with local businesses to offer </a:t>
            </a:r>
            <a:r>
              <a:rPr lang="en-US" b="1" spc="0" dirty="0">
                <a:solidFill>
                  <a:srgbClr val="595959"/>
                </a:solidFill>
                <a:latin typeface="+mn-lt"/>
              </a:rPr>
              <a:t>bundle deals: </a:t>
            </a:r>
          </a:p>
          <a:p>
            <a:pPr marL="800100" lvl="1" indent="-342900">
              <a:buFont typeface="Arial" panose="020B0604020202020204" pitchFamily="34" charset="0"/>
              <a:buChar char="•"/>
            </a:pPr>
            <a:r>
              <a:rPr lang="en-US" spc="0" dirty="0">
                <a:solidFill>
                  <a:srgbClr val="595959"/>
                </a:solidFill>
                <a:latin typeface="+mn-lt"/>
              </a:rPr>
              <a:t>a countryside </a:t>
            </a:r>
            <a:r>
              <a:rPr lang="en-US" b="1" spc="0" dirty="0">
                <a:solidFill>
                  <a:srgbClr val="595959"/>
                </a:solidFill>
                <a:latin typeface="+mn-lt"/>
              </a:rPr>
              <a:t>“dine &amp; stay” </a:t>
            </a:r>
            <a:r>
              <a:rPr lang="en-US" spc="0" dirty="0">
                <a:solidFill>
                  <a:srgbClr val="595959"/>
                </a:solidFill>
                <a:latin typeface="+mn-lt"/>
              </a:rPr>
              <a:t>weekend (include a voucher for the village restaurant), or </a:t>
            </a:r>
          </a:p>
          <a:p>
            <a:pPr marL="800100" lvl="1" indent="-342900">
              <a:buFont typeface="Arial" panose="020B0604020202020204" pitchFamily="34" charset="0"/>
              <a:buChar char="•"/>
            </a:pPr>
            <a:r>
              <a:rPr lang="en-US" spc="0" dirty="0">
                <a:solidFill>
                  <a:srgbClr val="595959"/>
                </a:solidFill>
                <a:latin typeface="+mn-lt"/>
              </a:rPr>
              <a:t>a </a:t>
            </a:r>
            <a:r>
              <a:rPr lang="en-US" b="1" spc="0" dirty="0">
                <a:solidFill>
                  <a:srgbClr val="595959"/>
                </a:solidFill>
                <a:latin typeface="+mn-lt"/>
              </a:rPr>
              <a:t>“winter adventure package” </a:t>
            </a:r>
            <a:r>
              <a:rPr lang="en-US" spc="0" dirty="0">
                <a:solidFill>
                  <a:srgbClr val="595959"/>
                </a:solidFill>
                <a:latin typeface="+mn-lt"/>
              </a:rPr>
              <a:t>with a local tour guide (e.g. include a dog-sledging or snowshoe tour in Iceland, or a truffle-hunting experience in Italy’s off-season). </a:t>
            </a:r>
          </a:p>
          <a:p>
            <a:pPr marL="485775" indent="0"/>
            <a:endParaRPr lang="en-US" sz="2000" dirty="0">
              <a:solidFill>
                <a:srgbClr val="595959"/>
              </a:solidFill>
            </a:endParaRPr>
          </a:p>
        </p:txBody>
      </p:sp>
      <p:cxnSp>
        <p:nvCxnSpPr>
          <p:cNvPr id="14" name="Connector: Elbow 13">
            <a:extLst>
              <a:ext uri="{FF2B5EF4-FFF2-40B4-BE49-F238E27FC236}">
                <a16:creationId xmlns:a16="http://schemas.microsoft.com/office/drawing/2014/main" id="{3E880554-C12A-F483-ED75-1C6DA943F75E}"/>
              </a:ext>
            </a:extLst>
          </p:cNvPr>
          <p:cNvCxnSpPr>
            <a:cxnSpLocks/>
            <a:stCxn id="7" idx="1"/>
            <a:endCxn id="11" idx="1"/>
          </p:cNvCxnSpPr>
          <p:nvPr/>
        </p:nvCxnSpPr>
        <p:spPr>
          <a:xfrm rot="10800000" flipH="1" flipV="1">
            <a:off x="786392" y="787447"/>
            <a:ext cx="652631" cy="1548133"/>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9C0A4468-A59B-90DA-3F6C-21856B76B132}"/>
              </a:ext>
            </a:extLst>
          </p:cNvPr>
          <p:cNvCxnSpPr>
            <a:cxnSpLocks/>
          </p:cNvCxnSpPr>
          <p:nvPr/>
        </p:nvCxnSpPr>
        <p:spPr>
          <a:xfrm rot="10800000" flipH="1" flipV="1">
            <a:off x="798655" y="2343628"/>
            <a:ext cx="630647" cy="2091450"/>
          </a:xfrm>
          <a:prstGeom prst="bentConnector3">
            <a:avLst>
              <a:gd name="adj1" fmla="val -3624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DF37BA79-DFD1-BA62-4CC5-C4FE906D7877}"/>
              </a:ext>
            </a:extLst>
          </p:cNvPr>
          <p:cNvSpPr/>
          <p:nvPr/>
        </p:nvSpPr>
        <p:spPr>
          <a:xfrm>
            <a:off x="1451287" y="3529762"/>
            <a:ext cx="7273613" cy="264447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4A5853AD-81FC-B2AB-97F7-D7F44DEEFC82}"/>
              </a:ext>
            </a:extLst>
          </p:cNvPr>
          <p:cNvSpPr txBox="1">
            <a:spLocks/>
          </p:cNvSpPr>
          <p:nvPr/>
        </p:nvSpPr>
        <p:spPr>
          <a:xfrm>
            <a:off x="1580129" y="3649853"/>
            <a:ext cx="6687572"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C7C69"/>
                </a:solidFill>
              </a:rPr>
              <a:t>Example: </a:t>
            </a:r>
            <a:r>
              <a:rPr lang="en-US" sz="2000" b="1" dirty="0">
                <a:solidFill>
                  <a:srgbClr val="595959"/>
                </a:solidFill>
              </a:rPr>
              <a:t>Spa and wellness packages are popular. </a:t>
            </a:r>
            <a:r>
              <a:rPr lang="en-US" sz="2000" dirty="0">
                <a:solidFill>
                  <a:srgbClr val="595959"/>
                </a:solidFill>
              </a:rPr>
              <a:t>If you don’t have an on-site spa, partner with one nearby. A study on low-season accommodation tactics notes that spa retreats, business conferences, team-building retreats, and food and wine events can all attract guests during periods of slow general travel. Brainstorm what makes your region attractive in the off-season (even if it’s </a:t>
            </a:r>
            <a:r>
              <a:rPr lang="en-US" sz="2000" dirty="0" err="1">
                <a:solidFill>
                  <a:srgbClr val="595959"/>
                </a:solidFill>
              </a:rPr>
              <a:t>tranquillity</a:t>
            </a:r>
            <a:r>
              <a:rPr lang="en-US" sz="2000" dirty="0">
                <a:solidFill>
                  <a:srgbClr val="595959"/>
                </a:solidFill>
              </a:rPr>
              <a:t> or seasonal beauty) and build a package around that theme.</a:t>
            </a:r>
          </a:p>
          <a:p>
            <a:pPr marL="447675" indent="0"/>
            <a:endParaRPr lang="en-US" sz="2000" dirty="0"/>
          </a:p>
        </p:txBody>
      </p:sp>
      <p:pic>
        <p:nvPicPr>
          <p:cNvPr id="40" name="Graphic 39" descr="Magnifying glass with solid fill">
            <a:extLst>
              <a:ext uri="{FF2B5EF4-FFF2-40B4-BE49-F238E27FC236}">
                <a16:creationId xmlns:a16="http://schemas.microsoft.com/office/drawing/2014/main" id="{AAA54C7B-D0F1-C7AB-D7B8-48FF5B4084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pic>
        <p:nvPicPr>
          <p:cNvPr id="21" name="Picture 20" descr="A person and person sitting at a table with a tent in the background&#10;&#10;AI-generated content may be incorrect.">
            <a:extLst>
              <a:ext uri="{FF2B5EF4-FFF2-40B4-BE49-F238E27FC236}">
                <a16:creationId xmlns:a16="http://schemas.microsoft.com/office/drawing/2014/main" id="{AF090DBD-7333-6072-A9C2-AED2B47910B8}"/>
              </a:ext>
            </a:extLst>
          </p:cNvPr>
          <p:cNvPicPr>
            <a:picLocks noChangeAspect="1"/>
          </p:cNvPicPr>
          <p:nvPr/>
        </p:nvPicPr>
        <p:blipFill>
          <a:blip r:embed="rId5"/>
          <a:stretch>
            <a:fillRect/>
          </a:stretch>
        </p:blipFill>
        <p:spPr>
          <a:xfrm>
            <a:off x="8267701" y="4177077"/>
            <a:ext cx="3362325" cy="2241550"/>
          </a:xfrm>
          <a:prstGeom prst="flowChartAlternateProcess">
            <a:avLst/>
          </a:prstGeom>
        </p:spPr>
      </p:pic>
      <p:sp>
        <p:nvSpPr>
          <p:cNvPr id="22" name="TextBox 21">
            <a:extLst>
              <a:ext uri="{FF2B5EF4-FFF2-40B4-BE49-F238E27FC236}">
                <a16:creationId xmlns:a16="http://schemas.microsoft.com/office/drawing/2014/main" id="{65C1D8FA-8C83-5051-1E1D-8C542035DF1B}"/>
              </a:ext>
            </a:extLst>
          </p:cNvPr>
          <p:cNvSpPr txBox="1"/>
          <p:nvPr/>
        </p:nvSpPr>
        <p:spPr>
          <a:xfrm>
            <a:off x="581025" y="6283899"/>
            <a:ext cx="7686676" cy="369332"/>
          </a:xfrm>
          <a:prstGeom prst="rect">
            <a:avLst/>
          </a:prstGeom>
          <a:noFill/>
        </p:spPr>
        <p:txBody>
          <a:bodyPr wrap="square">
            <a:spAutoFit/>
          </a:bodyPr>
          <a:lstStyle/>
          <a:p>
            <a:pPr algn="l">
              <a:spcBef>
                <a:spcPts val="2250"/>
              </a:spcBef>
              <a:spcAft>
                <a:spcPts val="1500"/>
              </a:spcAft>
            </a:pPr>
            <a:r>
              <a:rPr lang="en-US" b="0" i="0" dirty="0">
                <a:solidFill>
                  <a:srgbClr val="00B0F0"/>
                </a:solidFill>
                <a:effectLst/>
                <a:latin typeface="Riposte"/>
                <a:hlinkClick r:id="rId6">
                  <a:extLst>
                    <a:ext uri="{A12FA001-AC4F-418D-AE19-62706E023703}">
                      <ahyp:hlinkClr xmlns:ahyp="http://schemas.microsoft.com/office/drawing/2018/hyperlinkcolor" val="tx"/>
                    </a:ext>
                  </a:extLst>
                </a:hlinkClick>
              </a:rPr>
              <a:t>5 Strategies to Increase Accommodation Revenue During Low Season</a:t>
            </a:r>
            <a:endParaRPr lang="en-US" b="0" i="0" dirty="0">
              <a:solidFill>
                <a:srgbClr val="00B0F0"/>
              </a:solidFill>
              <a:effectLst/>
              <a:latin typeface="Riposte"/>
            </a:endParaRPr>
          </a:p>
        </p:txBody>
      </p:sp>
    </p:spTree>
    <p:extLst>
      <p:ext uri="{BB962C8B-B14F-4D97-AF65-F5344CB8AC3E}">
        <p14:creationId xmlns:p14="http://schemas.microsoft.com/office/powerpoint/2010/main" val="3886437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83D87-6F8C-EB3B-4DA1-B1E6BC7A69F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9C69553-8614-A6BE-A90A-4CB0143E5D0A}"/>
              </a:ext>
            </a:extLst>
          </p:cNvPr>
          <p:cNvSpPr>
            <a:spLocks noGrp="1"/>
          </p:cNvSpPr>
          <p:nvPr>
            <p:ph type="body" sz="quarter" idx="16"/>
          </p:nvPr>
        </p:nvSpPr>
        <p:spPr>
          <a:xfrm>
            <a:off x="798381" y="315936"/>
            <a:ext cx="10614687" cy="803654"/>
          </a:xfrm>
        </p:spPr>
        <p:txBody>
          <a:bodyPr/>
          <a:lstStyle/>
          <a:p>
            <a:r>
              <a:rPr lang="en-US" sz="3200" dirty="0">
                <a:solidFill>
                  <a:srgbClr val="459597"/>
                </a:solidFill>
              </a:rPr>
              <a:t>Cost Savings and Revenue-Boosting Tactics</a:t>
            </a:r>
          </a:p>
        </p:txBody>
      </p:sp>
      <p:sp>
        <p:nvSpPr>
          <p:cNvPr id="11" name="Freeform: Shape 10">
            <a:extLst>
              <a:ext uri="{FF2B5EF4-FFF2-40B4-BE49-F238E27FC236}">
                <a16:creationId xmlns:a16="http://schemas.microsoft.com/office/drawing/2014/main" id="{8C6F9776-2591-2D73-0FCA-E8C9C598598C}"/>
              </a:ext>
            </a:extLst>
          </p:cNvPr>
          <p:cNvSpPr/>
          <p:nvPr/>
        </p:nvSpPr>
        <p:spPr>
          <a:xfrm>
            <a:off x="1141890" y="2347574"/>
            <a:ext cx="9794111" cy="2170648"/>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C3BE6346-1BA7-44BD-35CB-91AE6A675DDA}"/>
              </a:ext>
            </a:extLst>
          </p:cNvPr>
          <p:cNvGrpSpPr/>
          <p:nvPr/>
        </p:nvGrpSpPr>
        <p:grpSpPr>
          <a:xfrm>
            <a:off x="0" y="853677"/>
            <a:ext cx="11479343" cy="3763158"/>
            <a:chOff x="-20769" y="1515051"/>
            <a:chExt cx="11479343" cy="3967078"/>
          </a:xfrm>
        </p:grpSpPr>
        <p:grpSp>
          <p:nvGrpSpPr>
            <p:cNvPr id="19" name="Group 18">
              <a:extLst>
                <a:ext uri="{FF2B5EF4-FFF2-40B4-BE49-F238E27FC236}">
                  <a16:creationId xmlns:a16="http://schemas.microsoft.com/office/drawing/2014/main" id="{48689AC5-1670-29EE-469F-BA3E6BBCC9BB}"/>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B02DBA95-57C7-2F61-2CEA-B428D182B46B}"/>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052EB8B-D414-D2C3-4F9E-DD1558B8C02C}"/>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518081D0-4347-F94D-2872-EDCB4D423965}"/>
                  </a:ext>
                </a:extLst>
              </p:cNvPr>
              <p:cNvSpPr/>
              <p:nvPr/>
            </p:nvSpPr>
            <p:spPr>
              <a:xfrm>
                <a:off x="1121121" y="1971932"/>
                <a:ext cx="6457950" cy="1573019"/>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144BB586-61F8-5045-D625-82D953B99821}"/>
                </a:ext>
              </a:extLst>
            </p:cNvPr>
            <p:cNvSpPr txBox="1"/>
            <p:nvPr/>
          </p:nvSpPr>
          <p:spPr>
            <a:xfrm>
              <a:off x="1228679" y="2187215"/>
              <a:ext cx="6350392" cy="616463"/>
            </a:xfrm>
            <a:prstGeom prst="rect">
              <a:avLst/>
            </a:prstGeom>
            <a:noFill/>
          </p:spPr>
          <p:txBody>
            <a:bodyPr wrap="square" rtlCol="0">
              <a:spAutoFit/>
            </a:bodyPr>
            <a:lstStyle/>
            <a:p>
              <a:pPr algn="ctr"/>
              <a:r>
                <a:rPr lang="en-GB" sz="3000" b="1" dirty="0">
                  <a:solidFill>
                    <a:schemeClr val="bg1"/>
                  </a:solidFill>
                </a:rPr>
                <a:t>4. </a:t>
              </a:r>
              <a:r>
                <a:rPr lang="en-US" sz="3200" b="1" dirty="0">
                  <a:solidFill>
                    <a:schemeClr val="bg1"/>
                  </a:solidFill>
                </a:rPr>
                <a:t>Cost Management in Low Season</a:t>
              </a:r>
              <a:endParaRPr lang="en-GB" sz="3000" b="1" dirty="0">
                <a:solidFill>
                  <a:schemeClr val="bg1"/>
                </a:solidFill>
              </a:endParaRPr>
            </a:p>
          </p:txBody>
        </p:sp>
        <p:sp>
          <p:nvSpPr>
            <p:cNvPr id="25" name="TextBox 24">
              <a:extLst>
                <a:ext uri="{FF2B5EF4-FFF2-40B4-BE49-F238E27FC236}">
                  <a16:creationId xmlns:a16="http://schemas.microsoft.com/office/drawing/2014/main" id="{7088BFF8-52D4-C810-5BAD-2AF396831495}"/>
                </a:ext>
              </a:extLst>
            </p:cNvPr>
            <p:cNvSpPr txBox="1"/>
            <p:nvPr/>
          </p:nvSpPr>
          <p:spPr>
            <a:xfrm>
              <a:off x="1235229" y="3519179"/>
              <a:ext cx="9794111" cy="1962950"/>
            </a:xfrm>
            <a:prstGeom prst="rect">
              <a:avLst/>
            </a:prstGeom>
            <a:noFill/>
          </p:spPr>
          <p:txBody>
            <a:bodyPr wrap="square" rtlCol="0">
              <a:spAutoFit/>
            </a:bodyPr>
            <a:lstStyle/>
            <a:p>
              <a:pPr>
                <a:spcAft>
                  <a:spcPts val="600"/>
                </a:spcAft>
              </a:pPr>
              <a:r>
                <a:rPr lang="en-US" sz="2200" b="1" dirty="0">
                  <a:solidFill>
                    <a:schemeClr val="bg1"/>
                  </a:solidFill>
                </a:rPr>
                <a:t>Controlling costs when occupancy is low </a:t>
              </a:r>
              <a:r>
                <a:rPr lang="en-US" sz="2200" dirty="0">
                  <a:solidFill>
                    <a:schemeClr val="bg1"/>
                  </a:solidFill>
                </a:rPr>
                <a:t>– e.g. scaling back staffing, closing some units, or scheduling maintenance/upgrades during off months to turn downtime into productive time. Every euro you save in expenses during the low season directly reduces the pressure to generate revenue in those months.</a:t>
              </a:r>
            </a:p>
            <a:p>
              <a:pPr>
                <a:spcAft>
                  <a:spcPts val="600"/>
                </a:spcAft>
              </a:pPr>
              <a:endParaRPr lang="en-US" sz="2200" dirty="0">
                <a:solidFill>
                  <a:schemeClr val="bg1"/>
                </a:solidFill>
              </a:endParaRPr>
            </a:p>
          </p:txBody>
        </p:sp>
      </p:grpSp>
      <p:pic>
        <p:nvPicPr>
          <p:cNvPr id="6" name="Picture 5" descr="A person in a hard hat and safety vest kneeling on the floor&#10;&#10;AI-generated content may be incorrect.">
            <a:extLst>
              <a:ext uri="{FF2B5EF4-FFF2-40B4-BE49-F238E27FC236}">
                <a16:creationId xmlns:a16="http://schemas.microsoft.com/office/drawing/2014/main" id="{527E5EBE-B846-E045-7C8E-4CA492321AD5}"/>
              </a:ext>
            </a:extLst>
          </p:cNvPr>
          <p:cNvPicPr>
            <a:picLocks noChangeAspect="1"/>
          </p:cNvPicPr>
          <p:nvPr/>
        </p:nvPicPr>
        <p:blipFill>
          <a:blip r:embed="rId2"/>
          <a:stretch>
            <a:fillRect/>
          </a:stretch>
        </p:blipFill>
        <p:spPr>
          <a:xfrm>
            <a:off x="8695407" y="3871594"/>
            <a:ext cx="3163409" cy="2108939"/>
          </a:xfrm>
          <a:prstGeom prst="roundRect">
            <a:avLst/>
          </a:prstGeom>
        </p:spPr>
      </p:pic>
      <p:sp>
        <p:nvSpPr>
          <p:cNvPr id="13" name="TextBox 12">
            <a:extLst>
              <a:ext uri="{FF2B5EF4-FFF2-40B4-BE49-F238E27FC236}">
                <a16:creationId xmlns:a16="http://schemas.microsoft.com/office/drawing/2014/main" id="{F713F316-9BBC-84DC-FE8F-6642A5860BE1}"/>
              </a:ext>
            </a:extLst>
          </p:cNvPr>
          <p:cNvSpPr txBox="1"/>
          <p:nvPr/>
        </p:nvSpPr>
        <p:spPr>
          <a:xfrm>
            <a:off x="473004" y="4597074"/>
            <a:ext cx="8222403" cy="2462213"/>
          </a:xfrm>
          <a:prstGeom prst="rect">
            <a:avLst/>
          </a:prstGeom>
          <a:noFill/>
        </p:spPr>
        <p:txBody>
          <a:bodyPr wrap="square">
            <a:spAutoFit/>
          </a:bodyPr>
          <a:lstStyle/>
          <a:p>
            <a:r>
              <a:rPr lang="en-US" sz="2200" b="1" dirty="0">
                <a:solidFill>
                  <a:srgbClr val="EC7C69"/>
                </a:solidFill>
              </a:rPr>
              <a:t>Tip: </a:t>
            </a:r>
            <a:r>
              <a:rPr lang="en-US" sz="2200" b="1" dirty="0">
                <a:solidFill>
                  <a:srgbClr val="595959"/>
                </a:solidFill>
              </a:rPr>
              <a:t>Saving Peak Profits:</a:t>
            </a:r>
            <a:r>
              <a:rPr lang="en-US" sz="2200" dirty="0">
                <a:solidFill>
                  <a:srgbClr val="595959"/>
                </a:solidFill>
              </a:rPr>
              <a:t> We encourage setting aside some of the profits from the high season as a reserve to cover fixed expenses during the low season. By planning for low seasons, you avoid surprises like being unable to pay bills in the winter because summer earnings weren’t allocated properly. This proactive approach ensures a more stable income throughout the year.</a:t>
            </a:r>
            <a:br>
              <a:rPr lang="en-US" sz="2200" dirty="0">
                <a:solidFill>
                  <a:srgbClr val="595959"/>
                </a:solidFill>
              </a:rPr>
            </a:br>
            <a:endParaRPr lang="en-IE" sz="2200" dirty="0">
              <a:solidFill>
                <a:srgbClr val="595959"/>
              </a:solidFill>
            </a:endParaRPr>
          </a:p>
        </p:txBody>
      </p:sp>
    </p:spTree>
    <p:extLst>
      <p:ext uri="{BB962C8B-B14F-4D97-AF65-F5344CB8AC3E}">
        <p14:creationId xmlns:p14="http://schemas.microsoft.com/office/powerpoint/2010/main" val="3139874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0EF45-C257-FDA2-7422-DDC84192C51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97C47B8-E119-E807-1D58-8A17D4C6D795}"/>
              </a:ext>
            </a:extLst>
          </p:cNvPr>
          <p:cNvSpPr/>
          <p:nvPr/>
        </p:nvSpPr>
        <p:spPr>
          <a:xfrm>
            <a:off x="1439024" y="1289857"/>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472ED562-0423-158E-1A79-9CF73E4D5444}"/>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964BFA30-4330-B3BD-4598-38667CFF92AB}"/>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Operational Cost-Saving Measures</a:t>
            </a:r>
          </a:p>
        </p:txBody>
      </p:sp>
      <p:sp>
        <p:nvSpPr>
          <p:cNvPr id="9" name="Text Placeholder 5">
            <a:extLst>
              <a:ext uri="{FF2B5EF4-FFF2-40B4-BE49-F238E27FC236}">
                <a16:creationId xmlns:a16="http://schemas.microsoft.com/office/drawing/2014/main" id="{A7CB8357-396D-6BA3-3C23-60A429DF2405}"/>
              </a:ext>
            </a:extLst>
          </p:cNvPr>
          <p:cNvSpPr txBox="1">
            <a:spLocks/>
          </p:cNvSpPr>
          <p:nvPr/>
        </p:nvSpPr>
        <p:spPr>
          <a:xfrm>
            <a:off x="1558144" y="1397104"/>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Example:</a:t>
            </a:r>
            <a:r>
              <a:rPr lang="en-US" spc="0" dirty="0">
                <a:solidFill>
                  <a:srgbClr val="0C4659"/>
                </a:solidFill>
                <a:latin typeface="+mn-lt"/>
              </a:rPr>
              <a:t> </a:t>
            </a:r>
            <a:r>
              <a:rPr lang="en-US" spc="0" dirty="0">
                <a:solidFill>
                  <a:srgbClr val="595959"/>
                </a:solidFill>
                <a:latin typeface="+mn-lt"/>
              </a:rPr>
              <a:t>On the cost side, find efficiencies when guest volume is low. </a:t>
            </a:r>
          </a:p>
          <a:p>
            <a:pPr marL="457200" lvl="1" indent="0"/>
            <a:r>
              <a:rPr lang="en-US" spc="0" dirty="0">
                <a:solidFill>
                  <a:srgbClr val="595959"/>
                </a:solidFill>
                <a:latin typeface="+mn-lt"/>
              </a:rPr>
              <a:t>You might </a:t>
            </a:r>
            <a:r>
              <a:rPr lang="en-US" b="1" spc="0" dirty="0">
                <a:solidFill>
                  <a:srgbClr val="595959"/>
                </a:solidFill>
                <a:latin typeface="+mn-lt"/>
              </a:rPr>
              <a:t>close off a section of your property </a:t>
            </a:r>
            <a:r>
              <a:rPr lang="en-US" spc="0" dirty="0">
                <a:solidFill>
                  <a:srgbClr val="595959"/>
                </a:solidFill>
                <a:latin typeface="+mn-lt"/>
              </a:rPr>
              <a:t>(to save heating/cleaning).</a:t>
            </a:r>
          </a:p>
          <a:p>
            <a:pPr marL="485775" indent="0"/>
            <a:endParaRPr lang="en-US" sz="2000" dirty="0">
              <a:solidFill>
                <a:srgbClr val="595959"/>
              </a:solidFill>
            </a:endParaRPr>
          </a:p>
        </p:txBody>
      </p:sp>
      <p:cxnSp>
        <p:nvCxnSpPr>
          <p:cNvPr id="14" name="Connector: Elbow 13">
            <a:extLst>
              <a:ext uri="{FF2B5EF4-FFF2-40B4-BE49-F238E27FC236}">
                <a16:creationId xmlns:a16="http://schemas.microsoft.com/office/drawing/2014/main" id="{F7605247-7AEC-F01F-7019-93F423815FA4}"/>
              </a:ext>
            </a:extLst>
          </p:cNvPr>
          <p:cNvCxnSpPr>
            <a:cxnSpLocks/>
            <a:stCxn id="7" idx="1"/>
            <a:endCxn id="11" idx="1"/>
          </p:cNvCxnSpPr>
          <p:nvPr/>
        </p:nvCxnSpPr>
        <p:spPr>
          <a:xfrm rot="10800000" flipH="1" flipV="1">
            <a:off x="786392" y="787447"/>
            <a:ext cx="652631" cy="1029295"/>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458BF493-AEF7-03F8-44EB-CC22B1BC390E}"/>
              </a:ext>
            </a:extLst>
          </p:cNvPr>
          <p:cNvCxnSpPr>
            <a:cxnSpLocks/>
          </p:cNvCxnSpPr>
          <p:nvPr/>
        </p:nvCxnSpPr>
        <p:spPr>
          <a:xfrm rot="10800000" flipH="1" flipV="1">
            <a:off x="786393" y="1816743"/>
            <a:ext cx="630647" cy="2091450"/>
          </a:xfrm>
          <a:prstGeom prst="bentConnector3">
            <a:avLst>
              <a:gd name="adj1" fmla="val -3624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88AF014-ACE7-0FBC-D801-717E1F43A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8E457A54-83CC-158A-F334-665EA6658D52}"/>
              </a:ext>
            </a:extLst>
          </p:cNvPr>
          <p:cNvSpPr/>
          <p:nvPr/>
        </p:nvSpPr>
        <p:spPr>
          <a:xfrm>
            <a:off x="1406189" y="2444212"/>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5">
            <a:extLst>
              <a:ext uri="{FF2B5EF4-FFF2-40B4-BE49-F238E27FC236}">
                <a16:creationId xmlns:a16="http://schemas.microsoft.com/office/drawing/2014/main" id="{9104AA9E-7647-8B6E-1B00-E5DA1B0CC916}"/>
              </a:ext>
            </a:extLst>
          </p:cNvPr>
          <p:cNvSpPr txBox="1">
            <a:spLocks/>
          </p:cNvSpPr>
          <p:nvPr/>
        </p:nvSpPr>
        <p:spPr>
          <a:xfrm>
            <a:off x="1525309" y="2551459"/>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Example:</a:t>
            </a:r>
            <a:r>
              <a:rPr lang="en-US" spc="0" dirty="0">
                <a:solidFill>
                  <a:srgbClr val="0C4659"/>
                </a:solidFill>
                <a:latin typeface="+mn-lt"/>
              </a:rPr>
              <a:t> </a:t>
            </a:r>
            <a:r>
              <a:rPr lang="en-US" spc="0" dirty="0">
                <a:solidFill>
                  <a:srgbClr val="595959"/>
                </a:solidFill>
                <a:latin typeface="+mn-lt"/>
              </a:rPr>
              <a:t>Negotiate </a:t>
            </a:r>
            <a:r>
              <a:rPr lang="en-US" b="1" spc="0" dirty="0">
                <a:solidFill>
                  <a:srgbClr val="595959"/>
                </a:solidFill>
                <a:latin typeface="+mn-lt"/>
              </a:rPr>
              <a:t>seasonal pricing with suppliers </a:t>
            </a:r>
            <a:r>
              <a:rPr lang="en-US" spc="0" dirty="0">
                <a:solidFill>
                  <a:srgbClr val="595959"/>
                </a:solidFill>
                <a:latin typeface="+mn-lt"/>
              </a:rPr>
              <a:t>(many vendors or service providers will give off-season discounts too)</a:t>
            </a: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DF70A20D-E272-3FE9-A171-D6F878956BEB}"/>
              </a:ext>
            </a:extLst>
          </p:cNvPr>
          <p:cNvSpPr/>
          <p:nvPr/>
        </p:nvSpPr>
        <p:spPr>
          <a:xfrm>
            <a:off x="1439024" y="3699150"/>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5945EDA9-3E1A-0896-FB6E-9AE1C174AF1C}"/>
              </a:ext>
            </a:extLst>
          </p:cNvPr>
          <p:cNvSpPr txBox="1">
            <a:spLocks/>
          </p:cNvSpPr>
          <p:nvPr/>
        </p:nvSpPr>
        <p:spPr>
          <a:xfrm>
            <a:off x="1558144" y="3806397"/>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Example:</a:t>
            </a:r>
            <a:r>
              <a:rPr lang="en-US" spc="0" dirty="0">
                <a:solidFill>
                  <a:srgbClr val="0C4659"/>
                </a:solidFill>
                <a:latin typeface="+mn-lt"/>
              </a:rPr>
              <a:t> </a:t>
            </a:r>
            <a:r>
              <a:rPr lang="en-US" b="1" spc="0" dirty="0">
                <a:solidFill>
                  <a:srgbClr val="595959"/>
                </a:solidFill>
                <a:latin typeface="+mn-lt"/>
              </a:rPr>
              <a:t>Schedule renovations </a:t>
            </a:r>
            <a:r>
              <a:rPr lang="en-US" spc="0" dirty="0">
                <a:solidFill>
                  <a:srgbClr val="595959"/>
                </a:solidFill>
                <a:latin typeface="+mn-lt"/>
              </a:rPr>
              <a:t>in the off-season (yes, it’s an expense, but doing it while you have fewer guests </a:t>
            </a:r>
            <a:r>
              <a:rPr lang="en-US" spc="0" dirty="0" err="1">
                <a:solidFill>
                  <a:srgbClr val="595959"/>
                </a:solidFill>
                <a:latin typeface="+mn-lt"/>
              </a:rPr>
              <a:t>minimises</a:t>
            </a:r>
            <a:r>
              <a:rPr lang="en-US" spc="0" dirty="0">
                <a:solidFill>
                  <a:srgbClr val="595959"/>
                </a:solidFill>
                <a:latin typeface="+mn-lt"/>
              </a:rPr>
              <a:t> revenue loss and can sometimes be cheaper). </a:t>
            </a:r>
          </a:p>
          <a:p>
            <a:pPr marL="485775" indent="0"/>
            <a:endParaRPr lang="en-US" sz="2000" dirty="0">
              <a:solidFill>
                <a:srgbClr val="595959"/>
              </a:solidFill>
            </a:endParaRPr>
          </a:p>
        </p:txBody>
      </p:sp>
      <p:sp>
        <p:nvSpPr>
          <p:cNvPr id="10" name="Text Placeholder 5">
            <a:extLst>
              <a:ext uri="{FF2B5EF4-FFF2-40B4-BE49-F238E27FC236}">
                <a16:creationId xmlns:a16="http://schemas.microsoft.com/office/drawing/2014/main" id="{F7D4080D-5346-1B80-07A4-2FF896AA71C8}"/>
              </a:ext>
            </a:extLst>
          </p:cNvPr>
          <p:cNvSpPr txBox="1">
            <a:spLocks/>
          </p:cNvSpPr>
          <p:nvPr/>
        </p:nvSpPr>
        <p:spPr>
          <a:xfrm>
            <a:off x="1525309" y="4960752"/>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Example:</a:t>
            </a:r>
            <a:r>
              <a:rPr lang="en-US" spc="0" dirty="0">
                <a:solidFill>
                  <a:srgbClr val="0C4659"/>
                </a:solidFill>
                <a:latin typeface="+mn-lt"/>
              </a:rPr>
              <a:t> </a:t>
            </a:r>
            <a:r>
              <a:rPr lang="en-US" spc="0" dirty="0">
                <a:solidFill>
                  <a:srgbClr val="595959"/>
                </a:solidFill>
                <a:latin typeface="+mn-lt"/>
              </a:rPr>
              <a:t>Negotiate </a:t>
            </a:r>
            <a:r>
              <a:rPr lang="en-US" b="1" spc="0" dirty="0">
                <a:solidFill>
                  <a:srgbClr val="595959"/>
                </a:solidFill>
                <a:latin typeface="+mn-lt"/>
              </a:rPr>
              <a:t>seasonal pricing with suppliers </a:t>
            </a:r>
            <a:r>
              <a:rPr lang="en-US" spc="0" dirty="0">
                <a:solidFill>
                  <a:srgbClr val="595959"/>
                </a:solidFill>
                <a:latin typeface="+mn-lt"/>
              </a:rPr>
              <a:t>(many vendors or service providers will give off-season discounts too)</a:t>
            </a:r>
          </a:p>
          <a:p>
            <a:pPr marL="485775" indent="0"/>
            <a:endParaRPr lang="en-US" sz="2000" dirty="0">
              <a:solidFill>
                <a:srgbClr val="595959"/>
              </a:solidFill>
            </a:endParaRPr>
          </a:p>
        </p:txBody>
      </p:sp>
      <p:cxnSp>
        <p:nvCxnSpPr>
          <p:cNvPr id="12" name="Connector: Elbow 11">
            <a:extLst>
              <a:ext uri="{FF2B5EF4-FFF2-40B4-BE49-F238E27FC236}">
                <a16:creationId xmlns:a16="http://schemas.microsoft.com/office/drawing/2014/main" id="{76B2CA2E-9BF3-BA75-CF96-8080A3C99C67}"/>
              </a:ext>
            </a:extLst>
          </p:cNvPr>
          <p:cNvCxnSpPr>
            <a:cxnSpLocks/>
            <a:endCxn id="3" idx="1"/>
          </p:cNvCxnSpPr>
          <p:nvPr/>
        </p:nvCxnSpPr>
        <p:spPr>
          <a:xfrm rot="16200000" flipH="1">
            <a:off x="413023" y="1977932"/>
            <a:ext cx="1142116" cy="844216"/>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175CF1C4-AFFB-8707-B471-321F08239E49}"/>
              </a:ext>
            </a:extLst>
          </p:cNvPr>
          <p:cNvSpPr/>
          <p:nvPr/>
        </p:nvSpPr>
        <p:spPr>
          <a:xfrm>
            <a:off x="1417041" y="4954088"/>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dirty="0">
              <a:solidFill>
                <a:srgbClr val="494949"/>
              </a:solidFill>
            </a:endParaRPr>
          </a:p>
        </p:txBody>
      </p:sp>
      <p:sp>
        <p:nvSpPr>
          <p:cNvPr id="20" name="Text Placeholder 5">
            <a:extLst>
              <a:ext uri="{FF2B5EF4-FFF2-40B4-BE49-F238E27FC236}">
                <a16:creationId xmlns:a16="http://schemas.microsoft.com/office/drawing/2014/main" id="{122A44F6-460C-5436-8E53-86B372398B5F}"/>
              </a:ext>
            </a:extLst>
          </p:cNvPr>
          <p:cNvSpPr txBox="1">
            <a:spLocks/>
          </p:cNvSpPr>
          <p:nvPr/>
        </p:nvSpPr>
        <p:spPr>
          <a:xfrm>
            <a:off x="1541726" y="5197166"/>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r>
              <a:rPr lang="en-US" b="1" spc="0" dirty="0">
                <a:solidFill>
                  <a:srgbClr val="EC7C69"/>
                </a:solidFill>
                <a:latin typeface="+mn-lt"/>
              </a:rPr>
              <a:t>Example:</a:t>
            </a:r>
            <a:r>
              <a:rPr lang="en-US" spc="0" dirty="0">
                <a:solidFill>
                  <a:srgbClr val="0C4659"/>
                </a:solidFill>
                <a:latin typeface="+mn-lt"/>
              </a:rPr>
              <a:t> </a:t>
            </a:r>
            <a:r>
              <a:rPr lang="en-US" spc="0" dirty="0">
                <a:solidFill>
                  <a:srgbClr val="595959"/>
                </a:solidFill>
                <a:latin typeface="+mn-lt"/>
              </a:rPr>
              <a:t>If you normally provide extensive </a:t>
            </a:r>
            <a:r>
              <a:rPr lang="en-US" b="1" spc="0" dirty="0">
                <a:solidFill>
                  <a:srgbClr val="595959"/>
                </a:solidFill>
                <a:latin typeface="+mn-lt"/>
              </a:rPr>
              <a:t>breakfast or reception services</a:t>
            </a:r>
            <a:r>
              <a:rPr lang="en-US" spc="0" dirty="0">
                <a:solidFill>
                  <a:srgbClr val="595959"/>
                </a:solidFill>
                <a:latin typeface="+mn-lt"/>
              </a:rPr>
              <a:t>, you could switch to a self-serve model in off-season to save staffing costs (communicate this clearly as part of a more “independent” off-season experience). </a:t>
            </a:r>
          </a:p>
          <a:p>
            <a:pPr marL="457200" lvl="1" indent="0"/>
            <a:endParaRPr lang="en-US" spc="0" dirty="0">
              <a:solidFill>
                <a:srgbClr val="595959"/>
              </a:solidFill>
              <a:latin typeface="+mn-lt"/>
            </a:endParaRPr>
          </a:p>
          <a:p>
            <a:pPr marL="485775" indent="0"/>
            <a:endParaRPr lang="en-US" sz="2000" dirty="0">
              <a:solidFill>
                <a:srgbClr val="595959"/>
              </a:solidFill>
            </a:endParaRPr>
          </a:p>
        </p:txBody>
      </p:sp>
    </p:spTree>
    <p:extLst>
      <p:ext uri="{BB962C8B-B14F-4D97-AF65-F5344CB8AC3E}">
        <p14:creationId xmlns:p14="http://schemas.microsoft.com/office/powerpoint/2010/main" val="14350470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291DA-D4B4-5EAF-667E-424D29A85FC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24A4F17-D384-9A84-1ACB-D5C8BD1BC856}"/>
              </a:ext>
            </a:extLst>
          </p:cNvPr>
          <p:cNvSpPr>
            <a:spLocks noGrp="1"/>
          </p:cNvSpPr>
          <p:nvPr>
            <p:ph type="body" sz="quarter" idx="16"/>
          </p:nvPr>
        </p:nvSpPr>
        <p:spPr>
          <a:xfrm>
            <a:off x="798381" y="315936"/>
            <a:ext cx="10614687" cy="803654"/>
          </a:xfrm>
        </p:spPr>
        <p:txBody>
          <a:bodyPr/>
          <a:lstStyle/>
          <a:p>
            <a:r>
              <a:rPr lang="en-US" sz="3200" dirty="0">
                <a:solidFill>
                  <a:srgbClr val="459597"/>
                </a:solidFill>
              </a:rPr>
              <a:t>Cost Savings and Revenue-Boosting Tactics</a:t>
            </a:r>
          </a:p>
        </p:txBody>
      </p:sp>
      <p:sp>
        <p:nvSpPr>
          <p:cNvPr id="11" name="Freeform: Shape 10">
            <a:extLst>
              <a:ext uri="{FF2B5EF4-FFF2-40B4-BE49-F238E27FC236}">
                <a16:creationId xmlns:a16="http://schemas.microsoft.com/office/drawing/2014/main" id="{8DF1ADC6-72D3-445F-B6A7-1EFD6BA692D7}"/>
              </a:ext>
            </a:extLst>
          </p:cNvPr>
          <p:cNvSpPr/>
          <p:nvPr/>
        </p:nvSpPr>
        <p:spPr>
          <a:xfrm>
            <a:off x="1141890" y="2347574"/>
            <a:ext cx="9794111" cy="2470114"/>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F4DD9ACD-C523-179E-FD98-32C4502462CC}"/>
              </a:ext>
            </a:extLst>
          </p:cNvPr>
          <p:cNvGrpSpPr/>
          <p:nvPr/>
        </p:nvGrpSpPr>
        <p:grpSpPr>
          <a:xfrm>
            <a:off x="0" y="853677"/>
            <a:ext cx="11479343" cy="3840102"/>
            <a:chOff x="-20769" y="1515051"/>
            <a:chExt cx="11479343" cy="4048191"/>
          </a:xfrm>
        </p:grpSpPr>
        <p:grpSp>
          <p:nvGrpSpPr>
            <p:cNvPr id="19" name="Group 18">
              <a:extLst>
                <a:ext uri="{FF2B5EF4-FFF2-40B4-BE49-F238E27FC236}">
                  <a16:creationId xmlns:a16="http://schemas.microsoft.com/office/drawing/2014/main" id="{AC82B899-1585-9725-008F-C7BB9BA3D440}"/>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9036349D-114E-F4A4-29E9-340F32C30F19}"/>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DFA0A30-AC09-EA3F-1996-F3674EF03190}"/>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364536AE-18BD-6A60-92D7-9B3A9E552F94}"/>
                  </a:ext>
                </a:extLst>
              </p:cNvPr>
              <p:cNvSpPr/>
              <p:nvPr/>
            </p:nvSpPr>
            <p:spPr>
              <a:xfrm>
                <a:off x="1121121" y="1971932"/>
                <a:ext cx="6457950" cy="1573019"/>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7A284196-FB02-1BA0-D874-9090EFF34776}"/>
                </a:ext>
              </a:extLst>
            </p:cNvPr>
            <p:cNvSpPr txBox="1"/>
            <p:nvPr/>
          </p:nvSpPr>
          <p:spPr>
            <a:xfrm>
              <a:off x="1249448" y="1990114"/>
              <a:ext cx="6350392" cy="1135591"/>
            </a:xfrm>
            <a:prstGeom prst="rect">
              <a:avLst/>
            </a:prstGeom>
            <a:noFill/>
          </p:spPr>
          <p:txBody>
            <a:bodyPr wrap="square" rtlCol="0">
              <a:spAutoFit/>
            </a:bodyPr>
            <a:lstStyle/>
            <a:p>
              <a:pPr algn="ctr"/>
              <a:r>
                <a:rPr lang="en-GB" sz="3000" b="1" dirty="0">
                  <a:solidFill>
                    <a:schemeClr val="bg1"/>
                  </a:solidFill>
                </a:rPr>
                <a:t>5. </a:t>
              </a:r>
              <a:r>
                <a:rPr lang="en-US" sz="3200" dirty="0">
                  <a:solidFill>
                    <a:schemeClr val="bg1"/>
                  </a:solidFill>
                </a:rPr>
                <a:t>Revenue Management and Booking </a:t>
              </a:r>
              <a:r>
                <a:rPr lang="en-US" sz="3200" dirty="0" err="1">
                  <a:solidFill>
                    <a:schemeClr val="bg1"/>
                  </a:solidFill>
                </a:rPr>
                <a:t>Optimisation</a:t>
              </a:r>
              <a:r>
                <a:rPr lang="en-US" sz="3200" dirty="0">
                  <a:solidFill>
                    <a:schemeClr val="bg1"/>
                  </a:solidFill>
                </a:rPr>
                <a:t> Strategies</a:t>
              </a:r>
              <a:r>
                <a:rPr lang="en-US" sz="3200" b="1" dirty="0">
                  <a:solidFill>
                    <a:schemeClr val="bg1"/>
                  </a:solidFill>
                </a:rPr>
                <a:t> </a:t>
              </a:r>
              <a:endParaRPr lang="en-GB" sz="3000" b="1" dirty="0">
                <a:solidFill>
                  <a:schemeClr val="bg1"/>
                </a:solidFill>
              </a:endParaRPr>
            </a:p>
          </p:txBody>
        </p:sp>
        <p:sp>
          <p:nvSpPr>
            <p:cNvPr id="25" name="TextBox 24">
              <a:extLst>
                <a:ext uri="{FF2B5EF4-FFF2-40B4-BE49-F238E27FC236}">
                  <a16:creationId xmlns:a16="http://schemas.microsoft.com/office/drawing/2014/main" id="{F479C6DD-AF01-9EF4-386E-73B98D18837E}"/>
                </a:ext>
              </a:extLst>
            </p:cNvPr>
            <p:cNvSpPr txBox="1"/>
            <p:nvPr/>
          </p:nvSpPr>
          <p:spPr>
            <a:xfrm>
              <a:off x="1235229" y="3519179"/>
              <a:ext cx="9794111" cy="2044063"/>
            </a:xfrm>
            <a:prstGeom prst="rect">
              <a:avLst/>
            </a:prstGeom>
            <a:noFill/>
          </p:spPr>
          <p:txBody>
            <a:bodyPr wrap="square" rtlCol="0">
              <a:spAutoFit/>
            </a:bodyPr>
            <a:lstStyle/>
            <a:p>
              <a:pPr>
                <a:spcAft>
                  <a:spcPts val="600"/>
                </a:spcAft>
              </a:pPr>
              <a:r>
                <a:rPr lang="en-US" sz="2400" dirty="0">
                  <a:solidFill>
                    <a:schemeClr val="bg1"/>
                  </a:solidFill>
                </a:rPr>
                <a:t>To attract more guests and stay competitive, there are a series of guest-friendly booking strategies. These include flexible cancellation policies, reduced minimum stay requirements, and exclusive discounts and loyalty offers — all designed to make booking easier, more appealing, and more rewarding to guests.</a:t>
              </a:r>
              <a:endParaRPr lang="en-US" sz="2200" dirty="0">
                <a:solidFill>
                  <a:schemeClr val="bg1"/>
                </a:solidFill>
              </a:endParaRPr>
            </a:p>
          </p:txBody>
        </p:sp>
      </p:grpSp>
      <p:sp>
        <p:nvSpPr>
          <p:cNvPr id="8" name="TextBox 7">
            <a:extLst>
              <a:ext uri="{FF2B5EF4-FFF2-40B4-BE49-F238E27FC236}">
                <a16:creationId xmlns:a16="http://schemas.microsoft.com/office/drawing/2014/main" id="{0833D10C-CFF4-7810-FA0D-C1C6F732664F}"/>
              </a:ext>
            </a:extLst>
          </p:cNvPr>
          <p:cNvSpPr txBox="1"/>
          <p:nvPr/>
        </p:nvSpPr>
        <p:spPr>
          <a:xfrm>
            <a:off x="600074" y="4900970"/>
            <a:ext cx="11125201" cy="1862048"/>
          </a:xfrm>
          <a:prstGeom prst="rect">
            <a:avLst/>
          </a:prstGeom>
          <a:noFill/>
        </p:spPr>
        <p:txBody>
          <a:bodyPr wrap="square">
            <a:spAutoFit/>
          </a:bodyPr>
          <a:lstStyle/>
          <a:p>
            <a:pPr>
              <a:spcAft>
                <a:spcPts val="600"/>
              </a:spcAft>
            </a:pPr>
            <a:r>
              <a:rPr lang="en-US" sz="2200" b="1" dirty="0">
                <a:solidFill>
                  <a:srgbClr val="EC7C69"/>
                </a:solidFill>
              </a:rPr>
              <a:t>Tip: </a:t>
            </a:r>
            <a:r>
              <a:rPr lang="en-US" sz="2200" b="1" dirty="0">
                <a:solidFill>
                  <a:srgbClr val="494949"/>
                </a:solidFill>
              </a:rPr>
              <a:t>During the low season, you have to think outside the box </a:t>
            </a:r>
            <a:r>
              <a:rPr lang="en-US" sz="2200" dirty="0">
                <a:solidFill>
                  <a:srgbClr val="494949"/>
                </a:solidFill>
              </a:rPr>
              <a:t>– suddenly, your accommodation is empty because no one wants to visit a ski field during summer. But you have a great space that could be </a:t>
            </a:r>
            <a:r>
              <a:rPr lang="en-US" sz="2200" dirty="0" err="1">
                <a:solidFill>
                  <a:srgbClr val="494949"/>
                </a:solidFill>
              </a:rPr>
              <a:t>optimised</a:t>
            </a:r>
            <a:r>
              <a:rPr lang="en-US" sz="2200" dirty="0">
                <a:solidFill>
                  <a:srgbClr val="494949"/>
                </a:solidFill>
              </a:rPr>
              <a:t> – fill it with unique events and create interesting packages. </a:t>
            </a:r>
          </a:p>
          <a:p>
            <a:pPr>
              <a:spcAft>
                <a:spcPts val="600"/>
              </a:spcAft>
            </a:pPr>
            <a:r>
              <a:rPr lang="en-US" sz="2200" b="1" i="1" dirty="0">
                <a:solidFill>
                  <a:srgbClr val="E96751"/>
                </a:solidFill>
              </a:rPr>
              <a:t>When your revenue is down, get creative and try something new. If</a:t>
            </a:r>
            <a:r>
              <a:rPr lang="en-US" sz="2200" dirty="0">
                <a:solidFill>
                  <a:srgbClr val="494949"/>
                </a:solidFill>
              </a:rPr>
              <a:t> you want to stay ahead of competitors, you need to consistently update and improve your revenue strategy.</a:t>
            </a:r>
          </a:p>
        </p:txBody>
      </p:sp>
      <p:pic>
        <p:nvPicPr>
          <p:cNvPr id="3" name="Graphic 2" descr="Lights On with solid fill">
            <a:extLst>
              <a:ext uri="{FF2B5EF4-FFF2-40B4-BE49-F238E27FC236}">
                <a16:creationId xmlns:a16="http://schemas.microsoft.com/office/drawing/2014/main" id="{3534857A-7C11-B49B-2479-51812E385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348" y="4024670"/>
            <a:ext cx="914400" cy="914400"/>
          </a:xfrm>
          <a:prstGeom prst="rect">
            <a:avLst/>
          </a:prstGeom>
        </p:spPr>
      </p:pic>
    </p:spTree>
    <p:extLst>
      <p:ext uri="{BB962C8B-B14F-4D97-AF65-F5344CB8AC3E}">
        <p14:creationId xmlns:p14="http://schemas.microsoft.com/office/powerpoint/2010/main" val="40675452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05A35-5C8D-BE36-EFF2-05E48AB2AD5C}"/>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E5E3858-5B25-ABD9-AE1D-8AC26B9761EF}"/>
              </a:ext>
            </a:extLst>
          </p:cNvPr>
          <p:cNvSpPr/>
          <p:nvPr/>
        </p:nvSpPr>
        <p:spPr>
          <a:xfrm>
            <a:off x="1439024" y="1289857"/>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0DD98CE9-8F7E-4774-4D1D-A1E83EA08C09}"/>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E719DBEC-1EBB-1919-C4C7-F05A0740A33E}"/>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Flexible Cancellation Policies</a:t>
            </a:r>
          </a:p>
        </p:txBody>
      </p:sp>
      <p:sp>
        <p:nvSpPr>
          <p:cNvPr id="9" name="Text Placeholder 5">
            <a:extLst>
              <a:ext uri="{FF2B5EF4-FFF2-40B4-BE49-F238E27FC236}">
                <a16:creationId xmlns:a16="http://schemas.microsoft.com/office/drawing/2014/main" id="{4A05E350-67FF-2DED-B773-05CB4135BF80}"/>
              </a:ext>
            </a:extLst>
          </p:cNvPr>
          <p:cNvSpPr txBox="1">
            <a:spLocks/>
          </p:cNvSpPr>
          <p:nvPr/>
        </p:nvSpPr>
        <p:spPr>
          <a:xfrm>
            <a:off x="1558144" y="1397104"/>
            <a:ext cx="9787566"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dirty="0">
                <a:solidFill>
                  <a:srgbClr val="494949"/>
                </a:solidFill>
              </a:rPr>
              <a:t>In the low season, </a:t>
            </a:r>
            <a:r>
              <a:rPr lang="en-US" sz="2200" dirty="0" err="1">
                <a:solidFill>
                  <a:srgbClr val="494949"/>
                </a:solidFill>
              </a:rPr>
              <a:t>travellers</a:t>
            </a:r>
            <a:r>
              <a:rPr lang="en-US" sz="2200" dirty="0">
                <a:solidFill>
                  <a:srgbClr val="494949"/>
                </a:solidFill>
              </a:rPr>
              <a:t> tend to book last-minute and can be hesitant (think uncertain weather or road conditions). Adopting a </a:t>
            </a:r>
            <a:r>
              <a:rPr lang="en-US" sz="2200" i="1" dirty="0">
                <a:solidFill>
                  <a:srgbClr val="E96751"/>
                </a:solidFill>
              </a:rPr>
              <a:t>more lenient cancellation policy</a:t>
            </a:r>
            <a:r>
              <a:rPr lang="en-US" sz="2200" dirty="0">
                <a:solidFill>
                  <a:srgbClr val="E96751"/>
                </a:solidFill>
              </a:rPr>
              <a:t> </a:t>
            </a:r>
            <a:r>
              <a:rPr lang="en-US" sz="2200" dirty="0">
                <a:solidFill>
                  <a:srgbClr val="494949"/>
                </a:solidFill>
              </a:rPr>
              <a:t>in the off-peak can actually encourage hesitant guests to “take the leap” and book. </a:t>
            </a:r>
          </a:p>
          <a:p>
            <a:pPr marL="485775" indent="0"/>
            <a:endParaRPr lang="en-US" sz="2000" dirty="0">
              <a:solidFill>
                <a:srgbClr val="595959"/>
              </a:solidFill>
            </a:endParaRPr>
          </a:p>
        </p:txBody>
      </p:sp>
      <p:pic>
        <p:nvPicPr>
          <p:cNvPr id="40" name="Graphic 39" descr="Magnifying glass with solid fill">
            <a:extLst>
              <a:ext uri="{FF2B5EF4-FFF2-40B4-BE49-F238E27FC236}">
                <a16:creationId xmlns:a16="http://schemas.microsoft.com/office/drawing/2014/main" id="{31EF9659-3CC7-5DE0-D513-0ABC5465E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8D01F8BB-59A1-8EEC-5407-D6304D5554BB}"/>
              </a:ext>
            </a:extLst>
          </p:cNvPr>
          <p:cNvSpPr/>
          <p:nvPr/>
        </p:nvSpPr>
        <p:spPr>
          <a:xfrm>
            <a:off x="1406189" y="2444212"/>
            <a:ext cx="9964593" cy="1053772"/>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5">
            <a:extLst>
              <a:ext uri="{FF2B5EF4-FFF2-40B4-BE49-F238E27FC236}">
                <a16:creationId xmlns:a16="http://schemas.microsoft.com/office/drawing/2014/main" id="{00299C4C-2722-B0C9-A1BC-226422D98B76}"/>
              </a:ext>
            </a:extLst>
          </p:cNvPr>
          <p:cNvSpPr txBox="1">
            <a:spLocks/>
          </p:cNvSpPr>
          <p:nvPr/>
        </p:nvSpPr>
        <p:spPr>
          <a:xfrm>
            <a:off x="1525309" y="2551459"/>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chemeClr val="bg1"/>
                </a:solidFill>
                <a:latin typeface="+mn-lt"/>
              </a:rPr>
              <a:t>Example:</a:t>
            </a:r>
            <a:r>
              <a:rPr lang="en-US" spc="0" dirty="0">
                <a:solidFill>
                  <a:schemeClr val="bg1"/>
                </a:solidFill>
                <a:latin typeface="+mn-lt"/>
              </a:rPr>
              <a:t> </a:t>
            </a:r>
            <a:r>
              <a:rPr lang="en-US" sz="2200" dirty="0">
                <a:solidFill>
                  <a:schemeClr val="bg1"/>
                </a:solidFill>
              </a:rPr>
              <a:t>you might switch from a strict 7-day cancellation policy in high season to a 48-hour free cancellation in low season. </a:t>
            </a: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BB3089CE-05DB-50D4-07C9-537E375B02DC}"/>
              </a:ext>
            </a:extLst>
          </p:cNvPr>
          <p:cNvSpPr/>
          <p:nvPr/>
        </p:nvSpPr>
        <p:spPr>
          <a:xfrm>
            <a:off x="1439024" y="3699149"/>
            <a:ext cx="9964593" cy="139076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0C128003-D3C1-92B6-0683-BA65CB955CDF}"/>
              </a:ext>
            </a:extLst>
          </p:cNvPr>
          <p:cNvSpPr txBox="1">
            <a:spLocks/>
          </p:cNvSpPr>
          <p:nvPr/>
        </p:nvSpPr>
        <p:spPr>
          <a:xfrm>
            <a:off x="1558144" y="3806396"/>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rgbClr val="459597"/>
                </a:solidFill>
                <a:latin typeface="+mn-lt"/>
              </a:rPr>
              <a:t>Benefit: </a:t>
            </a:r>
            <a:r>
              <a:rPr lang="en-US" sz="2200" dirty="0">
                <a:solidFill>
                  <a:srgbClr val="494949"/>
                </a:solidFill>
              </a:rPr>
              <a:t>This flexibility builds trust – guests know they have an out if plans change, making them more likely to book in the first place. The trade-off is that you risk more last-minute cancellations, but since demand is low anyway, the benefit of attracting bookings often outweighs the cost. </a:t>
            </a:r>
            <a:endParaRPr lang="en-US" sz="2000" dirty="0">
              <a:solidFill>
                <a:srgbClr val="595959"/>
              </a:solidFill>
            </a:endParaRPr>
          </a:p>
        </p:txBody>
      </p:sp>
      <p:sp>
        <p:nvSpPr>
          <p:cNvPr id="17" name="Flowchart: Alternate Process 16">
            <a:extLst>
              <a:ext uri="{FF2B5EF4-FFF2-40B4-BE49-F238E27FC236}">
                <a16:creationId xmlns:a16="http://schemas.microsoft.com/office/drawing/2014/main" id="{5025FFEA-31F7-B473-688F-65C3A82A3D25}"/>
              </a:ext>
            </a:extLst>
          </p:cNvPr>
          <p:cNvSpPr/>
          <p:nvPr/>
        </p:nvSpPr>
        <p:spPr>
          <a:xfrm>
            <a:off x="1414930" y="5263713"/>
            <a:ext cx="9964593" cy="105377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dirty="0">
              <a:solidFill>
                <a:srgbClr val="494949"/>
              </a:solidFill>
            </a:endParaRPr>
          </a:p>
        </p:txBody>
      </p:sp>
      <p:sp>
        <p:nvSpPr>
          <p:cNvPr id="20" name="Text Placeholder 5">
            <a:extLst>
              <a:ext uri="{FF2B5EF4-FFF2-40B4-BE49-F238E27FC236}">
                <a16:creationId xmlns:a16="http://schemas.microsoft.com/office/drawing/2014/main" id="{29DF3E4D-8716-5281-D183-ACCD2663B18F}"/>
              </a:ext>
            </a:extLst>
          </p:cNvPr>
          <p:cNvSpPr txBox="1">
            <a:spLocks/>
          </p:cNvSpPr>
          <p:nvPr/>
        </p:nvSpPr>
        <p:spPr>
          <a:xfrm>
            <a:off x="1525309" y="5161916"/>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rgbClr val="EC7C69"/>
                </a:solidFill>
                <a:latin typeface="+mn-lt"/>
              </a:rPr>
              <a:t>Tip:</a:t>
            </a:r>
            <a:r>
              <a:rPr lang="en-US" spc="0" dirty="0">
                <a:solidFill>
                  <a:srgbClr val="0C4659"/>
                </a:solidFill>
                <a:latin typeface="+mn-lt"/>
              </a:rPr>
              <a:t> </a:t>
            </a:r>
            <a:r>
              <a:rPr lang="en-US" sz="2200" dirty="0">
                <a:solidFill>
                  <a:srgbClr val="595959"/>
                </a:solidFill>
              </a:rPr>
              <a:t>Be sure to advertise the flexible policy in your marketing: e.g. “Free cancellation until 24hrs before arrival for winter stays!”</a:t>
            </a:r>
            <a:endParaRPr lang="en-US" sz="2000" dirty="0">
              <a:solidFill>
                <a:srgbClr val="595959"/>
              </a:solidFill>
            </a:endParaRPr>
          </a:p>
        </p:txBody>
      </p:sp>
      <p:sp>
        <p:nvSpPr>
          <p:cNvPr id="18" name="TextBox 17">
            <a:extLst>
              <a:ext uri="{FF2B5EF4-FFF2-40B4-BE49-F238E27FC236}">
                <a16:creationId xmlns:a16="http://schemas.microsoft.com/office/drawing/2014/main" id="{25FA3DEF-4D1E-084B-F72E-B739D658D0B3}"/>
              </a:ext>
            </a:extLst>
          </p:cNvPr>
          <p:cNvSpPr txBox="1"/>
          <p:nvPr/>
        </p:nvSpPr>
        <p:spPr>
          <a:xfrm>
            <a:off x="581025" y="6371390"/>
            <a:ext cx="9964592" cy="369332"/>
          </a:xfrm>
          <a:prstGeom prst="rect">
            <a:avLst/>
          </a:prstGeom>
          <a:noFill/>
        </p:spPr>
        <p:txBody>
          <a:bodyPr wrap="square">
            <a:spAutoFit/>
          </a:bodyPr>
          <a:lstStyle/>
          <a:p>
            <a:pPr algn="l"/>
            <a:r>
              <a:rPr lang="en-US" b="0" i="0" dirty="0">
                <a:solidFill>
                  <a:srgbClr val="00B0F0"/>
                </a:solidFill>
                <a:effectLst/>
                <a:latin typeface="__Roboto_Flex_8d4546"/>
                <a:hlinkClick r:id="rId5">
                  <a:extLst>
                    <a:ext uri="{A12FA001-AC4F-418D-AE19-62706E023703}">
                      <ahyp:hlinkClr xmlns:ahyp="http://schemas.microsoft.com/office/drawing/2018/hyperlinkcolor" val="tx"/>
                    </a:ext>
                  </a:extLst>
                </a:hlinkClick>
              </a:rPr>
              <a:t>Choosing the Right Cancellation Policy for Your Vacation Rental</a:t>
            </a:r>
            <a:endParaRPr lang="en-US" b="0" i="0" dirty="0">
              <a:solidFill>
                <a:srgbClr val="00B0F0"/>
              </a:solidFill>
              <a:effectLst/>
              <a:latin typeface="__Roboto_Flex_8d4546"/>
            </a:endParaRPr>
          </a:p>
        </p:txBody>
      </p:sp>
      <p:cxnSp>
        <p:nvCxnSpPr>
          <p:cNvPr id="2" name="Connector: Elbow 1">
            <a:extLst>
              <a:ext uri="{FF2B5EF4-FFF2-40B4-BE49-F238E27FC236}">
                <a16:creationId xmlns:a16="http://schemas.microsoft.com/office/drawing/2014/main" id="{A99CA009-C7E3-CAD7-CA01-46460E12D16E}"/>
              </a:ext>
            </a:extLst>
          </p:cNvPr>
          <p:cNvCxnSpPr>
            <a:cxnSpLocks/>
          </p:cNvCxnSpPr>
          <p:nvPr/>
        </p:nvCxnSpPr>
        <p:spPr>
          <a:xfrm rot="10800000" flipH="1" flipV="1">
            <a:off x="786392" y="787448"/>
            <a:ext cx="652631" cy="1529084"/>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FB7B61FC-D590-C110-6A94-3A4C4CF3CCD7}"/>
              </a:ext>
            </a:extLst>
          </p:cNvPr>
          <p:cNvCxnSpPr>
            <a:cxnSpLocks/>
          </p:cNvCxnSpPr>
          <p:nvPr/>
        </p:nvCxnSpPr>
        <p:spPr>
          <a:xfrm rot="16200000" flipH="1">
            <a:off x="59518" y="2806176"/>
            <a:ext cx="1836317" cy="8570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60904989-6118-0318-A6F4-A0B0F025DD4C}"/>
              </a:ext>
            </a:extLst>
          </p:cNvPr>
          <p:cNvCxnSpPr>
            <a:cxnSpLocks/>
          </p:cNvCxnSpPr>
          <p:nvPr/>
        </p:nvCxnSpPr>
        <p:spPr>
          <a:xfrm rot="16200000" flipH="1">
            <a:off x="-440256" y="4224107"/>
            <a:ext cx="2835862" cy="857028"/>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Lights On with solid fill">
            <a:extLst>
              <a:ext uri="{FF2B5EF4-FFF2-40B4-BE49-F238E27FC236}">
                <a16:creationId xmlns:a16="http://schemas.microsoft.com/office/drawing/2014/main" id="{90F9F7BB-A653-A067-516C-308AC8A3F3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7362" y="5156152"/>
            <a:ext cx="914400" cy="914400"/>
          </a:xfrm>
          <a:prstGeom prst="rect">
            <a:avLst/>
          </a:prstGeom>
        </p:spPr>
      </p:pic>
    </p:spTree>
    <p:extLst>
      <p:ext uri="{BB962C8B-B14F-4D97-AF65-F5344CB8AC3E}">
        <p14:creationId xmlns:p14="http://schemas.microsoft.com/office/powerpoint/2010/main" val="1213141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83F00-689E-C97F-8F98-B7358C71015E}"/>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89C58AC-D5DD-98D0-0D51-FDF69B7D2A5F}"/>
              </a:ext>
            </a:extLst>
          </p:cNvPr>
          <p:cNvSpPr/>
          <p:nvPr/>
        </p:nvSpPr>
        <p:spPr>
          <a:xfrm>
            <a:off x="1439024" y="1289856"/>
            <a:ext cx="9964593" cy="20533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75BF5AA6-D4AE-EA5E-FC98-456A55DF4702}"/>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56CAD0AE-9FD4-83C6-0CB4-D262F127EE72}"/>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Reduced Minimum Stay Requirements</a:t>
            </a:r>
          </a:p>
        </p:txBody>
      </p:sp>
      <p:sp>
        <p:nvSpPr>
          <p:cNvPr id="9" name="Text Placeholder 5">
            <a:extLst>
              <a:ext uri="{FF2B5EF4-FFF2-40B4-BE49-F238E27FC236}">
                <a16:creationId xmlns:a16="http://schemas.microsoft.com/office/drawing/2014/main" id="{A5C7F51A-BF89-D2B2-04C5-B941EA4968C4}"/>
              </a:ext>
            </a:extLst>
          </p:cNvPr>
          <p:cNvSpPr txBox="1">
            <a:spLocks/>
          </p:cNvSpPr>
          <p:nvPr/>
        </p:nvSpPr>
        <p:spPr>
          <a:xfrm>
            <a:off x="1543258" y="1885131"/>
            <a:ext cx="9787566"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dirty="0">
                <a:solidFill>
                  <a:srgbClr val="595959"/>
                </a:solidFill>
              </a:rPr>
              <a:t>Similar to easing cancellation rules, consider relaxing your minimum night stay during low-demand periods. If you usually require a 2- or 3-night stay (common in peak season or weekends), dropping to 1-night stays in the off-season can capture bookings from </a:t>
            </a:r>
            <a:r>
              <a:rPr lang="en-US" sz="2200" dirty="0" err="1">
                <a:solidFill>
                  <a:srgbClr val="595959"/>
                </a:solidFill>
              </a:rPr>
              <a:t>travellers</a:t>
            </a:r>
            <a:r>
              <a:rPr lang="en-US" sz="2200" dirty="0">
                <a:solidFill>
                  <a:srgbClr val="595959"/>
                </a:solidFill>
              </a:rPr>
              <a:t> passing through or looking for a short getaway. According to rental industry experts, adjusting to even “one-night minimum stays where feasible can help attract guests” in periods of low demand.</a:t>
            </a:r>
          </a:p>
          <a:p>
            <a:pPr marL="485775" indent="0"/>
            <a:endParaRPr lang="en-US" sz="2000" dirty="0">
              <a:solidFill>
                <a:srgbClr val="595959"/>
              </a:solidFill>
            </a:endParaRPr>
          </a:p>
        </p:txBody>
      </p:sp>
      <p:cxnSp>
        <p:nvCxnSpPr>
          <p:cNvPr id="14" name="Connector: Elbow 13">
            <a:extLst>
              <a:ext uri="{FF2B5EF4-FFF2-40B4-BE49-F238E27FC236}">
                <a16:creationId xmlns:a16="http://schemas.microsoft.com/office/drawing/2014/main" id="{6F6DAC43-6754-BF46-4511-74C88AAE4B0A}"/>
              </a:ext>
            </a:extLst>
          </p:cNvPr>
          <p:cNvCxnSpPr>
            <a:cxnSpLocks/>
            <a:stCxn id="7" idx="1"/>
            <a:endCxn id="11" idx="1"/>
          </p:cNvCxnSpPr>
          <p:nvPr/>
        </p:nvCxnSpPr>
        <p:spPr>
          <a:xfrm rot="10800000" flipH="1" flipV="1">
            <a:off x="786392" y="787448"/>
            <a:ext cx="652631" cy="1529084"/>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F86C286F-12CA-D822-112E-321CF4B99D43}"/>
              </a:ext>
            </a:extLst>
          </p:cNvPr>
          <p:cNvCxnSpPr>
            <a:cxnSpLocks/>
          </p:cNvCxnSpPr>
          <p:nvPr/>
        </p:nvCxnSpPr>
        <p:spPr>
          <a:xfrm rot="16200000" flipH="1">
            <a:off x="59518" y="2806176"/>
            <a:ext cx="1836317" cy="8570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C1A991EB-90DC-B3AB-1366-8BB9F2161D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91D94FED-F664-A35C-5F3E-3722674A3555}"/>
              </a:ext>
            </a:extLst>
          </p:cNvPr>
          <p:cNvSpPr/>
          <p:nvPr/>
        </p:nvSpPr>
        <p:spPr>
          <a:xfrm>
            <a:off x="1454745" y="3441176"/>
            <a:ext cx="9964593" cy="1053772"/>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5">
            <a:extLst>
              <a:ext uri="{FF2B5EF4-FFF2-40B4-BE49-F238E27FC236}">
                <a16:creationId xmlns:a16="http://schemas.microsoft.com/office/drawing/2014/main" id="{E1C28C02-F8CE-97A2-2E3A-DE6DAD89D0CB}"/>
              </a:ext>
            </a:extLst>
          </p:cNvPr>
          <p:cNvSpPr txBox="1">
            <a:spLocks/>
          </p:cNvSpPr>
          <p:nvPr/>
        </p:nvSpPr>
        <p:spPr>
          <a:xfrm>
            <a:off x="1573865" y="3536131"/>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chemeClr val="bg1"/>
                </a:solidFill>
                <a:latin typeface="+mn-lt"/>
              </a:rPr>
              <a:t>Example:</a:t>
            </a:r>
            <a:r>
              <a:rPr lang="en-US" spc="0" dirty="0">
                <a:solidFill>
                  <a:schemeClr val="bg1"/>
                </a:solidFill>
                <a:latin typeface="+mn-lt"/>
              </a:rPr>
              <a:t> </a:t>
            </a:r>
            <a:r>
              <a:rPr lang="en-US" sz="2200" dirty="0">
                <a:solidFill>
                  <a:schemeClr val="bg1"/>
                </a:solidFill>
              </a:rPr>
              <a:t>an Airbnb cabin that is normally 5 nights minimum in August might accept single-night bookings in November to fill gaps.</a:t>
            </a: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9E2C8BC7-F603-C205-46E7-AE28D2F7745E}"/>
              </a:ext>
            </a:extLst>
          </p:cNvPr>
          <p:cNvSpPr/>
          <p:nvPr/>
        </p:nvSpPr>
        <p:spPr>
          <a:xfrm>
            <a:off x="1487580" y="4592916"/>
            <a:ext cx="9964593" cy="91207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0F95368E-0A51-C2A2-3921-6BFAB2A01487}"/>
              </a:ext>
            </a:extLst>
          </p:cNvPr>
          <p:cNvSpPr txBox="1">
            <a:spLocks/>
          </p:cNvSpPr>
          <p:nvPr/>
        </p:nvSpPr>
        <p:spPr>
          <a:xfrm>
            <a:off x="1606700" y="4407192"/>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rgbClr val="459597"/>
                </a:solidFill>
                <a:latin typeface="+mn-lt"/>
              </a:rPr>
              <a:t>Benefit: </a:t>
            </a:r>
            <a:r>
              <a:rPr lang="en-US" sz="2200" dirty="0">
                <a:solidFill>
                  <a:srgbClr val="494949"/>
                </a:solidFill>
              </a:rPr>
              <a:t>Yes, one-nighters are a bit more work (more turnarounds), but an occupied one-night is better than an empty cabin. </a:t>
            </a:r>
            <a:endParaRPr lang="en-US" sz="2000" dirty="0">
              <a:solidFill>
                <a:srgbClr val="595959"/>
              </a:solidFill>
            </a:endParaRPr>
          </a:p>
        </p:txBody>
      </p:sp>
      <p:cxnSp>
        <p:nvCxnSpPr>
          <p:cNvPr id="12" name="Connector: Elbow 11">
            <a:extLst>
              <a:ext uri="{FF2B5EF4-FFF2-40B4-BE49-F238E27FC236}">
                <a16:creationId xmlns:a16="http://schemas.microsoft.com/office/drawing/2014/main" id="{022B4601-5426-5D15-2628-6EE6AE92EE30}"/>
              </a:ext>
            </a:extLst>
          </p:cNvPr>
          <p:cNvCxnSpPr>
            <a:cxnSpLocks/>
          </p:cNvCxnSpPr>
          <p:nvPr/>
        </p:nvCxnSpPr>
        <p:spPr>
          <a:xfrm rot="16200000" flipH="1">
            <a:off x="-440256" y="4224107"/>
            <a:ext cx="2835862" cy="857028"/>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6D2D2B2E-79D8-AC79-C8A3-D5BC3DED57C7}"/>
              </a:ext>
            </a:extLst>
          </p:cNvPr>
          <p:cNvSpPr/>
          <p:nvPr/>
        </p:nvSpPr>
        <p:spPr>
          <a:xfrm>
            <a:off x="1463486" y="5591142"/>
            <a:ext cx="9964593" cy="91207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dirty="0">
              <a:solidFill>
                <a:srgbClr val="494949"/>
              </a:solidFill>
            </a:endParaRPr>
          </a:p>
        </p:txBody>
      </p:sp>
      <p:sp>
        <p:nvSpPr>
          <p:cNvPr id="20" name="Text Placeholder 5">
            <a:extLst>
              <a:ext uri="{FF2B5EF4-FFF2-40B4-BE49-F238E27FC236}">
                <a16:creationId xmlns:a16="http://schemas.microsoft.com/office/drawing/2014/main" id="{C4BA494A-9893-4B45-65AC-0C098BE43643}"/>
              </a:ext>
            </a:extLst>
          </p:cNvPr>
          <p:cNvSpPr txBox="1">
            <a:spLocks/>
          </p:cNvSpPr>
          <p:nvPr/>
        </p:nvSpPr>
        <p:spPr>
          <a:xfrm>
            <a:off x="1541029" y="5626724"/>
            <a:ext cx="9707996"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rgbClr val="EC7C69"/>
                </a:solidFill>
                <a:latin typeface="+mn-lt"/>
              </a:rPr>
              <a:t>Tip:</a:t>
            </a:r>
            <a:r>
              <a:rPr lang="en-US" spc="0" dirty="0">
                <a:solidFill>
                  <a:srgbClr val="0C4659"/>
                </a:solidFill>
                <a:latin typeface="+mn-lt"/>
              </a:rPr>
              <a:t> </a:t>
            </a:r>
            <a:r>
              <a:rPr lang="en-US" sz="2200" dirty="0">
                <a:solidFill>
                  <a:srgbClr val="595959"/>
                </a:solidFill>
              </a:rPr>
              <a:t>You can also get creative: perhaps offer a “3rd night free” in the low season (effectively encouraging longer stays while still being flexible on shorter bookings).</a:t>
            </a:r>
          </a:p>
          <a:p>
            <a:pPr marL="0" indent="0">
              <a:spcAft>
                <a:spcPts val="600"/>
              </a:spcAft>
            </a:pPr>
            <a:endParaRPr lang="en-US" sz="2000" dirty="0">
              <a:solidFill>
                <a:srgbClr val="595959"/>
              </a:solidFill>
            </a:endParaRPr>
          </a:p>
        </p:txBody>
      </p:sp>
      <p:sp>
        <p:nvSpPr>
          <p:cNvPr id="28" name="TextBox 27">
            <a:extLst>
              <a:ext uri="{FF2B5EF4-FFF2-40B4-BE49-F238E27FC236}">
                <a16:creationId xmlns:a16="http://schemas.microsoft.com/office/drawing/2014/main" id="{C9E5C670-3100-05CE-4441-27D2ED70A69A}"/>
              </a:ext>
            </a:extLst>
          </p:cNvPr>
          <p:cNvSpPr txBox="1"/>
          <p:nvPr/>
        </p:nvSpPr>
        <p:spPr>
          <a:xfrm>
            <a:off x="453912" y="6448581"/>
            <a:ext cx="9964593" cy="369332"/>
          </a:xfrm>
          <a:prstGeom prst="rect">
            <a:avLst/>
          </a:prstGeom>
          <a:noFill/>
        </p:spPr>
        <p:txBody>
          <a:bodyPr wrap="square">
            <a:spAutoFit/>
          </a:bodyPr>
          <a:lstStyle/>
          <a:p>
            <a:r>
              <a:rPr lang="en-US" dirty="0">
                <a:solidFill>
                  <a:srgbClr val="00B0F0"/>
                </a:solidFill>
                <a:hlinkClick r:id="rId5">
                  <a:extLst>
                    <a:ext uri="{A12FA001-AC4F-418D-AE19-62706E023703}">
                      <ahyp:hlinkClr xmlns:ahyp="http://schemas.microsoft.com/office/drawing/2018/hyperlinkcolor" val="tx"/>
                    </a:ext>
                  </a:extLst>
                </a:hlinkClick>
              </a:rPr>
              <a:t>How to Design the Optimal Minimum Stay Strategy for Your Vacation Rental</a:t>
            </a:r>
            <a:endParaRPr lang="en-US" dirty="0">
              <a:solidFill>
                <a:srgbClr val="00B0F0"/>
              </a:solidFill>
            </a:endParaRPr>
          </a:p>
        </p:txBody>
      </p:sp>
      <p:pic>
        <p:nvPicPr>
          <p:cNvPr id="29" name="Graphic 28" descr="Lights On with solid fill">
            <a:extLst>
              <a:ext uri="{FF2B5EF4-FFF2-40B4-BE49-F238E27FC236}">
                <a16:creationId xmlns:a16="http://schemas.microsoft.com/office/drawing/2014/main" id="{42138367-3F96-90F8-CFCC-17B08E5976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3946" y="5572135"/>
            <a:ext cx="914400" cy="914400"/>
          </a:xfrm>
          <a:prstGeom prst="rect">
            <a:avLst/>
          </a:prstGeom>
        </p:spPr>
      </p:pic>
    </p:spTree>
    <p:extLst>
      <p:ext uri="{BB962C8B-B14F-4D97-AF65-F5344CB8AC3E}">
        <p14:creationId xmlns:p14="http://schemas.microsoft.com/office/powerpoint/2010/main" val="8475692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5F45-E659-94E7-E67F-5B2CDDE0F3F4}"/>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C37DC8F-C28E-80B8-B657-9A9CA0BFB4ED}"/>
              </a:ext>
            </a:extLst>
          </p:cNvPr>
          <p:cNvSpPr/>
          <p:nvPr/>
        </p:nvSpPr>
        <p:spPr>
          <a:xfrm>
            <a:off x="1439024" y="1289856"/>
            <a:ext cx="9964593" cy="173099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946FBA3D-A49D-A214-9C08-6BE72ED876AC}"/>
              </a:ext>
            </a:extLst>
          </p:cNvPr>
          <p:cNvSpPr/>
          <p:nvPr/>
        </p:nvSpPr>
        <p:spPr>
          <a:xfrm>
            <a:off x="786393" y="38562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7B446415-67F3-16DF-12D4-7B1873BD1BA9}"/>
              </a:ext>
            </a:extLst>
          </p:cNvPr>
          <p:cNvSpPr txBox="1">
            <a:spLocks/>
          </p:cNvSpPr>
          <p:nvPr/>
        </p:nvSpPr>
        <p:spPr>
          <a:xfrm>
            <a:off x="1448745" y="43937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Special Discounts and Loyalty Offers</a:t>
            </a:r>
          </a:p>
        </p:txBody>
      </p:sp>
      <p:sp>
        <p:nvSpPr>
          <p:cNvPr id="9" name="Text Placeholder 5">
            <a:extLst>
              <a:ext uri="{FF2B5EF4-FFF2-40B4-BE49-F238E27FC236}">
                <a16:creationId xmlns:a16="http://schemas.microsoft.com/office/drawing/2014/main" id="{D62DA943-1AAA-4E18-2FDB-54BE621919DE}"/>
              </a:ext>
            </a:extLst>
          </p:cNvPr>
          <p:cNvSpPr txBox="1">
            <a:spLocks/>
          </p:cNvSpPr>
          <p:nvPr/>
        </p:nvSpPr>
        <p:spPr>
          <a:xfrm>
            <a:off x="1558144" y="1810935"/>
            <a:ext cx="9787566"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dirty="0">
                <a:solidFill>
                  <a:srgbClr val="595959"/>
                </a:solidFill>
              </a:rPr>
              <a:t>While you must be careful not to devalue your product, offering targeted discounts can stimulate interest during off-season periods. Consider A </a:t>
            </a:r>
            <a:r>
              <a:rPr lang="en-US" sz="2200" b="1" dirty="0">
                <a:solidFill>
                  <a:srgbClr val="595959"/>
                </a:solidFill>
              </a:rPr>
              <a:t>“locals’ rate” </a:t>
            </a:r>
            <a:r>
              <a:rPr lang="en-US" sz="2200" dirty="0">
                <a:solidFill>
                  <a:srgbClr val="595959"/>
                </a:solidFill>
              </a:rPr>
              <a:t>or </a:t>
            </a:r>
            <a:r>
              <a:rPr lang="en-US" sz="2200" b="1" dirty="0">
                <a:solidFill>
                  <a:srgbClr val="595959"/>
                </a:solidFill>
              </a:rPr>
              <a:t>repeat-guest discount </a:t>
            </a:r>
            <a:r>
              <a:rPr lang="en-US" sz="2200" dirty="0">
                <a:solidFill>
                  <a:srgbClr val="595959"/>
                </a:solidFill>
              </a:rPr>
              <a:t>for the low season to build loyalty. Some properties also offer monthly winter rentals at a flat rate to digital nomads or others, providing a steady baseline income through the quiet months.</a:t>
            </a:r>
            <a:endParaRPr lang="en-US" sz="2200" dirty="0">
              <a:solidFill>
                <a:srgbClr val="494949"/>
              </a:solidFill>
            </a:endParaRPr>
          </a:p>
          <a:p>
            <a:pPr marL="485775" indent="0"/>
            <a:endParaRPr lang="en-US" sz="2000" dirty="0">
              <a:solidFill>
                <a:srgbClr val="595959"/>
              </a:solidFill>
            </a:endParaRPr>
          </a:p>
        </p:txBody>
      </p:sp>
      <p:pic>
        <p:nvPicPr>
          <p:cNvPr id="40" name="Graphic 39" descr="Magnifying glass with solid fill">
            <a:extLst>
              <a:ext uri="{FF2B5EF4-FFF2-40B4-BE49-F238E27FC236}">
                <a16:creationId xmlns:a16="http://schemas.microsoft.com/office/drawing/2014/main" id="{C2389FF9-8FAE-81F2-8B25-DE415627B5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46" y="498545"/>
            <a:ext cx="504943" cy="504943"/>
          </a:xfrm>
          <a:prstGeom prst="rect">
            <a:avLst/>
          </a:prstGeom>
        </p:spPr>
      </p:pic>
      <p:sp>
        <p:nvSpPr>
          <p:cNvPr id="3" name="Flowchart: Alternate Process 2">
            <a:extLst>
              <a:ext uri="{FF2B5EF4-FFF2-40B4-BE49-F238E27FC236}">
                <a16:creationId xmlns:a16="http://schemas.microsoft.com/office/drawing/2014/main" id="{E3CB44C8-4F83-5BD0-7F5F-AD7C0844C30A}"/>
              </a:ext>
            </a:extLst>
          </p:cNvPr>
          <p:cNvSpPr/>
          <p:nvPr/>
        </p:nvSpPr>
        <p:spPr>
          <a:xfrm>
            <a:off x="1417040" y="3126354"/>
            <a:ext cx="9964593" cy="1053772"/>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5">
            <a:extLst>
              <a:ext uri="{FF2B5EF4-FFF2-40B4-BE49-F238E27FC236}">
                <a16:creationId xmlns:a16="http://schemas.microsoft.com/office/drawing/2014/main" id="{961DC3AA-73DD-AA4A-E847-812FC267A3AC}"/>
              </a:ext>
            </a:extLst>
          </p:cNvPr>
          <p:cNvSpPr txBox="1">
            <a:spLocks/>
          </p:cNvSpPr>
          <p:nvPr/>
        </p:nvSpPr>
        <p:spPr>
          <a:xfrm>
            <a:off x="1536160" y="3233601"/>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chemeClr val="bg1"/>
                </a:solidFill>
                <a:latin typeface="+mn-lt"/>
              </a:rPr>
              <a:t>Example:</a:t>
            </a:r>
            <a:r>
              <a:rPr lang="en-US" spc="0" dirty="0">
                <a:solidFill>
                  <a:schemeClr val="bg1"/>
                </a:solidFill>
                <a:latin typeface="+mn-lt"/>
              </a:rPr>
              <a:t> </a:t>
            </a:r>
            <a:r>
              <a:rPr lang="en-US" sz="2200" dirty="0">
                <a:solidFill>
                  <a:schemeClr val="bg1"/>
                </a:solidFill>
              </a:rPr>
              <a:t>20% off for anyone who stayed during summer if they book a winter return stay. Flash sales for specific low weekends, or value-adds </a:t>
            </a:r>
          </a:p>
          <a:p>
            <a:pPr marL="485775" indent="0"/>
            <a:endParaRPr lang="en-US" sz="2000" dirty="0">
              <a:solidFill>
                <a:srgbClr val="595959"/>
              </a:solidFill>
            </a:endParaRPr>
          </a:p>
        </p:txBody>
      </p:sp>
      <p:sp>
        <p:nvSpPr>
          <p:cNvPr id="5" name="Flowchart: Alternate Process 4">
            <a:extLst>
              <a:ext uri="{FF2B5EF4-FFF2-40B4-BE49-F238E27FC236}">
                <a16:creationId xmlns:a16="http://schemas.microsoft.com/office/drawing/2014/main" id="{25897E31-1429-22CC-F09E-12CF7B062703}"/>
              </a:ext>
            </a:extLst>
          </p:cNvPr>
          <p:cNvSpPr/>
          <p:nvPr/>
        </p:nvSpPr>
        <p:spPr>
          <a:xfrm>
            <a:off x="1449875" y="4361105"/>
            <a:ext cx="9964593" cy="1053773"/>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Text Placeholder 5">
            <a:extLst>
              <a:ext uri="{FF2B5EF4-FFF2-40B4-BE49-F238E27FC236}">
                <a16:creationId xmlns:a16="http://schemas.microsoft.com/office/drawing/2014/main" id="{5B17B2BC-0DAF-78E2-7D24-2796A9FC9617}"/>
              </a:ext>
            </a:extLst>
          </p:cNvPr>
          <p:cNvSpPr txBox="1">
            <a:spLocks/>
          </p:cNvSpPr>
          <p:nvPr/>
        </p:nvSpPr>
        <p:spPr>
          <a:xfrm>
            <a:off x="1558144" y="4468600"/>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spc="0" dirty="0">
                <a:solidFill>
                  <a:schemeClr val="bg1"/>
                </a:solidFill>
                <a:latin typeface="+mn-lt"/>
              </a:rPr>
              <a:t>Example: </a:t>
            </a:r>
            <a:r>
              <a:rPr lang="en-US" sz="2200" dirty="0">
                <a:solidFill>
                  <a:schemeClr val="bg1"/>
                </a:solidFill>
              </a:rPr>
              <a:t>free breakfast or free activity during off-peak stay are other options. Another idea is extended stay discounts in the off-season </a:t>
            </a:r>
          </a:p>
          <a:p>
            <a:pPr marL="0" indent="0">
              <a:spcAft>
                <a:spcPts val="600"/>
              </a:spcAft>
            </a:pPr>
            <a:endParaRPr lang="en-US" sz="2000" dirty="0">
              <a:solidFill>
                <a:srgbClr val="595959"/>
              </a:solidFill>
            </a:endParaRPr>
          </a:p>
        </p:txBody>
      </p:sp>
      <p:sp>
        <p:nvSpPr>
          <p:cNvPr id="17" name="Flowchart: Alternate Process 16">
            <a:extLst>
              <a:ext uri="{FF2B5EF4-FFF2-40B4-BE49-F238E27FC236}">
                <a16:creationId xmlns:a16="http://schemas.microsoft.com/office/drawing/2014/main" id="{55F03E82-7E58-18EB-9268-F05F1EC4FC6B}"/>
              </a:ext>
            </a:extLst>
          </p:cNvPr>
          <p:cNvSpPr/>
          <p:nvPr/>
        </p:nvSpPr>
        <p:spPr>
          <a:xfrm>
            <a:off x="1414930" y="5595858"/>
            <a:ext cx="9964593" cy="858011"/>
          </a:xfrm>
          <a:prstGeom prst="flowChartAlternateProcess">
            <a:avLst/>
          </a:prstGeom>
          <a:solidFill>
            <a:srgbClr val="EC7C69"/>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dirty="0">
              <a:solidFill>
                <a:srgbClr val="494949"/>
              </a:solidFill>
            </a:endParaRPr>
          </a:p>
        </p:txBody>
      </p:sp>
      <p:sp>
        <p:nvSpPr>
          <p:cNvPr id="20" name="Text Placeholder 5">
            <a:extLst>
              <a:ext uri="{FF2B5EF4-FFF2-40B4-BE49-F238E27FC236}">
                <a16:creationId xmlns:a16="http://schemas.microsoft.com/office/drawing/2014/main" id="{47ED403E-3947-DE12-C86E-ED45AD96501A}"/>
              </a:ext>
            </a:extLst>
          </p:cNvPr>
          <p:cNvSpPr txBox="1">
            <a:spLocks/>
          </p:cNvSpPr>
          <p:nvPr/>
        </p:nvSpPr>
        <p:spPr>
          <a:xfrm>
            <a:off x="1525309" y="5383102"/>
            <a:ext cx="9472081" cy="128352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err="1">
                <a:solidFill>
                  <a:schemeClr val="bg1"/>
                </a:solidFill>
              </a:rPr>
              <a:t>Example:</a:t>
            </a:r>
            <a:r>
              <a:rPr lang="en-US" sz="2200" i="1" dirty="0" err="1">
                <a:solidFill>
                  <a:schemeClr val="bg1"/>
                </a:solidFill>
              </a:rPr>
              <a:t>“stay</a:t>
            </a:r>
            <a:r>
              <a:rPr lang="en-US" sz="2200" i="1" dirty="0">
                <a:solidFill>
                  <a:schemeClr val="bg1"/>
                </a:solidFill>
              </a:rPr>
              <a:t> 4 nights for the price of 3”</a:t>
            </a:r>
            <a:r>
              <a:rPr lang="en-US" sz="2200" dirty="0">
                <a:solidFill>
                  <a:schemeClr val="bg1"/>
                </a:solidFill>
              </a:rPr>
              <a:t> or reduced weekly rates as mentioned</a:t>
            </a:r>
            <a:r>
              <a:rPr lang="en-US" sz="2200" dirty="0">
                <a:solidFill>
                  <a:srgbClr val="494949"/>
                </a:solidFill>
              </a:rPr>
              <a:t>. </a:t>
            </a:r>
            <a:endParaRPr lang="en-US" sz="2000" dirty="0">
              <a:solidFill>
                <a:srgbClr val="595959"/>
              </a:solidFill>
            </a:endParaRPr>
          </a:p>
        </p:txBody>
      </p:sp>
      <p:cxnSp>
        <p:nvCxnSpPr>
          <p:cNvPr id="2" name="Connector: Elbow 1">
            <a:extLst>
              <a:ext uri="{FF2B5EF4-FFF2-40B4-BE49-F238E27FC236}">
                <a16:creationId xmlns:a16="http://schemas.microsoft.com/office/drawing/2014/main" id="{44D4FA40-0A04-3F89-76D5-2FF43C10AF9A}"/>
              </a:ext>
            </a:extLst>
          </p:cNvPr>
          <p:cNvCxnSpPr>
            <a:cxnSpLocks/>
          </p:cNvCxnSpPr>
          <p:nvPr/>
        </p:nvCxnSpPr>
        <p:spPr>
          <a:xfrm rot="10800000" flipH="1" flipV="1">
            <a:off x="786392" y="787448"/>
            <a:ext cx="652631" cy="1529084"/>
          </a:xfrm>
          <a:prstGeom prst="bentConnector3">
            <a:avLst>
              <a:gd name="adj1" fmla="val -3502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892A6E26-6935-2FFA-C3BB-EB3F00812476}"/>
              </a:ext>
            </a:extLst>
          </p:cNvPr>
          <p:cNvCxnSpPr>
            <a:cxnSpLocks/>
          </p:cNvCxnSpPr>
          <p:nvPr/>
        </p:nvCxnSpPr>
        <p:spPr>
          <a:xfrm rot="16200000" flipH="1">
            <a:off x="81360" y="2784333"/>
            <a:ext cx="1836320" cy="900714"/>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9DF4F8A0-CE55-E517-0FA7-5096BF873279}"/>
              </a:ext>
            </a:extLst>
          </p:cNvPr>
          <p:cNvCxnSpPr>
            <a:cxnSpLocks/>
          </p:cNvCxnSpPr>
          <p:nvPr/>
        </p:nvCxnSpPr>
        <p:spPr>
          <a:xfrm rot="16200000" flipH="1">
            <a:off x="-440256" y="4224107"/>
            <a:ext cx="2835862" cy="857028"/>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4344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72B1-9199-647F-F0E6-2A67A8D9FEF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DDE66219-CD6C-5E4D-085B-43080938956A}"/>
              </a:ext>
            </a:extLst>
          </p:cNvPr>
          <p:cNvSpPr>
            <a:spLocks noGrp="1"/>
          </p:cNvSpPr>
          <p:nvPr>
            <p:ph type="body" sz="quarter" idx="16"/>
          </p:nvPr>
        </p:nvSpPr>
        <p:spPr>
          <a:xfrm>
            <a:off x="381000" y="178801"/>
            <a:ext cx="10614687" cy="803654"/>
          </a:xfrm>
        </p:spPr>
        <p:txBody>
          <a:bodyPr/>
          <a:lstStyle/>
          <a:p>
            <a:r>
              <a:rPr lang="en-IE" dirty="0"/>
              <a:t>Low-Season Accommodation Strategies</a:t>
            </a:r>
          </a:p>
        </p:txBody>
      </p:sp>
      <p:sp>
        <p:nvSpPr>
          <p:cNvPr id="11" name="Text Placeholder 10">
            <a:extLst>
              <a:ext uri="{FF2B5EF4-FFF2-40B4-BE49-F238E27FC236}">
                <a16:creationId xmlns:a16="http://schemas.microsoft.com/office/drawing/2014/main" id="{5305F9C0-5C27-039E-E795-801D4986685A}"/>
              </a:ext>
            </a:extLst>
          </p:cNvPr>
          <p:cNvSpPr>
            <a:spLocks noGrp="1"/>
          </p:cNvSpPr>
          <p:nvPr>
            <p:ph type="body" sz="quarter" idx="19"/>
          </p:nvPr>
        </p:nvSpPr>
        <p:spPr>
          <a:xfrm>
            <a:off x="314325" y="775367"/>
            <a:ext cx="10614687" cy="803654"/>
          </a:xfrm>
        </p:spPr>
        <p:txBody>
          <a:bodyPr/>
          <a:lstStyle/>
          <a:p>
            <a:r>
              <a:rPr lang="en-US" sz="2200" b="0" dirty="0">
                <a:solidFill>
                  <a:srgbClr val="494949"/>
                </a:solidFill>
              </a:rPr>
              <a:t>Here is a detailed table outlining the key strategies for managing seasonal cash flow in tourism businesses, with real-world pricing examples and financial learning outcomes.</a:t>
            </a:r>
            <a:endParaRPr lang="en-IE" sz="2200" b="0" dirty="0">
              <a:solidFill>
                <a:srgbClr val="494949"/>
              </a:solidFill>
            </a:endParaRPr>
          </a:p>
        </p:txBody>
      </p:sp>
      <p:graphicFrame>
        <p:nvGraphicFramePr>
          <p:cNvPr id="2" name="Table 1">
            <a:extLst>
              <a:ext uri="{FF2B5EF4-FFF2-40B4-BE49-F238E27FC236}">
                <a16:creationId xmlns:a16="http://schemas.microsoft.com/office/drawing/2014/main" id="{7CA086CF-B55E-8CB2-2998-26AB4C0EE51E}"/>
              </a:ext>
            </a:extLst>
          </p:cNvPr>
          <p:cNvGraphicFramePr>
            <a:graphicFrameLocks noGrp="1"/>
          </p:cNvGraphicFramePr>
          <p:nvPr>
            <p:extLst>
              <p:ext uri="{D42A27DB-BD31-4B8C-83A1-F6EECF244321}">
                <p14:modId xmlns:p14="http://schemas.microsoft.com/office/powerpoint/2010/main" val="3944925727"/>
              </p:ext>
            </p:extLst>
          </p:nvPr>
        </p:nvGraphicFramePr>
        <p:xfrm>
          <a:off x="380999" y="1579021"/>
          <a:ext cx="11268076" cy="5050856"/>
        </p:xfrm>
        <a:graphic>
          <a:graphicData uri="http://schemas.openxmlformats.org/drawingml/2006/table">
            <a:tbl>
              <a:tblPr/>
              <a:tblGrid>
                <a:gridCol w="2817019">
                  <a:extLst>
                    <a:ext uri="{9D8B030D-6E8A-4147-A177-3AD203B41FA5}">
                      <a16:colId xmlns:a16="http://schemas.microsoft.com/office/drawing/2014/main" val="1588074392"/>
                    </a:ext>
                  </a:extLst>
                </a:gridCol>
                <a:gridCol w="2817019">
                  <a:extLst>
                    <a:ext uri="{9D8B030D-6E8A-4147-A177-3AD203B41FA5}">
                      <a16:colId xmlns:a16="http://schemas.microsoft.com/office/drawing/2014/main" val="3676446884"/>
                    </a:ext>
                  </a:extLst>
                </a:gridCol>
                <a:gridCol w="2817019">
                  <a:extLst>
                    <a:ext uri="{9D8B030D-6E8A-4147-A177-3AD203B41FA5}">
                      <a16:colId xmlns:a16="http://schemas.microsoft.com/office/drawing/2014/main" val="1883562720"/>
                    </a:ext>
                  </a:extLst>
                </a:gridCol>
                <a:gridCol w="2817019">
                  <a:extLst>
                    <a:ext uri="{9D8B030D-6E8A-4147-A177-3AD203B41FA5}">
                      <a16:colId xmlns:a16="http://schemas.microsoft.com/office/drawing/2014/main" val="3297888427"/>
                    </a:ext>
                  </a:extLst>
                </a:gridCol>
              </a:tblGrid>
              <a:tr h="304594">
                <a:tc>
                  <a:txBody>
                    <a:bodyPr/>
                    <a:lstStyle/>
                    <a:p>
                      <a:r>
                        <a:rPr lang="en-IE" sz="2000" b="1" dirty="0">
                          <a:solidFill>
                            <a:schemeClr val="bg1"/>
                          </a:solidFill>
                        </a:rPr>
                        <a:t>Strategy</a:t>
                      </a:r>
                      <a:endParaRPr lang="en-IE" sz="20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What to Do</a:t>
                      </a:r>
                      <a:endParaRPr lang="en-IE" sz="20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US" sz="2000" b="1" dirty="0">
                          <a:solidFill>
                            <a:schemeClr val="bg1"/>
                          </a:solidFill>
                        </a:rPr>
                        <a:t>Example Pricing or Cost Impact</a:t>
                      </a:r>
                      <a:endParaRPr lang="en-US" sz="20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Financial Learning Outcome</a:t>
                      </a:r>
                      <a:endParaRPr lang="en-IE" sz="20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278729860"/>
                  </a:ext>
                </a:extLst>
              </a:tr>
              <a:tr h="565674">
                <a:tc>
                  <a:txBody>
                    <a:bodyPr/>
                    <a:lstStyle/>
                    <a:p>
                      <a:r>
                        <a:rPr lang="en-US" sz="2400" b="0" dirty="0">
                          <a:solidFill>
                            <a:schemeClr val="bg1"/>
                          </a:solidFill>
                        </a:rPr>
                        <a:t>Host Off-Season Events &amp; Themed Retreats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2000" dirty="0">
                          <a:solidFill>
                            <a:srgbClr val="595959"/>
                          </a:solidFill>
                        </a:rPr>
                        <a:t>Offer niche events (yoga, writing retreats, small weddings) in your accommodation.</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595959"/>
                          </a:solidFill>
                        </a:rPr>
                        <a:t>Charge </a:t>
                      </a:r>
                      <a:r>
                        <a:rPr lang="en-US" sz="2000" b="1" dirty="0">
                          <a:solidFill>
                            <a:srgbClr val="595959"/>
                          </a:solidFill>
                        </a:rPr>
                        <a:t>€280/person </a:t>
                      </a:r>
                      <a:r>
                        <a:rPr lang="en-US" sz="2000" dirty="0">
                          <a:solidFill>
                            <a:srgbClr val="595959"/>
                          </a:solidFill>
                        </a:rPr>
                        <a:t>for 2-night retreat × 10 guests = €2,800. </a:t>
                      </a:r>
                      <a:r>
                        <a:rPr lang="en-US" sz="2000" b="1" dirty="0">
                          <a:solidFill>
                            <a:srgbClr val="595959"/>
                          </a:solidFill>
                        </a:rPr>
                        <a:t>Costs: </a:t>
                      </a:r>
                      <a:r>
                        <a:rPr lang="en-US" sz="2000" dirty="0">
                          <a:solidFill>
                            <a:srgbClr val="595959"/>
                          </a:solidFill>
                        </a:rPr>
                        <a:t>€1,000 → </a:t>
                      </a:r>
                      <a:r>
                        <a:rPr lang="en-US" sz="2000" b="1" dirty="0">
                          <a:solidFill>
                            <a:srgbClr val="595959"/>
                          </a:solidFill>
                        </a:rPr>
                        <a:t>Profit: €1,800</a:t>
                      </a:r>
                      <a:endParaRPr lang="en-US" sz="2000" dirty="0">
                        <a:solidFill>
                          <a:srgbClr val="595959"/>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err="1">
                          <a:solidFill>
                            <a:srgbClr val="595959"/>
                          </a:solidFill>
                        </a:rPr>
                        <a:t>Maximise</a:t>
                      </a:r>
                      <a:r>
                        <a:rPr lang="en-US" sz="2000" dirty="0">
                          <a:solidFill>
                            <a:srgbClr val="595959"/>
                          </a:solidFill>
                        </a:rPr>
                        <a:t> use of property and facilities for </a:t>
                      </a:r>
                      <a:r>
                        <a:rPr lang="en-US" sz="2000" b="1" dirty="0">
                          <a:solidFill>
                            <a:srgbClr val="595959"/>
                          </a:solidFill>
                        </a:rPr>
                        <a:t>income during low demand.</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6670074"/>
                  </a:ext>
                </a:extLst>
              </a:tr>
              <a:tr h="696214">
                <a:tc>
                  <a:txBody>
                    <a:bodyPr/>
                    <a:lstStyle/>
                    <a:p>
                      <a:r>
                        <a:rPr lang="en-US" sz="2400" b="0" dirty="0">
                          <a:solidFill>
                            <a:schemeClr val="bg1"/>
                          </a:solidFill>
                        </a:rPr>
                        <a:t>Create Special Packages with Partners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2000" dirty="0">
                          <a:solidFill>
                            <a:srgbClr val="595959"/>
                          </a:solidFill>
                        </a:rPr>
                        <a:t>Bundle stays with local food, tours, or adventure partners.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595959"/>
                          </a:solidFill>
                        </a:rPr>
                        <a:t>"Wine &amp; Stay" package: </a:t>
                      </a:r>
                      <a:r>
                        <a:rPr lang="en-US" sz="2000" dirty="0">
                          <a:solidFill>
                            <a:srgbClr val="595959"/>
                          </a:solidFill>
                        </a:rPr>
                        <a:t>€160 B&amp;B + €50 dinner voucher. Cross-promote with local restaurant or tour operator.</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595959"/>
                          </a:solidFill>
                        </a:rPr>
                        <a:t>Co-marketing and package pricing </a:t>
                      </a:r>
                      <a:r>
                        <a:rPr lang="en-US" sz="2000" b="1" dirty="0">
                          <a:solidFill>
                            <a:srgbClr val="595959"/>
                          </a:solidFill>
                        </a:rPr>
                        <a:t>increases occupancy </a:t>
                      </a:r>
                      <a:r>
                        <a:rPr lang="en-US" sz="2000" dirty="0">
                          <a:solidFill>
                            <a:srgbClr val="595959"/>
                          </a:solidFill>
                        </a:rPr>
                        <a:t>and supports local business.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8849962"/>
                  </a:ext>
                </a:extLst>
              </a:tr>
              <a:tr h="696214">
                <a:tc>
                  <a:txBody>
                    <a:bodyPr/>
                    <a:lstStyle/>
                    <a:p>
                      <a:r>
                        <a:rPr lang="en-IE" sz="2400" b="0" dirty="0">
                          <a:solidFill>
                            <a:schemeClr val="bg1"/>
                          </a:solidFill>
                        </a:rPr>
                        <a:t>Flexible Cancellation Policies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2000">
                          <a:solidFill>
                            <a:srgbClr val="595959"/>
                          </a:solidFill>
                        </a:rPr>
                        <a:t>Relax strict cancellation rules to boost confidence in booking.</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595959"/>
                          </a:solidFill>
                        </a:rPr>
                        <a:t>Switch from </a:t>
                      </a:r>
                      <a:r>
                        <a:rPr lang="en-US" sz="2000" b="1" dirty="0">
                          <a:solidFill>
                            <a:srgbClr val="595959"/>
                          </a:solidFill>
                        </a:rPr>
                        <a:t>7-day to 48-hour cancellation</a:t>
                      </a:r>
                      <a:r>
                        <a:rPr lang="en-US" sz="2000" dirty="0">
                          <a:solidFill>
                            <a:srgbClr val="595959"/>
                          </a:solidFill>
                        </a:rPr>
                        <a:t> window. Promote as “Free cancellation until 24hrs before arrival.”</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595959"/>
                          </a:solidFill>
                        </a:rPr>
                        <a:t>Booking flexibility </a:t>
                      </a:r>
                      <a:r>
                        <a:rPr lang="en-US" sz="2000" b="1" dirty="0">
                          <a:solidFill>
                            <a:srgbClr val="595959"/>
                          </a:solidFill>
                        </a:rPr>
                        <a:t>increases volume</a:t>
                      </a:r>
                      <a:r>
                        <a:rPr lang="en-US" sz="2000" dirty="0">
                          <a:solidFill>
                            <a:srgbClr val="595959"/>
                          </a:solidFill>
                        </a:rPr>
                        <a:t>, even with higher cancellation risks.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6476474"/>
                  </a:ext>
                </a:extLst>
              </a:tr>
            </a:tbl>
          </a:graphicData>
        </a:graphic>
      </p:graphicFrame>
    </p:spTree>
    <p:extLst>
      <p:ext uri="{BB962C8B-B14F-4D97-AF65-F5344CB8AC3E}">
        <p14:creationId xmlns:p14="http://schemas.microsoft.com/office/powerpoint/2010/main" val="3995040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FBF1A-A52D-26FF-60FF-DD43F2F60BD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C15AC9B8-4139-1981-6A0C-B54F00F7AABC}"/>
              </a:ext>
            </a:extLst>
          </p:cNvPr>
          <p:cNvSpPr>
            <a:spLocks noGrp="1"/>
          </p:cNvSpPr>
          <p:nvPr>
            <p:ph type="body" sz="quarter" idx="28"/>
          </p:nvPr>
        </p:nvSpPr>
        <p:spPr>
          <a:xfrm>
            <a:off x="600549" y="1176930"/>
            <a:ext cx="5282913" cy="4671588"/>
          </a:xfrm>
        </p:spPr>
        <p:txBody>
          <a:bodyPr/>
          <a:lstStyle/>
          <a:p>
            <a:pPr marL="0" indent="0"/>
            <a:r>
              <a:rPr lang="en-US" dirty="0"/>
              <a:t>To choose a pricing model that reflects your business goals, values, and cost structure, ensuring not only sustainability but also long-term profit.</a:t>
            </a:r>
            <a:endParaRPr lang="en-US" i="1" dirty="0"/>
          </a:p>
          <a:p>
            <a:pPr marL="0" indent="0"/>
            <a:r>
              <a:rPr lang="en-US" sz="2000" dirty="0"/>
              <a:t>Once you’ve covered your break-even point, it’s time to decide how you want to earn profit. You can use:</a:t>
            </a:r>
          </a:p>
          <a:p>
            <a:pPr marL="342900" indent="-342900">
              <a:buFont typeface="Arial" panose="020B0604020202020204" pitchFamily="34" charset="0"/>
              <a:buChar char="•"/>
            </a:pPr>
            <a:r>
              <a:rPr lang="en-US" sz="2000" dirty="0"/>
              <a:t>A </a:t>
            </a:r>
            <a:r>
              <a:rPr lang="en-US" sz="2000" b="1" dirty="0"/>
              <a:t>cost-plus strategy</a:t>
            </a:r>
            <a:r>
              <a:rPr lang="en-US" sz="2000" dirty="0"/>
              <a:t> (add a margin on top of costs),</a:t>
            </a:r>
          </a:p>
          <a:p>
            <a:pPr marL="342900" indent="-342900">
              <a:buFont typeface="Arial" panose="020B0604020202020204" pitchFamily="34" charset="0"/>
              <a:buChar char="•"/>
            </a:pPr>
            <a:r>
              <a:rPr lang="en-US" sz="2000" dirty="0"/>
              <a:t>A </a:t>
            </a:r>
            <a:r>
              <a:rPr lang="en-US" sz="2000" b="1" dirty="0"/>
              <a:t>value-based strategy</a:t>
            </a:r>
            <a:r>
              <a:rPr lang="en-US" sz="2000" dirty="0"/>
              <a:t> (price based on guest perception), or</a:t>
            </a:r>
          </a:p>
          <a:p>
            <a:pPr marL="342900" indent="-342900">
              <a:buFont typeface="Arial" panose="020B0604020202020204" pitchFamily="34" charset="0"/>
              <a:buChar char="•"/>
            </a:pPr>
            <a:r>
              <a:rPr lang="en-US" sz="2000" dirty="0"/>
              <a:t>A </a:t>
            </a:r>
            <a:r>
              <a:rPr lang="en-US" sz="2000" b="1" dirty="0"/>
              <a:t>break-even strategy</a:t>
            </a:r>
            <a:r>
              <a:rPr lang="en-US" sz="2000" dirty="0"/>
              <a:t> (ideal for the low season or starting out).</a:t>
            </a:r>
            <a:br>
              <a:rPr lang="en-US" sz="2000" dirty="0"/>
            </a:br>
            <a:r>
              <a:rPr lang="en-US" sz="2000" dirty="0"/>
              <a:t>Your </a:t>
            </a:r>
            <a:r>
              <a:rPr lang="en-US" sz="2000" b="1" dirty="0"/>
              <a:t>profit margin</a:t>
            </a:r>
            <a:r>
              <a:rPr lang="en-US" sz="2000" dirty="0"/>
              <a:t> should reflect your goals, lifestyle, and the value your guests receive. This section brings together everything you’ve calculated so far to guide real-world pricing.</a:t>
            </a:r>
          </a:p>
        </p:txBody>
      </p:sp>
      <p:sp>
        <p:nvSpPr>
          <p:cNvPr id="9" name="Text Placeholder 8">
            <a:extLst>
              <a:ext uri="{FF2B5EF4-FFF2-40B4-BE49-F238E27FC236}">
                <a16:creationId xmlns:a16="http://schemas.microsoft.com/office/drawing/2014/main" id="{156D85C3-348C-B34D-222A-A1DD22EADB9C}"/>
              </a:ext>
            </a:extLst>
          </p:cNvPr>
          <p:cNvSpPr>
            <a:spLocks noGrp="1"/>
          </p:cNvSpPr>
          <p:nvPr>
            <p:ph type="body" sz="quarter" idx="27"/>
          </p:nvPr>
        </p:nvSpPr>
        <p:spPr>
          <a:xfrm>
            <a:off x="295276" y="405222"/>
            <a:ext cx="5347198" cy="720752"/>
          </a:xfrm>
        </p:spPr>
        <p:txBody>
          <a:bodyPr/>
          <a:lstStyle/>
          <a:p>
            <a:pPr algn="ctr"/>
            <a:r>
              <a:rPr lang="en-US" sz="3200" dirty="0"/>
              <a:t>Profit &amp; </a:t>
            </a:r>
            <a:r>
              <a:rPr lang="en-US" sz="3200" dirty="0" err="1"/>
              <a:t>Prixing</a:t>
            </a:r>
            <a:r>
              <a:rPr lang="en-US" sz="3200" dirty="0"/>
              <a:t> Strategies</a:t>
            </a:r>
          </a:p>
        </p:txBody>
      </p:sp>
      <p:sp>
        <p:nvSpPr>
          <p:cNvPr id="30" name="Text Placeholder 1">
            <a:extLst>
              <a:ext uri="{FF2B5EF4-FFF2-40B4-BE49-F238E27FC236}">
                <a16:creationId xmlns:a16="http://schemas.microsoft.com/office/drawing/2014/main" id="{CEAC6519-B1AD-DEC0-9B56-010D5A56A3FD}"/>
              </a:ext>
            </a:extLst>
          </p:cNvPr>
          <p:cNvSpPr>
            <a:spLocks noGrp="1"/>
          </p:cNvSpPr>
          <p:nvPr>
            <p:ph type="body" sz="quarter" idx="4294967295"/>
          </p:nvPr>
        </p:nvSpPr>
        <p:spPr>
          <a:xfrm>
            <a:off x="5862882" y="1171264"/>
            <a:ext cx="700387" cy="689518"/>
          </a:xfrm>
          <a:prstGeom prst="rect">
            <a:avLst/>
          </a:prstGeom>
        </p:spPr>
        <p:txBody>
          <a:bodyPr anchor="ctr"/>
          <a:lstStyle/>
          <a:p>
            <a:pPr marL="0" indent="0" algn="ctr">
              <a:buNone/>
            </a:pPr>
            <a:r>
              <a:rPr lang="en-IE" sz="3200" dirty="0">
                <a:solidFill>
                  <a:schemeClr val="bg1"/>
                </a:solidFill>
              </a:rPr>
              <a:t>22</a:t>
            </a:r>
          </a:p>
        </p:txBody>
      </p:sp>
      <p:sp>
        <p:nvSpPr>
          <p:cNvPr id="32" name="Text Placeholder 4">
            <a:extLst>
              <a:ext uri="{FF2B5EF4-FFF2-40B4-BE49-F238E27FC236}">
                <a16:creationId xmlns:a16="http://schemas.microsoft.com/office/drawing/2014/main" id="{3E4FF1D5-74AA-9FA3-C462-B9428B4852BC}"/>
              </a:ext>
            </a:extLst>
          </p:cNvPr>
          <p:cNvSpPr>
            <a:spLocks noGrp="1"/>
          </p:cNvSpPr>
          <p:nvPr>
            <p:ph type="body" sz="quarter" idx="4294967295"/>
          </p:nvPr>
        </p:nvSpPr>
        <p:spPr>
          <a:xfrm>
            <a:off x="5884585" y="2086252"/>
            <a:ext cx="700387" cy="689518"/>
          </a:xfrm>
          <a:prstGeom prst="rect">
            <a:avLst/>
          </a:prstGeom>
        </p:spPr>
        <p:txBody>
          <a:bodyPr anchor="ctr"/>
          <a:lstStyle/>
          <a:p>
            <a:pPr marL="0" indent="0" algn="ctr">
              <a:buNone/>
            </a:pPr>
            <a:r>
              <a:rPr lang="en-IE" sz="3200" dirty="0">
                <a:solidFill>
                  <a:schemeClr val="bg1"/>
                </a:solidFill>
              </a:rPr>
              <a:t>23</a:t>
            </a:r>
          </a:p>
        </p:txBody>
      </p:sp>
      <p:sp>
        <p:nvSpPr>
          <p:cNvPr id="34" name="Text Placeholder 6">
            <a:extLst>
              <a:ext uri="{FF2B5EF4-FFF2-40B4-BE49-F238E27FC236}">
                <a16:creationId xmlns:a16="http://schemas.microsoft.com/office/drawing/2014/main" id="{2C30CC62-05C5-C7A0-3E1E-58FFF489BB10}"/>
              </a:ext>
            </a:extLst>
          </p:cNvPr>
          <p:cNvSpPr>
            <a:spLocks noGrp="1"/>
          </p:cNvSpPr>
          <p:nvPr>
            <p:ph type="body" sz="quarter" idx="4294967295"/>
          </p:nvPr>
        </p:nvSpPr>
        <p:spPr>
          <a:xfrm>
            <a:off x="5891164" y="3001239"/>
            <a:ext cx="700387" cy="689518"/>
          </a:xfrm>
          <a:prstGeom prst="rect">
            <a:avLst/>
          </a:prstGeom>
        </p:spPr>
        <p:txBody>
          <a:bodyPr/>
          <a:lstStyle/>
          <a:p>
            <a:pPr marL="0" indent="0" algn="ctr">
              <a:buNone/>
            </a:pPr>
            <a:r>
              <a:rPr lang="en-IE" sz="3200" dirty="0">
                <a:solidFill>
                  <a:schemeClr val="bg1"/>
                </a:solidFill>
              </a:rPr>
              <a:t>24</a:t>
            </a:r>
          </a:p>
        </p:txBody>
      </p:sp>
      <p:sp>
        <p:nvSpPr>
          <p:cNvPr id="36" name="Text Placeholder 8">
            <a:extLst>
              <a:ext uri="{FF2B5EF4-FFF2-40B4-BE49-F238E27FC236}">
                <a16:creationId xmlns:a16="http://schemas.microsoft.com/office/drawing/2014/main" id="{A97D43E4-08B2-F15A-BC75-287DD9AA234E}"/>
              </a:ext>
            </a:extLst>
          </p:cNvPr>
          <p:cNvSpPr>
            <a:spLocks noGrp="1"/>
          </p:cNvSpPr>
          <p:nvPr>
            <p:ph type="body" sz="quarter" idx="4294967295"/>
          </p:nvPr>
        </p:nvSpPr>
        <p:spPr>
          <a:xfrm>
            <a:off x="5912867" y="3916227"/>
            <a:ext cx="700387" cy="689518"/>
          </a:xfrm>
          <a:prstGeom prst="rect">
            <a:avLst/>
          </a:prstGeom>
        </p:spPr>
        <p:txBody>
          <a:bodyPr/>
          <a:lstStyle/>
          <a:p>
            <a:pPr marL="0" indent="0" algn="ctr">
              <a:buNone/>
            </a:pPr>
            <a:r>
              <a:rPr lang="en-IE" sz="3200" dirty="0">
                <a:solidFill>
                  <a:schemeClr val="bg1"/>
                </a:solidFill>
              </a:rPr>
              <a:t>25</a:t>
            </a:r>
          </a:p>
        </p:txBody>
      </p:sp>
      <p:cxnSp>
        <p:nvCxnSpPr>
          <p:cNvPr id="2" name="Straight Connector 1">
            <a:extLst>
              <a:ext uri="{FF2B5EF4-FFF2-40B4-BE49-F238E27FC236}">
                <a16:creationId xmlns:a16="http://schemas.microsoft.com/office/drawing/2014/main" id="{96D07AF4-5CA4-3F00-A5AB-0A146E659C8A}"/>
              </a:ext>
            </a:extLst>
          </p:cNvPr>
          <p:cNvCxnSpPr>
            <a:cxnSpLocks/>
          </p:cNvCxnSpPr>
          <p:nvPr/>
        </p:nvCxnSpPr>
        <p:spPr>
          <a:xfrm flipH="1">
            <a:off x="5658046" y="193635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0F675B-2C5E-EFFC-95A4-35A663A4E1C6}"/>
              </a:ext>
            </a:extLst>
          </p:cNvPr>
          <p:cNvCxnSpPr>
            <a:cxnSpLocks/>
          </p:cNvCxnSpPr>
          <p:nvPr/>
        </p:nvCxnSpPr>
        <p:spPr>
          <a:xfrm flipH="1">
            <a:off x="5726023" y="286980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F4B60F8-0E25-DD7D-B6EA-BDD8D234E6E3}"/>
              </a:ext>
            </a:extLst>
          </p:cNvPr>
          <p:cNvCxnSpPr>
            <a:cxnSpLocks/>
          </p:cNvCxnSpPr>
          <p:nvPr/>
        </p:nvCxnSpPr>
        <p:spPr>
          <a:xfrm flipH="1">
            <a:off x="5777958" y="380325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13A53008-1B57-4E6A-A480-8B2DE6E22ED2}"/>
              </a:ext>
            </a:extLst>
          </p:cNvPr>
          <p:cNvSpPr txBox="1">
            <a:spLocks/>
          </p:cNvSpPr>
          <p:nvPr/>
        </p:nvSpPr>
        <p:spPr>
          <a:xfrm>
            <a:off x="6709589" y="1246833"/>
            <a:ext cx="488186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2200" b="1" dirty="0">
                <a:solidFill>
                  <a:srgbClr val="595959"/>
                </a:solidFill>
              </a:rPr>
              <a:t>Determine Your Net Profit (or Loss)</a:t>
            </a:r>
          </a:p>
          <a:p>
            <a:pPr marL="0" indent="0">
              <a:lnSpc>
                <a:spcPct val="100000"/>
              </a:lnSpc>
              <a:spcBef>
                <a:spcPts val="0"/>
              </a:spcBef>
              <a:buNone/>
            </a:pPr>
            <a:r>
              <a:rPr lang="en-US" sz="1800" i="1" dirty="0">
                <a:solidFill>
                  <a:srgbClr val="595959"/>
                </a:solidFill>
              </a:rPr>
              <a:t>Determine if you have made a profit or loss (Revenue – Total Costs = Profit (or Loss)</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79" name="Text Placeholder 11">
            <a:extLst>
              <a:ext uri="{FF2B5EF4-FFF2-40B4-BE49-F238E27FC236}">
                <a16:creationId xmlns:a16="http://schemas.microsoft.com/office/drawing/2014/main" id="{C914ACB2-3F80-5644-C82C-2466D813B3A0}"/>
              </a:ext>
            </a:extLst>
          </p:cNvPr>
          <p:cNvSpPr txBox="1">
            <a:spLocks/>
          </p:cNvSpPr>
          <p:nvPr/>
        </p:nvSpPr>
        <p:spPr>
          <a:xfrm>
            <a:off x="6709589" y="2208316"/>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Breakeven &amp; Profitability</a:t>
            </a:r>
          </a:p>
          <a:p>
            <a:r>
              <a:rPr lang="en-US" sz="1800" b="0" i="1" dirty="0"/>
              <a:t>Move beyond breakeven to set profit goals. </a:t>
            </a:r>
          </a:p>
          <a:p>
            <a:endParaRPr lang="en-IE" dirty="0">
              <a:solidFill>
                <a:srgbClr val="E96751"/>
              </a:solidFill>
            </a:endParaRPr>
          </a:p>
        </p:txBody>
      </p:sp>
      <p:sp>
        <p:nvSpPr>
          <p:cNvPr id="13" name="Text Placeholder 11">
            <a:extLst>
              <a:ext uri="{FF2B5EF4-FFF2-40B4-BE49-F238E27FC236}">
                <a16:creationId xmlns:a16="http://schemas.microsoft.com/office/drawing/2014/main" id="{40E05E9D-4EC2-F8D3-BA66-8D27A705F371}"/>
              </a:ext>
            </a:extLst>
          </p:cNvPr>
          <p:cNvSpPr txBox="1">
            <a:spLocks/>
          </p:cNvSpPr>
          <p:nvPr/>
        </p:nvSpPr>
        <p:spPr>
          <a:xfrm>
            <a:off x="6709589" y="2969801"/>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Your Profit Margin</a:t>
            </a:r>
          </a:p>
          <a:p>
            <a:r>
              <a:rPr lang="en-US" sz="1800" b="0" i="1" dirty="0"/>
              <a:t>Choose your desired income per booking.</a:t>
            </a:r>
            <a:endParaRPr lang="en-IE" dirty="0">
              <a:solidFill>
                <a:srgbClr val="E96751"/>
              </a:solidFill>
            </a:endParaRPr>
          </a:p>
        </p:txBody>
      </p:sp>
      <p:sp>
        <p:nvSpPr>
          <p:cNvPr id="14" name="Text Placeholder 2">
            <a:extLst>
              <a:ext uri="{FF2B5EF4-FFF2-40B4-BE49-F238E27FC236}">
                <a16:creationId xmlns:a16="http://schemas.microsoft.com/office/drawing/2014/main" id="{BDE322D5-640C-54BB-A373-45E037B99551}"/>
              </a:ext>
            </a:extLst>
          </p:cNvPr>
          <p:cNvSpPr txBox="1">
            <a:spLocks/>
          </p:cNvSpPr>
          <p:nvPr/>
        </p:nvSpPr>
        <p:spPr>
          <a:xfrm>
            <a:off x="6782599" y="4037039"/>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2200" b="1" dirty="0">
                <a:solidFill>
                  <a:srgbClr val="595959"/>
                </a:solidFill>
              </a:rPr>
              <a:t>Choose Your Pricing Strategy </a:t>
            </a:r>
          </a:p>
          <a:p>
            <a:pPr marL="0" indent="0">
              <a:lnSpc>
                <a:spcPct val="100000"/>
              </a:lnSpc>
              <a:spcBef>
                <a:spcPts val="0"/>
              </a:spcBef>
              <a:buNone/>
            </a:pPr>
            <a:r>
              <a:rPr lang="en-US" sz="1800" i="1" dirty="0">
                <a:solidFill>
                  <a:srgbClr val="595959"/>
                </a:solidFill>
              </a:rPr>
              <a:t>Decide which pricing model fits your goals. </a:t>
            </a:r>
          </a:p>
          <a:p>
            <a:pPr marL="0" indent="0">
              <a:lnSpc>
                <a:spcPct val="100000"/>
              </a:lnSpc>
              <a:spcBef>
                <a:spcPts val="0"/>
              </a:spcBef>
              <a:buFont typeface="Arial" panose="020B0604020202020204" pitchFamily="34" charset="0"/>
              <a:buNone/>
            </a:pPr>
            <a:endParaRPr lang="en-IE" sz="2200" dirty="0">
              <a:solidFill>
                <a:srgbClr val="595959"/>
              </a:solidFill>
            </a:endParaRPr>
          </a:p>
        </p:txBody>
      </p:sp>
      <p:sp>
        <p:nvSpPr>
          <p:cNvPr id="15" name="Text Placeholder 5">
            <a:extLst>
              <a:ext uri="{FF2B5EF4-FFF2-40B4-BE49-F238E27FC236}">
                <a16:creationId xmlns:a16="http://schemas.microsoft.com/office/drawing/2014/main" id="{DBB3C9D1-91FB-26F6-7C8D-E7175DAB41FB}"/>
              </a:ext>
            </a:extLst>
          </p:cNvPr>
          <p:cNvSpPr txBox="1">
            <a:spLocks/>
          </p:cNvSpPr>
          <p:nvPr/>
        </p:nvSpPr>
        <p:spPr>
          <a:xfrm>
            <a:off x="6795063" y="4736702"/>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2200" b="1" dirty="0">
                <a:solidFill>
                  <a:srgbClr val="E96751"/>
                </a:solidFill>
              </a:rPr>
              <a:t>1. Break-even Pricing Strategy</a:t>
            </a:r>
          </a:p>
          <a:p>
            <a:pPr marL="0" indent="0">
              <a:lnSpc>
                <a:spcPct val="100000"/>
              </a:lnSpc>
              <a:spcBef>
                <a:spcPts val="0"/>
              </a:spcBef>
              <a:buNone/>
            </a:pPr>
            <a:r>
              <a:rPr lang="en-US" sz="1800" i="1" dirty="0">
                <a:solidFill>
                  <a:srgbClr val="595959"/>
                </a:solidFill>
              </a:rPr>
              <a:t>A method to help you focus on covering costs first. </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16" name="Text Placeholder 7">
            <a:extLst>
              <a:ext uri="{FF2B5EF4-FFF2-40B4-BE49-F238E27FC236}">
                <a16:creationId xmlns:a16="http://schemas.microsoft.com/office/drawing/2014/main" id="{DBB4A6E1-D3E1-ED44-7B5E-B4AF381A9745}"/>
              </a:ext>
            </a:extLst>
          </p:cNvPr>
          <p:cNvSpPr txBox="1">
            <a:spLocks/>
          </p:cNvSpPr>
          <p:nvPr/>
        </p:nvSpPr>
        <p:spPr>
          <a:xfrm>
            <a:off x="6846519" y="5426221"/>
            <a:ext cx="4608000"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2200" b="1" dirty="0">
                <a:solidFill>
                  <a:srgbClr val="E96751"/>
                </a:solidFill>
              </a:rPr>
              <a:t>2. Cost-plus Pricing Strategy</a:t>
            </a:r>
          </a:p>
          <a:p>
            <a:pPr marL="0" indent="0">
              <a:lnSpc>
                <a:spcPct val="100000"/>
              </a:lnSpc>
              <a:spcBef>
                <a:spcPts val="0"/>
              </a:spcBef>
              <a:buNone/>
            </a:pPr>
            <a:r>
              <a:rPr lang="en-US" sz="1800" i="1" dirty="0">
                <a:solidFill>
                  <a:srgbClr val="595959"/>
                </a:solidFill>
              </a:rPr>
              <a:t>Add a profit margin to your known costs.</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17" name="Text Placeholder 9">
            <a:extLst>
              <a:ext uri="{FF2B5EF4-FFF2-40B4-BE49-F238E27FC236}">
                <a16:creationId xmlns:a16="http://schemas.microsoft.com/office/drawing/2014/main" id="{99969DFC-71E0-A6A4-45D8-38A50DFCA990}"/>
              </a:ext>
            </a:extLst>
          </p:cNvPr>
          <p:cNvSpPr txBox="1">
            <a:spLocks/>
          </p:cNvSpPr>
          <p:nvPr/>
        </p:nvSpPr>
        <p:spPr>
          <a:xfrm>
            <a:off x="6846519" y="6140281"/>
            <a:ext cx="488186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E" sz="2200" b="1" dirty="0">
                <a:solidFill>
                  <a:srgbClr val="E96751"/>
                </a:solidFill>
              </a:rPr>
              <a:t>3. Value-based Pricing Strategy</a:t>
            </a:r>
          </a:p>
          <a:p>
            <a:pPr marL="0" indent="0">
              <a:lnSpc>
                <a:spcPct val="100000"/>
              </a:lnSpc>
              <a:spcBef>
                <a:spcPts val="0"/>
              </a:spcBef>
              <a:buNone/>
            </a:pPr>
            <a:r>
              <a:rPr lang="en-US" sz="1800" i="1" dirty="0">
                <a:solidFill>
                  <a:srgbClr val="595959"/>
                </a:solidFill>
              </a:rPr>
              <a:t>Charge based on the value guests perceive.</a:t>
            </a:r>
          </a:p>
          <a:p>
            <a:pPr marL="0" indent="0">
              <a:lnSpc>
                <a:spcPct val="100000"/>
              </a:lnSpc>
              <a:spcBef>
                <a:spcPts val="0"/>
              </a:spcBef>
              <a:buFont typeface="Arial" panose="020B0604020202020204" pitchFamily="34" charset="0"/>
              <a:buNone/>
            </a:pPr>
            <a:endParaRPr lang="en-IE" sz="2200" b="1" dirty="0">
              <a:solidFill>
                <a:srgbClr val="595959"/>
              </a:solidFill>
            </a:endParaRPr>
          </a:p>
        </p:txBody>
      </p:sp>
      <p:sp>
        <p:nvSpPr>
          <p:cNvPr id="5" name="Text Placeholder 8">
            <a:extLst>
              <a:ext uri="{FF2B5EF4-FFF2-40B4-BE49-F238E27FC236}">
                <a16:creationId xmlns:a16="http://schemas.microsoft.com/office/drawing/2014/main" id="{DBB45942-00AA-E2D0-F76F-2F32DEF6F867}"/>
              </a:ext>
            </a:extLst>
          </p:cNvPr>
          <p:cNvSpPr txBox="1">
            <a:spLocks/>
          </p:cNvSpPr>
          <p:nvPr/>
        </p:nvSpPr>
        <p:spPr>
          <a:xfrm>
            <a:off x="5912866" y="464169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26</a:t>
            </a:r>
          </a:p>
        </p:txBody>
      </p:sp>
      <p:sp>
        <p:nvSpPr>
          <p:cNvPr id="6" name="Text Placeholder 8">
            <a:extLst>
              <a:ext uri="{FF2B5EF4-FFF2-40B4-BE49-F238E27FC236}">
                <a16:creationId xmlns:a16="http://schemas.microsoft.com/office/drawing/2014/main" id="{CA574222-F65C-507F-BCDB-E52701EA0DA9}"/>
              </a:ext>
            </a:extLst>
          </p:cNvPr>
          <p:cNvSpPr txBox="1">
            <a:spLocks/>
          </p:cNvSpPr>
          <p:nvPr/>
        </p:nvSpPr>
        <p:spPr>
          <a:xfrm>
            <a:off x="5912866" y="5324708"/>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27</a:t>
            </a:r>
          </a:p>
        </p:txBody>
      </p:sp>
      <p:sp>
        <p:nvSpPr>
          <p:cNvPr id="7" name="Text Placeholder 8">
            <a:extLst>
              <a:ext uri="{FF2B5EF4-FFF2-40B4-BE49-F238E27FC236}">
                <a16:creationId xmlns:a16="http://schemas.microsoft.com/office/drawing/2014/main" id="{604C4639-32DA-F54D-A184-A662EFC7D56B}"/>
              </a:ext>
            </a:extLst>
          </p:cNvPr>
          <p:cNvSpPr txBox="1">
            <a:spLocks/>
          </p:cNvSpPr>
          <p:nvPr/>
        </p:nvSpPr>
        <p:spPr>
          <a:xfrm>
            <a:off x="5912867" y="5998429"/>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28</a:t>
            </a:r>
          </a:p>
        </p:txBody>
      </p:sp>
    </p:spTree>
    <p:extLst>
      <p:ext uri="{BB962C8B-B14F-4D97-AF65-F5344CB8AC3E}">
        <p14:creationId xmlns:p14="http://schemas.microsoft.com/office/powerpoint/2010/main" val="12495736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A688B-892F-A4AA-3721-DFA4CF07AB6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BDF3C42-48AD-DCED-CC65-C47B0C83A49F}"/>
              </a:ext>
            </a:extLst>
          </p:cNvPr>
          <p:cNvSpPr>
            <a:spLocks noGrp="1"/>
          </p:cNvSpPr>
          <p:nvPr>
            <p:ph type="body" sz="quarter" idx="16"/>
          </p:nvPr>
        </p:nvSpPr>
        <p:spPr>
          <a:xfrm>
            <a:off x="381000" y="178801"/>
            <a:ext cx="10614687" cy="803654"/>
          </a:xfrm>
        </p:spPr>
        <p:txBody>
          <a:bodyPr/>
          <a:lstStyle/>
          <a:p>
            <a:r>
              <a:rPr lang="en-IE" dirty="0"/>
              <a:t>Low-Season Accommodation Strategies</a:t>
            </a:r>
          </a:p>
        </p:txBody>
      </p:sp>
      <p:graphicFrame>
        <p:nvGraphicFramePr>
          <p:cNvPr id="2" name="Table 1">
            <a:extLst>
              <a:ext uri="{FF2B5EF4-FFF2-40B4-BE49-F238E27FC236}">
                <a16:creationId xmlns:a16="http://schemas.microsoft.com/office/drawing/2014/main" id="{C70C4316-E73E-67B3-ADD2-9AFCA499C538}"/>
              </a:ext>
            </a:extLst>
          </p:cNvPr>
          <p:cNvGraphicFramePr>
            <a:graphicFrameLocks noGrp="1"/>
          </p:cNvGraphicFramePr>
          <p:nvPr>
            <p:extLst>
              <p:ext uri="{D42A27DB-BD31-4B8C-83A1-F6EECF244321}">
                <p14:modId xmlns:p14="http://schemas.microsoft.com/office/powerpoint/2010/main" val="540402564"/>
              </p:ext>
            </p:extLst>
          </p:nvPr>
        </p:nvGraphicFramePr>
        <p:xfrm>
          <a:off x="380999" y="826546"/>
          <a:ext cx="11268076" cy="5355656"/>
        </p:xfrm>
        <a:graphic>
          <a:graphicData uri="http://schemas.openxmlformats.org/drawingml/2006/table">
            <a:tbl>
              <a:tblPr/>
              <a:tblGrid>
                <a:gridCol w="2817019">
                  <a:extLst>
                    <a:ext uri="{9D8B030D-6E8A-4147-A177-3AD203B41FA5}">
                      <a16:colId xmlns:a16="http://schemas.microsoft.com/office/drawing/2014/main" val="1588074392"/>
                    </a:ext>
                  </a:extLst>
                </a:gridCol>
                <a:gridCol w="2817019">
                  <a:extLst>
                    <a:ext uri="{9D8B030D-6E8A-4147-A177-3AD203B41FA5}">
                      <a16:colId xmlns:a16="http://schemas.microsoft.com/office/drawing/2014/main" val="3676446884"/>
                    </a:ext>
                  </a:extLst>
                </a:gridCol>
                <a:gridCol w="2817019">
                  <a:extLst>
                    <a:ext uri="{9D8B030D-6E8A-4147-A177-3AD203B41FA5}">
                      <a16:colId xmlns:a16="http://schemas.microsoft.com/office/drawing/2014/main" val="1883562720"/>
                    </a:ext>
                  </a:extLst>
                </a:gridCol>
                <a:gridCol w="2817019">
                  <a:extLst>
                    <a:ext uri="{9D8B030D-6E8A-4147-A177-3AD203B41FA5}">
                      <a16:colId xmlns:a16="http://schemas.microsoft.com/office/drawing/2014/main" val="3297888427"/>
                    </a:ext>
                  </a:extLst>
                </a:gridCol>
              </a:tblGrid>
              <a:tr h="304594">
                <a:tc>
                  <a:txBody>
                    <a:bodyPr/>
                    <a:lstStyle/>
                    <a:p>
                      <a:r>
                        <a:rPr lang="en-IE" sz="2000" b="1" dirty="0">
                          <a:solidFill>
                            <a:schemeClr val="bg1"/>
                          </a:solidFill>
                        </a:rPr>
                        <a:t>Strategy</a:t>
                      </a:r>
                      <a:endParaRPr lang="en-IE" sz="20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What to Do</a:t>
                      </a:r>
                      <a:endParaRPr lang="en-IE" sz="20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US" sz="2000" b="1" dirty="0">
                          <a:solidFill>
                            <a:schemeClr val="bg1"/>
                          </a:solidFill>
                        </a:rPr>
                        <a:t>Example Pricing or Cost Impact</a:t>
                      </a:r>
                      <a:endParaRPr lang="en-US" sz="20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Financial Learning Outcome</a:t>
                      </a:r>
                      <a:endParaRPr lang="en-IE" sz="2000" dirty="0">
                        <a:solidFill>
                          <a:schemeClr val="bg1"/>
                        </a:solidFill>
                      </a:endParaRP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278729860"/>
                  </a:ext>
                </a:extLst>
              </a:tr>
              <a:tr h="696214">
                <a:tc>
                  <a:txBody>
                    <a:bodyPr/>
                    <a:lstStyle/>
                    <a:p>
                      <a:r>
                        <a:rPr lang="en-IE" sz="2400" b="0" dirty="0">
                          <a:solidFill>
                            <a:schemeClr val="bg1"/>
                          </a:solidFill>
                        </a:rPr>
                        <a:t>Reduced Minimum Stay Requirements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2000" dirty="0">
                          <a:solidFill>
                            <a:srgbClr val="595959"/>
                          </a:solidFill>
                        </a:rPr>
                        <a:t>Drop </a:t>
                      </a:r>
                      <a:r>
                        <a:rPr lang="en-US" sz="2000" b="1" dirty="0">
                          <a:solidFill>
                            <a:srgbClr val="595959"/>
                          </a:solidFill>
                        </a:rPr>
                        <a:t>2–3-night minimum </a:t>
                      </a:r>
                      <a:r>
                        <a:rPr lang="en-US" sz="2000" dirty="0">
                          <a:solidFill>
                            <a:srgbClr val="595959"/>
                          </a:solidFill>
                        </a:rPr>
                        <a:t>stays to attract short-term or last-minute guests.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595959"/>
                          </a:solidFill>
                        </a:rPr>
                        <a:t>Allow </a:t>
                      </a:r>
                      <a:r>
                        <a:rPr lang="en-US" sz="2000" b="1" dirty="0">
                          <a:solidFill>
                            <a:srgbClr val="595959"/>
                          </a:solidFill>
                        </a:rPr>
                        <a:t>1-night stays </a:t>
                      </a:r>
                      <a:r>
                        <a:rPr lang="en-US" sz="2000" dirty="0">
                          <a:solidFill>
                            <a:srgbClr val="595959"/>
                          </a:solidFill>
                        </a:rPr>
                        <a:t>in November. </a:t>
                      </a:r>
                      <a:r>
                        <a:rPr lang="en-US" sz="2000" b="1" dirty="0">
                          <a:solidFill>
                            <a:srgbClr val="595959"/>
                          </a:solidFill>
                        </a:rPr>
                        <a:t>Offer “3rd night free” </a:t>
                      </a:r>
                      <a:r>
                        <a:rPr lang="en-US" sz="2000" dirty="0">
                          <a:solidFill>
                            <a:srgbClr val="595959"/>
                          </a:solidFill>
                        </a:rPr>
                        <a:t>promo to boost midweek or longer stays.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595959"/>
                          </a:solidFill>
                        </a:rPr>
                        <a:t>Short stays </a:t>
                      </a:r>
                      <a:r>
                        <a:rPr lang="en-US" sz="2000" b="1" dirty="0">
                          <a:solidFill>
                            <a:srgbClr val="595959"/>
                          </a:solidFill>
                        </a:rPr>
                        <a:t>increase total occupancy vs. empty rooms. </a:t>
                      </a:r>
                      <a:r>
                        <a:rPr lang="en-US" sz="2000" dirty="0">
                          <a:solidFill>
                            <a:srgbClr val="595959"/>
                          </a:solidFill>
                        </a:rPr>
                        <a:t>Strategic flexibility builds resilience.</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8461588"/>
                  </a:ext>
                </a:extLst>
              </a:tr>
              <a:tr h="696214">
                <a:tc>
                  <a:txBody>
                    <a:bodyPr/>
                    <a:lstStyle/>
                    <a:p>
                      <a:r>
                        <a:rPr lang="en-IE" sz="2400" b="0" dirty="0">
                          <a:solidFill>
                            <a:schemeClr val="bg1"/>
                          </a:solidFill>
                        </a:rPr>
                        <a:t>Special Discounts &amp; Loyalty Offers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2000" dirty="0">
                          <a:solidFill>
                            <a:srgbClr val="595959"/>
                          </a:solidFill>
                        </a:rPr>
                        <a:t>Target return guests or locals with promotions and value-adds.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595959"/>
                          </a:solidFill>
                        </a:rPr>
                        <a:t>20% off </a:t>
                      </a:r>
                      <a:r>
                        <a:rPr lang="en-US" sz="2000" dirty="0">
                          <a:solidFill>
                            <a:srgbClr val="595959"/>
                          </a:solidFill>
                        </a:rPr>
                        <a:t>for summer guests booking winter return. </a:t>
                      </a:r>
                      <a:r>
                        <a:rPr lang="en-US" sz="2000" b="1" dirty="0">
                          <a:solidFill>
                            <a:srgbClr val="595959"/>
                          </a:solidFill>
                        </a:rPr>
                        <a:t>Flash sale</a:t>
                      </a:r>
                      <a:r>
                        <a:rPr lang="en-US" sz="2000" dirty="0">
                          <a:solidFill>
                            <a:srgbClr val="595959"/>
                          </a:solidFill>
                        </a:rPr>
                        <a:t>: “Stay 4 nights for price of 3.”</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595959"/>
                          </a:solidFill>
                        </a:rPr>
                        <a:t>Discounts </a:t>
                      </a:r>
                      <a:r>
                        <a:rPr lang="en-US" sz="2000" b="1" dirty="0">
                          <a:solidFill>
                            <a:srgbClr val="595959"/>
                          </a:solidFill>
                        </a:rPr>
                        <a:t>stimulate demand</a:t>
                      </a:r>
                      <a:r>
                        <a:rPr lang="en-US" sz="2000" dirty="0">
                          <a:solidFill>
                            <a:srgbClr val="595959"/>
                          </a:solidFill>
                        </a:rPr>
                        <a:t> if structured to protect margins and encourage </a:t>
                      </a:r>
                      <a:r>
                        <a:rPr lang="en-US" sz="2000" b="1" dirty="0">
                          <a:solidFill>
                            <a:srgbClr val="595959"/>
                          </a:solidFill>
                        </a:rPr>
                        <a:t>repeat bookings.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6941388"/>
                  </a:ext>
                </a:extLst>
              </a:tr>
              <a:tr h="696214">
                <a:tc>
                  <a:txBody>
                    <a:bodyPr/>
                    <a:lstStyle/>
                    <a:p>
                      <a:r>
                        <a:rPr lang="en-IE" sz="2400" b="0" dirty="0">
                          <a:solidFill>
                            <a:schemeClr val="bg1"/>
                          </a:solidFill>
                        </a:rPr>
                        <a:t>Operational Cost-Saving Measures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US" sz="2000">
                          <a:solidFill>
                            <a:srgbClr val="595959"/>
                          </a:solidFill>
                        </a:rPr>
                        <a:t>Cut heating/cleaning in unused areas, switch to self-serve breakfast, schedule renovations.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595959"/>
                          </a:solidFill>
                        </a:rPr>
                        <a:t>Save </a:t>
                      </a:r>
                      <a:r>
                        <a:rPr lang="en-US" sz="2000" b="1" dirty="0">
                          <a:solidFill>
                            <a:srgbClr val="595959"/>
                          </a:solidFill>
                        </a:rPr>
                        <a:t>€200/month </a:t>
                      </a:r>
                      <a:r>
                        <a:rPr lang="en-US" sz="2000" dirty="0">
                          <a:solidFill>
                            <a:srgbClr val="595959"/>
                          </a:solidFill>
                        </a:rPr>
                        <a:t>by closing off a wing. Reduce staff hours. Delay non-urgent upgrades until spring.</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595959"/>
                          </a:solidFill>
                        </a:rPr>
                        <a:t>Cost control </a:t>
                      </a:r>
                      <a:r>
                        <a:rPr lang="en-US" sz="2000" dirty="0">
                          <a:solidFill>
                            <a:srgbClr val="595959"/>
                          </a:solidFill>
                        </a:rPr>
                        <a:t>reduces financial pressure and helps </a:t>
                      </a:r>
                      <a:r>
                        <a:rPr lang="en-US" sz="2000" b="1" dirty="0">
                          <a:solidFill>
                            <a:srgbClr val="595959"/>
                          </a:solidFill>
                        </a:rPr>
                        <a:t>stretch seasonal profits.</a:t>
                      </a:r>
                    </a:p>
                  </a:txBody>
                  <a:tcPr marL="43513" marR="43513" marT="21757" marB="21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6165857"/>
                  </a:ext>
                </a:extLst>
              </a:tr>
            </a:tbl>
          </a:graphicData>
        </a:graphic>
      </p:graphicFrame>
    </p:spTree>
    <p:extLst>
      <p:ext uri="{BB962C8B-B14F-4D97-AF65-F5344CB8AC3E}">
        <p14:creationId xmlns:p14="http://schemas.microsoft.com/office/powerpoint/2010/main" val="3775055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0647B-283B-4024-E376-DFA084BBC37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B5327E9-6927-17A1-2AFB-89D2507260E9}"/>
              </a:ext>
            </a:extLst>
          </p:cNvPr>
          <p:cNvSpPr>
            <a:spLocks noGrp="1"/>
          </p:cNvSpPr>
          <p:nvPr>
            <p:ph type="body" sz="quarter" idx="19"/>
          </p:nvPr>
        </p:nvSpPr>
        <p:spPr>
          <a:xfrm>
            <a:off x="4379203" y="278648"/>
            <a:ext cx="6926971" cy="385564"/>
          </a:xfrm>
        </p:spPr>
        <p:txBody>
          <a:bodyPr/>
          <a:lstStyle/>
          <a:p>
            <a:pPr algn="l">
              <a:spcAft>
                <a:spcPts val="600"/>
              </a:spcAft>
            </a:pPr>
            <a:r>
              <a:rPr lang="en-US" sz="2200" b="0" dirty="0">
                <a:solidFill>
                  <a:srgbClr val="494949"/>
                </a:solidFill>
              </a:rPr>
              <a:t>By implementing such strategies, many rural accommodations manage to boost their off-season occupancy and income. It’s about being </a:t>
            </a:r>
            <a:r>
              <a:rPr lang="en-US" sz="2200" b="0" i="1" dirty="0">
                <a:solidFill>
                  <a:srgbClr val="E96751"/>
                </a:solidFill>
              </a:rPr>
              <a:t>“positive and proactive” </a:t>
            </a:r>
            <a:r>
              <a:rPr lang="en-US" sz="2200" b="0" dirty="0">
                <a:solidFill>
                  <a:srgbClr val="494949"/>
                </a:solidFill>
              </a:rPr>
              <a:t>– rather than accepting an empty calendar, you find alternate ways to </a:t>
            </a:r>
            <a:r>
              <a:rPr lang="en-US" sz="2200" b="0" dirty="0" err="1">
                <a:solidFill>
                  <a:srgbClr val="494949"/>
                </a:solidFill>
              </a:rPr>
              <a:t>utilise</a:t>
            </a:r>
            <a:r>
              <a:rPr lang="en-US" sz="2200" b="0" dirty="0">
                <a:solidFill>
                  <a:srgbClr val="494949"/>
                </a:solidFill>
              </a:rPr>
              <a:t> your assets. </a:t>
            </a:r>
          </a:p>
          <a:p>
            <a:pPr algn="l">
              <a:spcAft>
                <a:spcPts val="600"/>
              </a:spcAft>
            </a:pPr>
            <a:r>
              <a:rPr lang="en-US" sz="2200" dirty="0">
                <a:solidFill>
                  <a:srgbClr val="E96751"/>
                </a:solidFill>
              </a:rPr>
              <a:t>For example, </a:t>
            </a:r>
            <a:r>
              <a:rPr lang="en-US" sz="2200" b="0" dirty="0">
                <a:solidFill>
                  <a:srgbClr val="494949"/>
                </a:solidFill>
              </a:rPr>
              <a:t>one accommodation advice article noted that a property must </a:t>
            </a:r>
            <a:r>
              <a:rPr lang="en-US" sz="2200" b="0" i="1" dirty="0">
                <a:solidFill>
                  <a:srgbClr val="E96751"/>
                </a:solidFill>
              </a:rPr>
              <a:t>“create new offerings… it isn’t enough to just stick with the usual”</a:t>
            </a:r>
            <a:r>
              <a:rPr lang="en-US" sz="2200" b="0" dirty="0">
                <a:solidFill>
                  <a:srgbClr val="494949"/>
                </a:solidFill>
              </a:rPr>
              <a:t> when facing the low season. </a:t>
            </a:r>
          </a:p>
          <a:p>
            <a:pPr algn="l">
              <a:spcAft>
                <a:spcPts val="600"/>
              </a:spcAft>
            </a:pPr>
            <a:r>
              <a:rPr lang="en-US" sz="2200" b="0" dirty="0">
                <a:solidFill>
                  <a:srgbClr val="494949"/>
                </a:solidFill>
              </a:rPr>
              <a:t>Whether it’s hosting a yoga retreat, offering a mid-week deal, or simply reducing your overhead, these approaches will help mitigate the impact of seasonality. </a:t>
            </a:r>
          </a:p>
          <a:p>
            <a:pPr algn="l">
              <a:spcAft>
                <a:spcPts val="600"/>
              </a:spcAft>
            </a:pPr>
            <a:r>
              <a:rPr lang="en-US" sz="2200" dirty="0">
                <a:solidFill>
                  <a:srgbClr val="E96751"/>
                </a:solidFill>
              </a:rPr>
              <a:t>And remember: </a:t>
            </a:r>
            <a:r>
              <a:rPr lang="en-US" sz="2200" b="0" dirty="0">
                <a:solidFill>
                  <a:srgbClr val="494949"/>
                </a:solidFill>
              </a:rPr>
              <a:t>off-season guests, however few, should be treated just as well – impress them and they’ll spread the word (or come back in high season!). </a:t>
            </a:r>
          </a:p>
          <a:p>
            <a:pPr algn="l">
              <a:spcAft>
                <a:spcPts val="600"/>
              </a:spcAft>
            </a:pPr>
            <a:r>
              <a:rPr lang="en-US" sz="2200" b="0" dirty="0">
                <a:solidFill>
                  <a:srgbClr val="494949"/>
                </a:solidFill>
              </a:rPr>
              <a:t>Low season can also be a great time to </a:t>
            </a:r>
            <a:r>
              <a:rPr lang="en-US" sz="2200" dirty="0">
                <a:solidFill>
                  <a:srgbClr val="494949"/>
                </a:solidFill>
              </a:rPr>
              <a:t>gather feedback, experiment with new ideas</a:t>
            </a:r>
            <a:r>
              <a:rPr lang="en-US" sz="2200" b="0" dirty="0">
                <a:solidFill>
                  <a:srgbClr val="494949"/>
                </a:solidFill>
              </a:rPr>
              <a:t>, and </a:t>
            </a:r>
            <a:r>
              <a:rPr lang="en-US" sz="2200" dirty="0">
                <a:solidFill>
                  <a:srgbClr val="494949"/>
                </a:solidFill>
              </a:rPr>
              <a:t>strengthen community ties, </a:t>
            </a:r>
            <a:r>
              <a:rPr lang="en-US" sz="2200" b="0" dirty="0">
                <a:solidFill>
                  <a:srgbClr val="494949"/>
                </a:solidFill>
              </a:rPr>
              <a:t>all of which can pay off in the long run.</a:t>
            </a:r>
          </a:p>
          <a:p>
            <a:pPr algn="l">
              <a:spcAft>
                <a:spcPts val="600"/>
              </a:spcAft>
            </a:pPr>
            <a:endParaRPr lang="en-IE" sz="2200" b="0" dirty="0">
              <a:solidFill>
                <a:srgbClr val="494949"/>
              </a:solidFill>
            </a:endParaRPr>
          </a:p>
        </p:txBody>
      </p:sp>
      <p:pic>
        <p:nvPicPr>
          <p:cNvPr id="4" name="Picture Placeholder 3" descr="A hand holding a small black house&#10;&#10;AI-generated content may be incorrect.">
            <a:extLst>
              <a:ext uri="{FF2B5EF4-FFF2-40B4-BE49-F238E27FC236}">
                <a16:creationId xmlns:a16="http://schemas.microsoft.com/office/drawing/2014/main" id="{FE2C2072-DFB2-5139-CC49-AD4FCB85D436}"/>
              </a:ext>
            </a:extLst>
          </p:cNvPr>
          <p:cNvPicPr>
            <a:picLocks noGrp="1" noChangeAspect="1"/>
          </p:cNvPicPr>
          <p:nvPr>
            <p:ph type="pic" sz="quarter" idx="10"/>
          </p:nvPr>
        </p:nvPicPr>
        <p:blipFill>
          <a:blip r:embed="rId2"/>
          <a:srcRect t="7373" b="7373"/>
          <a:stretch>
            <a:fillRect/>
          </a:stretch>
        </p:blipFill>
        <p:spPr/>
      </p:pic>
      <p:sp>
        <p:nvSpPr>
          <p:cNvPr id="10" name="Text Placeholder 9">
            <a:extLst>
              <a:ext uri="{FF2B5EF4-FFF2-40B4-BE49-F238E27FC236}">
                <a16:creationId xmlns:a16="http://schemas.microsoft.com/office/drawing/2014/main" id="{7F96CAB1-7ABC-FE3B-2A26-BB81DE826FEB}"/>
              </a:ext>
            </a:extLst>
          </p:cNvPr>
          <p:cNvSpPr>
            <a:spLocks noGrp="1"/>
          </p:cNvSpPr>
          <p:nvPr>
            <p:ph type="body" sz="quarter" idx="66"/>
          </p:nvPr>
        </p:nvSpPr>
        <p:spPr/>
        <p:txBody>
          <a:bodyPr/>
          <a:lstStyle/>
          <a:p>
            <a:endParaRPr lang="en-IE"/>
          </a:p>
        </p:txBody>
      </p:sp>
      <p:sp>
        <p:nvSpPr>
          <p:cNvPr id="9" name="TextBox 8">
            <a:extLst>
              <a:ext uri="{FF2B5EF4-FFF2-40B4-BE49-F238E27FC236}">
                <a16:creationId xmlns:a16="http://schemas.microsoft.com/office/drawing/2014/main" id="{801959B0-E7E3-83A9-680B-818991DDCC7A}"/>
              </a:ext>
            </a:extLst>
          </p:cNvPr>
          <p:cNvSpPr txBox="1"/>
          <p:nvPr/>
        </p:nvSpPr>
        <p:spPr>
          <a:xfrm>
            <a:off x="849046" y="2419350"/>
            <a:ext cx="2362200" cy="646331"/>
          </a:xfrm>
          <a:prstGeom prst="rect">
            <a:avLst/>
          </a:prstGeom>
          <a:noFill/>
        </p:spPr>
        <p:txBody>
          <a:bodyPr wrap="square" rtlCol="0">
            <a:spAutoFit/>
          </a:bodyPr>
          <a:lstStyle/>
          <a:p>
            <a:r>
              <a:rPr lang="en-IE" sz="3600" dirty="0">
                <a:solidFill>
                  <a:schemeClr val="bg1"/>
                </a:solidFill>
              </a:rPr>
              <a:t>Conclusion</a:t>
            </a:r>
          </a:p>
        </p:txBody>
      </p:sp>
    </p:spTree>
    <p:extLst>
      <p:ext uri="{BB962C8B-B14F-4D97-AF65-F5344CB8AC3E}">
        <p14:creationId xmlns:p14="http://schemas.microsoft.com/office/powerpoint/2010/main" val="38148850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8 (Part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b="1" dirty="0">
                <a:solidFill>
                  <a:srgbClr val="494949"/>
                </a:solidFill>
              </a:rPr>
              <a:t>Sections 7 – 8: </a:t>
            </a:r>
            <a:r>
              <a:rPr lang="en-US" sz="2400" dirty="0">
                <a:solidFill>
                  <a:srgbClr val="494949"/>
                </a:solidFill>
              </a:rPr>
              <a:t>Pricing for Profit, Value, and Seasonality</a:t>
            </a:r>
            <a:endParaRPr lang="en-GB" sz="2400" dirty="0">
              <a:solidFill>
                <a:srgbClr val="494949"/>
              </a:solidFill>
            </a:endParaRP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(Part 4)</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pPr algn="ctr"/>
            <a:r>
              <a:rPr lang="en-US" sz="2400" b="1" dirty="0">
                <a:solidFill>
                  <a:srgbClr val="494949"/>
                </a:solidFill>
              </a:rPr>
              <a:t>Sections 9 – 10: </a:t>
            </a:r>
            <a:r>
              <a:rPr lang="en-US" sz="2400" dirty="0">
                <a:solidFill>
                  <a:srgbClr val="494949"/>
                </a:solidFill>
              </a:rPr>
              <a:t>Boosting Revenue Through Add-Ons and Financial Oversight</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B38CB-47BE-0800-08E3-5F19D24187E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E58A88-C611-D4B0-CCAA-95D2A456AA93}"/>
              </a:ext>
            </a:extLst>
          </p:cNvPr>
          <p:cNvSpPr/>
          <p:nvPr/>
        </p:nvSpPr>
        <p:spPr>
          <a:xfrm>
            <a:off x="3880119" y="2974919"/>
            <a:ext cx="7817046" cy="2717109"/>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AC352B46-B667-76F0-B428-6F0F2DC178D2}"/>
              </a:ext>
            </a:extLst>
          </p:cNvPr>
          <p:cNvSpPr>
            <a:spLocks noGrp="1"/>
          </p:cNvSpPr>
          <p:nvPr>
            <p:ph type="body" sz="quarter" idx="21"/>
          </p:nvPr>
        </p:nvSpPr>
        <p:spPr>
          <a:xfrm>
            <a:off x="4295553" y="1651365"/>
            <a:ext cx="7582682" cy="4530541"/>
          </a:xfrm>
        </p:spPr>
        <p:txBody>
          <a:bodyPr/>
          <a:lstStyle/>
          <a:p>
            <a:pPr>
              <a:spcAft>
                <a:spcPts val="600"/>
              </a:spcAft>
            </a:pPr>
            <a:r>
              <a:rPr lang="en-IE" dirty="0"/>
              <a:t>Finally, subtract total expenses from total revenue to determine your </a:t>
            </a:r>
            <a:r>
              <a:rPr lang="en-IE" b="1" dirty="0"/>
              <a:t>net profit</a:t>
            </a:r>
            <a:r>
              <a:rPr lang="en-IE" dirty="0"/>
              <a:t> (if positive) or loss (if negative). Net profit is essentially what’s left after you pay all the bills.</a:t>
            </a:r>
          </a:p>
          <a:p>
            <a:pPr>
              <a:spcAft>
                <a:spcPts val="600"/>
              </a:spcAft>
            </a:pPr>
            <a:endParaRPr lang="en-IE" dirty="0"/>
          </a:p>
          <a:p>
            <a:pPr>
              <a:spcAft>
                <a:spcPts val="600"/>
              </a:spcAft>
            </a:pPr>
            <a:r>
              <a:rPr lang="en-IE" sz="2600" b="1" i="1" dirty="0">
                <a:solidFill>
                  <a:schemeClr val="bg1"/>
                </a:solidFill>
              </a:rPr>
              <a:t>Example 1:</a:t>
            </a:r>
            <a:r>
              <a:rPr lang="en-IE" sz="2600" b="1" dirty="0">
                <a:solidFill>
                  <a:schemeClr val="bg1"/>
                </a:solidFill>
              </a:rPr>
              <a:t> </a:t>
            </a:r>
            <a:r>
              <a:rPr lang="en-IE" i="1" dirty="0">
                <a:solidFill>
                  <a:schemeClr val="bg1"/>
                </a:solidFill>
              </a:rPr>
              <a:t>If your projected revenue is €18,240 (from Section 2’s forecast) and total expenses are €19,600, </a:t>
            </a:r>
          </a:p>
          <a:p>
            <a:pPr>
              <a:spcAft>
                <a:spcPts val="600"/>
              </a:spcAft>
            </a:pPr>
            <a:r>
              <a:rPr lang="en-IE" i="1" dirty="0">
                <a:solidFill>
                  <a:schemeClr val="bg1"/>
                </a:solidFill>
              </a:rPr>
              <a:t>then </a:t>
            </a:r>
            <a:r>
              <a:rPr lang="en-IE" b="1" i="1" dirty="0">
                <a:solidFill>
                  <a:schemeClr val="bg1"/>
                </a:solidFill>
              </a:rPr>
              <a:t>Net Profit = €18,240 – €19,600 = –€1,360</a:t>
            </a:r>
            <a:r>
              <a:rPr lang="en-IE" i="1" dirty="0">
                <a:solidFill>
                  <a:schemeClr val="bg1"/>
                </a:solidFill>
              </a:rPr>
              <a:t>, a net </a:t>
            </a:r>
            <a:r>
              <a:rPr lang="en-IE" b="1" i="1" dirty="0">
                <a:solidFill>
                  <a:schemeClr val="bg1"/>
                </a:solidFill>
              </a:rPr>
              <a:t>loss</a:t>
            </a:r>
            <a:r>
              <a:rPr lang="en-IE" i="1" dirty="0">
                <a:solidFill>
                  <a:schemeClr val="bg1"/>
                </a:solidFill>
              </a:rPr>
              <a:t> of €1,360. </a:t>
            </a:r>
          </a:p>
          <a:p>
            <a:pPr>
              <a:spcAft>
                <a:spcPts val="600"/>
              </a:spcAft>
            </a:pPr>
            <a:r>
              <a:rPr lang="en-IE" i="1" dirty="0">
                <a:solidFill>
                  <a:schemeClr val="bg1"/>
                </a:solidFill>
              </a:rPr>
              <a:t>That indicates you wouldn’t break even (you’d be in the red) with those numbers.</a:t>
            </a:r>
            <a:r>
              <a:rPr lang="en-IE" dirty="0">
                <a:solidFill>
                  <a:schemeClr val="bg1"/>
                </a:solidFill>
              </a:rPr>
              <a:t> </a:t>
            </a:r>
          </a:p>
          <a:p>
            <a:pPr>
              <a:spcAft>
                <a:spcPts val="600"/>
              </a:spcAft>
            </a:pPr>
            <a:endParaRPr lang="en-IE" sz="1000" dirty="0"/>
          </a:p>
          <a:p>
            <a:pPr>
              <a:spcAft>
                <a:spcPts val="600"/>
              </a:spcAft>
            </a:pPr>
            <a:endParaRPr lang="en-IE" dirty="0"/>
          </a:p>
        </p:txBody>
      </p:sp>
      <p:sp>
        <p:nvSpPr>
          <p:cNvPr id="5" name="Text Placeholder 4">
            <a:extLst>
              <a:ext uri="{FF2B5EF4-FFF2-40B4-BE49-F238E27FC236}">
                <a16:creationId xmlns:a16="http://schemas.microsoft.com/office/drawing/2014/main" id="{E9DC851F-84E5-0732-3C76-C2E1396D1B46}"/>
              </a:ext>
            </a:extLst>
          </p:cNvPr>
          <p:cNvSpPr>
            <a:spLocks noGrp="1"/>
          </p:cNvSpPr>
          <p:nvPr>
            <p:ph type="body" sz="quarter" idx="23"/>
          </p:nvPr>
        </p:nvSpPr>
        <p:spPr>
          <a:xfrm>
            <a:off x="4295553" y="404935"/>
            <a:ext cx="7221426" cy="803654"/>
          </a:xfrm>
        </p:spPr>
        <p:txBody>
          <a:bodyPr/>
          <a:lstStyle/>
          <a:p>
            <a:r>
              <a:rPr lang="en-IE" sz="3200" dirty="0"/>
              <a:t>Calculate Your Net Profit (Or Loss)</a:t>
            </a:r>
          </a:p>
        </p:txBody>
      </p:sp>
      <p:sp>
        <p:nvSpPr>
          <p:cNvPr id="7" name="Text Placeholder 6">
            <a:extLst>
              <a:ext uri="{FF2B5EF4-FFF2-40B4-BE49-F238E27FC236}">
                <a16:creationId xmlns:a16="http://schemas.microsoft.com/office/drawing/2014/main" id="{057C9C44-DA80-66E0-E141-0A6E0411E876}"/>
              </a:ext>
            </a:extLst>
          </p:cNvPr>
          <p:cNvSpPr>
            <a:spLocks noGrp="1"/>
          </p:cNvSpPr>
          <p:nvPr>
            <p:ph type="body" sz="quarter" idx="18"/>
          </p:nvPr>
        </p:nvSpPr>
        <p:spPr>
          <a:xfrm>
            <a:off x="675021" y="3392026"/>
            <a:ext cx="2893974" cy="1049221"/>
          </a:xfrm>
        </p:spPr>
        <p:txBody>
          <a:bodyPr/>
          <a:lstStyle/>
          <a:p>
            <a:r>
              <a:rPr lang="en-IE" b="0" dirty="0"/>
              <a:t>Determine Your Net Profit (or Loss)</a:t>
            </a:r>
          </a:p>
        </p:txBody>
      </p:sp>
      <p:sp>
        <p:nvSpPr>
          <p:cNvPr id="8" name="Text Placeholder 7">
            <a:extLst>
              <a:ext uri="{FF2B5EF4-FFF2-40B4-BE49-F238E27FC236}">
                <a16:creationId xmlns:a16="http://schemas.microsoft.com/office/drawing/2014/main" id="{B81DD49E-DAD1-ADC1-0FC0-7160F1A4E494}"/>
              </a:ext>
            </a:extLst>
          </p:cNvPr>
          <p:cNvSpPr>
            <a:spLocks noGrp="1"/>
          </p:cNvSpPr>
          <p:nvPr>
            <p:ph type="body" sz="quarter" idx="19"/>
          </p:nvPr>
        </p:nvSpPr>
        <p:spPr>
          <a:xfrm>
            <a:off x="697829" y="2118213"/>
            <a:ext cx="2597067" cy="385564"/>
          </a:xfrm>
        </p:spPr>
        <p:txBody>
          <a:bodyPr/>
          <a:lstStyle/>
          <a:p>
            <a:r>
              <a:rPr lang="en-US" sz="3000" b="0" dirty="0"/>
              <a:t>Profit &amp; Pricing Strategies</a:t>
            </a:r>
            <a:endParaRPr lang="en-IE" sz="3000" b="0" dirty="0"/>
          </a:p>
          <a:p>
            <a:endParaRPr lang="en-IE" sz="3000" dirty="0"/>
          </a:p>
        </p:txBody>
      </p:sp>
      <p:sp>
        <p:nvSpPr>
          <p:cNvPr id="10" name="TextBox 9">
            <a:extLst>
              <a:ext uri="{FF2B5EF4-FFF2-40B4-BE49-F238E27FC236}">
                <a16:creationId xmlns:a16="http://schemas.microsoft.com/office/drawing/2014/main" id="{EF2AA404-4EC2-1C84-4696-50FAC3F1160D}"/>
              </a:ext>
            </a:extLst>
          </p:cNvPr>
          <p:cNvSpPr txBox="1"/>
          <p:nvPr/>
        </p:nvSpPr>
        <p:spPr>
          <a:xfrm>
            <a:off x="520995" y="5752132"/>
            <a:ext cx="6096000" cy="489878"/>
          </a:xfrm>
          <a:prstGeom prst="rect">
            <a:avLst/>
          </a:prstGeom>
          <a:noFill/>
        </p:spPr>
        <p:txBody>
          <a:bodyPr wrap="square">
            <a:spAutoFit/>
          </a:bodyPr>
          <a:lstStyle/>
          <a:p>
            <a:pPr algn="l">
              <a:lnSpc>
                <a:spcPts val="3450"/>
              </a:lnSpc>
              <a:buNone/>
            </a:pPr>
            <a:r>
              <a:rPr lang="en-US" b="0" i="0" dirty="0">
                <a:solidFill>
                  <a:srgbClr val="00B0F0"/>
                </a:solidFill>
                <a:effectLst/>
                <a:latin typeface="untitled_sansmedium"/>
                <a:hlinkClick r:id="rId2">
                  <a:extLst>
                    <a:ext uri="{A12FA001-AC4F-418D-AE19-62706E023703}">
                      <ahyp:hlinkClr xmlns:ahyp="http://schemas.microsoft.com/office/drawing/2018/hyperlinkcolor" val="tx"/>
                    </a:ext>
                  </a:extLst>
                </a:hlinkClick>
              </a:rPr>
              <a:t>Guide to hotel financial statements</a:t>
            </a:r>
            <a:endParaRPr lang="en-US" b="0" i="0" dirty="0">
              <a:solidFill>
                <a:srgbClr val="00B0F0"/>
              </a:solidFill>
              <a:effectLst/>
              <a:latin typeface="untitled_sansmedium"/>
            </a:endParaRPr>
          </a:p>
        </p:txBody>
      </p:sp>
      <p:pic>
        <p:nvPicPr>
          <p:cNvPr id="14" name="Picture Placeholder 13" descr="A person sitting in a pool with a body of water in the background&#10;&#10;AI-generated content may be incorrect.">
            <a:extLst>
              <a:ext uri="{FF2B5EF4-FFF2-40B4-BE49-F238E27FC236}">
                <a16:creationId xmlns:a16="http://schemas.microsoft.com/office/drawing/2014/main" id="{7E2B8D7F-D75B-B882-1BBC-134704A50212}"/>
              </a:ext>
            </a:extLst>
          </p:cNvPr>
          <p:cNvPicPr>
            <a:picLocks noGrp="1" noChangeAspect="1"/>
          </p:cNvPicPr>
          <p:nvPr>
            <p:ph type="pic" sz="quarter" idx="10"/>
          </p:nvPr>
        </p:nvPicPr>
        <p:blipFill>
          <a:blip r:embed="rId3"/>
          <a:srcRect t="27254" b="27254"/>
          <a:stretch>
            <a:fillRect/>
          </a:stretch>
        </p:blipFill>
        <p:spPr/>
      </p:pic>
      <p:grpSp>
        <p:nvGrpSpPr>
          <p:cNvPr id="3" name="Group 2">
            <a:extLst>
              <a:ext uri="{FF2B5EF4-FFF2-40B4-BE49-F238E27FC236}">
                <a16:creationId xmlns:a16="http://schemas.microsoft.com/office/drawing/2014/main" id="{0EB86185-2EEC-7EE4-8122-BED0C0AA68A1}"/>
              </a:ext>
            </a:extLst>
          </p:cNvPr>
          <p:cNvGrpSpPr/>
          <p:nvPr/>
        </p:nvGrpSpPr>
        <p:grpSpPr>
          <a:xfrm>
            <a:off x="10920313" y="156057"/>
            <a:ext cx="1081945" cy="1011723"/>
            <a:chOff x="1016000" y="1137920"/>
            <a:chExt cx="1016000" cy="1016000"/>
          </a:xfrm>
        </p:grpSpPr>
        <p:sp>
          <p:nvSpPr>
            <p:cNvPr id="9" name="Oval 8">
              <a:extLst>
                <a:ext uri="{FF2B5EF4-FFF2-40B4-BE49-F238E27FC236}">
                  <a16:creationId xmlns:a16="http://schemas.microsoft.com/office/drawing/2014/main" id="{53381654-DD54-B5F4-90F9-B2B7BED98C4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3C745486-BE91-3A56-CD09-C0D99720841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22</a:t>
              </a:r>
            </a:p>
          </p:txBody>
        </p:sp>
      </p:grpSp>
    </p:spTree>
    <p:extLst>
      <p:ext uri="{BB962C8B-B14F-4D97-AF65-F5344CB8AC3E}">
        <p14:creationId xmlns:p14="http://schemas.microsoft.com/office/powerpoint/2010/main" val="182946402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12832</TotalTime>
  <Words>12540</Words>
  <Application>Microsoft Office PowerPoint</Application>
  <PresentationFormat>Widescreen</PresentationFormat>
  <Paragraphs>996</Paragraphs>
  <Slides>82</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82</vt:i4>
      </vt:variant>
    </vt:vector>
  </HeadingPairs>
  <TitlesOfParts>
    <vt:vector size="93" baseType="lpstr">
      <vt:lpstr>__Roboto_Flex_8d4546</vt:lpstr>
      <vt:lpstr>Arial</vt:lpstr>
      <vt:lpstr>Calibri</vt:lpstr>
      <vt:lpstr>Epilogue</vt:lpstr>
      <vt:lpstr>Montserrat</vt:lpstr>
      <vt:lpstr>Montserrat Light</vt:lpstr>
      <vt:lpstr>Riposte</vt:lpstr>
      <vt:lpstr>untitled_sansmedium</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487</cp:revision>
  <dcterms:created xsi:type="dcterms:W3CDTF">2020-10-14T13:32:04Z</dcterms:created>
  <dcterms:modified xsi:type="dcterms:W3CDTF">2025-08-25T14:10:59Z</dcterms:modified>
</cp:coreProperties>
</file>