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3"/>
  </p:notesMasterIdLst>
  <p:sldIdLst>
    <p:sldId id="7764" r:id="rId2"/>
    <p:sldId id="7690" r:id="rId3"/>
    <p:sldId id="7709" r:id="rId4"/>
    <p:sldId id="7734" r:id="rId5"/>
    <p:sldId id="7706" r:id="rId6"/>
    <p:sldId id="7735" r:id="rId7"/>
    <p:sldId id="7736" r:id="rId8"/>
    <p:sldId id="7315" r:id="rId9"/>
    <p:sldId id="7319" r:id="rId10"/>
    <p:sldId id="7322" r:id="rId11"/>
    <p:sldId id="7210" r:id="rId12"/>
    <p:sldId id="7155" r:id="rId13"/>
    <p:sldId id="7156" r:id="rId14"/>
    <p:sldId id="7174" r:id="rId15"/>
    <p:sldId id="7000" r:id="rId16"/>
    <p:sldId id="7173" r:id="rId17"/>
    <p:sldId id="6901" r:id="rId18"/>
    <p:sldId id="7177" r:id="rId19"/>
    <p:sldId id="7175" r:id="rId20"/>
    <p:sldId id="7176" r:id="rId21"/>
    <p:sldId id="7181" r:id="rId22"/>
    <p:sldId id="7182" r:id="rId23"/>
    <p:sldId id="7183" r:id="rId24"/>
    <p:sldId id="7179" r:id="rId25"/>
    <p:sldId id="6998" r:id="rId26"/>
    <p:sldId id="7320" r:id="rId27"/>
    <p:sldId id="7051" r:id="rId28"/>
    <p:sldId id="7052" r:id="rId29"/>
    <p:sldId id="7053" r:id="rId30"/>
    <p:sldId id="7058" r:id="rId31"/>
    <p:sldId id="7059" r:id="rId32"/>
    <p:sldId id="7056" r:id="rId33"/>
    <p:sldId id="7055" r:id="rId34"/>
    <p:sldId id="7530" r:id="rId35"/>
    <p:sldId id="7531" r:id="rId36"/>
    <p:sldId id="7432" r:id="rId37"/>
    <p:sldId id="7580" r:id="rId38"/>
    <p:sldId id="7311" r:id="rId39"/>
    <p:sldId id="7450" r:id="rId40"/>
    <p:sldId id="7451" r:id="rId41"/>
    <p:sldId id="7532" r:id="rId42"/>
    <p:sldId id="7533" r:id="rId43"/>
    <p:sldId id="7536" r:id="rId44"/>
    <p:sldId id="7545" r:id="rId45"/>
    <p:sldId id="7546" r:id="rId46"/>
    <p:sldId id="7534" r:id="rId47"/>
    <p:sldId id="7538" r:id="rId48"/>
    <p:sldId id="7540" r:id="rId49"/>
    <p:sldId id="7541" r:id="rId50"/>
    <p:sldId id="7535" r:id="rId51"/>
    <p:sldId id="7542" r:id="rId52"/>
    <p:sldId id="7543" r:id="rId53"/>
    <p:sldId id="7544" r:id="rId54"/>
    <p:sldId id="7505" r:id="rId55"/>
    <p:sldId id="7452" r:id="rId56"/>
    <p:sldId id="7563" r:id="rId57"/>
    <p:sldId id="7564" r:id="rId58"/>
    <p:sldId id="7573" r:id="rId59"/>
    <p:sldId id="7574" r:id="rId60"/>
    <p:sldId id="7565" r:id="rId61"/>
    <p:sldId id="7702"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751"/>
    <a:srgbClr val="418D8F"/>
    <a:srgbClr val="595959"/>
    <a:srgbClr val="F2A158"/>
    <a:srgbClr val="5FBDBB"/>
    <a:srgbClr val="E98C7F"/>
    <a:srgbClr val="459597"/>
    <a:srgbClr val="A3D4D5"/>
    <a:srgbClr val="E5E5E3"/>
    <a:srgbClr val="08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90"/>
    <p:restoredTop sz="94915" autoAdjust="0"/>
  </p:normalViewPr>
  <p:slideViewPr>
    <p:cSldViewPr snapToGrid="0" snapToObjects="1">
      <p:cViewPr varScale="1">
        <p:scale>
          <a:sx n="107" d="100"/>
          <a:sy n="107" d="100"/>
        </p:scale>
        <p:origin x="504"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D6399-9A45-4534-2D6E-1B0921E35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988E4-7D35-D4C7-BD89-7308967A9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92E23-C00A-B33D-23E7-E6F387773C2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B2F4ED0-F2A1-DFA0-408B-DDC43095EB15}"/>
              </a:ext>
            </a:extLst>
          </p:cNvPr>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2009905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63926-4E5B-B45C-6040-34B401740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747B5-175C-FD61-7F12-F8CD396E2D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F6BD99-3E67-9477-228A-F8FDE77CFB8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C7D0B76-1A85-0DE3-2D9B-24CEDAF81AB4}"/>
              </a:ext>
            </a:extLst>
          </p:cNvPr>
          <p:cNvSpPr>
            <a:spLocks noGrp="1"/>
          </p:cNvSpPr>
          <p:nvPr>
            <p:ph type="sldNum" sz="quarter" idx="5"/>
          </p:nvPr>
        </p:nvSpPr>
        <p:spPr/>
        <p:txBody>
          <a:bodyPr/>
          <a:lstStyle/>
          <a:p>
            <a:fld id="{4BE5DE82-CF29-044D-9158-06A811149881}" type="slidenum">
              <a:rPr lang="en-US" smtClean="0"/>
              <a:t>53</a:t>
            </a:fld>
            <a:endParaRPr lang="en-US"/>
          </a:p>
        </p:txBody>
      </p:sp>
    </p:spTree>
    <p:extLst>
      <p:ext uri="{BB962C8B-B14F-4D97-AF65-F5344CB8AC3E}">
        <p14:creationId xmlns:p14="http://schemas.microsoft.com/office/powerpoint/2010/main" val="658303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E815D-E50E-C37B-03CF-553E95F1B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F2712E-58D8-835D-1AF5-FEFCC97B62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75F3E5-14F2-98E6-F9A7-581FCE4DE4E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30BD6BF-AB9A-16CF-3750-977E8A20A28E}"/>
              </a:ext>
            </a:extLst>
          </p:cNvPr>
          <p:cNvSpPr>
            <a:spLocks noGrp="1"/>
          </p:cNvSpPr>
          <p:nvPr>
            <p:ph type="sldNum" sz="quarter" idx="5"/>
          </p:nvPr>
        </p:nvSpPr>
        <p:spPr/>
        <p:txBody>
          <a:bodyPr/>
          <a:lstStyle/>
          <a:p>
            <a:fld id="{4BE5DE82-CF29-044D-9158-06A811149881}" type="slidenum">
              <a:rPr lang="en-US" smtClean="0"/>
              <a:t>22</a:t>
            </a:fld>
            <a:endParaRPr lang="en-US"/>
          </a:p>
        </p:txBody>
      </p:sp>
    </p:spTree>
    <p:extLst>
      <p:ext uri="{BB962C8B-B14F-4D97-AF65-F5344CB8AC3E}">
        <p14:creationId xmlns:p14="http://schemas.microsoft.com/office/powerpoint/2010/main" val="1001795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8AA82-65BB-FFE3-1099-25296C6B7D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F3E756-EF9A-6CCF-4A0B-BEEF51CCED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5D8C7E-0B1D-9DF9-15DA-008458054D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573DB28-3C31-D638-ED25-3DD72C1AFFEC}"/>
              </a:ext>
            </a:extLst>
          </p:cNvPr>
          <p:cNvSpPr>
            <a:spLocks noGrp="1"/>
          </p:cNvSpPr>
          <p:nvPr>
            <p:ph type="sldNum" sz="quarter" idx="5"/>
          </p:nvPr>
        </p:nvSpPr>
        <p:spPr/>
        <p:txBody>
          <a:bodyPr/>
          <a:lstStyle/>
          <a:p>
            <a:fld id="{4BE5DE82-CF29-044D-9158-06A811149881}" type="slidenum">
              <a:rPr lang="en-US" smtClean="0"/>
              <a:t>44</a:t>
            </a:fld>
            <a:endParaRPr lang="en-US"/>
          </a:p>
        </p:txBody>
      </p:sp>
    </p:spTree>
    <p:extLst>
      <p:ext uri="{BB962C8B-B14F-4D97-AF65-F5344CB8AC3E}">
        <p14:creationId xmlns:p14="http://schemas.microsoft.com/office/powerpoint/2010/main" val="806695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9B5B5-A10A-E4A7-3EEB-D93124E5EF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F6AFF-D1B4-725C-0F65-A42CD47925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2C2831-1EC7-0B0F-8965-CF2E6F24743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A144BA8-B427-5881-4248-2FBDFF69871E}"/>
              </a:ext>
            </a:extLst>
          </p:cNvPr>
          <p:cNvSpPr>
            <a:spLocks noGrp="1"/>
          </p:cNvSpPr>
          <p:nvPr>
            <p:ph type="sldNum" sz="quarter" idx="5"/>
          </p:nvPr>
        </p:nvSpPr>
        <p:spPr/>
        <p:txBody>
          <a:bodyPr/>
          <a:lstStyle/>
          <a:p>
            <a:fld id="{4BE5DE82-CF29-044D-9158-06A811149881}" type="slidenum">
              <a:rPr lang="en-US" smtClean="0"/>
              <a:t>45</a:t>
            </a:fld>
            <a:endParaRPr lang="en-US"/>
          </a:p>
        </p:txBody>
      </p:sp>
    </p:spTree>
    <p:extLst>
      <p:ext uri="{BB962C8B-B14F-4D97-AF65-F5344CB8AC3E}">
        <p14:creationId xmlns:p14="http://schemas.microsoft.com/office/powerpoint/2010/main" val="2010123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EC3D5-C20F-8DC7-63E1-ECD4C0EAB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6ADF5C-09E3-DCC9-81CB-77B4DAA70A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A853B7-8E8E-AA3B-EB80-E6910140DE5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7B2DA66-8F78-FCE8-BD8B-2545B997D47A}"/>
              </a:ext>
            </a:extLst>
          </p:cNvPr>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1902957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4FB6E-014C-2845-631A-79F92DDF7B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8D8769-7FFD-1B29-74D5-B38ACB23A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CFB9F-CF68-FDBC-E193-CEA0F69CE08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BACA23F-C25B-8D9C-7BA9-41EF6BB8A007}"/>
              </a:ext>
            </a:extLst>
          </p:cNvPr>
          <p:cNvSpPr>
            <a:spLocks noGrp="1"/>
          </p:cNvSpPr>
          <p:nvPr>
            <p:ph type="sldNum" sz="quarter" idx="5"/>
          </p:nvPr>
        </p:nvSpPr>
        <p:spPr/>
        <p:txBody>
          <a:bodyPr/>
          <a:lstStyle/>
          <a:p>
            <a:fld id="{4BE5DE82-CF29-044D-9158-06A811149881}" type="slidenum">
              <a:rPr lang="en-US" smtClean="0"/>
              <a:t>48</a:t>
            </a:fld>
            <a:endParaRPr lang="en-US"/>
          </a:p>
        </p:txBody>
      </p:sp>
    </p:spTree>
    <p:extLst>
      <p:ext uri="{BB962C8B-B14F-4D97-AF65-F5344CB8AC3E}">
        <p14:creationId xmlns:p14="http://schemas.microsoft.com/office/powerpoint/2010/main" val="1800833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EB564-230B-1A62-3772-EED705CFBA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1D11-F6F8-9682-8DAC-F1A043603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A8DA15-D257-6BD4-785B-E23FC2C843F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A6F8C5B-AB06-9C56-F2CE-E5175285F3C5}"/>
              </a:ext>
            </a:extLst>
          </p:cNvPr>
          <p:cNvSpPr>
            <a:spLocks noGrp="1"/>
          </p:cNvSpPr>
          <p:nvPr>
            <p:ph type="sldNum" sz="quarter" idx="5"/>
          </p:nvPr>
        </p:nvSpPr>
        <p:spPr/>
        <p:txBody>
          <a:bodyPr/>
          <a:lstStyle/>
          <a:p>
            <a:fld id="{4BE5DE82-CF29-044D-9158-06A811149881}" type="slidenum">
              <a:rPr lang="en-US" smtClean="0"/>
              <a:t>49</a:t>
            </a:fld>
            <a:endParaRPr lang="en-US"/>
          </a:p>
        </p:txBody>
      </p:sp>
    </p:spTree>
    <p:extLst>
      <p:ext uri="{BB962C8B-B14F-4D97-AF65-F5344CB8AC3E}">
        <p14:creationId xmlns:p14="http://schemas.microsoft.com/office/powerpoint/2010/main" val="1787170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C49A7-B3D9-0684-A2C9-CF3CA543CA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631EA0-90B4-5FFF-75E8-F048374DD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B53E1A-BC02-8E13-CC68-1279E9EC322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A79B26D-96DA-6BB4-D6DB-45307A8CE81B}"/>
              </a:ext>
            </a:extLst>
          </p:cNvPr>
          <p:cNvSpPr>
            <a:spLocks noGrp="1"/>
          </p:cNvSpPr>
          <p:nvPr>
            <p:ph type="sldNum" sz="quarter" idx="5"/>
          </p:nvPr>
        </p:nvSpPr>
        <p:spPr/>
        <p:txBody>
          <a:bodyPr/>
          <a:lstStyle/>
          <a:p>
            <a:fld id="{4BE5DE82-CF29-044D-9158-06A811149881}" type="slidenum">
              <a:rPr lang="en-US" smtClean="0"/>
              <a:t>51</a:t>
            </a:fld>
            <a:endParaRPr lang="en-US"/>
          </a:p>
        </p:txBody>
      </p:sp>
    </p:spTree>
    <p:extLst>
      <p:ext uri="{BB962C8B-B14F-4D97-AF65-F5344CB8AC3E}">
        <p14:creationId xmlns:p14="http://schemas.microsoft.com/office/powerpoint/2010/main" val="1834263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E08BF-AF8E-79CF-0E98-FAD5D7750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6D8613-F4A7-660E-E0B7-0B22F90679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8B1153-E389-088B-04DF-DC61863BF3C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D90CEB5-61A8-16DF-8751-967A58D60A7C}"/>
              </a:ext>
            </a:extLst>
          </p:cNvPr>
          <p:cNvSpPr>
            <a:spLocks noGrp="1"/>
          </p:cNvSpPr>
          <p:nvPr>
            <p:ph type="sldNum" sz="quarter" idx="5"/>
          </p:nvPr>
        </p:nvSpPr>
        <p:spPr/>
        <p:txBody>
          <a:bodyPr/>
          <a:lstStyle/>
          <a:p>
            <a:fld id="{4BE5DE82-CF29-044D-9158-06A811149881}" type="slidenum">
              <a:rPr lang="en-US" smtClean="0"/>
              <a:t>52</a:t>
            </a:fld>
            <a:endParaRPr lang="en-US"/>
          </a:p>
        </p:txBody>
      </p:sp>
    </p:spTree>
    <p:extLst>
      <p:ext uri="{BB962C8B-B14F-4D97-AF65-F5344CB8AC3E}">
        <p14:creationId xmlns:p14="http://schemas.microsoft.com/office/powerpoint/2010/main" val="998887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735145" y="-2744893"/>
            <a:ext cx="6702216"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chemeClr val="bg1"/>
          </a:solidFill>
          <a:ln w="571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94731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Tree>
    <p:extLst>
      <p:ext uri="{BB962C8B-B14F-4D97-AF65-F5344CB8AC3E}">
        <p14:creationId xmlns:p14="http://schemas.microsoft.com/office/powerpoint/2010/main" val="12374981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13209558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035397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970" r:id="rId5"/>
    <p:sldLayoutId id="2147483888" r:id="rId6"/>
    <p:sldLayoutId id="2147483898" r:id="rId7"/>
    <p:sldLayoutId id="2147483974" r:id="rId8"/>
    <p:sldLayoutId id="2147483842" r:id="rId9"/>
    <p:sldLayoutId id="2147483960" r:id="rId10"/>
    <p:sldLayoutId id="2147483962" r:id="rId11"/>
    <p:sldLayoutId id="2147483961" r:id="rId12"/>
    <p:sldLayoutId id="2147483968" r:id="rId13"/>
    <p:sldLayoutId id="2147483840" r:id="rId14"/>
    <p:sldLayoutId id="2147483880" r:id="rId15"/>
    <p:sldLayoutId id="2147483889" r:id="rId16"/>
    <p:sldLayoutId id="2147483861" r:id="rId17"/>
    <p:sldLayoutId id="2147483890" r:id="rId18"/>
    <p:sldLayoutId id="2147483899" r:id="rId19"/>
    <p:sldLayoutId id="2147483884" r:id="rId20"/>
    <p:sldLayoutId id="2147483937" r:id="rId21"/>
    <p:sldLayoutId id="2147483935" r:id="rId22"/>
    <p:sldLayoutId id="2147483938" r:id="rId23"/>
    <p:sldLayoutId id="2147483939" r:id="rId24"/>
    <p:sldLayoutId id="2147483936" r:id="rId25"/>
    <p:sldLayoutId id="2147483841" r:id="rId26"/>
    <p:sldLayoutId id="2147483916" r:id="rId27"/>
    <p:sldLayoutId id="2147483913" r:id="rId28"/>
    <p:sldLayoutId id="2147483917" r:id="rId29"/>
    <p:sldLayoutId id="2147483914" r:id="rId30"/>
    <p:sldLayoutId id="2147483918" r:id="rId31"/>
    <p:sldLayoutId id="2147483948" r:id="rId32"/>
    <p:sldLayoutId id="2147483949" r:id="rId33"/>
    <p:sldLayoutId id="2147483950" r:id="rId34"/>
    <p:sldLayoutId id="2147483951" r:id="rId35"/>
    <p:sldLayoutId id="2147483952" r:id="rId36"/>
    <p:sldLayoutId id="2147483953" r:id="rId37"/>
    <p:sldLayoutId id="2147483921" r:id="rId38"/>
    <p:sldLayoutId id="2147483922" r:id="rId39"/>
    <p:sldLayoutId id="2147483879" r:id="rId40"/>
    <p:sldLayoutId id="2147483919" r:id="rId41"/>
    <p:sldLayoutId id="2147483915" r:id="rId42"/>
    <p:sldLayoutId id="2147483920" r:id="rId43"/>
    <p:sldLayoutId id="2147483942" r:id="rId44"/>
    <p:sldLayoutId id="2147483943" r:id="rId45"/>
    <p:sldLayoutId id="2147483944" r:id="rId46"/>
    <p:sldLayoutId id="2147483945" r:id="rId47"/>
    <p:sldLayoutId id="2147483946" r:id="rId48"/>
    <p:sldLayoutId id="2147483947" r:id="rId49"/>
    <p:sldLayoutId id="2147483878" r:id="rId50"/>
    <p:sldLayoutId id="2147483891" r:id="rId51"/>
    <p:sldLayoutId id="2147483940" r:id="rId52"/>
    <p:sldLayoutId id="2147483941" r:id="rId53"/>
    <p:sldLayoutId id="2147483894" r:id="rId54"/>
    <p:sldLayoutId id="2147483893" r:id="rId55"/>
    <p:sldLayoutId id="2147483895" r:id="rId56"/>
    <p:sldLayoutId id="2147483896" r:id="rId57"/>
    <p:sldLayoutId id="2147483900" r:id="rId58"/>
    <p:sldLayoutId id="2147483901" r:id="rId59"/>
    <p:sldLayoutId id="2147483902" r:id="rId60"/>
    <p:sldLayoutId id="2147483903" r:id="rId61"/>
    <p:sldLayoutId id="2147483904" r:id="rId62"/>
    <p:sldLayoutId id="2147483853" r:id="rId63"/>
    <p:sldLayoutId id="2147483905" r:id="rId64"/>
    <p:sldLayoutId id="2147483934" r:id="rId65"/>
    <p:sldLayoutId id="2147483963" r:id="rId66"/>
    <p:sldLayoutId id="2147483964" r:id="rId67"/>
    <p:sldLayoutId id="2147483976" r:id="rId6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hyperlink" Target="https://crrhospitality.com/blog/financial-planning-essentials-for-glamping-site-operators/#:~:text=Glamping%2C%20or%20luxury%20camping%2C%20has,sustainability%20of%20your%20glamping%20business" TargetMode="Externa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hyperlink" Target="https://www.academybank.com/article/avoid-surprises-with-these-financial-planning-tips#:~:text=Making%20and%20sticking%20to%20a,look%20at%20your%20bank%20account" TargetMode="Externa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6.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hyperlink" Target="https://www.irwin-insolvency.co.uk/how-many-businesses-fail-due-to-cash-flow-problems/#:~:text=Poor%20cash%20flow%20has%20been,because%20of%20cash%20flow%20problems" TargetMode="External"/><Relationship Id="rId2" Type="http://schemas.openxmlformats.org/officeDocument/2006/relationships/image" Target="../media/image24.jpg"/><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67.xml"/><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hyperlink" Target="https://hypedome.com/blog/starting-glamping-business/?srsltid=AfmBOooYlgOt4yVVAdowr3W4h-MlF633m9dhPWaopJUBytu8w5jGYPo6#:~:text=%2A%20A%20decent,you%20need%20to%20get%20started" TargetMode="External"/><Relationship Id="rId2" Type="http://schemas.openxmlformats.org/officeDocument/2006/relationships/hyperlink" Target="https://www.savills.ie/blog/article/220457/residential-property/how-to-set-up-a-glamping-business.aspx#:~:text=With%20so%20many%20options%20on,%C2%A320%2C000%20when%20furnished%20and%20equipped" TargetMode="External"/><Relationship Id="rId1" Type="http://schemas.openxmlformats.org/officeDocument/2006/relationships/slideLayout" Target="../slideLayouts/slideLayout66.xml"/><Relationship Id="rId6" Type="http://schemas.openxmlformats.org/officeDocument/2006/relationships/image" Target="../media/image14.jpg"/><Relationship Id="rId5" Type="http://schemas.openxmlformats.org/officeDocument/2006/relationships/image" Target="../media/image30.jp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hyperlink" Target="https://www.savills.ie/blog/article/220457/residential-property/how-to-set-up-a-glamping-business.aspx#:~:text=With%20so%20many%20options%20on,%C2%A320%2C000%20when%20furnished%20and%20equipped" TargetMode="External"/><Relationship Id="rId7" Type="http://schemas.openxmlformats.org/officeDocument/2006/relationships/image" Target="../media/image32.svg"/><Relationship Id="rId2" Type="http://schemas.openxmlformats.org/officeDocument/2006/relationships/hyperlink" Target="https://www.glampitect.com/blog/starting-a-glamping-business-uk#:~:text=We%20established%20earlier%20that%20glamping,many%20different%20unit%20types%2C%20including" TargetMode="External"/><Relationship Id="rId1" Type="http://schemas.openxmlformats.org/officeDocument/2006/relationships/slideLayout" Target="../slideLayouts/slideLayout66.xml"/><Relationship Id="rId6" Type="http://schemas.openxmlformats.org/officeDocument/2006/relationships/image" Target="../media/image31.png"/><Relationship Id="rId5" Type="http://schemas.openxmlformats.org/officeDocument/2006/relationships/hyperlink" Target="https://www.glampitect.com/blog/starting-a-glamping-business-uk#:~:text=The%20great%20thing%20about%20the,end%20shepherd%20huts" TargetMode="External"/><Relationship Id="rId4" Type="http://schemas.openxmlformats.org/officeDocument/2006/relationships/hyperlink" Target="https://hypedome.com/blog/starting-glamping-business/?srsltid=AfmBOooYlgOt4yVVAdowr3W4h-MlF633m9dhPWaopJUBytu8w5jGYPo6#:~:text=%2A%20A%20decent,you%20need%20to%20get%20starte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hyperlink" Target="https://www.savills.ie/blog/article/220457/residential-property/how-to-set-up-a-glamping-business.aspx#:~:text=YOU%20MAY%20NEED%20PLANNING%20PERMISSION" TargetMode="External"/><Relationship Id="rId2" Type="http://schemas.openxmlformats.org/officeDocument/2006/relationships/image" Target="../media/image34.jp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hyperlink" Target="https://www.savills.ie/blog/article/220457/residential-property/how-to-set-up-a-glamping-business.aspx#:~:text=A%20mains%20water%20supply%2C%20foul,of%20existing%20services%20and%20access" TargetMode="External"/><Relationship Id="rId2" Type="http://schemas.openxmlformats.org/officeDocument/2006/relationships/image" Target="../media/image35.jp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hyperlink" Target="https://crossoverlodge.com/calculator/" TargetMode="External"/><Relationship Id="rId2" Type="http://schemas.openxmlformats.org/officeDocument/2006/relationships/hyperlink" Target="https://crossoverlodge.com/2025/04/07/how-to-start-set-up-a-glamping-business/" TargetMode="Externa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s://www.investopedia.com/terms/b/breakevenanalysis.asp#:~:text=Definition" TargetMode="Externa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66.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45.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66.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66.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4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6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49.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66.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66.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52.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66.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53.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66.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6.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err="1"/>
              <a:t>Finlough</a:t>
            </a:r>
            <a:r>
              <a:rPr lang="en-US" dirty="0"/>
              <a:t> Bubble Domes, Fermanagh, Ireland</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557127"/>
            <a:ext cx="5089964" cy="697353"/>
          </a:xfrm>
        </p:spPr>
        <p:txBody>
          <a:bodyPr/>
          <a:lstStyle/>
          <a:p>
            <a:r>
              <a:rPr lang="en-GB" dirty="0"/>
              <a:t>Module 8 </a:t>
            </a:r>
            <a:r>
              <a:rPr lang="en-GB" sz="4400" b="0" dirty="0"/>
              <a:t>(Part 1)</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Making It Viable – </a:t>
            </a:r>
            <a:r>
              <a:rPr lang="en-US" sz="3200" dirty="0"/>
              <a:t>Pricing, Planning &amp; Long-Term Financial Health</a:t>
            </a:r>
          </a:p>
          <a:p>
            <a:pPr>
              <a:spcBef>
                <a:spcPts val="0"/>
              </a:spcBef>
              <a:spcAft>
                <a:spcPts val="1200"/>
              </a:spcAft>
            </a:pPr>
            <a:r>
              <a:rPr lang="en-GB" sz="2800" i="1" dirty="0"/>
              <a:t>Financial Planning &amp; Funding </a:t>
            </a:r>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20" name="Picture Placeholder 19" descr="A person lying in a bed in a bubble shaped house&#10;&#10;AI-generated content may be incorrect.">
            <a:extLst>
              <a:ext uri="{FF2B5EF4-FFF2-40B4-BE49-F238E27FC236}">
                <a16:creationId xmlns:a16="http://schemas.microsoft.com/office/drawing/2014/main" id="{3D1121FC-6504-26FF-5278-7C54AA0AFE76}"/>
              </a:ext>
            </a:extLst>
          </p:cNvPr>
          <p:cNvPicPr>
            <a:picLocks noGrp="1" noChangeAspect="1"/>
          </p:cNvPicPr>
          <p:nvPr>
            <p:ph type="pic" sz="quarter" idx="19"/>
          </p:nvPr>
        </p:nvPicPr>
        <p:blipFill>
          <a:blip r:embed="rId2"/>
          <a:srcRect t="16331" b="16331"/>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5E0BEE2-F49D-E52E-381E-ED0F348C14A0}"/>
              </a:ext>
            </a:extLst>
          </p:cNvPr>
          <p:cNvSpPr>
            <a:spLocks noGrp="1"/>
          </p:cNvSpPr>
          <p:nvPr>
            <p:ph type="body" sz="quarter" idx="18"/>
          </p:nvPr>
        </p:nvSpPr>
        <p:spPr>
          <a:xfrm>
            <a:off x="826787" y="1529949"/>
            <a:ext cx="10614687" cy="3499183"/>
          </a:xfrm>
        </p:spPr>
        <p:txBody>
          <a:bodyPr/>
          <a:lstStyle/>
          <a:p>
            <a:pPr>
              <a:spcAft>
                <a:spcPts val="1200"/>
              </a:spcAft>
            </a:pPr>
            <a:r>
              <a:rPr lang="en-US" dirty="0"/>
              <a:t>Embarking on your journey to launch a </a:t>
            </a:r>
            <a:r>
              <a:rPr lang="en-US" b="1" dirty="0"/>
              <a:t>unique and sustainable </a:t>
            </a:r>
            <a:r>
              <a:rPr lang="en-US" dirty="0"/>
              <a:t>accommodation business—whether it’s a rural glamping site, a repurposed heritage building, or pop-up eco-units—can be an exciting and fulfilling venture. </a:t>
            </a:r>
          </a:p>
          <a:p>
            <a:pPr>
              <a:spcAft>
                <a:spcPts val="1200"/>
              </a:spcAft>
            </a:pPr>
            <a:r>
              <a:rPr lang="en-US" dirty="0"/>
              <a:t>But transforming that vision into a viable, long-term business requires a solid understanding of the </a:t>
            </a:r>
            <a:r>
              <a:rPr lang="en-US" b="1" dirty="0"/>
              <a:t>financial realities behind the scenes</a:t>
            </a:r>
            <a:r>
              <a:rPr lang="en-US" dirty="0"/>
              <a:t>.</a:t>
            </a:r>
            <a:r>
              <a:rPr lang="en-US" dirty="0">
                <a:solidFill>
                  <a:srgbClr val="414141"/>
                </a:solidFill>
              </a:rPr>
              <a:t> This is where Financial Management and Viability practices, key principles, applications and tools come in. This section will guide you through each consideration and provide opportunities to </a:t>
            </a:r>
            <a:r>
              <a:rPr lang="en-US" dirty="0" err="1">
                <a:solidFill>
                  <a:srgbClr val="414141"/>
                </a:solidFill>
              </a:rPr>
              <a:t>maximise</a:t>
            </a:r>
            <a:r>
              <a:rPr lang="en-US" dirty="0">
                <a:solidFill>
                  <a:srgbClr val="414141"/>
                </a:solidFill>
              </a:rPr>
              <a:t> revenue and profit, helping you on your way.</a:t>
            </a:r>
          </a:p>
          <a:p>
            <a:pPr>
              <a:spcAft>
                <a:spcPts val="1200"/>
              </a:spcAft>
            </a:pPr>
            <a:r>
              <a:rPr lang="en-US" dirty="0">
                <a:solidFill>
                  <a:srgbClr val="414141"/>
                </a:solidFill>
              </a:rPr>
              <a:t>Proper financial management and budgeting will enable you to make </a:t>
            </a:r>
            <a:r>
              <a:rPr lang="en-US" b="1" dirty="0">
                <a:solidFill>
                  <a:srgbClr val="414141"/>
                </a:solidFill>
              </a:rPr>
              <a:t>informed decisions</a:t>
            </a:r>
            <a:r>
              <a:rPr lang="en-US" dirty="0">
                <a:solidFill>
                  <a:srgbClr val="414141"/>
                </a:solidFill>
              </a:rPr>
              <a:t>, avoid </a:t>
            </a:r>
            <a:r>
              <a:rPr lang="en-US" b="1" dirty="0">
                <a:solidFill>
                  <a:srgbClr val="414141"/>
                </a:solidFill>
              </a:rPr>
              <a:t>unexpected expenses</a:t>
            </a:r>
            <a:r>
              <a:rPr lang="en-US" dirty="0">
                <a:solidFill>
                  <a:srgbClr val="414141"/>
                </a:solidFill>
              </a:rPr>
              <a:t>, and </a:t>
            </a:r>
            <a:r>
              <a:rPr lang="en-US" b="1" dirty="0">
                <a:solidFill>
                  <a:srgbClr val="414141"/>
                </a:solidFill>
              </a:rPr>
              <a:t>plan for future growth</a:t>
            </a:r>
            <a:r>
              <a:rPr lang="en-US" dirty="0">
                <a:solidFill>
                  <a:srgbClr val="414141"/>
                </a:solidFill>
              </a:rPr>
              <a:t>. Having the proper financial knowledge helps you </a:t>
            </a:r>
            <a:r>
              <a:rPr lang="en-US" b="1" dirty="0">
                <a:solidFill>
                  <a:srgbClr val="414141"/>
                </a:solidFill>
              </a:rPr>
              <a:t>manage your resources effectively </a:t>
            </a:r>
            <a:r>
              <a:rPr lang="en-US" dirty="0">
                <a:solidFill>
                  <a:srgbClr val="414141"/>
                </a:solidFill>
              </a:rPr>
              <a:t>and </a:t>
            </a:r>
            <a:r>
              <a:rPr lang="en-US" b="1" dirty="0">
                <a:solidFill>
                  <a:srgbClr val="414141"/>
                </a:solidFill>
              </a:rPr>
              <a:t>set realistic expectations</a:t>
            </a:r>
            <a:r>
              <a:rPr lang="en-US" dirty="0">
                <a:solidFill>
                  <a:srgbClr val="414141"/>
                </a:solidFill>
              </a:rPr>
              <a:t>, ultimately increasing your chances of long-term success and </a:t>
            </a:r>
            <a:r>
              <a:rPr lang="en-US" b="1" dirty="0">
                <a:solidFill>
                  <a:srgbClr val="414141"/>
                </a:solidFill>
              </a:rPr>
              <a:t>healthy viability </a:t>
            </a:r>
            <a:r>
              <a:rPr lang="en-US" dirty="0">
                <a:solidFill>
                  <a:srgbClr val="414141"/>
                </a:solidFill>
              </a:rPr>
              <a:t>in the competitive alternative tourism accommodation market. </a:t>
            </a:r>
          </a:p>
          <a:p>
            <a:endParaRPr lang="en-IE" dirty="0"/>
          </a:p>
        </p:txBody>
      </p:sp>
      <p:sp>
        <p:nvSpPr>
          <p:cNvPr id="7" name="Text Placeholder 6">
            <a:extLst>
              <a:ext uri="{FF2B5EF4-FFF2-40B4-BE49-F238E27FC236}">
                <a16:creationId xmlns:a16="http://schemas.microsoft.com/office/drawing/2014/main" id="{22167E49-D512-564E-A579-B6D3A0CB0BB2}"/>
              </a:ext>
            </a:extLst>
          </p:cNvPr>
          <p:cNvSpPr>
            <a:spLocks noGrp="1"/>
          </p:cNvSpPr>
          <p:nvPr>
            <p:ph type="body" sz="quarter" idx="16"/>
          </p:nvPr>
        </p:nvSpPr>
        <p:spPr/>
        <p:txBody>
          <a:bodyPr/>
          <a:lstStyle/>
          <a:p>
            <a:r>
              <a:rPr lang="en-IE" dirty="0">
                <a:solidFill>
                  <a:srgbClr val="E96751"/>
                </a:solidFill>
              </a:rPr>
              <a:t>Introduction to Financial Management &amp; Viability</a:t>
            </a:r>
          </a:p>
          <a:p>
            <a:endParaRPr lang="en-IE" dirty="0"/>
          </a:p>
        </p:txBody>
      </p:sp>
      <p:grpSp>
        <p:nvGrpSpPr>
          <p:cNvPr id="10" name="Group 9">
            <a:extLst>
              <a:ext uri="{FF2B5EF4-FFF2-40B4-BE49-F238E27FC236}">
                <a16:creationId xmlns:a16="http://schemas.microsoft.com/office/drawing/2014/main" id="{E56ECE82-8586-326D-3E39-B55BFCA98E79}"/>
              </a:ext>
            </a:extLst>
          </p:cNvPr>
          <p:cNvGrpSpPr/>
          <p:nvPr/>
        </p:nvGrpSpPr>
        <p:grpSpPr>
          <a:xfrm>
            <a:off x="11081474" y="76852"/>
            <a:ext cx="720000" cy="861774"/>
            <a:chOff x="1016000" y="1024973"/>
            <a:chExt cx="1016000" cy="1216059"/>
          </a:xfrm>
        </p:grpSpPr>
        <p:sp>
          <p:nvSpPr>
            <p:cNvPr id="11" name="Oval 10">
              <a:extLst>
                <a:ext uri="{FF2B5EF4-FFF2-40B4-BE49-F238E27FC236}">
                  <a16:creationId xmlns:a16="http://schemas.microsoft.com/office/drawing/2014/main" id="{02EF28A7-D9B8-014E-F587-D6952E877EF0}"/>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C10551D3-0783-779A-EE21-0A27B35FC51B}"/>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3689059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7C720CB-B303-CC5B-61E0-4D62ACCFBCB8}"/>
              </a:ext>
            </a:extLst>
          </p:cNvPr>
          <p:cNvSpPr>
            <a:spLocks noGrp="1"/>
          </p:cNvSpPr>
          <p:nvPr>
            <p:ph type="body" sz="quarter" idx="16"/>
          </p:nvPr>
        </p:nvSpPr>
        <p:spPr>
          <a:xfrm>
            <a:off x="4397041" y="530911"/>
            <a:ext cx="7221426" cy="803654"/>
          </a:xfrm>
        </p:spPr>
        <p:txBody>
          <a:bodyPr/>
          <a:lstStyle/>
          <a:p>
            <a:r>
              <a:rPr lang="en-IE" sz="2400" dirty="0">
                <a:solidFill>
                  <a:srgbClr val="E96751"/>
                </a:solidFill>
              </a:rPr>
              <a:t>Introduction to Financial Management &amp; Viability</a:t>
            </a:r>
          </a:p>
        </p:txBody>
      </p:sp>
      <p:sp>
        <p:nvSpPr>
          <p:cNvPr id="10" name="Text Placeholder 9">
            <a:extLst>
              <a:ext uri="{FF2B5EF4-FFF2-40B4-BE49-F238E27FC236}">
                <a16:creationId xmlns:a16="http://schemas.microsoft.com/office/drawing/2014/main" id="{9A94777F-8D17-614B-7770-CC786C7BCF64}"/>
              </a:ext>
            </a:extLst>
          </p:cNvPr>
          <p:cNvSpPr>
            <a:spLocks noGrp="1"/>
          </p:cNvSpPr>
          <p:nvPr>
            <p:ph type="body" sz="quarter" idx="21"/>
          </p:nvPr>
        </p:nvSpPr>
        <p:spPr>
          <a:xfrm>
            <a:off x="4397041" y="1028578"/>
            <a:ext cx="7404433" cy="4530541"/>
          </a:xfrm>
        </p:spPr>
        <p:txBody>
          <a:bodyPr/>
          <a:lstStyle/>
          <a:p>
            <a:pPr>
              <a:spcAft>
                <a:spcPts val="600"/>
              </a:spcAft>
            </a:pPr>
            <a:r>
              <a:rPr lang="en-US" dirty="0"/>
              <a:t>We begin by explaining what financial viability means for small alternative accommodations and why sound financial management is critical before diving into specifics. </a:t>
            </a:r>
          </a:p>
          <a:p>
            <a:pPr>
              <a:spcAft>
                <a:spcPts val="600"/>
              </a:spcAft>
            </a:pPr>
            <a:r>
              <a:rPr lang="en-US" dirty="0"/>
              <a:t>This section sets the stage, highlighting that running a unique stay (be it a yurt, treehouse, or cottage) is not just about offering great experiences – it also requires careful financial planning to succeed. </a:t>
            </a:r>
          </a:p>
          <a:p>
            <a:pPr>
              <a:spcAft>
                <a:spcPts val="600"/>
              </a:spcAft>
            </a:pPr>
            <a:r>
              <a:rPr lang="en-US" b="1" dirty="0">
                <a:solidFill>
                  <a:srgbClr val="E96751"/>
                </a:solidFill>
              </a:rPr>
              <a:t>For example, </a:t>
            </a:r>
            <a:r>
              <a:rPr lang="en-US" dirty="0"/>
              <a:t>a glamping business needs solid financial planning to be profitable and sustainable, beyond just providing a luxury tent experience. </a:t>
            </a:r>
          </a:p>
          <a:p>
            <a:pPr>
              <a:spcAft>
                <a:spcPts val="600"/>
              </a:spcAft>
            </a:pPr>
            <a:r>
              <a:rPr lang="en-US" b="1" dirty="0">
                <a:solidFill>
                  <a:srgbClr val="459597"/>
                </a:solidFill>
              </a:rPr>
              <a:t>Learn key concepts </a:t>
            </a:r>
            <a:r>
              <a:rPr lang="en-US" dirty="0"/>
              <a:t>(profit, cash flow, break-even) in simple terms and stress that </a:t>
            </a:r>
            <a:r>
              <a:rPr lang="en-US" b="1" dirty="0"/>
              <a:t>all types of properties (glamping domes, cabins, eco-lodges, etc.) benefit from the same financial fundamentals</a:t>
            </a:r>
            <a:r>
              <a:rPr lang="en-US" dirty="0"/>
              <a:t>. This section connects to the next by pointing out that the first step in financial planning is to create a budget.</a:t>
            </a:r>
            <a:endParaRPr lang="en-IE" dirty="0"/>
          </a:p>
        </p:txBody>
      </p:sp>
      <p:sp>
        <p:nvSpPr>
          <p:cNvPr id="8" name="Text Placeholder 7">
            <a:extLst>
              <a:ext uri="{FF2B5EF4-FFF2-40B4-BE49-F238E27FC236}">
                <a16:creationId xmlns:a16="http://schemas.microsoft.com/office/drawing/2014/main" id="{F2B0DD46-1DDF-526D-FBBB-A23FAE2B5EB6}"/>
              </a:ext>
            </a:extLst>
          </p:cNvPr>
          <p:cNvSpPr>
            <a:spLocks noGrp="1"/>
          </p:cNvSpPr>
          <p:nvPr>
            <p:ph type="body" sz="quarter" idx="18"/>
          </p:nvPr>
        </p:nvSpPr>
        <p:spPr/>
        <p:txBody>
          <a:bodyPr/>
          <a:lstStyle/>
          <a:p>
            <a:r>
              <a:rPr lang="en-IE" b="0" dirty="0"/>
              <a:t>Setting the Stage for Viability</a:t>
            </a:r>
          </a:p>
        </p:txBody>
      </p:sp>
      <p:sp>
        <p:nvSpPr>
          <p:cNvPr id="9" name="Text Placeholder 8">
            <a:extLst>
              <a:ext uri="{FF2B5EF4-FFF2-40B4-BE49-F238E27FC236}">
                <a16:creationId xmlns:a16="http://schemas.microsoft.com/office/drawing/2014/main" id="{4F5816A5-C665-DD8A-9CBF-1AA997D7E24C}"/>
              </a:ext>
            </a:extLst>
          </p:cNvPr>
          <p:cNvSpPr>
            <a:spLocks noGrp="1"/>
          </p:cNvSpPr>
          <p:nvPr>
            <p:ph type="body" sz="quarter" idx="19"/>
          </p:nvPr>
        </p:nvSpPr>
        <p:spPr>
          <a:xfrm>
            <a:off x="617247" y="660862"/>
            <a:ext cx="2597067" cy="385564"/>
          </a:xfrm>
        </p:spPr>
        <p:txBody>
          <a:bodyPr/>
          <a:lstStyle/>
          <a:p>
            <a:r>
              <a:rPr lang="en-IE" dirty="0"/>
              <a:t>Financial Management</a:t>
            </a:r>
          </a:p>
        </p:txBody>
      </p:sp>
      <p:sp>
        <p:nvSpPr>
          <p:cNvPr id="13" name="TextBox 12">
            <a:extLst>
              <a:ext uri="{FF2B5EF4-FFF2-40B4-BE49-F238E27FC236}">
                <a16:creationId xmlns:a16="http://schemas.microsoft.com/office/drawing/2014/main" id="{DCB4E34E-BADB-0866-6BF1-A3CFE741464D}"/>
              </a:ext>
            </a:extLst>
          </p:cNvPr>
          <p:cNvSpPr txBox="1"/>
          <p:nvPr/>
        </p:nvSpPr>
        <p:spPr>
          <a:xfrm>
            <a:off x="0" y="6317748"/>
            <a:ext cx="6096000" cy="369332"/>
          </a:xfrm>
          <a:prstGeom prst="rect">
            <a:avLst/>
          </a:prstGeom>
          <a:noFill/>
        </p:spPr>
        <p:txBody>
          <a:bodyPr wrap="square">
            <a:spAutoFit/>
          </a:bodyPr>
          <a:lstStyle/>
          <a:p>
            <a:pPr algn="l">
              <a:buNone/>
            </a:pPr>
            <a:r>
              <a:rPr lang="en-IE" b="0" i="0" dirty="0">
                <a:solidFill>
                  <a:srgbClr val="00B0F0"/>
                </a:solidFill>
                <a:effectLst/>
                <a:hlinkClick r:id="rId2">
                  <a:extLst>
                    <a:ext uri="{A12FA001-AC4F-418D-AE19-62706E023703}">
                      <ahyp:hlinkClr xmlns:ahyp="http://schemas.microsoft.com/office/drawing/2018/hyperlinkcolor" val="tx"/>
                    </a:ext>
                  </a:extLst>
                </a:hlinkClick>
              </a:rPr>
              <a:t>Financial Planning Essentials For Glamping Site Operators</a:t>
            </a:r>
            <a:endParaRPr lang="en-IE" b="0" i="0" dirty="0">
              <a:solidFill>
                <a:srgbClr val="00B0F0"/>
              </a:solidFill>
              <a:effectLst/>
            </a:endParaRPr>
          </a:p>
        </p:txBody>
      </p:sp>
    </p:spTree>
    <p:extLst>
      <p:ext uri="{BB962C8B-B14F-4D97-AF65-F5344CB8AC3E}">
        <p14:creationId xmlns:p14="http://schemas.microsoft.com/office/powerpoint/2010/main" val="2940150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0D6090F-91E8-FA4D-0E4F-13441AAB9254}"/>
              </a:ext>
            </a:extLst>
          </p:cNvPr>
          <p:cNvSpPr>
            <a:spLocks noGrp="1"/>
          </p:cNvSpPr>
          <p:nvPr>
            <p:ph type="body" sz="quarter" idx="13"/>
          </p:nvPr>
        </p:nvSpPr>
        <p:spPr/>
        <p:txBody>
          <a:bodyPr/>
          <a:lstStyle/>
          <a:p>
            <a:r>
              <a:rPr lang="en-US" dirty="0"/>
              <a:t>"In business, financial management is not just about numbers; it's about making the right decisions to ensure sustainability and growth." </a:t>
            </a:r>
          </a:p>
          <a:p>
            <a:r>
              <a:rPr lang="en-US" dirty="0"/>
              <a:t> Warren Buffett</a:t>
            </a:r>
            <a:endParaRPr lang="de-DE" dirty="0"/>
          </a:p>
          <a:p>
            <a:endParaRPr lang="en-IE" dirty="0"/>
          </a:p>
        </p:txBody>
      </p:sp>
      <p:pic>
        <p:nvPicPr>
          <p:cNvPr id="8" name="Picture Placeholder 7" descr="A close-up of hands holding a piece of paper&#10;&#10;AI-generated content may be incorrect.">
            <a:extLst>
              <a:ext uri="{FF2B5EF4-FFF2-40B4-BE49-F238E27FC236}">
                <a16:creationId xmlns:a16="http://schemas.microsoft.com/office/drawing/2014/main" id="{62E0A52B-11D4-486B-F312-D4FABA5A6E56}"/>
              </a:ext>
            </a:extLst>
          </p:cNvPr>
          <p:cNvPicPr>
            <a:picLocks noGrp="1" noChangeAspect="1"/>
          </p:cNvPicPr>
          <p:nvPr>
            <p:ph type="pic" sz="quarter" idx="41"/>
          </p:nvPr>
        </p:nvPicPr>
        <p:blipFill>
          <a:blip r:embed="rId2"/>
          <a:srcRect l="12960" r="12960"/>
          <a:stretch>
            <a:fillRect/>
          </a:stretch>
        </p:blipFill>
        <p:spPr/>
      </p:pic>
      <p:sp>
        <p:nvSpPr>
          <p:cNvPr id="6" name="Text Placeholder 5">
            <a:extLst>
              <a:ext uri="{FF2B5EF4-FFF2-40B4-BE49-F238E27FC236}">
                <a16:creationId xmlns:a16="http://schemas.microsoft.com/office/drawing/2014/main" id="{1ACB8F83-0B62-70FE-4CCE-FC99FF3FEF63}"/>
              </a:ext>
            </a:extLst>
          </p:cNvPr>
          <p:cNvSpPr>
            <a:spLocks noGrp="1"/>
          </p:cNvSpPr>
          <p:nvPr>
            <p:ph type="body" sz="quarter" idx="65"/>
          </p:nvPr>
        </p:nvSpPr>
        <p:spPr/>
        <p:txBody>
          <a:bodyPr/>
          <a:lstStyle/>
          <a:p>
            <a:endParaRPr lang="en-IE"/>
          </a:p>
        </p:txBody>
      </p:sp>
    </p:spTree>
    <p:extLst>
      <p:ext uri="{BB962C8B-B14F-4D97-AF65-F5344CB8AC3E}">
        <p14:creationId xmlns:p14="http://schemas.microsoft.com/office/powerpoint/2010/main" val="2082653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59A5E95-7775-F26D-8625-72C5FDAD87DD}"/>
              </a:ext>
            </a:extLst>
          </p:cNvPr>
          <p:cNvSpPr>
            <a:spLocks noGrp="1"/>
          </p:cNvSpPr>
          <p:nvPr>
            <p:ph type="body" sz="quarter" idx="18"/>
          </p:nvPr>
        </p:nvSpPr>
        <p:spPr>
          <a:xfrm>
            <a:off x="905198" y="1193633"/>
            <a:ext cx="10185276" cy="3499183"/>
          </a:xfrm>
        </p:spPr>
        <p:txBody>
          <a:bodyPr/>
          <a:lstStyle/>
          <a:p>
            <a:r>
              <a:rPr lang="en-US" b="1" dirty="0"/>
              <a:t>Financial management is the backbone of any successful business. </a:t>
            </a:r>
            <a:r>
              <a:rPr lang="en-US" dirty="0"/>
              <a:t>It involves controlling and planning the money in your business. In simple terms, it’s making sure you have enough money to run your operations and grow. For an EPIC STAYS alternative tourism business (like unique B&amp;Bs, eco-lodges, or glamping sites), good financial management is crucial to survive seasonal ups and downs and fund improvements. It means avoiding surprises where possible!</a:t>
            </a:r>
          </a:p>
          <a:p>
            <a:endParaRPr lang="en-US" dirty="0"/>
          </a:p>
          <a:p>
            <a:r>
              <a:rPr lang="en-US" b="1" dirty="0">
                <a:solidFill>
                  <a:srgbClr val="E96751"/>
                </a:solidFill>
              </a:rPr>
              <a:t>Example: </a:t>
            </a:r>
            <a:r>
              <a:rPr lang="en-US" dirty="0"/>
              <a:t>Imagine your glamping site has a busy summer and a slow winter. With proper financial management, you’d set aside some of the summer profits to cover winter expenses. This way, you </a:t>
            </a:r>
            <a:r>
              <a:rPr lang="en-US" b="1" dirty="0"/>
              <a:t>avoid surprises</a:t>
            </a:r>
            <a:r>
              <a:rPr lang="en-US" dirty="0"/>
              <a:t>, such as suddenly not having money for maintenance in January. In fact, </a:t>
            </a:r>
            <a:r>
              <a:rPr lang="en-US" b="1" dirty="0"/>
              <a:t>creating and sticking to a budget is one of the most effective ways to take control of your finances and avoid unexpected expenses</a:t>
            </a:r>
            <a:r>
              <a:rPr lang="en-US" dirty="0"/>
              <a:t>. By knowing exactly how much you’re going to spend and when, you won’t be shocked by a low bank balance unexpectedly. Effective financial management provides you with that peace of mind.</a:t>
            </a:r>
            <a:endParaRPr lang="en-GB" dirty="0"/>
          </a:p>
          <a:p>
            <a:pPr>
              <a:spcAft>
                <a:spcPts val="1200"/>
              </a:spcAft>
            </a:pPr>
            <a:endParaRPr lang="en-IE" sz="2400" dirty="0"/>
          </a:p>
        </p:txBody>
      </p:sp>
      <p:sp>
        <p:nvSpPr>
          <p:cNvPr id="5" name="Text Placeholder 4">
            <a:extLst>
              <a:ext uri="{FF2B5EF4-FFF2-40B4-BE49-F238E27FC236}">
                <a16:creationId xmlns:a16="http://schemas.microsoft.com/office/drawing/2014/main" id="{84EAA858-8984-7E9E-02A8-1C37B0738C76}"/>
              </a:ext>
            </a:extLst>
          </p:cNvPr>
          <p:cNvSpPr>
            <a:spLocks noGrp="1"/>
          </p:cNvSpPr>
          <p:nvPr>
            <p:ph type="body" sz="quarter" idx="16"/>
          </p:nvPr>
        </p:nvSpPr>
        <p:spPr>
          <a:xfrm>
            <a:off x="905198" y="140701"/>
            <a:ext cx="10614687" cy="803654"/>
          </a:xfrm>
        </p:spPr>
        <p:txBody>
          <a:bodyPr/>
          <a:lstStyle/>
          <a:p>
            <a:r>
              <a:rPr lang="en-US" dirty="0"/>
              <a:t>The Role of Financial Management </a:t>
            </a:r>
          </a:p>
          <a:p>
            <a:r>
              <a:rPr lang="en-US" sz="3000" b="0" i="1" dirty="0">
                <a:solidFill>
                  <a:srgbClr val="E96751"/>
                </a:solidFill>
              </a:rPr>
              <a:t>Alternative Tourism Accommodation</a:t>
            </a:r>
          </a:p>
          <a:p>
            <a:endParaRPr lang="en-IE" dirty="0"/>
          </a:p>
        </p:txBody>
      </p:sp>
      <p:sp>
        <p:nvSpPr>
          <p:cNvPr id="9" name="TextBox 8">
            <a:extLst>
              <a:ext uri="{FF2B5EF4-FFF2-40B4-BE49-F238E27FC236}">
                <a16:creationId xmlns:a16="http://schemas.microsoft.com/office/drawing/2014/main" id="{FA8FD462-7528-2E42-B421-B688DF0DAF5E}"/>
              </a:ext>
            </a:extLst>
          </p:cNvPr>
          <p:cNvSpPr txBox="1"/>
          <p:nvPr/>
        </p:nvSpPr>
        <p:spPr>
          <a:xfrm>
            <a:off x="6096000" y="6167849"/>
            <a:ext cx="6096000" cy="369332"/>
          </a:xfrm>
          <a:prstGeom prst="rect">
            <a:avLst/>
          </a:prstGeom>
          <a:noFill/>
        </p:spPr>
        <p:txBody>
          <a:bodyPr wrap="square">
            <a:spAutoFit/>
          </a:bodyPr>
          <a:lstStyle/>
          <a:p>
            <a:pPr>
              <a:buNone/>
            </a:pPr>
            <a:r>
              <a:rPr lang="en-US" i="0" dirty="0">
                <a:solidFill>
                  <a:srgbClr val="00B0F0"/>
                </a:solidFill>
                <a:effectLst/>
                <a:hlinkClick r:id="rId2">
                  <a:extLst>
                    <a:ext uri="{A12FA001-AC4F-418D-AE19-62706E023703}">
                      <ahyp:hlinkClr xmlns:ahyp="http://schemas.microsoft.com/office/drawing/2018/hyperlinkcolor" val="tx"/>
                    </a:ext>
                  </a:extLst>
                </a:hlinkClick>
              </a:rPr>
              <a:t>Avoid Surprises With These Financial Planning Tips</a:t>
            </a:r>
            <a:endParaRPr lang="en-US" i="0" dirty="0">
              <a:solidFill>
                <a:srgbClr val="00B0F0"/>
              </a:solidFill>
              <a:effectLst/>
            </a:endParaRPr>
          </a:p>
        </p:txBody>
      </p:sp>
      <p:grpSp>
        <p:nvGrpSpPr>
          <p:cNvPr id="2" name="Group 1">
            <a:extLst>
              <a:ext uri="{FF2B5EF4-FFF2-40B4-BE49-F238E27FC236}">
                <a16:creationId xmlns:a16="http://schemas.microsoft.com/office/drawing/2014/main" id="{DE121D37-D3B0-64CE-8EE2-F7593E4CA8DD}"/>
              </a:ext>
            </a:extLst>
          </p:cNvPr>
          <p:cNvGrpSpPr/>
          <p:nvPr/>
        </p:nvGrpSpPr>
        <p:grpSpPr>
          <a:xfrm>
            <a:off x="11081474" y="76852"/>
            <a:ext cx="720000" cy="861774"/>
            <a:chOff x="1016000" y="1024973"/>
            <a:chExt cx="1016000" cy="1216059"/>
          </a:xfrm>
        </p:grpSpPr>
        <p:sp>
          <p:nvSpPr>
            <p:cNvPr id="3" name="Oval 2">
              <a:extLst>
                <a:ext uri="{FF2B5EF4-FFF2-40B4-BE49-F238E27FC236}">
                  <a16:creationId xmlns:a16="http://schemas.microsoft.com/office/drawing/2014/main" id="{07B626AE-9E07-220B-0DE4-DB0423CE4873}"/>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2064AF00-7376-C401-B702-C14B1985AE35}"/>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Tree>
    <p:extLst>
      <p:ext uri="{BB962C8B-B14F-4D97-AF65-F5344CB8AC3E}">
        <p14:creationId xmlns:p14="http://schemas.microsoft.com/office/powerpoint/2010/main" val="354688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948DB-8DC8-50F2-CAD7-3BC8845C7B11}"/>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409D41F5-E4E5-DF65-5E97-3CD53FAF3B34}"/>
              </a:ext>
            </a:extLst>
          </p:cNvPr>
          <p:cNvGrpSpPr/>
          <p:nvPr/>
        </p:nvGrpSpPr>
        <p:grpSpPr>
          <a:xfrm>
            <a:off x="798380" y="1738842"/>
            <a:ext cx="9745795" cy="4747684"/>
            <a:chOff x="798381" y="1738841"/>
            <a:chExt cx="10784001" cy="5418666"/>
          </a:xfrm>
          <a:solidFill>
            <a:srgbClr val="414DA1"/>
          </a:solidFill>
          <a:scene3d>
            <a:camera prst="orthographicFront">
              <a:rot lat="0" lon="0" rev="0"/>
            </a:camera>
            <a:lightRig rig="soft" dir="t">
              <a:rot lat="0" lon="0" rev="0"/>
            </a:lightRig>
          </a:scene3d>
        </p:grpSpPr>
        <p:sp>
          <p:nvSpPr>
            <p:cNvPr id="8" name="Freeform: Shape 7">
              <a:extLst>
                <a:ext uri="{FF2B5EF4-FFF2-40B4-BE49-F238E27FC236}">
                  <a16:creationId xmlns:a16="http://schemas.microsoft.com/office/drawing/2014/main" id="{A7982158-6297-EC2A-4E65-F70FD04733FC}"/>
                </a:ext>
              </a:extLst>
            </p:cNvPr>
            <p:cNvSpPr/>
            <p:nvPr/>
          </p:nvSpPr>
          <p:spPr>
            <a:xfrm>
              <a:off x="798381" y="1738841"/>
              <a:ext cx="10784001"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defTabSz="1066800">
                <a:lnSpc>
                  <a:spcPct val="90000"/>
                </a:lnSpc>
                <a:spcBef>
                  <a:spcPct val="0"/>
                </a:spcBef>
                <a:spcAft>
                  <a:spcPct val="35000"/>
                </a:spcAft>
              </a:pPr>
              <a:r>
                <a:rPr lang="en-US" sz="2400" b="1" dirty="0"/>
                <a:t>Prevent Running Out of Money:</a:t>
              </a:r>
              <a:r>
                <a:rPr lang="en-US" sz="2400" dirty="0"/>
                <a:t> Good financial management helps you avoid cash shortages. You’ll ensure you have funds to pay bills (e.g. property upkeep, utilities) even in off-season.</a:t>
              </a:r>
              <a:endParaRPr lang="en-GB" sz="2400" b="0" kern="1200" dirty="0"/>
            </a:p>
          </p:txBody>
        </p:sp>
        <p:sp>
          <p:nvSpPr>
            <p:cNvPr id="10" name="Freeform: Shape 9">
              <a:extLst>
                <a:ext uri="{FF2B5EF4-FFF2-40B4-BE49-F238E27FC236}">
                  <a16:creationId xmlns:a16="http://schemas.microsoft.com/office/drawing/2014/main" id="{10F22097-4B7A-18D5-1161-98E8B03B9CB0}"/>
                </a:ext>
              </a:extLst>
            </p:cNvPr>
            <p:cNvSpPr/>
            <p:nvPr/>
          </p:nvSpPr>
          <p:spPr>
            <a:xfrm>
              <a:off x="798381" y="3601507"/>
              <a:ext cx="10784001"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Plan for Growth:</a:t>
              </a:r>
              <a:r>
                <a:rPr lang="en-US" sz="2400" dirty="0"/>
                <a:t> It lets you plan for future needs, like buying new equipment, adding a cabin, or hiring staff as your business expands.</a:t>
              </a:r>
            </a:p>
          </p:txBody>
        </p:sp>
        <p:sp>
          <p:nvSpPr>
            <p:cNvPr id="12" name="Freeform: Shape 11">
              <a:extLst>
                <a:ext uri="{FF2B5EF4-FFF2-40B4-BE49-F238E27FC236}">
                  <a16:creationId xmlns:a16="http://schemas.microsoft.com/office/drawing/2014/main" id="{8C661C66-F9A7-191F-E49F-CBC7C5DBC59D}"/>
                </a:ext>
              </a:extLst>
            </p:cNvPr>
            <p:cNvSpPr/>
            <p:nvPr/>
          </p:nvSpPr>
          <p:spPr>
            <a:xfrm>
              <a:off x="798381" y="5464174"/>
              <a:ext cx="10784001"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Build Credibility:</a:t>
              </a:r>
              <a:r>
                <a:rPr lang="en-US" sz="2400" dirty="0"/>
                <a:t> Managing your finances effectively makes it easier to secure loans or attract investors. Lenders will see that you handle money responsibly and have a clear plan.</a:t>
              </a:r>
            </a:p>
          </p:txBody>
        </p:sp>
      </p:grpSp>
      <p:sp>
        <p:nvSpPr>
          <p:cNvPr id="4" name="Text Placeholder 3">
            <a:extLst>
              <a:ext uri="{FF2B5EF4-FFF2-40B4-BE49-F238E27FC236}">
                <a16:creationId xmlns:a16="http://schemas.microsoft.com/office/drawing/2014/main" id="{96C77143-A39F-A4E4-5FC3-118312EC296C}"/>
              </a:ext>
            </a:extLst>
          </p:cNvPr>
          <p:cNvSpPr>
            <a:spLocks noGrp="1"/>
          </p:cNvSpPr>
          <p:nvPr>
            <p:ph type="body" sz="quarter" idx="16"/>
          </p:nvPr>
        </p:nvSpPr>
        <p:spPr/>
        <p:txBody>
          <a:bodyPr/>
          <a:lstStyle/>
          <a:p>
            <a:r>
              <a:rPr lang="en-US" dirty="0">
                <a:solidFill>
                  <a:srgbClr val="E96751"/>
                </a:solidFill>
              </a:rPr>
              <a:t>Why Financial Management is important?</a:t>
            </a:r>
          </a:p>
        </p:txBody>
      </p:sp>
      <p:cxnSp>
        <p:nvCxnSpPr>
          <p:cNvPr id="2" name="Straight Connector 1">
            <a:extLst>
              <a:ext uri="{FF2B5EF4-FFF2-40B4-BE49-F238E27FC236}">
                <a16:creationId xmlns:a16="http://schemas.microsoft.com/office/drawing/2014/main" id="{6291F548-8B70-E4D9-295E-C00B399B5E71}"/>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FB413392-EE6C-B04C-7F36-76AD49260417}"/>
              </a:ext>
            </a:extLst>
          </p:cNvPr>
          <p:cNvSpPr/>
          <p:nvPr/>
        </p:nvSpPr>
        <p:spPr>
          <a:xfrm>
            <a:off x="872464" y="1803334"/>
            <a:ext cx="1625600" cy="1354666"/>
          </a:xfrm>
          <a:prstGeom prst="roundRect">
            <a:avLst>
              <a:gd name="adj" fmla="val 10000"/>
            </a:avLst>
          </a:prstGeom>
          <a:blipFill>
            <a:blip r:embed="rId2">
              <a:extLst>
                <a:ext uri="{28A0092B-C50C-407E-A947-70E740481C1C}">
                  <a14:useLocalDpi xmlns:a14="http://schemas.microsoft.com/office/drawing/2010/main" val="0"/>
                </a:ext>
              </a:extLst>
            </a:blip>
            <a:srcRect/>
            <a:stretch>
              <a:fillRect l="-13000" r="-1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1" name="Rectangle: Rounded Corners 10">
            <a:extLst>
              <a:ext uri="{FF2B5EF4-FFF2-40B4-BE49-F238E27FC236}">
                <a16:creationId xmlns:a16="http://schemas.microsoft.com/office/drawing/2014/main" id="{857A7A28-5CD4-FDA7-9A0E-A6EE3FDE0E43}"/>
              </a:ext>
            </a:extLst>
          </p:cNvPr>
          <p:cNvSpPr/>
          <p:nvPr/>
        </p:nvSpPr>
        <p:spPr>
          <a:xfrm>
            <a:off x="872464" y="3429000"/>
            <a:ext cx="1625600" cy="1354666"/>
          </a:xfrm>
          <a:prstGeom prst="roundRect">
            <a:avLst>
              <a:gd name="adj" fmla="val 10000"/>
            </a:avLst>
          </a:prstGeom>
          <a:blipFill dpi="0" rotWithShape="1">
            <a:blip r:embed="rId3">
              <a:extLst>
                <a:ext uri="{28A0092B-C50C-407E-A947-70E740481C1C}">
                  <a14:useLocalDpi xmlns:a14="http://schemas.microsoft.com/office/drawing/2010/main" val="0"/>
                </a:ext>
              </a:extLst>
            </a:blip>
            <a:srcRect/>
            <a:stretch>
              <a:fillRect t="-15391" b="-64609"/>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3" name="Rectangle: Rounded Corners 12">
            <a:extLst>
              <a:ext uri="{FF2B5EF4-FFF2-40B4-BE49-F238E27FC236}">
                <a16:creationId xmlns:a16="http://schemas.microsoft.com/office/drawing/2014/main" id="{356D99A6-BABE-732C-DB93-F167FDAB1B51}"/>
              </a:ext>
            </a:extLst>
          </p:cNvPr>
          <p:cNvSpPr/>
          <p:nvPr/>
        </p:nvSpPr>
        <p:spPr>
          <a:xfrm>
            <a:off x="872464" y="5067367"/>
            <a:ext cx="1625600" cy="1354666"/>
          </a:xfrm>
          <a:prstGeom prst="roundRect">
            <a:avLst>
              <a:gd name="adj" fmla="val 10000"/>
            </a:avLst>
          </a:prstGeom>
          <a:blipFill>
            <a:blip r:embed="rId4"/>
            <a:srcRect/>
            <a:stretch>
              <a:fillRect l="-9000" r="-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Tree>
    <p:extLst>
      <p:ext uri="{BB962C8B-B14F-4D97-AF65-F5344CB8AC3E}">
        <p14:creationId xmlns:p14="http://schemas.microsoft.com/office/powerpoint/2010/main" val="2291084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4A527A-4701-B511-4CB1-304A0BCBF1F2}"/>
              </a:ext>
            </a:extLst>
          </p:cNvPr>
          <p:cNvSpPr>
            <a:spLocks noGrp="1"/>
          </p:cNvSpPr>
          <p:nvPr>
            <p:ph type="body" sz="quarter" idx="18"/>
          </p:nvPr>
        </p:nvSpPr>
        <p:spPr>
          <a:xfrm>
            <a:off x="543568" y="1033894"/>
            <a:ext cx="10966867" cy="3499183"/>
          </a:xfrm>
        </p:spPr>
        <p:txBody>
          <a:bodyPr/>
          <a:lstStyle/>
          <a:p>
            <a:endParaRPr lang="en-IE" dirty="0"/>
          </a:p>
        </p:txBody>
      </p:sp>
      <p:sp>
        <p:nvSpPr>
          <p:cNvPr id="6" name="Rectangle 5">
            <a:extLst>
              <a:ext uri="{FF2B5EF4-FFF2-40B4-BE49-F238E27FC236}">
                <a16:creationId xmlns:a16="http://schemas.microsoft.com/office/drawing/2014/main" id="{65282551-C874-E690-0B4B-9AB3C63D3F31}"/>
              </a:ext>
            </a:extLst>
          </p:cNvPr>
          <p:cNvSpPr/>
          <p:nvPr/>
        </p:nvSpPr>
        <p:spPr>
          <a:xfrm>
            <a:off x="529714" y="848822"/>
            <a:ext cx="11122614" cy="87088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7" name="Freeform: Shape 6">
            <a:extLst>
              <a:ext uri="{FF2B5EF4-FFF2-40B4-BE49-F238E27FC236}">
                <a16:creationId xmlns:a16="http://schemas.microsoft.com/office/drawing/2014/main" id="{B828FB04-52C5-342A-E20C-7C1B975FB459}"/>
              </a:ext>
            </a:extLst>
          </p:cNvPr>
          <p:cNvSpPr/>
          <p:nvPr/>
        </p:nvSpPr>
        <p:spPr>
          <a:xfrm>
            <a:off x="529714" y="692145"/>
            <a:ext cx="2623061"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dirty="0"/>
          </a:p>
        </p:txBody>
      </p:sp>
      <p:sp>
        <p:nvSpPr>
          <p:cNvPr id="8" name="Rectangle 7">
            <a:extLst>
              <a:ext uri="{FF2B5EF4-FFF2-40B4-BE49-F238E27FC236}">
                <a16:creationId xmlns:a16="http://schemas.microsoft.com/office/drawing/2014/main" id="{BA608C10-8DE6-1BEC-1D89-639E4A80E0DC}"/>
              </a:ext>
            </a:extLst>
          </p:cNvPr>
          <p:cNvSpPr/>
          <p:nvPr/>
        </p:nvSpPr>
        <p:spPr>
          <a:xfrm>
            <a:off x="529714" y="2054193"/>
            <a:ext cx="11122614" cy="806930"/>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9" name="Freeform: Shape 8">
            <a:extLst>
              <a:ext uri="{FF2B5EF4-FFF2-40B4-BE49-F238E27FC236}">
                <a16:creationId xmlns:a16="http://schemas.microsoft.com/office/drawing/2014/main" id="{2008BF17-CDDC-DE94-FAA5-3C0899080F4F}"/>
              </a:ext>
            </a:extLst>
          </p:cNvPr>
          <p:cNvSpPr/>
          <p:nvPr/>
        </p:nvSpPr>
        <p:spPr>
          <a:xfrm>
            <a:off x="529714" y="1897515"/>
            <a:ext cx="3254308"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0" name="Rectangle 9">
            <a:extLst>
              <a:ext uri="{FF2B5EF4-FFF2-40B4-BE49-F238E27FC236}">
                <a16:creationId xmlns:a16="http://schemas.microsoft.com/office/drawing/2014/main" id="{81DFA1FF-4C2D-66DE-652C-4386C93A90B3}"/>
              </a:ext>
            </a:extLst>
          </p:cNvPr>
          <p:cNvSpPr/>
          <p:nvPr/>
        </p:nvSpPr>
        <p:spPr>
          <a:xfrm>
            <a:off x="529714" y="3178071"/>
            <a:ext cx="11122614" cy="87088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1" name="Freeform: Shape 10">
            <a:extLst>
              <a:ext uri="{FF2B5EF4-FFF2-40B4-BE49-F238E27FC236}">
                <a16:creationId xmlns:a16="http://schemas.microsoft.com/office/drawing/2014/main" id="{641181BB-BA33-3110-999F-60617BE04C57}"/>
              </a:ext>
            </a:extLst>
          </p:cNvPr>
          <p:cNvSpPr/>
          <p:nvPr/>
        </p:nvSpPr>
        <p:spPr>
          <a:xfrm>
            <a:off x="529714" y="3008244"/>
            <a:ext cx="2623061"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2" name="Rectangle 11">
            <a:extLst>
              <a:ext uri="{FF2B5EF4-FFF2-40B4-BE49-F238E27FC236}">
                <a16:creationId xmlns:a16="http://schemas.microsoft.com/office/drawing/2014/main" id="{650AB538-2010-D883-B46F-1452EDCDB28F}"/>
              </a:ext>
            </a:extLst>
          </p:cNvPr>
          <p:cNvSpPr/>
          <p:nvPr/>
        </p:nvSpPr>
        <p:spPr>
          <a:xfrm>
            <a:off x="529714" y="4362248"/>
            <a:ext cx="11122614" cy="124974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3" name="Freeform: Shape 12">
            <a:extLst>
              <a:ext uri="{FF2B5EF4-FFF2-40B4-BE49-F238E27FC236}">
                <a16:creationId xmlns:a16="http://schemas.microsoft.com/office/drawing/2014/main" id="{27EDEEC8-FFC1-1726-C137-DA4AA5D6F0C4}"/>
              </a:ext>
            </a:extLst>
          </p:cNvPr>
          <p:cNvSpPr/>
          <p:nvPr/>
        </p:nvSpPr>
        <p:spPr>
          <a:xfrm>
            <a:off x="529714" y="4205572"/>
            <a:ext cx="2623061"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4" name="TextBox 13">
            <a:extLst>
              <a:ext uri="{FF2B5EF4-FFF2-40B4-BE49-F238E27FC236}">
                <a16:creationId xmlns:a16="http://schemas.microsoft.com/office/drawing/2014/main" id="{045DD17B-6639-B869-7A92-C4AEA0AF8455}"/>
              </a:ext>
            </a:extLst>
          </p:cNvPr>
          <p:cNvSpPr txBox="1"/>
          <p:nvPr/>
        </p:nvSpPr>
        <p:spPr>
          <a:xfrm>
            <a:off x="753481" y="754408"/>
            <a:ext cx="2197003" cy="430887"/>
          </a:xfrm>
          <a:prstGeom prst="rect">
            <a:avLst/>
          </a:prstGeom>
          <a:noFill/>
        </p:spPr>
        <p:txBody>
          <a:bodyPr wrap="square" rtlCol="0">
            <a:spAutoFit/>
          </a:bodyPr>
          <a:lstStyle/>
          <a:p>
            <a:r>
              <a:rPr lang="en-GB" sz="2200" b="1" dirty="0">
                <a:solidFill>
                  <a:schemeClr val="bg1"/>
                </a:solidFill>
              </a:rPr>
              <a:t>Capital Expenses</a:t>
            </a:r>
          </a:p>
        </p:txBody>
      </p:sp>
      <p:sp>
        <p:nvSpPr>
          <p:cNvPr id="15" name="TextBox 14">
            <a:extLst>
              <a:ext uri="{FF2B5EF4-FFF2-40B4-BE49-F238E27FC236}">
                <a16:creationId xmlns:a16="http://schemas.microsoft.com/office/drawing/2014/main" id="{80D313D9-2DA5-50AB-881B-7659CEEDB7A8}"/>
              </a:ext>
            </a:extLst>
          </p:cNvPr>
          <p:cNvSpPr txBox="1"/>
          <p:nvPr/>
        </p:nvSpPr>
        <p:spPr>
          <a:xfrm>
            <a:off x="647157" y="1952312"/>
            <a:ext cx="3254308" cy="400110"/>
          </a:xfrm>
          <a:prstGeom prst="rect">
            <a:avLst/>
          </a:prstGeom>
          <a:noFill/>
        </p:spPr>
        <p:txBody>
          <a:bodyPr wrap="square" rtlCol="0">
            <a:spAutoFit/>
          </a:bodyPr>
          <a:lstStyle/>
          <a:p>
            <a:r>
              <a:rPr lang="en-GB" sz="2000" b="1" dirty="0">
                <a:solidFill>
                  <a:schemeClr val="bg1"/>
                </a:solidFill>
              </a:rPr>
              <a:t>Ongoing Operational Costs </a:t>
            </a:r>
          </a:p>
        </p:txBody>
      </p:sp>
      <p:sp>
        <p:nvSpPr>
          <p:cNvPr id="16" name="TextBox 15">
            <a:extLst>
              <a:ext uri="{FF2B5EF4-FFF2-40B4-BE49-F238E27FC236}">
                <a16:creationId xmlns:a16="http://schemas.microsoft.com/office/drawing/2014/main" id="{C2594E64-4C4D-5BE5-9F22-4EDF65C5FD9C}"/>
              </a:ext>
            </a:extLst>
          </p:cNvPr>
          <p:cNvSpPr txBox="1"/>
          <p:nvPr/>
        </p:nvSpPr>
        <p:spPr>
          <a:xfrm>
            <a:off x="647158" y="3065906"/>
            <a:ext cx="2416704" cy="430887"/>
          </a:xfrm>
          <a:prstGeom prst="rect">
            <a:avLst/>
          </a:prstGeom>
          <a:noFill/>
        </p:spPr>
        <p:txBody>
          <a:bodyPr wrap="square" rtlCol="0">
            <a:spAutoFit/>
          </a:bodyPr>
          <a:lstStyle/>
          <a:p>
            <a:r>
              <a:rPr lang="en-GB" sz="2200" b="1" dirty="0">
                <a:solidFill>
                  <a:schemeClr val="bg1"/>
                </a:solidFill>
              </a:rPr>
              <a:t>Seasonal Budget</a:t>
            </a:r>
          </a:p>
        </p:txBody>
      </p:sp>
      <p:sp>
        <p:nvSpPr>
          <p:cNvPr id="17" name="TextBox 16">
            <a:extLst>
              <a:ext uri="{FF2B5EF4-FFF2-40B4-BE49-F238E27FC236}">
                <a16:creationId xmlns:a16="http://schemas.microsoft.com/office/drawing/2014/main" id="{CFC069F3-8D25-4F9B-5398-7FB3F4CDD132}"/>
              </a:ext>
            </a:extLst>
          </p:cNvPr>
          <p:cNvSpPr txBox="1"/>
          <p:nvPr/>
        </p:nvSpPr>
        <p:spPr>
          <a:xfrm>
            <a:off x="647158" y="4253743"/>
            <a:ext cx="2735981" cy="430887"/>
          </a:xfrm>
          <a:prstGeom prst="rect">
            <a:avLst/>
          </a:prstGeom>
          <a:noFill/>
        </p:spPr>
        <p:txBody>
          <a:bodyPr wrap="square" rtlCol="0">
            <a:spAutoFit/>
          </a:bodyPr>
          <a:lstStyle/>
          <a:p>
            <a:r>
              <a:rPr lang="en-GB" sz="2200" b="1" dirty="0">
                <a:solidFill>
                  <a:schemeClr val="bg1"/>
                </a:solidFill>
              </a:rPr>
              <a:t>Pricing Strategy</a:t>
            </a:r>
          </a:p>
        </p:txBody>
      </p:sp>
      <p:sp>
        <p:nvSpPr>
          <p:cNvPr id="18" name="TextBox 17">
            <a:extLst>
              <a:ext uri="{FF2B5EF4-FFF2-40B4-BE49-F238E27FC236}">
                <a16:creationId xmlns:a16="http://schemas.microsoft.com/office/drawing/2014/main" id="{E6DC0EA1-D5B5-CE5E-8E80-534D5C8310C2}"/>
              </a:ext>
            </a:extLst>
          </p:cNvPr>
          <p:cNvSpPr txBox="1"/>
          <p:nvPr/>
        </p:nvSpPr>
        <p:spPr>
          <a:xfrm>
            <a:off x="647158" y="899327"/>
            <a:ext cx="11001273" cy="769441"/>
          </a:xfrm>
          <a:prstGeom prst="rect">
            <a:avLst/>
          </a:prstGeom>
          <a:noFill/>
        </p:spPr>
        <p:txBody>
          <a:bodyPr wrap="square" rtlCol="0">
            <a:spAutoFit/>
          </a:bodyPr>
          <a:lstStyle/>
          <a:p>
            <a:pPr indent="2692400"/>
            <a:r>
              <a:rPr lang="en-US" sz="2200" dirty="0">
                <a:solidFill>
                  <a:srgbClr val="0C4659"/>
                </a:solidFill>
              </a:rPr>
              <a:t>Breakdown and forecast capital costs, e.g., land purchase or lease, building, refurbishing, construction and renovation, permits, to scaling up additional units. </a:t>
            </a:r>
          </a:p>
        </p:txBody>
      </p:sp>
      <p:sp>
        <p:nvSpPr>
          <p:cNvPr id="19" name="TextBox 18">
            <a:extLst>
              <a:ext uri="{FF2B5EF4-FFF2-40B4-BE49-F238E27FC236}">
                <a16:creationId xmlns:a16="http://schemas.microsoft.com/office/drawing/2014/main" id="{B84D685C-3B6D-E540-2D15-61817BF4DAF5}"/>
              </a:ext>
            </a:extLst>
          </p:cNvPr>
          <p:cNvSpPr txBox="1"/>
          <p:nvPr/>
        </p:nvSpPr>
        <p:spPr>
          <a:xfrm>
            <a:off x="731014" y="4371368"/>
            <a:ext cx="10966867" cy="1107996"/>
          </a:xfrm>
          <a:prstGeom prst="rect">
            <a:avLst/>
          </a:prstGeom>
          <a:noFill/>
        </p:spPr>
        <p:txBody>
          <a:bodyPr wrap="square" rtlCol="0">
            <a:spAutoFit/>
          </a:bodyPr>
          <a:lstStyle/>
          <a:p>
            <a:pPr indent="2692400"/>
            <a:r>
              <a:rPr lang="en-US" sz="2200" dirty="0">
                <a:solidFill>
                  <a:srgbClr val="0C4659"/>
                </a:solidFill>
              </a:rPr>
              <a:t>Set competitive yet sustainable pricing models that reflects your perceived guest value, cost coverage, profit margin, competitor analysis, perceived costs, and market demand—while also preparing for low-season income dips.</a:t>
            </a:r>
          </a:p>
        </p:txBody>
      </p:sp>
      <p:sp>
        <p:nvSpPr>
          <p:cNvPr id="20" name="TextBox 19">
            <a:extLst>
              <a:ext uri="{FF2B5EF4-FFF2-40B4-BE49-F238E27FC236}">
                <a16:creationId xmlns:a16="http://schemas.microsoft.com/office/drawing/2014/main" id="{CFEDC4B1-A04B-FEA9-9CAF-E926CC867011}"/>
              </a:ext>
            </a:extLst>
          </p:cNvPr>
          <p:cNvSpPr txBox="1"/>
          <p:nvPr/>
        </p:nvSpPr>
        <p:spPr>
          <a:xfrm>
            <a:off x="1158147" y="2045668"/>
            <a:ext cx="10487643" cy="769441"/>
          </a:xfrm>
          <a:prstGeom prst="rect">
            <a:avLst/>
          </a:prstGeom>
          <a:noFill/>
        </p:spPr>
        <p:txBody>
          <a:bodyPr wrap="square" rtlCol="0">
            <a:spAutoFit/>
          </a:bodyPr>
          <a:lstStyle/>
          <a:p>
            <a:pPr indent="2692400"/>
            <a:r>
              <a:rPr lang="en-US" sz="2200" dirty="0">
                <a:solidFill>
                  <a:srgbClr val="0C4659"/>
                </a:solidFill>
              </a:rPr>
              <a:t> Plan for operational costs and expenses such as utilities, permits,  maintenance, insurance, cleaning, amenities, guest services and digital platforms.</a:t>
            </a:r>
          </a:p>
        </p:txBody>
      </p:sp>
      <p:sp>
        <p:nvSpPr>
          <p:cNvPr id="21" name="TextBox 20">
            <a:extLst>
              <a:ext uri="{FF2B5EF4-FFF2-40B4-BE49-F238E27FC236}">
                <a16:creationId xmlns:a16="http://schemas.microsoft.com/office/drawing/2014/main" id="{4DE7BEC6-D3A1-964E-1224-23526FC3BAE8}"/>
              </a:ext>
            </a:extLst>
          </p:cNvPr>
          <p:cNvSpPr txBox="1"/>
          <p:nvPr/>
        </p:nvSpPr>
        <p:spPr>
          <a:xfrm>
            <a:off x="647158" y="3178071"/>
            <a:ext cx="11001273" cy="769441"/>
          </a:xfrm>
          <a:prstGeom prst="rect">
            <a:avLst/>
          </a:prstGeom>
          <a:noFill/>
        </p:spPr>
        <p:txBody>
          <a:bodyPr wrap="square" rtlCol="0">
            <a:spAutoFit/>
          </a:bodyPr>
          <a:lstStyle/>
          <a:p>
            <a:pPr indent="2692400"/>
            <a:r>
              <a:rPr lang="en-US" sz="2200" dirty="0">
                <a:solidFill>
                  <a:srgbClr val="0C4659"/>
                </a:solidFill>
              </a:rPr>
              <a:t>Create a seasonal budget that realistically factors in fluctuations in bookings and prepares you for low season and long-term sustainability goals.</a:t>
            </a:r>
          </a:p>
        </p:txBody>
      </p:sp>
      <p:sp>
        <p:nvSpPr>
          <p:cNvPr id="22" name="Rectangle 21">
            <a:extLst>
              <a:ext uri="{FF2B5EF4-FFF2-40B4-BE49-F238E27FC236}">
                <a16:creationId xmlns:a16="http://schemas.microsoft.com/office/drawing/2014/main" id="{0AA2A9EA-6D8D-51DE-DE83-C78FF5DAC0C6}"/>
              </a:ext>
            </a:extLst>
          </p:cNvPr>
          <p:cNvSpPr/>
          <p:nvPr/>
        </p:nvSpPr>
        <p:spPr>
          <a:xfrm>
            <a:off x="529714" y="5845953"/>
            <a:ext cx="11122614" cy="789386"/>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23" name="Freeform: Shape 22">
            <a:extLst>
              <a:ext uri="{FF2B5EF4-FFF2-40B4-BE49-F238E27FC236}">
                <a16:creationId xmlns:a16="http://schemas.microsoft.com/office/drawing/2014/main" id="{22175917-95AF-35D6-8691-BF7ABBDE5F3A}"/>
              </a:ext>
            </a:extLst>
          </p:cNvPr>
          <p:cNvSpPr/>
          <p:nvPr/>
        </p:nvSpPr>
        <p:spPr>
          <a:xfrm>
            <a:off x="529713" y="5689276"/>
            <a:ext cx="3060735"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24" name="TextBox 23">
            <a:extLst>
              <a:ext uri="{FF2B5EF4-FFF2-40B4-BE49-F238E27FC236}">
                <a16:creationId xmlns:a16="http://schemas.microsoft.com/office/drawing/2014/main" id="{54495F20-A8BA-1799-7B79-407772DA0CC0}"/>
              </a:ext>
            </a:extLst>
          </p:cNvPr>
          <p:cNvSpPr txBox="1"/>
          <p:nvPr/>
        </p:nvSpPr>
        <p:spPr>
          <a:xfrm>
            <a:off x="647158" y="5737447"/>
            <a:ext cx="2939394" cy="430887"/>
          </a:xfrm>
          <a:prstGeom prst="rect">
            <a:avLst/>
          </a:prstGeom>
          <a:noFill/>
        </p:spPr>
        <p:txBody>
          <a:bodyPr wrap="square" rtlCol="0">
            <a:spAutoFit/>
          </a:bodyPr>
          <a:lstStyle/>
          <a:p>
            <a:r>
              <a:rPr lang="en-GB" sz="2200" b="1" dirty="0">
                <a:solidFill>
                  <a:schemeClr val="bg1"/>
                </a:solidFill>
              </a:rPr>
              <a:t>Fixed Vs Variable Costs</a:t>
            </a:r>
          </a:p>
        </p:txBody>
      </p:sp>
      <p:sp>
        <p:nvSpPr>
          <p:cNvPr id="25" name="TextBox 24">
            <a:extLst>
              <a:ext uri="{FF2B5EF4-FFF2-40B4-BE49-F238E27FC236}">
                <a16:creationId xmlns:a16="http://schemas.microsoft.com/office/drawing/2014/main" id="{6CA8D31B-B161-8B23-B92B-41A2031B46B3}"/>
              </a:ext>
            </a:extLst>
          </p:cNvPr>
          <p:cNvSpPr txBox="1"/>
          <p:nvPr/>
        </p:nvSpPr>
        <p:spPr>
          <a:xfrm>
            <a:off x="918462" y="5865897"/>
            <a:ext cx="10591973" cy="769441"/>
          </a:xfrm>
          <a:prstGeom prst="rect">
            <a:avLst/>
          </a:prstGeom>
          <a:noFill/>
        </p:spPr>
        <p:txBody>
          <a:bodyPr wrap="square" rtlCol="0">
            <a:spAutoFit/>
          </a:bodyPr>
          <a:lstStyle/>
          <a:p>
            <a:pPr indent="2692400"/>
            <a:r>
              <a:rPr lang="en-US" sz="2200" dirty="0">
                <a:solidFill>
                  <a:srgbClr val="0C4659"/>
                </a:solidFill>
              </a:rPr>
              <a:t>Breaking down and track fixed vs. variable costs—so you can make smart adjustments without compromising guest experience.</a:t>
            </a:r>
          </a:p>
        </p:txBody>
      </p:sp>
      <p:sp>
        <p:nvSpPr>
          <p:cNvPr id="27" name="TextBox 26">
            <a:extLst>
              <a:ext uri="{FF2B5EF4-FFF2-40B4-BE49-F238E27FC236}">
                <a16:creationId xmlns:a16="http://schemas.microsoft.com/office/drawing/2014/main" id="{E602CA09-881A-E6FB-8CA1-711D72508BCA}"/>
              </a:ext>
            </a:extLst>
          </p:cNvPr>
          <p:cNvSpPr txBox="1"/>
          <p:nvPr/>
        </p:nvSpPr>
        <p:spPr>
          <a:xfrm>
            <a:off x="543568" y="85530"/>
            <a:ext cx="11001273" cy="523220"/>
          </a:xfrm>
          <a:prstGeom prst="rect">
            <a:avLst/>
          </a:prstGeom>
          <a:noFill/>
        </p:spPr>
        <p:txBody>
          <a:bodyPr wrap="square">
            <a:spAutoFit/>
          </a:bodyPr>
          <a:lstStyle/>
          <a:p>
            <a:r>
              <a:rPr lang="en-IE" sz="2800" b="1" dirty="0">
                <a:solidFill>
                  <a:srgbClr val="E96751"/>
                </a:solidFill>
              </a:rPr>
              <a:t>Key Financial Concepts and </a:t>
            </a:r>
            <a:r>
              <a:rPr lang="en-US" sz="2800" b="1" dirty="0">
                <a:solidFill>
                  <a:srgbClr val="E96751"/>
                </a:solidFill>
              </a:rPr>
              <a:t>Terms Explained</a:t>
            </a:r>
          </a:p>
        </p:txBody>
      </p:sp>
      <p:grpSp>
        <p:nvGrpSpPr>
          <p:cNvPr id="26" name="Group 25">
            <a:extLst>
              <a:ext uri="{FF2B5EF4-FFF2-40B4-BE49-F238E27FC236}">
                <a16:creationId xmlns:a16="http://schemas.microsoft.com/office/drawing/2014/main" id="{FFD47EC9-1004-18B4-6A4E-D5E2882FAC46}"/>
              </a:ext>
            </a:extLst>
          </p:cNvPr>
          <p:cNvGrpSpPr/>
          <p:nvPr/>
        </p:nvGrpSpPr>
        <p:grpSpPr>
          <a:xfrm>
            <a:off x="11078024" y="0"/>
            <a:ext cx="720000" cy="861774"/>
            <a:chOff x="1016000" y="1024973"/>
            <a:chExt cx="1016000" cy="1216059"/>
          </a:xfrm>
        </p:grpSpPr>
        <p:sp>
          <p:nvSpPr>
            <p:cNvPr id="28" name="Oval 27">
              <a:extLst>
                <a:ext uri="{FF2B5EF4-FFF2-40B4-BE49-F238E27FC236}">
                  <a16:creationId xmlns:a16="http://schemas.microsoft.com/office/drawing/2014/main" id="{24FDCDE5-A5B1-E93F-A4C7-8FA0319BE327}"/>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3779798D-99FC-F1B2-0B80-F1FB46619717}"/>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spTree>
    <p:extLst>
      <p:ext uri="{BB962C8B-B14F-4D97-AF65-F5344CB8AC3E}">
        <p14:creationId xmlns:p14="http://schemas.microsoft.com/office/powerpoint/2010/main" val="2424422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46D75-293D-B793-459B-E387830F680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4AA2767-39BC-965C-E361-1412FC0751B4}"/>
              </a:ext>
            </a:extLst>
          </p:cNvPr>
          <p:cNvSpPr>
            <a:spLocks noGrp="1"/>
          </p:cNvSpPr>
          <p:nvPr>
            <p:ph type="body" sz="quarter" idx="18"/>
          </p:nvPr>
        </p:nvSpPr>
        <p:spPr>
          <a:xfrm>
            <a:off x="543568" y="540744"/>
            <a:ext cx="10966867" cy="3499183"/>
          </a:xfrm>
        </p:spPr>
        <p:txBody>
          <a:bodyPr/>
          <a:lstStyle/>
          <a:p>
            <a:endParaRPr lang="en-IE" dirty="0"/>
          </a:p>
        </p:txBody>
      </p:sp>
      <p:sp>
        <p:nvSpPr>
          <p:cNvPr id="6" name="Rectangle 5">
            <a:extLst>
              <a:ext uri="{FF2B5EF4-FFF2-40B4-BE49-F238E27FC236}">
                <a16:creationId xmlns:a16="http://schemas.microsoft.com/office/drawing/2014/main" id="{484948B4-F1AE-3755-26CA-050061EFBD89}"/>
              </a:ext>
            </a:extLst>
          </p:cNvPr>
          <p:cNvSpPr/>
          <p:nvPr/>
        </p:nvSpPr>
        <p:spPr>
          <a:xfrm>
            <a:off x="529714" y="355672"/>
            <a:ext cx="11122614" cy="87088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7" name="Freeform: Shape 6">
            <a:extLst>
              <a:ext uri="{FF2B5EF4-FFF2-40B4-BE49-F238E27FC236}">
                <a16:creationId xmlns:a16="http://schemas.microsoft.com/office/drawing/2014/main" id="{7E9ECD69-4EA7-A917-F511-633E0DEB03F6}"/>
              </a:ext>
            </a:extLst>
          </p:cNvPr>
          <p:cNvSpPr/>
          <p:nvPr/>
        </p:nvSpPr>
        <p:spPr>
          <a:xfrm>
            <a:off x="529714" y="198995"/>
            <a:ext cx="2857322"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dirty="0"/>
          </a:p>
        </p:txBody>
      </p:sp>
      <p:sp>
        <p:nvSpPr>
          <p:cNvPr id="8" name="Rectangle 7">
            <a:extLst>
              <a:ext uri="{FF2B5EF4-FFF2-40B4-BE49-F238E27FC236}">
                <a16:creationId xmlns:a16="http://schemas.microsoft.com/office/drawing/2014/main" id="{A9FDCFF2-F002-BE17-4DAC-693BDD2F47EE}"/>
              </a:ext>
            </a:extLst>
          </p:cNvPr>
          <p:cNvSpPr/>
          <p:nvPr/>
        </p:nvSpPr>
        <p:spPr>
          <a:xfrm>
            <a:off x="529714" y="1561043"/>
            <a:ext cx="11122614" cy="806930"/>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9" name="Freeform: Shape 8">
            <a:extLst>
              <a:ext uri="{FF2B5EF4-FFF2-40B4-BE49-F238E27FC236}">
                <a16:creationId xmlns:a16="http://schemas.microsoft.com/office/drawing/2014/main" id="{E12AC376-1646-E8B1-111A-B5EF7E9E1686}"/>
              </a:ext>
            </a:extLst>
          </p:cNvPr>
          <p:cNvSpPr/>
          <p:nvPr/>
        </p:nvSpPr>
        <p:spPr>
          <a:xfrm>
            <a:off x="529714" y="1404365"/>
            <a:ext cx="2857322"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0" name="Rectangle 9">
            <a:extLst>
              <a:ext uri="{FF2B5EF4-FFF2-40B4-BE49-F238E27FC236}">
                <a16:creationId xmlns:a16="http://schemas.microsoft.com/office/drawing/2014/main" id="{FFA6AEF2-8D8B-A067-6C35-C083DB3E6233}"/>
              </a:ext>
            </a:extLst>
          </p:cNvPr>
          <p:cNvSpPr/>
          <p:nvPr/>
        </p:nvSpPr>
        <p:spPr>
          <a:xfrm>
            <a:off x="529714" y="2684921"/>
            <a:ext cx="11122614" cy="87088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1" name="Freeform: Shape 10">
            <a:extLst>
              <a:ext uri="{FF2B5EF4-FFF2-40B4-BE49-F238E27FC236}">
                <a16:creationId xmlns:a16="http://schemas.microsoft.com/office/drawing/2014/main" id="{404B1AA4-336B-C16C-5E55-90C35BA51238}"/>
              </a:ext>
            </a:extLst>
          </p:cNvPr>
          <p:cNvSpPr/>
          <p:nvPr/>
        </p:nvSpPr>
        <p:spPr>
          <a:xfrm>
            <a:off x="529714" y="2515094"/>
            <a:ext cx="2857322"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2" name="Rectangle 11">
            <a:extLst>
              <a:ext uri="{FF2B5EF4-FFF2-40B4-BE49-F238E27FC236}">
                <a16:creationId xmlns:a16="http://schemas.microsoft.com/office/drawing/2014/main" id="{43417366-B7E8-0FE2-5062-EB0BA34BD0CE}"/>
              </a:ext>
            </a:extLst>
          </p:cNvPr>
          <p:cNvSpPr/>
          <p:nvPr/>
        </p:nvSpPr>
        <p:spPr>
          <a:xfrm>
            <a:off x="529714" y="3869098"/>
            <a:ext cx="11122614" cy="870237"/>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3" name="Freeform: Shape 12">
            <a:extLst>
              <a:ext uri="{FF2B5EF4-FFF2-40B4-BE49-F238E27FC236}">
                <a16:creationId xmlns:a16="http://schemas.microsoft.com/office/drawing/2014/main" id="{7BFF8E6F-3078-73AD-B51D-EC7C63581A7B}"/>
              </a:ext>
            </a:extLst>
          </p:cNvPr>
          <p:cNvSpPr/>
          <p:nvPr/>
        </p:nvSpPr>
        <p:spPr>
          <a:xfrm>
            <a:off x="529714" y="3712422"/>
            <a:ext cx="2857322"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4" name="TextBox 13">
            <a:extLst>
              <a:ext uri="{FF2B5EF4-FFF2-40B4-BE49-F238E27FC236}">
                <a16:creationId xmlns:a16="http://schemas.microsoft.com/office/drawing/2014/main" id="{9F4EBAAF-10D8-F08F-F87E-A070426D934A}"/>
              </a:ext>
            </a:extLst>
          </p:cNvPr>
          <p:cNvSpPr txBox="1"/>
          <p:nvPr/>
        </p:nvSpPr>
        <p:spPr>
          <a:xfrm>
            <a:off x="753481" y="261258"/>
            <a:ext cx="2197003" cy="430887"/>
          </a:xfrm>
          <a:prstGeom prst="rect">
            <a:avLst/>
          </a:prstGeom>
          <a:noFill/>
        </p:spPr>
        <p:txBody>
          <a:bodyPr wrap="square" rtlCol="0">
            <a:spAutoFit/>
          </a:bodyPr>
          <a:lstStyle/>
          <a:p>
            <a:r>
              <a:rPr lang="en-GB" sz="2200" b="1" dirty="0">
                <a:solidFill>
                  <a:schemeClr val="bg1"/>
                </a:solidFill>
              </a:rPr>
              <a:t>Revenue</a:t>
            </a:r>
          </a:p>
        </p:txBody>
      </p:sp>
      <p:sp>
        <p:nvSpPr>
          <p:cNvPr id="15" name="TextBox 14">
            <a:extLst>
              <a:ext uri="{FF2B5EF4-FFF2-40B4-BE49-F238E27FC236}">
                <a16:creationId xmlns:a16="http://schemas.microsoft.com/office/drawing/2014/main" id="{4F188526-28C8-A571-5105-62D431C7D378}"/>
              </a:ext>
            </a:extLst>
          </p:cNvPr>
          <p:cNvSpPr txBox="1"/>
          <p:nvPr/>
        </p:nvSpPr>
        <p:spPr>
          <a:xfrm>
            <a:off x="647157" y="1459162"/>
            <a:ext cx="3254308" cy="400110"/>
          </a:xfrm>
          <a:prstGeom prst="rect">
            <a:avLst/>
          </a:prstGeom>
          <a:noFill/>
        </p:spPr>
        <p:txBody>
          <a:bodyPr wrap="square" rtlCol="0">
            <a:spAutoFit/>
          </a:bodyPr>
          <a:lstStyle/>
          <a:p>
            <a:r>
              <a:rPr lang="en-GB" sz="2000" b="1" dirty="0">
                <a:solidFill>
                  <a:schemeClr val="bg1"/>
                </a:solidFill>
              </a:rPr>
              <a:t>Profit</a:t>
            </a:r>
          </a:p>
        </p:txBody>
      </p:sp>
      <p:sp>
        <p:nvSpPr>
          <p:cNvPr id="16" name="TextBox 15">
            <a:extLst>
              <a:ext uri="{FF2B5EF4-FFF2-40B4-BE49-F238E27FC236}">
                <a16:creationId xmlns:a16="http://schemas.microsoft.com/office/drawing/2014/main" id="{2E6EB75C-CF6A-B7CA-8A96-3271B92C5EC8}"/>
              </a:ext>
            </a:extLst>
          </p:cNvPr>
          <p:cNvSpPr txBox="1"/>
          <p:nvPr/>
        </p:nvSpPr>
        <p:spPr>
          <a:xfrm>
            <a:off x="647158" y="2572756"/>
            <a:ext cx="2416704" cy="430887"/>
          </a:xfrm>
          <a:prstGeom prst="rect">
            <a:avLst/>
          </a:prstGeom>
          <a:noFill/>
        </p:spPr>
        <p:txBody>
          <a:bodyPr wrap="square" rtlCol="0">
            <a:spAutoFit/>
          </a:bodyPr>
          <a:lstStyle/>
          <a:p>
            <a:r>
              <a:rPr lang="en-GB" sz="2200" b="1" dirty="0">
                <a:solidFill>
                  <a:schemeClr val="bg1"/>
                </a:solidFill>
              </a:rPr>
              <a:t>Break Even Point</a:t>
            </a:r>
          </a:p>
        </p:txBody>
      </p:sp>
      <p:sp>
        <p:nvSpPr>
          <p:cNvPr id="17" name="TextBox 16">
            <a:extLst>
              <a:ext uri="{FF2B5EF4-FFF2-40B4-BE49-F238E27FC236}">
                <a16:creationId xmlns:a16="http://schemas.microsoft.com/office/drawing/2014/main" id="{627BA128-A5EF-813C-253F-316E22237439}"/>
              </a:ext>
            </a:extLst>
          </p:cNvPr>
          <p:cNvSpPr txBox="1"/>
          <p:nvPr/>
        </p:nvSpPr>
        <p:spPr>
          <a:xfrm>
            <a:off x="647158" y="3760593"/>
            <a:ext cx="2735981" cy="430887"/>
          </a:xfrm>
          <a:prstGeom prst="rect">
            <a:avLst/>
          </a:prstGeom>
          <a:solidFill>
            <a:srgbClr val="086D6E"/>
          </a:solidFill>
        </p:spPr>
        <p:txBody>
          <a:bodyPr wrap="square" rtlCol="0">
            <a:spAutoFit/>
          </a:bodyPr>
          <a:lstStyle/>
          <a:p>
            <a:r>
              <a:rPr lang="en-GB" sz="2200" b="1" dirty="0">
                <a:solidFill>
                  <a:schemeClr val="bg1"/>
                </a:solidFill>
              </a:rPr>
              <a:t>Margin</a:t>
            </a:r>
          </a:p>
        </p:txBody>
      </p:sp>
      <p:sp>
        <p:nvSpPr>
          <p:cNvPr id="18" name="TextBox 17">
            <a:extLst>
              <a:ext uri="{FF2B5EF4-FFF2-40B4-BE49-F238E27FC236}">
                <a16:creationId xmlns:a16="http://schemas.microsoft.com/office/drawing/2014/main" id="{3DDB8C86-D9CF-3355-B712-D9D49F595C65}"/>
              </a:ext>
            </a:extLst>
          </p:cNvPr>
          <p:cNvSpPr txBox="1"/>
          <p:nvPr/>
        </p:nvSpPr>
        <p:spPr>
          <a:xfrm>
            <a:off x="647158" y="406177"/>
            <a:ext cx="11001273" cy="769441"/>
          </a:xfrm>
          <a:prstGeom prst="rect">
            <a:avLst/>
          </a:prstGeom>
          <a:noFill/>
        </p:spPr>
        <p:txBody>
          <a:bodyPr wrap="square" rtlCol="0">
            <a:spAutoFit/>
          </a:bodyPr>
          <a:lstStyle/>
          <a:p>
            <a:pPr indent="2692400"/>
            <a:r>
              <a:rPr lang="en-US" sz="2200" dirty="0">
                <a:solidFill>
                  <a:srgbClr val="0C4659"/>
                </a:solidFill>
              </a:rPr>
              <a:t>The money your business earns from sales (in our case, mainly cabin rental fees).</a:t>
            </a:r>
          </a:p>
        </p:txBody>
      </p:sp>
      <p:sp>
        <p:nvSpPr>
          <p:cNvPr id="19" name="TextBox 18">
            <a:extLst>
              <a:ext uri="{FF2B5EF4-FFF2-40B4-BE49-F238E27FC236}">
                <a16:creationId xmlns:a16="http://schemas.microsoft.com/office/drawing/2014/main" id="{00294C92-DEC0-7651-5A47-3143B840553F}"/>
              </a:ext>
            </a:extLst>
          </p:cNvPr>
          <p:cNvSpPr txBox="1"/>
          <p:nvPr/>
        </p:nvSpPr>
        <p:spPr>
          <a:xfrm>
            <a:off x="731014" y="3878218"/>
            <a:ext cx="10966867" cy="769441"/>
          </a:xfrm>
          <a:prstGeom prst="rect">
            <a:avLst/>
          </a:prstGeom>
          <a:noFill/>
        </p:spPr>
        <p:txBody>
          <a:bodyPr wrap="square" rtlCol="0">
            <a:spAutoFit/>
          </a:bodyPr>
          <a:lstStyle/>
          <a:p>
            <a:pPr indent="2692400"/>
            <a:r>
              <a:rPr lang="en-US" sz="2200" dirty="0">
                <a:solidFill>
                  <a:srgbClr val="0C4659"/>
                </a:solidFill>
              </a:rPr>
              <a:t>Usually refers to profit margin – profit as a percentage of revenue. High margin means you keep a large portion of each euro of revenue as profit.</a:t>
            </a:r>
          </a:p>
        </p:txBody>
      </p:sp>
      <p:sp>
        <p:nvSpPr>
          <p:cNvPr id="20" name="TextBox 19">
            <a:extLst>
              <a:ext uri="{FF2B5EF4-FFF2-40B4-BE49-F238E27FC236}">
                <a16:creationId xmlns:a16="http://schemas.microsoft.com/office/drawing/2014/main" id="{66B70914-6757-B5FE-2D92-FCCA3661437A}"/>
              </a:ext>
            </a:extLst>
          </p:cNvPr>
          <p:cNvSpPr txBox="1"/>
          <p:nvPr/>
        </p:nvSpPr>
        <p:spPr>
          <a:xfrm>
            <a:off x="1158147" y="1552518"/>
            <a:ext cx="10487643" cy="769441"/>
          </a:xfrm>
          <a:prstGeom prst="rect">
            <a:avLst/>
          </a:prstGeom>
          <a:noFill/>
        </p:spPr>
        <p:txBody>
          <a:bodyPr wrap="square" rtlCol="0">
            <a:spAutoFit/>
          </a:bodyPr>
          <a:lstStyle/>
          <a:p>
            <a:pPr indent="2692400"/>
            <a:r>
              <a:rPr lang="en-US" sz="2200" dirty="0">
                <a:solidFill>
                  <a:srgbClr val="0C4659"/>
                </a:solidFill>
              </a:rPr>
              <a:t> Revenue minus expenses. If positive, you’re making money (net profit); if negative, it’s a loss.</a:t>
            </a:r>
          </a:p>
        </p:txBody>
      </p:sp>
      <p:sp>
        <p:nvSpPr>
          <p:cNvPr id="21" name="TextBox 20">
            <a:extLst>
              <a:ext uri="{FF2B5EF4-FFF2-40B4-BE49-F238E27FC236}">
                <a16:creationId xmlns:a16="http://schemas.microsoft.com/office/drawing/2014/main" id="{D2BEB0A1-36BE-A857-439A-AAED2677DE3F}"/>
              </a:ext>
            </a:extLst>
          </p:cNvPr>
          <p:cNvSpPr txBox="1"/>
          <p:nvPr/>
        </p:nvSpPr>
        <p:spPr>
          <a:xfrm>
            <a:off x="647158" y="2684921"/>
            <a:ext cx="11001273" cy="769441"/>
          </a:xfrm>
          <a:prstGeom prst="rect">
            <a:avLst/>
          </a:prstGeom>
          <a:noFill/>
        </p:spPr>
        <p:txBody>
          <a:bodyPr wrap="square" rtlCol="0">
            <a:spAutoFit/>
          </a:bodyPr>
          <a:lstStyle/>
          <a:p>
            <a:pPr indent="2692400"/>
            <a:r>
              <a:rPr lang="en-US" sz="2200" dirty="0">
                <a:solidFill>
                  <a:srgbClr val="0C4659"/>
                </a:solidFill>
              </a:rPr>
              <a:t>The level of sales (or occupancy) at which revenue equals expenses, so profit is zero. Below this, you lose money; above it, you make money.</a:t>
            </a:r>
          </a:p>
        </p:txBody>
      </p:sp>
      <p:sp>
        <p:nvSpPr>
          <p:cNvPr id="22" name="Rectangle 21">
            <a:extLst>
              <a:ext uri="{FF2B5EF4-FFF2-40B4-BE49-F238E27FC236}">
                <a16:creationId xmlns:a16="http://schemas.microsoft.com/office/drawing/2014/main" id="{F0C871FE-5FEC-A8C0-129F-5702FB92FF31}"/>
              </a:ext>
            </a:extLst>
          </p:cNvPr>
          <p:cNvSpPr/>
          <p:nvPr/>
        </p:nvSpPr>
        <p:spPr>
          <a:xfrm>
            <a:off x="529714" y="5073113"/>
            <a:ext cx="11122614" cy="56121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23" name="Freeform: Shape 22">
            <a:extLst>
              <a:ext uri="{FF2B5EF4-FFF2-40B4-BE49-F238E27FC236}">
                <a16:creationId xmlns:a16="http://schemas.microsoft.com/office/drawing/2014/main" id="{35050D94-910B-4611-8EFE-E64635E4891B}"/>
              </a:ext>
            </a:extLst>
          </p:cNvPr>
          <p:cNvSpPr/>
          <p:nvPr/>
        </p:nvSpPr>
        <p:spPr>
          <a:xfrm>
            <a:off x="529714" y="4916436"/>
            <a:ext cx="2853426"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24" name="TextBox 23">
            <a:extLst>
              <a:ext uri="{FF2B5EF4-FFF2-40B4-BE49-F238E27FC236}">
                <a16:creationId xmlns:a16="http://schemas.microsoft.com/office/drawing/2014/main" id="{F5CEC3F3-0B51-9F21-0E16-64F276EDE26E}"/>
              </a:ext>
            </a:extLst>
          </p:cNvPr>
          <p:cNvSpPr txBox="1"/>
          <p:nvPr/>
        </p:nvSpPr>
        <p:spPr>
          <a:xfrm>
            <a:off x="647158" y="4964607"/>
            <a:ext cx="2739878" cy="430887"/>
          </a:xfrm>
          <a:prstGeom prst="rect">
            <a:avLst/>
          </a:prstGeom>
          <a:noFill/>
        </p:spPr>
        <p:txBody>
          <a:bodyPr wrap="square" rtlCol="0">
            <a:spAutoFit/>
          </a:bodyPr>
          <a:lstStyle/>
          <a:p>
            <a:r>
              <a:rPr lang="en-GB" sz="2200" b="1" dirty="0">
                <a:solidFill>
                  <a:schemeClr val="bg1"/>
                </a:solidFill>
              </a:rPr>
              <a:t>Contingency</a:t>
            </a:r>
          </a:p>
        </p:txBody>
      </p:sp>
      <p:sp>
        <p:nvSpPr>
          <p:cNvPr id="25" name="TextBox 24">
            <a:extLst>
              <a:ext uri="{FF2B5EF4-FFF2-40B4-BE49-F238E27FC236}">
                <a16:creationId xmlns:a16="http://schemas.microsoft.com/office/drawing/2014/main" id="{FEFB7C4E-5902-C67A-A0F9-2F3B8EE35E4A}"/>
              </a:ext>
            </a:extLst>
          </p:cNvPr>
          <p:cNvSpPr txBox="1"/>
          <p:nvPr/>
        </p:nvSpPr>
        <p:spPr>
          <a:xfrm>
            <a:off x="918462" y="5093057"/>
            <a:ext cx="10591973" cy="430887"/>
          </a:xfrm>
          <a:prstGeom prst="rect">
            <a:avLst/>
          </a:prstGeom>
          <a:noFill/>
        </p:spPr>
        <p:txBody>
          <a:bodyPr wrap="square" rtlCol="0">
            <a:spAutoFit/>
          </a:bodyPr>
          <a:lstStyle/>
          <a:p>
            <a:pPr indent="2692400"/>
            <a:r>
              <a:rPr lang="en-US" sz="2200" dirty="0">
                <a:solidFill>
                  <a:srgbClr val="0C4659"/>
                </a:solidFill>
              </a:rPr>
              <a:t>Extra allowance for unexpected costs or deviations in plan.</a:t>
            </a:r>
          </a:p>
        </p:txBody>
      </p:sp>
      <p:sp>
        <p:nvSpPr>
          <p:cNvPr id="3" name="Rectangle 2">
            <a:extLst>
              <a:ext uri="{FF2B5EF4-FFF2-40B4-BE49-F238E27FC236}">
                <a16:creationId xmlns:a16="http://schemas.microsoft.com/office/drawing/2014/main" id="{0734B545-93CB-AD0A-A673-EC22B1DAA7FF}"/>
              </a:ext>
            </a:extLst>
          </p:cNvPr>
          <p:cNvSpPr/>
          <p:nvPr/>
        </p:nvSpPr>
        <p:spPr>
          <a:xfrm>
            <a:off x="529714" y="5845953"/>
            <a:ext cx="11122614" cy="789386"/>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4" name="Freeform: Shape 3">
            <a:extLst>
              <a:ext uri="{FF2B5EF4-FFF2-40B4-BE49-F238E27FC236}">
                <a16:creationId xmlns:a16="http://schemas.microsoft.com/office/drawing/2014/main" id="{BD94BE67-5E17-E501-B4D8-36B832CD67C6}"/>
              </a:ext>
            </a:extLst>
          </p:cNvPr>
          <p:cNvSpPr/>
          <p:nvPr/>
        </p:nvSpPr>
        <p:spPr>
          <a:xfrm>
            <a:off x="529713" y="5689276"/>
            <a:ext cx="3060735"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5" name="TextBox 4">
            <a:extLst>
              <a:ext uri="{FF2B5EF4-FFF2-40B4-BE49-F238E27FC236}">
                <a16:creationId xmlns:a16="http://schemas.microsoft.com/office/drawing/2014/main" id="{915F534D-4293-0487-3CB8-5B7576415326}"/>
              </a:ext>
            </a:extLst>
          </p:cNvPr>
          <p:cNvSpPr txBox="1"/>
          <p:nvPr/>
        </p:nvSpPr>
        <p:spPr>
          <a:xfrm>
            <a:off x="647158" y="5737447"/>
            <a:ext cx="2939394" cy="400110"/>
          </a:xfrm>
          <a:prstGeom prst="rect">
            <a:avLst/>
          </a:prstGeom>
          <a:noFill/>
        </p:spPr>
        <p:txBody>
          <a:bodyPr wrap="square" rtlCol="0">
            <a:spAutoFit/>
          </a:bodyPr>
          <a:lstStyle/>
          <a:p>
            <a:r>
              <a:rPr lang="en-GB" sz="2000" b="1" dirty="0">
                <a:solidFill>
                  <a:schemeClr val="bg1"/>
                </a:solidFill>
              </a:rPr>
              <a:t>ROI Return on Investment</a:t>
            </a:r>
          </a:p>
        </p:txBody>
      </p:sp>
      <p:sp>
        <p:nvSpPr>
          <p:cNvPr id="26" name="TextBox 25">
            <a:extLst>
              <a:ext uri="{FF2B5EF4-FFF2-40B4-BE49-F238E27FC236}">
                <a16:creationId xmlns:a16="http://schemas.microsoft.com/office/drawing/2014/main" id="{6DA2F474-DB6B-333D-702E-A5F371026B8E}"/>
              </a:ext>
            </a:extLst>
          </p:cNvPr>
          <p:cNvSpPr txBox="1"/>
          <p:nvPr/>
        </p:nvSpPr>
        <p:spPr>
          <a:xfrm>
            <a:off x="952869" y="5855925"/>
            <a:ext cx="10591973" cy="430887"/>
          </a:xfrm>
          <a:prstGeom prst="rect">
            <a:avLst/>
          </a:prstGeom>
          <a:noFill/>
        </p:spPr>
        <p:txBody>
          <a:bodyPr wrap="square" rtlCol="0">
            <a:spAutoFit/>
          </a:bodyPr>
          <a:lstStyle/>
          <a:p>
            <a:pPr indent="2692400"/>
            <a:r>
              <a:rPr lang="en-US" sz="2200" dirty="0">
                <a:solidFill>
                  <a:srgbClr val="0C4659"/>
                </a:solidFill>
              </a:rPr>
              <a:t>A measure of what you get back relative to what you put in. </a:t>
            </a:r>
          </a:p>
        </p:txBody>
      </p:sp>
    </p:spTree>
    <p:extLst>
      <p:ext uri="{BB962C8B-B14F-4D97-AF65-F5344CB8AC3E}">
        <p14:creationId xmlns:p14="http://schemas.microsoft.com/office/powerpoint/2010/main" val="2074570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1C082-F28C-4ECB-694E-CE2CFCAF78A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31DF9BE-D10E-BEB6-2C42-88717466F5D7}"/>
              </a:ext>
            </a:extLst>
          </p:cNvPr>
          <p:cNvSpPr>
            <a:spLocks noGrp="1"/>
          </p:cNvSpPr>
          <p:nvPr>
            <p:ph type="body" sz="quarter" idx="16"/>
          </p:nvPr>
        </p:nvSpPr>
        <p:spPr>
          <a:xfrm>
            <a:off x="405246" y="160927"/>
            <a:ext cx="10614687" cy="803654"/>
          </a:xfrm>
        </p:spPr>
        <p:txBody>
          <a:bodyPr/>
          <a:lstStyle/>
          <a:p>
            <a:r>
              <a:rPr lang="en-US" sz="2800" dirty="0">
                <a:solidFill>
                  <a:srgbClr val="E96751"/>
                </a:solidFill>
              </a:rPr>
              <a:t>Key Financial Metrics for Glamping Business</a:t>
            </a:r>
          </a:p>
          <a:p>
            <a:endParaRPr lang="en-IE" sz="2800" dirty="0">
              <a:solidFill>
                <a:srgbClr val="E96751"/>
              </a:solidFill>
            </a:endParaRPr>
          </a:p>
        </p:txBody>
      </p:sp>
      <p:graphicFrame>
        <p:nvGraphicFramePr>
          <p:cNvPr id="12" name="Table 11">
            <a:extLst>
              <a:ext uri="{FF2B5EF4-FFF2-40B4-BE49-F238E27FC236}">
                <a16:creationId xmlns:a16="http://schemas.microsoft.com/office/drawing/2014/main" id="{0B29D1EA-F0D0-8A6D-15DC-AB5527FF69C5}"/>
              </a:ext>
            </a:extLst>
          </p:cNvPr>
          <p:cNvGraphicFramePr>
            <a:graphicFrameLocks noGrp="1"/>
          </p:cNvGraphicFramePr>
          <p:nvPr/>
        </p:nvGraphicFramePr>
        <p:xfrm>
          <a:off x="405246" y="761603"/>
          <a:ext cx="11353799" cy="5715000"/>
        </p:xfrm>
        <a:graphic>
          <a:graphicData uri="http://schemas.openxmlformats.org/drawingml/2006/table">
            <a:tbl>
              <a:tblPr/>
              <a:tblGrid>
                <a:gridCol w="2479697">
                  <a:extLst>
                    <a:ext uri="{9D8B030D-6E8A-4147-A177-3AD203B41FA5}">
                      <a16:colId xmlns:a16="http://schemas.microsoft.com/office/drawing/2014/main" val="2482102651"/>
                    </a:ext>
                  </a:extLst>
                </a:gridCol>
                <a:gridCol w="2653273">
                  <a:extLst>
                    <a:ext uri="{9D8B030D-6E8A-4147-A177-3AD203B41FA5}">
                      <a16:colId xmlns:a16="http://schemas.microsoft.com/office/drawing/2014/main" val="96230352"/>
                    </a:ext>
                  </a:extLst>
                </a:gridCol>
                <a:gridCol w="3015234">
                  <a:extLst>
                    <a:ext uri="{9D8B030D-6E8A-4147-A177-3AD203B41FA5}">
                      <a16:colId xmlns:a16="http://schemas.microsoft.com/office/drawing/2014/main" val="899720417"/>
                    </a:ext>
                  </a:extLst>
                </a:gridCol>
                <a:gridCol w="3205595">
                  <a:extLst>
                    <a:ext uri="{9D8B030D-6E8A-4147-A177-3AD203B41FA5}">
                      <a16:colId xmlns:a16="http://schemas.microsoft.com/office/drawing/2014/main" val="1013093825"/>
                    </a:ext>
                  </a:extLst>
                </a:gridCol>
              </a:tblGrid>
              <a:tr h="0">
                <a:tc>
                  <a:txBody>
                    <a:bodyPr/>
                    <a:lstStyle/>
                    <a:p>
                      <a:pPr fontAlgn="t"/>
                      <a:r>
                        <a:rPr lang="en-IE" sz="2000" b="1" dirty="0">
                          <a:solidFill>
                            <a:schemeClr val="bg1"/>
                          </a:solidFill>
                          <a:effectLst/>
                        </a:rPr>
                        <a:t>Key Metric</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fontAlgn="t"/>
                      <a:r>
                        <a:rPr lang="en-IE" sz="2000" b="1" dirty="0">
                          <a:solidFill>
                            <a:schemeClr val="bg1"/>
                          </a:solidFill>
                          <a:effectLst/>
                        </a:rPr>
                        <a:t>Description</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fontAlgn="t"/>
                      <a:r>
                        <a:rPr lang="en-IE" sz="2000" b="1" dirty="0">
                          <a:solidFill>
                            <a:schemeClr val="bg1"/>
                          </a:solidFill>
                          <a:effectLst/>
                        </a:rPr>
                        <a:t>Significance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fontAlgn="t"/>
                      <a:r>
                        <a:rPr lang="en-IE" sz="2000" b="1" dirty="0">
                          <a:solidFill>
                            <a:schemeClr val="bg1"/>
                          </a:solidFill>
                          <a:effectLst/>
                        </a:rPr>
                        <a:t>Optimisation Tips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681461239"/>
                  </a:ext>
                </a:extLst>
              </a:tr>
              <a:tr h="0">
                <a:tc>
                  <a:txBody>
                    <a:bodyPr/>
                    <a:lstStyle/>
                    <a:p>
                      <a:pPr fontAlgn="t"/>
                      <a:r>
                        <a:rPr lang="en-IE" sz="2000" b="1" dirty="0">
                          <a:solidFill>
                            <a:schemeClr val="bg1"/>
                          </a:solidFill>
                          <a:effectLst/>
                        </a:rPr>
                        <a:t>Occupancy Rates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fontAlgn="t"/>
                      <a:r>
                        <a:rPr lang="en-IE" sz="2000" dirty="0">
                          <a:solidFill>
                            <a:srgbClr val="595959"/>
                          </a:solidFill>
                          <a:effectLst/>
                        </a:rPr>
                        <a:t>Percentage of booked units or rooms.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Shows how often you fill your rooms or units and the potential revenue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kern="1200" dirty="0">
                          <a:solidFill>
                            <a:srgbClr val="595959"/>
                          </a:solidFill>
                          <a:effectLst/>
                          <a:latin typeface="+mn-lt"/>
                          <a:ea typeface="+mn-ea"/>
                          <a:cs typeface="+mn-cs"/>
                        </a:rPr>
                        <a:t>Run promotions in quiet months; enhance guest experience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2687263"/>
                  </a:ext>
                </a:extLst>
              </a:tr>
              <a:tr h="0">
                <a:tc>
                  <a:txBody>
                    <a:bodyPr/>
                    <a:lstStyle/>
                    <a:p>
                      <a:pPr fontAlgn="t"/>
                      <a:r>
                        <a:rPr lang="en-IE" sz="2000" b="1" dirty="0">
                          <a:solidFill>
                            <a:schemeClr val="bg1"/>
                          </a:solidFill>
                          <a:effectLst/>
                        </a:rPr>
                        <a:t>Average Nightly Rates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fontAlgn="t"/>
                      <a:r>
                        <a:rPr lang="en-IE" sz="2000" dirty="0">
                          <a:solidFill>
                            <a:srgbClr val="595959"/>
                          </a:solidFill>
                          <a:effectLst/>
                        </a:rPr>
                        <a:t>Income per booked unit/room per night</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Measures how well you're pricing</a:t>
                      </a:r>
                      <a:endParaRPr lang="en-IE" sz="2000" dirty="0">
                        <a:solidFill>
                          <a:srgbClr val="595959"/>
                        </a:solidFill>
                        <a:effectLst/>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Adjust rates/prices based on seasons and demand</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0872251"/>
                  </a:ext>
                </a:extLst>
              </a:tr>
              <a:tr h="0">
                <a:tc>
                  <a:txBody>
                    <a:bodyPr/>
                    <a:lstStyle/>
                    <a:p>
                      <a:pPr fontAlgn="t"/>
                      <a:r>
                        <a:rPr lang="en-IE" sz="2000" b="1" dirty="0">
                          <a:solidFill>
                            <a:schemeClr val="bg1"/>
                          </a:solidFill>
                          <a:effectLst/>
                        </a:rPr>
                        <a:t>Seasonality Impact</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fontAlgn="t"/>
                      <a:r>
                        <a:rPr lang="en-US" sz="2000" dirty="0">
                          <a:solidFill>
                            <a:srgbClr val="595959"/>
                          </a:solidFill>
                          <a:effectLst/>
                        </a:rPr>
                        <a:t>Changes in bookings throughout the year/seasons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Helps you plan for stable income </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Provide off-season deals or offer themed events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1777611"/>
                  </a:ext>
                </a:extLst>
              </a:tr>
              <a:tr h="0">
                <a:tc>
                  <a:txBody>
                    <a:bodyPr/>
                    <a:lstStyle/>
                    <a:p>
                      <a:pPr fontAlgn="t"/>
                      <a:r>
                        <a:rPr lang="en-IE" sz="2000" b="1" dirty="0">
                          <a:solidFill>
                            <a:schemeClr val="bg1"/>
                          </a:solidFill>
                          <a:effectLst/>
                        </a:rPr>
                        <a:t>Customer Acquisition Costs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fontAlgn="t"/>
                      <a:r>
                        <a:rPr lang="en-US" sz="2000" dirty="0">
                          <a:solidFill>
                            <a:srgbClr val="595959"/>
                          </a:solidFill>
                          <a:effectLst/>
                        </a:rPr>
                        <a:t>What it costs you to get a new guest</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Shows how well your marketing is doing</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Use referrals, improve online presence/social media and SEO </a:t>
                      </a:r>
                      <a:r>
                        <a:rPr lang="en-US" sz="2000" dirty="0" err="1">
                          <a:solidFill>
                            <a:srgbClr val="595959"/>
                          </a:solidFill>
                          <a:effectLst/>
                        </a:rPr>
                        <a:t>optimisation</a:t>
                      </a:r>
                      <a:endParaRPr lang="en-US" sz="2000" dirty="0">
                        <a:solidFill>
                          <a:srgbClr val="595959"/>
                        </a:solidFill>
                        <a:effectLst/>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0446862"/>
                  </a:ext>
                </a:extLst>
              </a:tr>
              <a:tr h="0">
                <a:tc>
                  <a:txBody>
                    <a:bodyPr/>
                    <a:lstStyle/>
                    <a:p>
                      <a:pPr fontAlgn="t"/>
                      <a:r>
                        <a:rPr lang="en-IE" sz="2000" b="1" dirty="0">
                          <a:solidFill>
                            <a:schemeClr val="bg1"/>
                          </a:solidFill>
                          <a:effectLst/>
                        </a:rPr>
                        <a:t>Customer Lifetime Value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fontAlgn="t"/>
                      <a:r>
                        <a:rPr lang="en-US" sz="2000" dirty="0">
                          <a:solidFill>
                            <a:srgbClr val="595959"/>
                          </a:solidFill>
                          <a:effectLst/>
                        </a:rPr>
                        <a:t>Total revenue from one guest over time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Tells you how valuable or profitable repeat guests are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Provide exceptional service, loyalty programs, </a:t>
                      </a:r>
                      <a:r>
                        <a:rPr lang="en-US" sz="2000" dirty="0" err="1">
                          <a:solidFill>
                            <a:srgbClr val="595959"/>
                          </a:solidFill>
                          <a:effectLst/>
                        </a:rPr>
                        <a:t>personalised</a:t>
                      </a:r>
                      <a:r>
                        <a:rPr lang="en-US" sz="2000" dirty="0">
                          <a:solidFill>
                            <a:srgbClr val="595959"/>
                          </a:solidFill>
                          <a:effectLst/>
                        </a:rPr>
                        <a:t> marketing</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5370017"/>
                  </a:ext>
                </a:extLst>
              </a:tr>
            </a:tbl>
          </a:graphicData>
        </a:graphic>
      </p:graphicFrame>
    </p:spTree>
    <p:extLst>
      <p:ext uri="{BB962C8B-B14F-4D97-AF65-F5344CB8AC3E}">
        <p14:creationId xmlns:p14="http://schemas.microsoft.com/office/powerpoint/2010/main" val="3467612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52906-B387-1F2D-346E-FACC1DF46539}"/>
            </a:ext>
          </a:extLst>
        </p:cNvPr>
        <p:cNvGrpSpPr/>
        <p:nvPr/>
      </p:nvGrpSpPr>
      <p:grpSpPr>
        <a:xfrm>
          <a:off x="0" y="0"/>
          <a:ext cx="0" cy="0"/>
          <a:chOff x="0" y="0"/>
          <a:chExt cx="0" cy="0"/>
        </a:xfrm>
      </p:grpSpPr>
      <p:sp>
        <p:nvSpPr>
          <p:cNvPr id="8" name="Freeform: Shape 7">
            <a:extLst>
              <a:ext uri="{FF2B5EF4-FFF2-40B4-BE49-F238E27FC236}">
                <a16:creationId xmlns:a16="http://schemas.microsoft.com/office/drawing/2014/main" id="{D7D9A102-B737-2F1F-FE54-58204F6CF016}"/>
              </a:ext>
            </a:extLst>
          </p:cNvPr>
          <p:cNvSpPr/>
          <p:nvPr/>
        </p:nvSpPr>
        <p:spPr>
          <a:xfrm>
            <a:off x="798380" y="2500845"/>
            <a:ext cx="10755445" cy="2833156"/>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defTabSz="1066800">
              <a:lnSpc>
                <a:spcPct val="90000"/>
              </a:lnSpc>
              <a:spcBef>
                <a:spcPct val="0"/>
              </a:spcBef>
              <a:spcAft>
                <a:spcPct val="35000"/>
              </a:spcAft>
            </a:pPr>
            <a:r>
              <a:rPr lang="en-US" sz="2400" b="1" dirty="0"/>
              <a:t>Financial Strategy:</a:t>
            </a:r>
            <a:r>
              <a:rPr lang="en-US" sz="2400" dirty="0"/>
              <a:t> This is your </a:t>
            </a:r>
            <a:r>
              <a:rPr lang="en-US" sz="2400" b="1" dirty="0"/>
              <a:t>plan for managing money</a:t>
            </a:r>
            <a:r>
              <a:rPr lang="en-US" sz="2400" dirty="0"/>
              <a:t> to achieve your business goals. It involves deciding how to </a:t>
            </a:r>
            <a:r>
              <a:rPr lang="en-US" sz="2400" b="1" dirty="0"/>
              <a:t>spend, save, and invest</a:t>
            </a:r>
            <a:r>
              <a:rPr lang="en-US" sz="2400" dirty="0"/>
              <a:t> your funds wisely over time. </a:t>
            </a:r>
          </a:p>
          <a:p>
            <a:pPr defTabSz="1066800">
              <a:lnSpc>
                <a:spcPct val="90000"/>
              </a:lnSpc>
              <a:spcBef>
                <a:spcPct val="0"/>
              </a:spcBef>
              <a:spcAft>
                <a:spcPct val="35000"/>
              </a:spcAft>
            </a:pPr>
            <a:r>
              <a:rPr lang="en-US" sz="2400" b="1" i="1" dirty="0"/>
              <a:t>For example</a:t>
            </a:r>
            <a:r>
              <a:rPr lang="en-US" sz="2400" b="1" dirty="0"/>
              <a:t>, </a:t>
            </a:r>
            <a:r>
              <a:rPr lang="en-US" sz="2400" dirty="0"/>
              <a:t>your strategy might be to save 20% of your monthly rental income from cottages to fund the construction of a new treehouse next year. Your financial strategy guides such decisions, enabling you to grow your business sustainably.</a:t>
            </a:r>
            <a:endParaRPr lang="en-GB" sz="2400" b="0" kern="1200" dirty="0"/>
          </a:p>
        </p:txBody>
      </p:sp>
      <p:sp>
        <p:nvSpPr>
          <p:cNvPr id="4" name="Text Placeholder 3">
            <a:extLst>
              <a:ext uri="{FF2B5EF4-FFF2-40B4-BE49-F238E27FC236}">
                <a16:creationId xmlns:a16="http://schemas.microsoft.com/office/drawing/2014/main" id="{1E8698F0-9E84-85EE-879B-788D293CF9ED}"/>
              </a:ext>
            </a:extLst>
          </p:cNvPr>
          <p:cNvSpPr>
            <a:spLocks noGrp="1"/>
          </p:cNvSpPr>
          <p:nvPr>
            <p:ph type="body" sz="quarter" idx="16"/>
          </p:nvPr>
        </p:nvSpPr>
        <p:spPr>
          <a:xfrm>
            <a:off x="363933" y="263530"/>
            <a:ext cx="10614687" cy="803654"/>
          </a:xfrm>
        </p:spPr>
        <p:txBody>
          <a:bodyPr/>
          <a:lstStyle/>
          <a:p>
            <a:r>
              <a:rPr lang="en-IE" dirty="0">
                <a:solidFill>
                  <a:srgbClr val="E96751"/>
                </a:solidFill>
              </a:rPr>
              <a:t>Key Financial Concepts: </a:t>
            </a:r>
            <a:r>
              <a:rPr lang="en-IE" dirty="0">
                <a:solidFill>
                  <a:srgbClr val="459597"/>
                </a:solidFill>
              </a:rPr>
              <a:t>Financial Strategy</a:t>
            </a:r>
            <a:endParaRPr lang="en-US" dirty="0">
              <a:solidFill>
                <a:srgbClr val="459597"/>
              </a:solidFill>
            </a:endParaRPr>
          </a:p>
        </p:txBody>
      </p:sp>
      <p:cxnSp>
        <p:nvCxnSpPr>
          <p:cNvPr id="2" name="Straight Connector 1">
            <a:extLst>
              <a:ext uri="{FF2B5EF4-FFF2-40B4-BE49-F238E27FC236}">
                <a16:creationId xmlns:a16="http://schemas.microsoft.com/office/drawing/2014/main" id="{58B5FB33-F7C2-EC6E-8C17-510361E7819C}"/>
              </a:ext>
            </a:extLst>
          </p:cNvPr>
          <p:cNvCxnSpPr>
            <a:cxnSpLocks/>
          </p:cNvCxnSpPr>
          <p:nvPr/>
        </p:nvCxnSpPr>
        <p:spPr>
          <a:xfrm>
            <a:off x="0" y="110844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pic>
        <p:nvPicPr>
          <p:cNvPr id="18" name="Picture 17" descr="A person holding a house and a couple of dollar bills&#10;&#10;AI-generated content may be incorrect.">
            <a:extLst>
              <a:ext uri="{FF2B5EF4-FFF2-40B4-BE49-F238E27FC236}">
                <a16:creationId xmlns:a16="http://schemas.microsoft.com/office/drawing/2014/main" id="{8AA3CB36-6011-56AE-9714-808285FAD7D6}"/>
              </a:ext>
            </a:extLst>
          </p:cNvPr>
          <p:cNvPicPr>
            <a:picLocks noChangeAspect="1"/>
          </p:cNvPicPr>
          <p:nvPr/>
        </p:nvPicPr>
        <p:blipFill>
          <a:blip r:embed="rId2"/>
          <a:stretch>
            <a:fillRect/>
          </a:stretch>
        </p:blipFill>
        <p:spPr>
          <a:xfrm>
            <a:off x="123825" y="3075714"/>
            <a:ext cx="2455554" cy="1440000"/>
          </a:xfrm>
          <a:prstGeom prst="rect">
            <a:avLst/>
          </a:prstGeom>
        </p:spPr>
      </p:pic>
      <p:sp>
        <p:nvSpPr>
          <p:cNvPr id="20" name="TextBox 19">
            <a:extLst>
              <a:ext uri="{FF2B5EF4-FFF2-40B4-BE49-F238E27FC236}">
                <a16:creationId xmlns:a16="http://schemas.microsoft.com/office/drawing/2014/main" id="{367CC862-7CDA-2058-EDE6-FEA81CF418F0}"/>
              </a:ext>
            </a:extLst>
          </p:cNvPr>
          <p:cNvSpPr txBox="1"/>
          <p:nvPr/>
        </p:nvSpPr>
        <p:spPr>
          <a:xfrm>
            <a:off x="440531" y="1219822"/>
            <a:ext cx="10351294" cy="830997"/>
          </a:xfrm>
          <a:prstGeom prst="rect">
            <a:avLst/>
          </a:prstGeom>
          <a:noFill/>
        </p:spPr>
        <p:txBody>
          <a:bodyPr wrap="square">
            <a:spAutoFit/>
          </a:bodyPr>
          <a:lstStyle/>
          <a:p>
            <a:r>
              <a:rPr lang="en-US" sz="2400" dirty="0">
                <a:solidFill>
                  <a:srgbClr val="494949"/>
                </a:solidFill>
              </a:rPr>
              <a:t>Before we dive deeper, let’s clarify a few key concepts in simple terms, with examples relevant to an alternative accommodation business:</a:t>
            </a:r>
            <a:endParaRPr lang="en-IE" sz="2400" dirty="0">
              <a:solidFill>
                <a:srgbClr val="494949"/>
              </a:solidFill>
            </a:endParaRPr>
          </a:p>
        </p:txBody>
      </p:sp>
    </p:spTree>
    <p:extLst>
      <p:ext uri="{BB962C8B-B14F-4D97-AF65-F5344CB8AC3E}">
        <p14:creationId xmlns:p14="http://schemas.microsoft.com/office/powerpoint/2010/main" val="2197832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FFE24-EBA7-8DE3-FEAD-982E5F090573}"/>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7158653A-F87D-86E7-4932-06294C3FEA71}"/>
              </a:ext>
            </a:extLst>
          </p:cNvPr>
          <p:cNvSpPr/>
          <p:nvPr/>
        </p:nvSpPr>
        <p:spPr>
          <a:xfrm>
            <a:off x="798380" y="1558114"/>
            <a:ext cx="10755445" cy="3947335"/>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Budgeting:</a:t>
            </a:r>
            <a:r>
              <a:rPr lang="en-US" sz="2400" dirty="0"/>
              <a:t> Budgeting is the process of </a:t>
            </a:r>
            <a:r>
              <a:rPr lang="en-US" sz="2400" b="1" dirty="0"/>
              <a:t>planning your income and expenses</a:t>
            </a:r>
            <a:r>
              <a:rPr lang="en-US" sz="2400" dirty="0"/>
              <a:t> over a period (typically monthly or annually). It’s basically a </a:t>
            </a:r>
            <a:r>
              <a:rPr lang="en-US" sz="2400" b="1" dirty="0"/>
              <a:t>financial plan</a:t>
            </a:r>
            <a:r>
              <a:rPr lang="en-US" sz="2400" dirty="0"/>
              <a:t> that shows where your money will come from and how you’ll use it. Budgeting ensures you don’t spend more than you earn. </a:t>
            </a:r>
          </a:p>
          <a:p>
            <a:endParaRPr lang="en-US" sz="2400" i="1" dirty="0"/>
          </a:p>
          <a:p>
            <a:r>
              <a:rPr lang="en-US" sz="2400" b="1" i="1" dirty="0"/>
              <a:t>For instance</a:t>
            </a:r>
            <a:r>
              <a:rPr lang="en-US" sz="2400" b="1" dirty="0"/>
              <a:t>, </a:t>
            </a:r>
            <a:r>
              <a:rPr lang="en-US" sz="2400" dirty="0"/>
              <a:t>you might create a monthly budget for your farm guest house that estimates €5,000 in income from guests and €4,000 in expenses (rent, salaries, cleaning supplies, etc.), leaving a €1,000 surplus. This helps you decide if you can afford new linens or should save that €1,000 for future renovations.</a:t>
            </a:r>
          </a:p>
        </p:txBody>
      </p:sp>
      <p:sp>
        <p:nvSpPr>
          <p:cNvPr id="4" name="Text Placeholder 3">
            <a:extLst>
              <a:ext uri="{FF2B5EF4-FFF2-40B4-BE49-F238E27FC236}">
                <a16:creationId xmlns:a16="http://schemas.microsoft.com/office/drawing/2014/main" id="{AEACBB58-1DB5-94BB-2029-9BEC5FD27457}"/>
              </a:ext>
            </a:extLst>
          </p:cNvPr>
          <p:cNvSpPr>
            <a:spLocks noGrp="1"/>
          </p:cNvSpPr>
          <p:nvPr>
            <p:ph type="body" sz="quarter" idx="16"/>
          </p:nvPr>
        </p:nvSpPr>
        <p:spPr>
          <a:xfrm>
            <a:off x="363933" y="263530"/>
            <a:ext cx="10614687" cy="803654"/>
          </a:xfrm>
        </p:spPr>
        <p:txBody>
          <a:bodyPr/>
          <a:lstStyle/>
          <a:p>
            <a:r>
              <a:rPr lang="en-IE" dirty="0">
                <a:solidFill>
                  <a:srgbClr val="E96751"/>
                </a:solidFill>
              </a:rPr>
              <a:t>Key Financial Concepts: </a:t>
            </a:r>
            <a:r>
              <a:rPr lang="en-IE" dirty="0">
                <a:solidFill>
                  <a:srgbClr val="459597"/>
                </a:solidFill>
              </a:rPr>
              <a:t>Budgeting</a:t>
            </a:r>
            <a:endParaRPr lang="en-US" dirty="0">
              <a:solidFill>
                <a:srgbClr val="E96751"/>
              </a:solidFill>
            </a:endParaRPr>
          </a:p>
        </p:txBody>
      </p:sp>
      <p:cxnSp>
        <p:nvCxnSpPr>
          <p:cNvPr id="2" name="Straight Connector 1">
            <a:extLst>
              <a:ext uri="{FF2B5EF4-FFF2-40B4-BE49-F238E27FC236}">
                <a16:creationId xmlns:a16="http://schemas.microsoft.com/office/drawing/2014/main" id="{297E44B8-171C-2B05-F4DF-FF411793DF5E}"/>
              </a:ext>
            </a:extLst>
          </p:cNvPr>
          <p:cNvCxnSpPr>
            <a:cxnSpLocks/>
          </p:cNvCxnSpPr>
          <p:nvPr/>
        </p:nvCxnSpPr>
        <p:spPr>
          <a:xfrm>
            <a:off x="0" y="110844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pic>
        <p:nvPicPr>
          <p:cNvPr id="16" name="Picture 15" descr="A house with a sign on it&#10;&#10;AI-generated content may be incorrect.">
            <a:extLst>
              <a:ext uri="{FF2B5EF4-FFF2-40B4-BE49-F238E27FC236}">
                <a16:creationId xmlns:a16="http://schemas.microsoft.com/office/drawing/2014/main" id="{D6AC0A94-F2A7-63FF-9438-421DF7C6FEB5}"/>
              </a:ext>
            </a:extLst>
          </p:cNvPr>
          <p:cNvPicPr>
            <a:picLocks noChangeAspect="1"/>
          </p:cNvPicPr>
          <p:nvPr/>
        </p:nvPicPr>
        <p:blipFill>
          <a:blip r:embed="rId2"/>
          <a:stretch>
            <a:fillRect/>
          </a:stretch>
        </p:blipFill>
        <p:spPr>
          <a:xfrm>
            <a:off x="110562" y="2714216"/>
            <a:ext cx="2455554" cy="1440000"/>
          </a:xfrm>
          <a:prstGeom prst="rect">
            <a:avLst/>
          </a:prstGeom>
        </p:spPr>
      </p:pic>
    </p:spTree>
    <p:extLst>
      <p:ext uri="{BB962C8B-B14F-4D97-AF65-F5344CB8AC3E}">
        <p14:creationId xmlns:p14="http://schemas.microsoft.com/office/powerpoint/2010/main" val="227304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BC66-ABD9-0C09-E0B1-DD4411D961A3}"/>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9A5C255-95BA-619C-821D-7B127EDD9D0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a:t>
            </a:fld>
            <a:endParaRPr lang="fr-CA" dirty="0"/>
          </a:p>
        </p:txBody>
      </p:sp>
      <p:sp>
        <p:nvSpPr>
          <p:cNvPr id="13" name="Text Placeholder 1">
            <a:extLst>
              <a:ext uri="{FF2B5EF4-FFF2-40B4-BE49-F238E27FC236}">
                <a16:creationId xmlns:a16="http://schemas.microsoft.com/office/drawing/2014/main" id="{5B7F3B94-7ECD-3CBD-6399-8FDF914877E7}"/>
              </a:ext>
            </a:extLst>
          </p:cNvPr>
          <p:cNvSpPr>
            <a:spLocks noGrp="1"/>
          </p:cNvSpPr>
          <p:nvPr>
            <p:ph type="body" sz="quarter" idx="16"/>
          </p:nvPr>
        </p:nvSpPr>
        <p:spPr>
          <a:xfrm>
            <a:off x="558237" y="2464805"/>
            <a:ext cx="4515214" cy="3066422"/>
          </a:xfrm>
        </p:spPr>
        <p:txBody>
          <a:bodyPr>
            <a:normAutofit/>
          </a:bodyPr>
          <a:lstStyle/>
          <a:p>
            <a:r>
              <a:rPr lang="en-US" sz="3700" dirty="0"/>
              <a:t>Laying the Financial Foundations for a Viable Accommodation Business</a:t>
            </a:r>
          </a:p>
        </p:txBody>
      </p:sp>
      <p:sp>
        <p:nvSpPr>
          <p:cNvPr id="14" name="Text Placeholder 2">
            <a:extLst>
              <a:ext uri="{FF2B5EF4-FFF2-40B4-BE49-F238E27FC236}">
                <a16:creationId xmlns:a16="http://schemas.microsoft.com/office/drawing/2014/main" id="{4279EBEF-61A4-B6BD-FBBA-F589835A25A5}"/>
              </a:ext>
            </a:extLst>
          </p:cNvPr>
          <p:cNvSpPr>
            <a:spLocks noGrp="1"/>
          </p:cNvSpPr>
          <p:nvPr>
            <p:ph type="body" sz="quarter" idx="17"/>
          </p:nvPr>
        </p:nvSpPr>
        <p:spPr>
          <a:xfrm>
            <a:off x="558237" y="1059430"/>
            <a:ext cx="5537763" cy="582221"/>
          </a:xfrm>
        </p:spPr>
        <p:txBody>
          <a:bodyPr/>
          <a:lstStyle/>
          <a:p>
            <a:r>
              <a:rPr lang="en-IE" sz="6600" dirty="0"/>
              <a:t>Module 8 </a:t>
            </a:r>
            <a:r>
              <a:rPr lang="en-IE" sz="5000" dirty="0"/>
              <a:t>(Part 1)</a:t>
            </a:r>
            <a:endParaRPr lang="en-GB" sz="5000" dirty="0"/>
          </a:p>
        </p:txBody>
      </p:sp>
      <p:cxnSp>
        <p:nvCxnSpPr>
          <p:cNvPr id="6" name="Straight Connector 5">
            <a:extLst>
              <a:ext uri="{FF2B5EF4-FFF2-40B4-BE49-F238E27FC236}">
                <a16:creationId xmlns:a16="http://schemas.microsoft.com/office/drawing/2014/main" id="{3567C5CB-4782-EAD5-50E9-FBA3285109F7}"/>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A920B0C0-42D2-6D4D-6EE1-A78453326EBD}"/>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pic>
        <p:nvPicPr>
          <p:cNvPr id="7" name="Picture Placeholder 6" descr="A group of houses in a grassy field&#10;&#10;AI-generated content may be incorrect.">
            <a:extLst>
              <a:ext uri="{FF2B5EF4-FFF2-40B4-BE49-F238E27FC236}">
                <a16:creationId xmlns:a16="http://schemas.microsoft.com/office/drawing/2014/main" id="{D52FFB00-E26C-554E-88D8-0084ACB93592}"/>
              </a:ext>
            </a:extLst>
          </p:cNvPr>
          <p:cNvPicPr>
            <a:picLocks noGrp="1" noChangeAspect="1"/>
          </p:cNvPicPr>
          <p:nvPr>
            <p:ph type="pic" sz="quarter" idx="19"/>
          </p:nvPr>
        </p:nvPicPr>
        <p:blipFill>
          <a:blip r:embed="rId2"/>
          <a:srcRect l="1986" r="1986"/>
          <a:stretch>
            <a:fillRect/>
          </a:stretch>
        </p:blipFill>
        <p:spPr/>
      </p:pic>
      <p:sp>
        <p:nvSpPr>
          <p:cNvPr id="8" name="TextBox 7">
            <a:extLst>
              <a:ext uri="{FF2B5EF4-FFF2-40B4-BE49-F238E27FC236}">
                <a16:creationId xmlns:a16="http://schemas.microsoft.com/office/drawing/2014/main" id="{4B034366-2781-E2E3-4990-6C08183C1F8A}"/>
              </a:ext>
            </a:extLst>
          </p:cNvPr>
          <p:cNvSpPr txBox="1"/>
          <p:nvPr/>
        </p:nvSpPr>
        <p:spPr>
          <a:xfrm>
            <a:off x="9359153" y="1541929"/>
            <a:ext cx="2492188" cy="307777"/>
          </a:xfrm>
          <a:prstGeom prst="rect">
            <a:avLst/>
          </a:prstGeom>
          <a:noFill/>
        </p:spPr>
        <p:txBody>
          <a:bodyPr wrap="square" rtlCol="0">
            <a:spAutoFit/>
          </a:bodyPr>
          <a:lstStyle/>
          <a:p>
            <a:r>
              <a:rPr lang="en-IE" sz="1400" dirty="0" err="1">
                <a:solidFill>
                  <a:schemeClr val="bg1"/>
                </a:solidFill>
              </a:rPr>
              <a:t>Arnarstapi</a:t>
            </a:r>
            <a:r>
              <a:rPr lang="en-IE" sz="1400" dirty="0">
                <a:solidFill>
                  <a:schemeClr val="bg1"/>
                </a:solidFill>
              </a:rPr>
              <a:t> Cottages, Iceland</a:t>
            </a:r>
          </a:p>
        </p:txBody>
      </p:sp>
    </p:spTree>
    <p:extLst>
      <p:ext uri="{BB962C8B-B14F-4D97-AF65-F5344CB8AC3E}">
        <p14:creationId xmlns:p14="http://schemas.microsoft.com/office/powerpoint/2010/main" val="3531818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63628-3FAA-114F-9FDE-CEDF3A543E4F}"/>
            </a:ext>
          </a:extLst>
        </p:cNvPr>
        <p:cNvGrpSpPr/>
        <p:nvPr/>
      </p:nvGrpSpPr>
      <p:grpSpPr>
        <a:xfrm>
          <a:off x="0" y="0"/>
          <a:ext cx="0" cy="0"/>
          <a:chOff x="0" y="0"/>
          <a:chExt cx="0" cy="0"/>
        </a:xfrm>
      </p:grpSpPr>
      <p:sp>
        <p:nvSpPr>
          <p:cNvPr id="12" name="Freeform: Shape 11">
            <a:extLst>
              <a:ext uri="{FF2B5EF4-FFF2-40B4-BE49-F238E27FC236}">
                <a16:creationId xmlns:a16="http://schemas.microsoft.com/office/drawing/2014/main" id="{5B626D4C-DE3C-EB2F-EB05-877D2666CBA6}"/>
              </a:ext>
            </a:extLst>
          </p:cNvPr>
          <p:cNvSpPr/>
          <p:nvPr/>
        </p:nvSpPr>
        <p:spPr>
          <a:xfrm>
            <a:off x="893630" y="1109278"/>
            <a:ext cx="10614687" cy="5200647"/>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a:spcAft>
                <a:spcPts val="600"/>
              </a:spcAft>
            </a:pPr>
            <a:r>
              <a:rPr lang="en-US" sz="2400" b="1" dirty="0"/>
              <a:t>Cash Flow:</a:t>
            </a:r>
            <a:r>
              <a:rPr lang="en-US" sz="2400" dirty="0"/>
              <a:t> Cash flow refers to </a:t>
            </a:r>
            <a:r>
              <a:rPr lang="en-US" sz="2400" b="1" dirty="0"/>
              <a:t>money moving in and out of your business</a:t>
            </a:r>
            <a:r>
              <a:rPr lang="en-US" sz="2400" dirty="0"/>
              <a:t>. “Cash inflow” refers to money coming in (for example, guest payments, tour fees), and “cash outflow” refers to money going out (bills, wages, loans). </a:t>
            </a:r>
          </a:p>
          <a:p>
            <a:pPr>
              <a:spcAft>
                <a:spcPts val="600"/>
              </a:spcAft>
            </a:pPr>
            <a:r>
              <a:rPr lang="en-US" sz="2400" b="1" dirty="0"/>
              <a:t>Positive cash flow </a:t>
            </a:r>
            <a:r>
              <a:rPr lang="en-US" sz="2400" dirty="0"/>
              <a:t>means </a:t>
            </a:r>
            <a:r>
              <a:rPr lang="en-US" sz="2400" b="1" dirty="0"/>
              <a:t>more cash is coming in than going out</a:t>
            </a:r>
            <a:r>
              <a:rPr lang="en-US" sz="2400" dirty="0"/>
              <a:t>, which is needed to pay obligations on time. </a:t>
            </a:r>
          </a:p>
          <a:p>
            <a:pPr>
              <a:spcAft>
                <a:spcPts val="600"/>
              </a:spcAft>
            </a:pPr>
            <a:r>
              <a:rPr lang="en-US" sz="2400" dirty="0"/>
              <a:t>In an ATA context, you need a steady cash inflow from bookings to cover costs such as utilities, cleaning, and platform fees. Even if your business is profitable on paper, poor cash flow management (like too much money tied up in unpaid bookings or assets) can cause trouble. </a:t>
            </a:r>
          </a:p>
          <a:p>
            <a:pPr>
              <a:spcAft>
                <a:spcPts val="600"/>
              </a:spcAft>
            </a:pPr>
            <a:r>
              <a:rPr lang="en-US" sz="2400" dirty="0"/>
              <a:t>In fact, studies show </a:t>
            </a:r>
            <a:r>
              <a:rPr lang="en-US" sz="2400" b="1" dirty="0"/>
              <a:t>as many as 82% of businesses close due to cash flow issues, </a:t>
            </a:r>
            <a:r>
              <a:rPr lang="en-US" sz="2400" dirty="0"/>
              <a:t>meaning a business can be profitable yet still fail if it can’t manage its cash effectively.</a:t>
            </a:r>
          </a:p>
        </p:txBody>
      </p:sp>
      <p:sp>
        <p:nvSpPr>
          <p:cNvPr id="4" name="Text Placeholder 3">
            <a:extLst>
              <a:ext uri="{FF2B5EF4-FFF2-40B4-BE49-F238E27FC236}">
                <a16:creationId xmlns:a16="http://schemas.microsoft.com/office/drawing/2014/main" id="{16171555-7414-4EF5-CC8D-39EE9EEFF1F4}"/>
              </a:ext>
            </a:extLst>
          </p:cNvPr>
          <p:cNvSpPr>
            <a:spLocks noGrp="1"/>
          </p:cNvSpPr>
          <p:nvPr>
            <p:ph type="body" sz="quarter" idx="16"/>
          </p:nvPr>
        </p:nvSpPr>
        <p:spPr>
          <a:xfrm>
            <a:off x="363933" y="263530"/>
            <a:ext cx="10614687" cy="803654"/>
          </a:xfrm>
        </p:spPr>
        <p:txBody>
          <a:bodyPr/>
          <a:lstStyle/>
          <a:p>
            <a:r>
              <a:rPr lang="en-IE" dirty="0">
                <a:solidFill>
                  <a:srgbClr val="E96751"/>
                </a:solidFill>
              </a:rPr>
              <a:t>Key Financial Concepts: </a:t>
            </a:r>
            <a:r>
              <a:rPr lang="en-IE" dirty="0">
                <a:solidFill>
                  <a:srgbClr val="459597"/>
                </a:solidFill>
              </a:rPr>
              <a:t>Cash Flow</a:t>
            </a:r>
            <a:endParaRPr lang="en-US" dirty="0">
              <a:solidFill>
                <a:srgbClr val="E96751"/>
              </a:solidFill>
            </a:endParaRPr>
          </a:p>
        </p:txBody>
      </p:sp>
      <p:cxnSp>
        <p:nvCxnSpPr>
          <p:cNvPr id="2" name="Straight Connector 1">
            <a:extLst>
              <a:ext uri="{FF2B5EF4-FFF2-40B4-BE49-F238E27FC236}">
                <a16:creationId xmlns:a16="http://schemas.microsoft.com/office/drawing/2014/main" id="{7DB84B5C-FEFF-7CFF-8635-D6A84D3BD1BF}"/>
              </a:ext>
            </a:extLst>
          </p:cNvPr>
          <p:cNvCxnSpPr>
            <a:cxnSpLocks/>
          </p:cNvCxnSpPr>
          <p:nvPr/>
        </p:nvCxnSpPr>
        <p:spPr>
          <a:xfrm>
            <a:off x="0" y="99414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pic>
        <p:nvPicPr>
          <p:cNvPr id="5" name="Picture 4" descr="Hands writing on papers and calculator&#10;&#10;AI-generated content may be incorrect.">
            <a:extLst>
              <a:ext uri="{FF2B5EF4-FFF2-40B4-BE49-F238E27FC236}">
                <a16:creationId xmlns:a16="http://schemas.microsoft.com/office/drawing/2014/main" id="{6C5ED4F5-8BB5-136C-078E-A162B6FD354B}"/>
              </a:ext>
            </a:extLst>
          </p:cNvPr>
          <p:cNvPicPr>
            <a:picLocks noChangeAspect="1"/>
          </p:cNvPicPr>
          <p:nvPr/>
        </p:nvPicPr>
        <p:blipFill>
          <a:blip r:embed="rId2"/>
          <a:stretch>
            <a:fillRect/>
          </a:stretch>
        </p:blipFill>
        <p:spPr>
          <a:xfrm>
            <a:off x="101037" y="2989602"/>
            <a:ext cx="2455554" cy="1440000"/>
          </a:xfrm>
          <a:prstGeom prst="rect">
            <a:avLst/>
          </a:prstGeom>
        </p:spPr>
      </p:pic>
      <p:sp>
        <p:nvSpPr>
          <p:cNvPr id="6" name="TextBox 5">
            <a:extLst>
              <a:ext uri="{FF2B5EF4-FFF2-40B4-BE49-F238E27FC236}">
                <a16:creationId xmlns:a16="http://schemas.microsoft.com/office/drawing/2014/main" id="{F63A6D15-9746-C698-F771-99C8AB7F761A}"/>
              </a:ext>
            </a:extLst>
          </p:cNvPr>
          <p:cNvSpPr txBox="1"/>
          <p:nvPr/>
        </p:nvSpPr>
        <p:spPr>
          <a:xfrm>
            <a:off x="893630" y="6409804"/>
            <a:ext cx="8829675" cy="369332"/>
          </a:xfrm>
          <a:prstGeom prst="rect">
            <a:avLst/>
          </a:prstGeom>
          <a:noFill/>
        </p:spPr>
        <p:txBody>
          <a:bodyPr wrap="square">
            <a:spAutoFit/>
          </a:bodyPr>
          <a:lstStyle/>
          <a:p>
            <a:pPr algn="l">
              <a:buNone/>
            </a:pPr>
            <a:r>
              <a:rPr lang="en-US" i="0" dirty="0">
                <a:solidFill>
                  <a:srgbClr val="00B0F0"/>
                </a:solidFill>
                <a:effectLst/>
                <a:hlinkClick r:id="rId3">
                  <a:extLst>
                    <a:ext uri="{A12FA001-AC4F-418D-AE19-62706E023703}">
                      <ahyp:hlinkClr xmlns:ahyp="http://schemas.microsoft.com/office/drawing/2018/hyperlinkcolor" val="tx"/>
                    </a:ext>
                  </a:extLst>
                </a:hlinkClick>
              </a:rPr>
              <a:t>Can a Profitable Business Fail Because of Cash Flow Problems?</a:t>
            </a:r>
            <a:endParaRPr lang="en-US" i="0" dirty="0">
              <a:solidFill>
                <a:srgbClr val="00B0F0"/>
              </a:solidFill>
              <a:effectLst/>
            </a:endParaRPr>
          </a:p>
        </p:txBody>
      </p:sp>
    </p:spTree>
    <p:extLst>
      <p:ext uri="{BB962C8B-B14F-4D97-AF65-F5344CB8AC3E}">
        <p14:creationId xmlns:p14="http://schemas.microsoft.com/office/powerpoint/2010/main" val="2382819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6BC76-9BA3-F8FE-D5CD-68BA763723D5}"/>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A049973-E33B-B3E0-6C52-60A12BBAA742}"/>
              </a:ext>
            </a:extLst>
          </p:cNvPr>
          <p:cNvSpPr/>
          <p:nvPr/>
        </p:nvSpPr>
        <p:spPr>
          <a:xfrm>
            <a:off x="1438748" y="2579678"/>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28">
            <a:extLst>
              <a:ext uri="{FF2B5EF4-FFF2-40B4-BE49-F238E27FC236}">
                <a16:creationId xmlns:a16="http://schemas.microsoft.com/office/drawing/2014/main" id="{CD78F6F6-6E03-A70F-E3B4-6C932ADD7AEE}"/>
              </a:ext>
            </a:extLst>
          </p:cNvPr>
          <p:cNvSpPr/>
          <p:nvPr/>
        </p:nvSpPr>
        <p:spPr>
          <a:xfrm>
            <a:off x="-15513" y="268990"/>
            <a:ext cx="10828922"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2CB2D522-800A-F7BA-8FAC-92F75039CDE8}"/>
              </a:ext>
            </a:extLst>
          </p:cNvPr>
          <p:cNvSpPr>
            <a:spLocks noGrp="1"/>
          </p:cNvSpPr>
          <p:nvPr>
            <p:ph type="body" sz="quarter" idx="27"/>
          </p:nvPr>
        </p:nvSpPr>
        <p:spPr>
          <a:xfrm>
            <a:off x="849241" y="383586"/>
            <a:ext cx="10429526" cy="720752"/>
          </a:xfrm>
        </p:spPr>
        <p:txBody>
          <a:bodyPr/>
          <a:lstStyle/>
          <a:p>
            <a:r>
              <a:rPr lang="en-US" dirty="0">
                <a:solidFill>
                  <a:schemeClr val="bg1"/>
                </a:solidFill>
              </a:rPr>
              <a:t>Four Key Elements of Financial Management</a:t>
            </a:r>
            <a:endParaRPr lang="en-IE" dirty="0">
              <a:solidFill>
                <a:schemeClr val="bg1"/>
              </a:solidFill>
            </a:endParaRPr>
          </a:p>
        </p:txBody>
      </p:sp>
      <p:sp>
        <p:nvSpPr>
          <p:cNvPr id="7" name="Flowchart: Alternate Process 6">
            <a:extLst>
              <a:ext uri="{FF2B5EF4-FFF2-40B4-BE49-F238E27FC236}">
                <a16:creationId xmlns:a16="http://schemas.microsoft.com/office/drawing/2014/main" id="{9C5FF36B-E6BC-71F8-EF50-BD1607AC5E3F}"/>
              </a:ext>
            </a:extLst>
          </p:cNvPr>
          <p:cNvSpPr/>
          <p:nvPr/>
        </p:nvSpPr>
        <p:spPr>
          <a:xfrm>
            <a:off x="798380" y="143337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5D91AF68-76C1-A172-959C-647647B4268D}"/>
              </a:ext>
            </a:extLst>
          </p:cNvPr>
          <p:cNvSpPr txBox="1">
            <a:spLocks/>
          </p:cNvSpPr>
          <p:nvPr/>
        </p:nvSpPr>
        <p:spPr>
          <a:xfrm>
            <a:off x="1460732" y="1487123"/>
            <a:ext cx="9896965" cy="7499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Financial management generally involves </a:t>
            </a:r>
            <a:r>
              <a:rPr lang="en-US" sz="2000" b="1" dirty="0">
                <a:solidFill>
                  <a:schemeClr val="bg1"/>
                </a:solidFill>
              </a:rPr>
              <a:t>four key elements</a:t>
            </a:r>
            <a:r>
              <a:rPr lang="en-US" sz="2000" dirty="0">
                <a:solidFill>
                  <a:schemeClr val="bg1"/>
                </a:solidFill>
              </a:rPr>
              <a:t> that work together to keep your business financially healthy:</a:t>
            </a:r>
            <a:endParaRPr lang="en-GB" sz="2000" i="1" dirty="0">
              <a:solidFill>
                <a:schemeClr val="bg1"/>
              </a:solidFill>
            </a:endParaRPr>
          </a:p>
        </p:txBody>
      </p:sp>
      <p:cxnSp>
        <p:nvCxnSpPr>
          <p:cNvPr id="14" name="Connector: Elbow 13">
            <a:extLst>
              <a:ext uri="{FF2B5EF4-FFF2-40B4-BE49-F238E27FC236}">
                <a16:creationId xmlns:a16="http://schemas.microsoft.com/office/drawing/2014/main" id="{17104C78-0183-F702-5D71-0EB0B0B03941}"/>
              </a:ext>
            </a:extLst>
          </p:cNvPr>
          <p:cNvCxnSpPr>
            <a:cxnSpLocks/>
            <a:stCxn id="7" idx="1"/>
            <a:endCxn id="11" idx="1"/>
          </p:cNvCxnSpPr>
          <p:nvPr/>
        </p:nvCxnSpPr>
        <p:spPr>
          <a:xfrm rot="10800000" flipH="1" flipV="1">
            <a:off x="798380" y="1835198"/>
            <a:ext cx="640368" cy="1341256"/>
          </a:xfrm>
          <a:prstGeom prst="bentConnector3">
            <a:avLst>
              <a:gd name="adj1" fmla="val -35698"/>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C6BAE755-F692-466C-EBAF-B87767D57D42}"/>
              </a:ext>
            </a:extLst>
          </p:cNvPr>
          <p:cNvCxnSpPr>
            <a:cxnSpLocks/>
          </p:cNvCxnSpPr>
          <p:nvPr/>
        </p:nvCxnSpPr>
        <p:spPr>
          <a:xfrm rot="16200000" flipH="1">
            <a:off x="-328895" y="4069022"/>
            <a:ext cx="2538246" cy="753109"/>
          </a:xfrm>
          <a:prstGeom prst="bentConnector3">
            <a:avLst>
              <a:gd name="adj1" fmla="val 50000"/>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80182196-A052-1154-A22D-B51A8B80DE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33" y="1546295"/>
            <a:ext cx="504943" cy="504943"/>
          </a:xfrm>
          <a:prstGeom prst="rect">
            <a:avLst/>
          </a:prstGeom>
        </p:spPr>
      </p:pic>
      <p:grpSp>
        <p:nvGrpSpPr>
          <p:cNvPr id="2" name="Graphic 4">
            <a:extLst>
              <a:ext uri="{FF2B5EF4-FFF2-40B4-BE49-F238E27FC236}">
                <a16:creationId xmlns:a16="http://schemas.microsoft.com/office/drawing/2014/main" id="{2E88001E-4C04-4F02-A2B8-6DD42CB49AE1}"/>
              </a:ext>
            </a:extLst>
          </p:cNvPr>
          <p:cNvGrpSpPr/>
          <p:nvPr/>
        </p:nvGrpSpPr>
        <p:grpSpPr>
          <a:xfrm>
            <a:off x="124359" y="297800"/>
            <a:ext cx="797602" cy="981708"/>
            <a:chOff x="8562576" y="840432"/>
            <a:chExt cx="1214370" cy="1473490"/>
          </a:xfrm>
        </p:grpSpPr>
        <p:sp>
          <p:nvSpPr>
            <p:cNvPr id="4" name="Freeform 160">
              <a:extLst>
                <a:ext uri="{FF2B5EF4-FFF2-40B4-BE49-F238E27FC236}">
                  <a16:creationId xmlns:a16="http://schemas.microsoft.com/office/drawing/2014/main" id="{1D6D4A87-9CEE-E30B-D5F9-126E70A54478}"/>
                </a:ext>
              </a:extLst>
            </p:cNvPr>
            <p:cNvSpPr/>
            <p:nvPr/>
          </p:nvSpPr>
          <p:spPr>
            <a:xfrm>
              <a:off x="9099575" y="911656"/>
              <a:ext cx="3429" cy="3429"/>
            </a:xfrm>
            <a:custGeom>
              <a:avLst/>
              <a:gdLst>
                <a:gd name="connsiteX0" fmla="*/ 0 w 3429"/>
                <a:gd name="connsiteY0" fmla="*/ 0 h 3429"/>
                <a:gd name="connsiteX1" fmla="*/ 3429 w 3429"/>
                <a:gd name="connsiteY1" fmla="*/ 3429 h 3429"/>
                <a:gd name="connsiteX2" fmla="*/ 0 w 3429"/>
                <a:gd name="connsiteY2" fmla="*/ 0 h 3429"/>
              </a:gdLst>
              <a:ahLst/>
              <a:cxnLst>
                <a:cxn ang="0">
                  <a:pos x="connsiteX0" y="connsiteY0"/>
                </a:cxn>
                <a:cxn ang="0">
                  <a:pos x="connsiteX1" y="connsiteY1"/>
                </a:cxn>
                <a:cxn ang="0">
                  <a:pos x="connsiteX2" y="connsiteY2"/>
                </a:cxn>
              </a:cxnLst>
              <a:rect l="l" t="t" r="r" b="b"/>
              <a:pathLst>
                <a:path w="3429" h="3429">
                  <a:moveTo>
                    <a:pt x="0" y="0"/>
                  </a:moveTo>
                  <a:cubicBezTo>
                    <a:pt x="1143" y="1143"/>
                    <a:pt x="2286" y="2286"/>
                    <a:pt x="3429" y="3429"/>
                  </a:cubicBezTo>
                  <a:cubicBezTo>
                    <a:pt x="2286"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5" name="Freeform 161">
              <a:extLst>
                <a:ext uri="{FF2B5EF4-FFF2-40B4-BE49-F238E27FC236}">
                  <a16:creationId xmlns:a16="http://schemas.microsoft.com/office/drawing/2014/main" id="{7EE04C5D-CCD6-0253-132B-25A14489951D}"/>
                </a:ext>
              </a:extLst>
            </p:cNvPr>
            <p:cNvSpPr/>
            <p:nvPr/>
          </p:nvSpPr>
          <p:spPr>
            <a:xfrm>
              <a:off x="9104833" y="917143"/>
              <a:ext cx="2971" cy="3429"/>
            </a:xfrm>
            <a:custGeom>
              <a:avLst/>
              <a:gdLst>
                <a:gd name="connsiteX0" fmla="*/ 0 w 2971"/>
                <a:gd name="connsiteY0" fmla="*/ 0 h 3429"/>
                <a:gd name="connsiteX1" fmla="*/ 2972 w 2971"/>
                <a:gd name="connsiteY1" fmla="*/ 3429 h 3429"/>
                <a:gd name="connsiteX2" fmla="*/ 0 w 2971"/>
                <a:gd name="connsiteY2" fmla="*/ 0 h 3429"/>
              </a:gdLst>
              <a:ahLst/>
              <a:cxnLst>
                <a:cxn ang="0">
                  <a:pos x="connsiteX0" y="connsiteY0"/>
                </a:cxn>
                <a:cxn ang="0">
                  <a:pos x="connsiteX1" y="connsiteY1"/>
                </a:cxn>
                <a:cxn ang="0">
                  <a:pos x="connsiteX2" y="connsiteY2"/>
                </a:cxn>
              </a:cxnLst>
              <a:rect l="l" t="t" r="r" b="b"/>
              <a:pathLst>
                <a:path w="2971" h="3429">
                  <a:moveTo>
                    <a:pt x="0" y="0"/>
                  </a:moveTo>
                  <a:cubicBezTo>
                    <a:pt x="1143" y="1143"/>
                    <a:pt x="2058" y="2286"/>
                    <a:pt x="2972" y="3429"/>
                  </a:cubicBezTo>
                  <a:cubicBezTo>
                    <a:pt x="2058"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16" name="Freeform 162">
              <a:extLst>
                <a:ext uri="{FF2B5EF4-FFF2-40B4-BE49-F238E27FC236}">
                  <a16:creationId xmlns:a16="http://schemas.microsoft.com/office/drawing/2014/main" id="{AEBA8EE3-E2FA-E9E0-991A-425EC2D91228}"/>
                </a:ext>
              </a:extLst>
            </p:cNvPr>
            <p:cNvSpPr/>
            <p:nvPr/>
          </p:nvSpPr>
          <p:spPr>
            <a:xfrm>
              <a:off x="9093860" y="906627"/>
              <a:ext cx="3886" cy="3429"/>
            </a:xfrm>
            <a:custGeom>
              <a:avLst/>
              <a:gdLst>
                <a:gd name="connsiteX0" fmla="*/ 0 w 3886"/>
                <a:gd name="connsiteY0" fmla="*/ 0 h 3429"/>
                <a:gd name="connsiteX1" fmla="*/ 3887 w 3886"/>
                <a:gd name="connsiteY1" fmla="*/ 3429 h 3429"/>
                <a:gd name="connsiteX2" fmla="*/ 0 w 3886"/>
                <a:gd name="connsiteY2" fmla="*/ 0 h 3429"/>
              </a:gdLst>
              <a:ahLst/>
              <a:cxnLst>
                <a:cxn ang="0">
                  <a:pos x="connsiteX0" y="connsiteY0"/>
                </a:cxn>
                <a:cxn ang="0">
                  <a:pos x="connsiteX1" y="connsiteY1"/>
                </a:cxn>
                <a:cxn ang="0">
                  <a:pos x="connsiteX2" y="connsiteY2"/>
                </a:cxn>
              </a:cxnLst>
              <a:rect l="l" t="t" r="r" b="b"/>
              <a:pathLst>
                <a:path w="3886" h="3429">
                  <a:moveTo>
                    <a:pt x="0" y="0"/>
                  </a:moveTo>
                  <a:cubicBezTo>
                    <a:pt x="1372" y="1143"/>
                    <a:pt x="2515" y="2286"/>
                    <a:pt x="3887"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17" name="Freeform 163">
              <a:extLst>
                <a:ext uri="{FF2B5EF4-FFF2-40B4-BE49-F238E27FC236}">
                  <a16:creationId xmlns:a16="http://schemas.microsoft.com/office/drawing/2014/main" id="{58993E22-90C9-C934-BC41-F7417E9C4E9F}"/>
                </a:ext>
              </a:extLst>
            </p:cNvPr>
            <p:cNvSpPr/>
            <p:nvPr/>
          </p:nvSpPr>
          <p:spPr>
            <a:xfrm>
              <a:off x="9065056" y="1537792"/>
              <a:ext cx="914" cy="5257"/>
            </a:xfrm>
            <a:custGeom>
              <a:avLst/>
              <a:gdLst>
                <a:gd name="connsiteX0" fmla="*/ 0 w 914"/>
                <a:gd name="connsiteY0" fmla="*/ 0 h 5257"/>
                <a:gd name="connsiteX1" fmla="*/ 914 w 914"/>
                <a:gd name="connsiteY1" fmla="*/ 5258 h 5257"/>
                <a:gd name="connsiteX2" fmla="*/ 0 w 914"/>
                <a:gd name="connsiteY2" fmla="*/ 0 h 5257"/>
              </a:gdLst>
              <a:ahLst/>
              <a:cxnLst>
                <a:cxn ang="0">
                  <a:pos x="connsiteX0" y="connsiteY0"/>
                </a:cxn>
                <a:cxn ang="0">
                  <a:pos x="connsiteX1" y="connsiteY1"/>
                </a:cxn>
                <a:cxn ang="0">
                  <a:pos x="connsiteX2" y="connsiteY2"/>
                </a:cxn>
              </a:cxnLst>
              <a:rect l="l" t="t" r="r" b="b"/>
              <a:pathLst>
                <a:path w="914" h="5257">
                  <a:moveTo>
                    <a:pt x="0" y="0"/>
                  </a:moveTo>
                  <a:cubicBezTo>
                    <a:pt x="228" y="1829"/>
                    <a:pt x="686" y="3429"/>
                    <a:pt x="914" y="5258"/>
                  </a:cubicBezTo>
                  <a:cubicBezTo>
                    <a:pt x="686" y="3658"/>
                    <a:pt x="228" y="1829"/>
                    <a:pt x="0" y="0"/>
                  </a:cubicBezTo>
                  <a:close/>
                </a:path>
              </a:pathLst>
            </a:custGeom>
            <a:solidFill>
              <a:srgbClr val="FFFFFF"/>
            </a:solidFill>
            <a:ln w="2286" cap="flat">
              <a:noFill/>
              <a:prstDash val="solid"/>
              <a:miter/>
            </a:ln>
          </p:spPr>
          <p:txBody>
            <a:bodyPr rtlCol="0" anchor="ctr"/>
            <a:lstStyle/>
            <a:p>
              <a:endParaRPr lang="en-US"/>
            </a:p>
          </p:txBody>
        </p:sp>
        <p:sp>
          <p:nvSpPr>
            <p:cNvPr id="20" name="Freeform 164">
              <a:extLst>
                <a:ext uri="{FF2B5EF4-FFF2-40B4-BE49-F238E27FC236}">
                  <a16:creationId xmlns:a16="http://schemas.microsoft.com/office/drawing/2014/main" id="{FFB0E788-97C6-E79F-29D8-4F7CFC623E4D}"/>
                </a:ext>
              </a:extLst>
            </p:cNvPr>
            <p:cNvSpPr/>
            <p:nvPr/>
          </p:nvSpPr>
          <p:spPr>
            <a:xfrm>
              <a:off x="8810853" y="1728901"/>
              <a:ext cx="5715" cy="22402"/>
            </a:xfrm>
            <a:custGeom>
              <a:avLst/>
              <a:gdLst>
                <a:gd name="connsiteX0" fmla="*/ 5715 w 5715"/>
                <a:gd name="connsiteY0" fmla="*/ 22403 h 22402"/>
                <a:gd name="connsiteX1" fmla="*/ 0 w 5715"/>
                <a:gd name="connsiteY1" fmla="*/ 0 h 22402"/>
                <a:gd name="connsiteX2" fmla="*/ 5715 w 5715"/>
                <a:gd name="connsiteY2" fmla="*/ 22403 h 22402"/>
              </a:gdLst>
              <a:ahLst/>
              <a:cxnLst>
                <a:cxn ang="0">
                  <a:pos x="connsiteX0" y="connsiteY0"/>
                </a:cxn>
                <a:cxn ang="0">
                  <a:pos x="connsiteX1" y="connsiteY1"/>
                </a:cxn>
                <a:cxn ang="0">
                  <a:pos x="connsiteX2" y="connsiteY2"/>
                </a:cxn>
              </a:cxnLst>
              <a:rect l="l" t="t" r="r" b="b"/>
              <a:pathLst>
                <a:path w="5715" h="22402">
                  <a:moveTo>
                    <a:pt x="5715" y="22403"/>
                  </a:moveTo>
                  <a:cubicBezTo>
                    <a:pt x="3657" y="14859"/>
                    <a:pt x="1828" y="7315"/>
                    <a:pt x="0" y="0"/>
                  </a:cubicBezTo>
                  <a:cubicBezTo>
                    <a:pt x="1828" y="7315"/>
                    <a:pt x="3886" y="14859"/>
                    <a:pt x="5715" y="22403"/>
                  </a:cubicBezTo>
                  <a:close/>
                </a:path>
              </a:pathLst>
            </a:custGeom>
            <a:solidFill>
              <a:srgbClr val="FFFFFF"/>
            </a:solidFill>
            <a:ln w="2286" cap="flat">
              <a:noFill/>
              <a:prstDash val="solid"/>
              <a:miter/>
            </a:ln>
          </p:spPr>
          <p:txBody>
            <a:bodyPr rtlCol="0" anchor="ctr"/>
            <a:lstStyle/>
            <a:p>
              <a:endParaRPr lang="en-US"/>
            </a:p>
          </p:txBody>
        </p:sp>
        <p:sp>
          <p:nvSpPr>
            <p:cNvPr id="21" name="Freeform 165">
              <a:extLst>
                <a:ext uri="{FF2B5EF4-FFF2-40B4-BE49-F238E27FC236}">
                  <a16:creationId xmlns:a16="http://schemas.microsoft.com/office/drawing/2014/main" id="{C85D3D9E-47F9-1F70-5A24-76CC1CCB827B}"/>
                </a:ext>
              </a:extLst>
            </p:cNvPr>
            <p:cNvSpPr/>
            <p:nvPr/>
          </p:nvSpPr>
          <p:spPr>
            <a:xfrm>
              <a:off x="9088145" y="901827"/>
              <a:ext cx="4343" cy="3429"/>
            </a:xfrm>
            <a:custGeom>
              <a:avLst/>
              <a:gdLst>
                <a:gd name="connsiteX0" fmla="*/ 0 w 4343"/>
                <a:gd name="connsiteY0" fmla="*/ 0 h 3429"/>
                <a:gd name="connsiteX1" fmla="*/ 4344 w 4343"/>
                <a:gd name="connsiteY1" fmla="*/ 3429 h 3429"/>
                <a:gd name="connsiteX2" fmla="*/ 0 w 4343"/>
                <a:gd name="connsiteY2" fmla="*/ 0 h 3429"/>
              </a:gdLst>
              <a:ahLst/>
              <a:cxnLst>
                <a:cxn ang="0">
                  <a:pos x="connsiteX0" y="connsiteY0"/>
                </a:cxn>
                <a:cxn ang="0">
                  <a:pos x="connsiteX1" y="connsiteY1"/>
                </a:cxn>
                <a:cxn ang="0">
                  <a:pos x="connsiteX2" y="connsiteY2"/>
                </a:cxn>
              </a:cxnLst>
              <a:rect l="l" t="t" r="r" b="b"/>
              <a:pathLst>
                <a:path w="4343" h="3429">
                  <a:moveTo>
                    <a:pt x="0" y="0"/>
                  </a:moveTo>
                  <a:cubicBezTo>
                    <a:pt x="1372" y="1143"/>
                    <a:pt x="2972" y="2286"/>
                    <a:pt x="4344"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22" name="Freeform 166">
              <a:extLst>
                <a:ext uri="{FF2B5EF4-FFF2-40B4-BE49-F238E27FC236}">
                  <a16:creationId xmlns:a16="http://schemas.microsoft.com/office/drawing/2014/main" id="{BC5E590B-D79F-237A-DDEA-58D5CE46D42B}"/>
                </a:ext>
              </a:extLst>
            </p:cNvPr>
            <p:cNvSpPr/>
            <p:nvPr/>
          </p:nvSpPr>
          <p:spPr>
            <a:xfrm>
              <a:off x="9114663" y="928801"/>
              <a:ext cx="2514" cy="3429"/>
            </a:xfrm>
            <a:custGeom>
              <a:avLst/>
              <a:gdLst>
                <a:gd name="connsiteX0" fmla="*/ 0 w 2514"/>
                <a:gd name="connsiteY0" fmla="*/ 0 h 3429"/>
                <a:gd name="connsiteX1" fmla="*/ 2515 w 2514"/>
                <a:gd name="connsiteY1" fmla="*/ 3429 h 3429"/>
                <a:gd name="connsiteX2" fmla="*/ 0 w 2514"/>
                <a:gd name="connsiteY2" fmla="*/ 0 h 3429"/>
              </a:gdLst>
              <a:ahLst/>
              <a:cxnLst>
                <a:cxn ang="0">
                  <a:pos x="connsiteX0" y="connsiteY0"/>
                </a:cxn>
                <a:cxn ang="0">
                  <a:pos x="connsiteX1" y="connsiteY1"/>
                </a:cxn>
                <a:cxn ang="0">
                  <a:pos x="connsiteX2" y="connsiteY2"/>
                </a:cxn>
              </a:cxnLst>
              <a:rect l="l" t="t" r="r" b="b"/>
              <a:pathLst>
                <a:path w="2514" h="3429">
                  <a:moveTo>
                    <a:pt x="0" y="0"/>
                  </a:moveTo>
                  <a:cubicBezTo>
                    <a:pt x="914" y="1143"/>
                    <a:pt x="1600" y="2286"/>
                    <a:pt x="2515" y="3429"/>
                  </a:cubicBezTo>
                  <a:cubicBezTo>
                    <a:pt x="1829"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23" name="Freeform 167">
              <a:extLst>
                <a:ext uri="{FF2B5EF4-FFF2-40B4-BE49-F238E27FC236}">
                  <a16:creationId xmlns:a16="http://schemas.microsoft.com/office/drawing/2014/main" id="{F802DBF0-620D-8E6C-E9CE-7A07D434A659}"/>
                </a:ext>
              </a:extLst>
            </p:cNvPr>
            <p:cNvSpPr/>
            <p:nvPr/>
          </p:nvSpPr>
          <p:spPr>
            <a:xfrm>
              <a:off x="9139580" y="974750"/>
              <a:ext cx="1143" cy="8686"/>
            </a:xfrm>
            <a:custGeom>
              <a:avLst/>
              <a:gdLst>
                <a:gd name="connsiteX0" fmla="*/ 0 w 1143"/>
                <a:gd name="connsiteY0" fmla="*/ 0 h 8686"/>
                <a:gd name="connsiteX1" fmla="*/ 1143 w 1143"/>
                <a:gd name="connsiteY1" fmla="*/ 8687 h 8686"/>
                <a:gd name="connsiteX2" fmla="*/ 0 w 1143"/>
                <a:gd name="connsiteY2" fmla="*/ 0 h 8686"/>
              </a:gdLst>
              <a:ahLst/>
              <a:cxnLst>
                <a:cxn ang="0">
                  <a:pos x="connsiteX0" y="connsiteY0"/>
                </a:cxn>
                <a:cxn ang="0">
                  <a:pos x="connsiteX1" y="connsiteY1"/>
                </a:cxn>
                <a:cxn ang="0">
                  <a:pos x="connsiteX2" y="connsiteY2"/>
                </a:cxn>
              </a:cxnLst>
              <a:rect l="l" t="t" r="r" b="b"/>
              <a:pathLst>
                <a:path w="1143" h="8686">
                  <a:moveTo>
                    <a:pt x="0" y="0"/>
                  </a:moveTo>
                  <a:cubicBezTo>
                    <a:pt x="686" y="2972"/>
                    <a:pt x="915" y="5715"/>
                    <a:pt x="1143" y="8687"/>
                  </a:cubicBezTo>
                  <a:cubicBezTo>
                    <a:pt x="915" y="5715"/>
                    <a:pt x="686" y="2743"/>
                    <a:pt x="0" y="0"/>
                  </a:cubicBezTo>
                  <a:close/>
                </a:path>
              </a:pathLst>
            </a:custGeom>
            <a:solidFill>
              <a:srgbClr val="FFFFFF"/>
            </a:solidFill>
            <a:ln w="2286" cap="flat">
              <a:noFill/>
              <a:prstDash val="solid"/>
              <a:miter/>
            </a:ln>
          </p:spPr>
          <p:txBody>
            <a:bodyPr rtlCol="0" anchor="ctr"/>
            <a:lstStyle/>
            <a:p>
              <a:endParaRPr lang="en-US"/>
            </a:p>
          </p:txBody>
        </p:sp>
        <p:sp>
          <p:nvSpPr>
            <p:cNvPr id="24" name="Freeform 168">
              <a:extLst>
                <a:ext uri="{FF2B5EF4-FFF2-40B4-BE49-F238E27FC236}">
                  <a16:creationId xmlns:a16="http://schemas.microsoft.com/office/drawing/2014/main" id="{28B082D4-FE27-36EA-17A2-901F2E041F60}"/>
                </a:ext>
              </a:extLst>
            </p:cNvPr>
            <p:cNvSpPr/>
            <p:nvPr/>
          </p:nvSpPr>
          <p:spPr>
            <a:xfrm>
              <a:off x="9140494" y="1003782"/>
              <a:ext cx="228" cy="5943"/>
            </a:xfrm>
            <a:custGeom>
              <a:avLst/>
              <a:gdLst>
                <a:gd name="connsiteX0" fmla="*/ 228 w 228"/>
                <a:gd name="connsiteY0" fmla="*/ 5944 h 5943"/>
                <a:gd name="connsiteX1" fmla="*/ 0 w 228"/>
                <a:gd name="connsiteY1" fmla="*/ 0 h 5943"/>
                <a:gd name="connsiteX2" fmla="*/ 228 w 228"/>
                <a:gd name="connsiteY2" fmla="*/ 5944 h 5943"/>
              </a:gdLst>
              <a:ahLst/>
              <a:cxnLst>
                <a:cxn ang="0">
                  <a:pos x="connsiteX0" y="connsiteY0"/>
                </a:cxn>
                <a:cxn ang="0">
                  <a:pos x="connsiteX1" y="connsiteY1"/>
                </a:cxn>
                <a:cxn ang="0">
                  <a:pos x="connsiteX2" y="connsiteY2"/>
                </a:cxn>
              </a:cxnLst>
              <a:rect l="l" t="t" r="r" b="b"/>
              <a:pathLst>
                <a:path w="228" h="5943">
                  <a:moveTo>
                    <a:pt x="228" y="5944"/>
                  </a:moveTo>
                  <a:cubicBezTo>
                    <a:pt x="0" y="3886"/>
                    <a:pt x="0" y="2057"/>
                    <a:pt x="0" y="0"/>
                  </a:cubicBezTo>
                  <a:cubicBezTo>
                    <a:pt x="0" y="2057"/>
                    <a:pt x="0" y="4115"/>
                    <a:pt x="228" y="5944"/>
                  </a:cubicBezTo>
                  <a:close/>
                </a:path>
              </a:pathLst>
            </a:custGeom>
            <a:solidFill>
              <a:srgbClr val="FFFFFF"/>
            </a:solidFill>
            <a:ln w="2286" cap="flat">
              <a:noFill/>
              <a:prstDash val="solid"/>
              <a:miter/>
            </a:ln>
          </p:spPr>
          <p:txBody>
            <a:bodyPr rtlCol="0" anchor="ctr"/>
            <a:lstStyle/>
            <a:p>
              <a:endParaRPr lang="en-US"/>
            </a:p>
          </p:txBody>
        </p:sp>
        <p:sp>
          <p:nvSpPr>
            <p:cNvPr id="25" name="Freeform 169">
              <a:extLst>
                <a:ext uri="{FF2B5EF4-FFF2-40B4-BE49-F238E27FC236}">
                  <a16:creationId xmlns:a16="http://schemas.microsoft.com/office/drawing/2014/main" id="{A090A148-2838-39D9-EAE8-6B25683392F2}"/>
                </a:ext>
              </a:extLst>
            </p:cNvPr>
            <p:cNvSpPr/>
            <p:nvPr/>
          </p:nvSpPr>
          <p:spPr>
            <a:xfrm>
              <a:off x="9140723" y="1009726"/>
              <a:ext cx="228" cy="2971"/>
            </a:xfrm>
            <a:custGeom>
              <a:avLst/>
              <a:gdLst>
                <a:gd name="connsiteX0" fmla="*/ 229 w 228"/>
                <a:gd name="connsiteY0" fmla="*/ 2972 h 2971"/>
                <a:gd name="connsiteX1" fmla="*/ 0 w 228"/>
                <a:gd name="connsiteY1" fmla="*/ 0 h 2971"/>
                <a:gd name="connsiteX2" fmla="*/ 229 w 228"/>
                <a:gd name="connsiteY2" fmla="*/ 2972 h 2971"/>
                <a:gd name="connsiteX3" fmla="*/ 229 w 228"/>
                <a:gd name="connsiteY3" fmla="*/ 2972 h 2971"/>
              </a:gdLst>
              <a:ahLst/>
              <a:cxnLst>
                <a:cxn ang="0">
                  <a:pos x="connsiteX0" y="connsiteY0"/>
                </a:cxn>
                <a:cxn ang="0">
                  <a:pos x="connsiteX1" y="connsiteY1"/>
                </a:cxn>
                <a:cxn ang="0">
                  <a:pos x="connsiteX2" y="connsiteY2"/>
                </a:cxn>
                <a:cxn ang="0">
                  <a:pos x="connsiteX3" y="connsiteY3"/>
                </a:cxn>
              </a:cxnLst>
              <a:rect l="l" t="t" r="r" b="b"/>
              <a:pathLst>
                <a:path w="228" h="2971">
                  <a:moveTo>
                    <a:pt x="229" y="2972"/>
                  </a:moveTo>
                  <a:cubicBezTo>
                    <a:pt x="229" y="2057"/>
                    <a:pt x="0" y="914"/>
                    <a:pt x="0" y="0"/>
                  </a:cubicBezTo>
                  <a:cubicBezTo>
                    <a:pt x="0" y="1143"/>
                    <a:pt x="0" y="2057"/>
                    <a:pt x="229" y="2972"/>
                  </a:cubicBezTo>
                  <a:lnTo>
                    <a:pt x="229" y="2972"/>
                  </a:lnTo>
                  <a:close/>
                </a:path>
              </a:pathLst>
            </a:custGeom>
            <a:solidFill>
              <a:srgbClr val="FFFFFF"/>
            </a:solidFill>
            <a:ln w="2286" cap="flat">
              <a:noFill/>
              <a:prstDash val="solid"/>
              <a:miter/>
            </a:ln>
          </p:spPr>
          <p:txBody>
            <a:bodyPr rtlCol="0" anchor="ctr"/>
            <a:lstStyle/>
            <a:p>
              <a:endParaRPr lang="en-US"/>
            </a:p>
          </p:txBody>
        </p:sp>
        <p:sp>
          <p:nvSpPr>
            <p:cNvPr id="26" name="Freeform 170">
              <a:extLst>
                <a:ext uri="{FF2B5EF4-FFF2-40B4-BE49-F238E27FC236}">
                  <a16:creationId xmlns:a16="http://schemas.microsoft.com/office/drawing/2014/main" id="{745DE509-24D6-25ED-1466-01F97BECE6D8}"/>
                </a:ext>
              </a:extLst>
            </p:cNvPr>
            <p:cNvSpPr/>
            <p:nvPr/>
          </p:nvSpPr>
          <p:spPr>
            <a:xfrm>
              <a:off x="8716613" y="864125"/>
              <a:ext cx="372089" cy="873615"/>
            </a:xfrm>
            <a:custGeom>
              <a:avLst/>
              <a:gdLst>
                <a:gd name="connsiteX0" fmla="*/ 172878 w 372089"/>
                <a:gd name="connsiteY0" fmla="*/ 871177 h 873615"/>
                <a:gd name="connsiteX1" fmla="*/ 277577 w 372089"/>
                <a:gd name="connsiteY1" fmla="*/ 781337 h 873615"/>
                <a:gd name="connsiteX2" fmla="*/ 318725 w 372089"/>
                <a:gd name="connsiteY2" fmla="*/ 652635 h 873615"/>
                <a:gd name="connsiteX3" fmla="*/ 344557 w 372089"/>
                <a:gd name="connsiteY3" fmla="*/ 429979 h 873615"/>
                <a:gd name="connsiteX4" fmla="*/ 346614 w 372089"/>
                <a:gd name="connsiteY4" fmla="*/ 411691 h 873615"/>
                <a:gd name="connsiteX5" fmla="*/ 338613 w 372089"/>
                <a:gd name="connsiteY5" fmla="*/ 19184 h 873615"/>
                <a:gd name="connsiteX6" fmla="*/ 370617 w 372089"/>
                <a:gd name="connsiteY6" fmla="*/ 36787 h 873615"/>
                <a:gd name="connsiteX7" fmla="*/ 329240 w 372089"/>
                <a:gd name="connsiteY7" fmla="*/ 15755 h 873615"/>
                <a:gd name="connsiteX8" fmla="*/ 260432 w 372089"/>
                <a:gd name="connsiteY8" fmla="*/ 2039 h 873615"/>
                <a:gd name="connsiteX9" fmla="*/ 52177 w 372089"/>
                <a:gd name="connsiteY9" fmla="*/ 57132 h 873615"/>
                <a:gd name="connsiteX10" fmla="*/ 56 w 372089"/>
                <a:gd name="connsiteY10" fmla="*/ 159316 h 873615"/>
                <a:gd name="connsiteX11" fmla="*/ 18116 w 372089"/>
                <a:gd name="connsiteY11" fmla="*/ 376029 h 873615"/>
                <a:gd name="connsiteX12" fmla="*/ 54920 w 372089"/>
                <a:gd name="connsiteY12" fmla="*/ 650120 h 873615"/>
                <a:gd name="connsiteX13" fmla="*/ 94697 w 372089"/>
                <a:gd name="connsiteY13" fmla="*/ 864319 h 873615"/>
                <a:gd name="connsiteX14" fmla="*/ 172878 w 372089"/>
                <a:gd name="connsiteY14" fmla="*/ 871177 h 87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089" h="873615">
                  <a:moveTo>
                    <a:pt x="172878" y="871177"/>
                  </a:moveTo>
                  <a:cubicBezTo>
                    <a:pt x="219741" y="862718"/>
                    <a:pt x="257231" y="822485"/>
                    <a:pt x="277577" y="781337"/>
                  </a:cubicBezTo>
                  <a:cubicBezTo>
                    <a:pt x="297694" y="740646"/>
                    <a:pt x="310267" y="697212"/>
                    <a:pt x="318725" y="652635"/>
                  </a:cubicBezTo>
                  <a:cubicBezTo>
                    <a:pt x="332669" y="579026"/>
                    <a:pt x="337470" y="504502"/>
                    <a:pt x="344557" y="429979"/>
                  </a:cubicBezTo>
                  <a:cubicBezTo>
                    <a:pt x="345242" y="423806"/>
                    <a:pt x="345928" y="417863"/>
                    <a:pt x="346614" y="411691"/>
                  </a:cubicBezTo>
                  <a:cubicBezTo>
                    <a:pt x="364902" y="283217"/>
                    <a:pt x="397135" y="141257"/>
                    <a:pt x="338613" y="19184"/>
                  </a:cubicBezTo>
                  <a:cubicBezTo>
                    <a:pt x="350500" y="23756"/>
                    <a:pt x="361016" y="29700"/>
                    <a:pt x="370617" y="36787"/>
                  </a:cubicBezTo>
                  <a:cubicBezTo>
                    <a:pt x="358730" y="27871"/>
                    <a:pt x="345014" y="20785"/>
                    <a:pt x="329240" y="15755"/>
                  </a:cubicBezTo>
                  <a:cubicBezTo>
                    <a:pt x="306609" y="8669"/>
                    <a:pt x="283749" y="4783"/>
                    <a:pt x="260432" y="2039"/>
                  </a:cubicBezTo>
                  <a:cubicBezTo>
                    <a:pt x="183622" y="-7105"/>
                    <a:pt x="115499" y="15070"/>
                    <a:pt x="52177" y="57132"/>
                  </a:cubicBezTo>
                  <a:cubicBezTo>
                    <a:pt x="15144" y="81592"/>
                    <a:pt x="-1087" y="115654"/>
                    <a:pt x="56" y="159316"/>
                  </a:cubicBezTo>
                  <a:cubicBezTo>
                    <a:pt x="1885" y="232011"/>
                    <a:pt x="9886" y="304020"/>
                    <a:pt x="18116" y="376029"/>
                  </a:cubicBezTo>
                  <a:cubicBezTo>
                    <a:pt x="28631" y="467698"/>
                    <a:pt x="41433" y="558909"/>
                    <a:pt x="54920" y="650120"/>
                  </a:cubicBezTo>
                  <a:cubicBezTo>
                    <a:pt x="65436" y="721901"/>
                    <a:pt x="77552" y="793681"/>
                    <a:pt x="94697" y="864319"/>
                  </a:cubicBezTo>
                  <a:cubicBezTo>
                    <a:pt x="118700" y="873234"/>
                    <a:pt x="144989" y="876206"/>
                    <a:pt x="172878" y="871177"/>
                  </a:cubicBezTo>
                  <a:close/>
                </a:path>
              </a:pathLst>
            </a:custGeom>
            <a:solidFill>
              <a:srgbClr val="FFFFFF"/>
            </a:solidFill>
            <a:ln w="2286" cap="flat">
              <a:noFill/>
              <a:prstDash val="solid"/>
              <a:miter/>
            </a:ln>
          </p:spPr>
          <p:txBody>
            <a:bodyPr rtlCol="0" anchor="ctr"/>
            <a:lstStyle/>
            <a:p>
              <a:endParaRPr lang="en-US"/>
            </a:p>
          </p:txBody>
        </p:sp>
        <p:sp>
          <p:nvSpPr>
            <p:cNvPr id="28" name="Freeform 171">
              <a:extLst>
                <a:ext uri="{FF2B5EF4-FFF2-40B4-BE49-F238E27FC236}">
                  <a16:creationId xmlns:a16="http://schemas.microsoft.com/office/drawing/2014/main" id="{7E79A006-8EEC-0359-BF85-437D15A9D5F5}"/>
                </a:ext>
              </a:extLst>
            </p:cNvPr>
            <p:cNvSpPr/>
            <p:nvPr/>
          </p:nvSpPr>
          <p:spPr>
            <a:xfrm>
              <a:off x="9123578" y="941832"/>
              <a:ext cx="2057" cy="3200"/>
            </a:xfrm>
            <a:custGeom>
              <a:avLst/>
              <a:gdLst>
                <a:gd name="connsiteX0" fmla="*/ 0 w 2057"/>
                <a:gd name="connsiteY0" fmla="*/ 0 h 3200"/>
                <a:gd name="connsiteX1" fmla="*/ 2058 w 2057"/>
                <a:gd name="connsiteY1" fmla="*/ 3200 h 3200"/>
                <a:gd name="connsiteX2" fmla="*/ 0 w 2057"/>
                <a:gd name="connsiteY2" fmla="*/ 0 h 3200"/>
              </a:gdLst>
              <a:ahLst/>
              <a:cxnLst>
                <a:cxn ang="0">
                  <a:pos x="connsiteX0" y="connsiteY0"/>
                </a:cxn>
                <a:cxn ang="0">
                  <a:pos x="connsiteX1" y="connsiteY1"/>
                </a:cxn>
                <a:cxn ang="0">
                  <a:pos x="connsiteX2" y="connsiteY2"/>
                </a:cxn>
              </a:cxnLst>
              <a:rect l="l" t="t" r="r" b="b"/>
              <a:pathLst>
                <a:path w="2057" h="3200">
                  <a:moveTo>
                    <a:pt x="0" y="0"/>
                  </a:moveTo>
                  <a:cubicBezTo>
                    <a:pt x="686" y="1143"/>
                    <a:pt x="1372" y="2057"/>
                    <a:pt x="2058" y="3200"/>
                  </a:cubicBezTo>
                  <a:cubicBezTo>
                    <a:pt x="1372"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0" name="Freeform 172">
              <a:extLst>
                <a:ext uri="{FF2B5EF4-FFF2-40B4-BE49-F238E27FC236}">
                  <a16:creationId xmlns:a16="http://schemas.microsoft.com/office/drawing/2014/main" id="{BC34658D-A8DB-6F4B-209D-290D6544A5ED}"/>
                </a:ext>
              </a:extLst>
            </p:cNvPr>
            <p:cNvSpPr/>
            <p:nvPr/>
          </p:nvSpPr>
          <p:spPr>
            <a:xfrm>
              <a:off x="9132036" y="956233"/>
              <a:ext cx="1371" cy="2514"/>
            </a:xfrm>
            <a:custGeom>
              <a:avLst/>
              <a:gdLst>
                <a:gd name="connsiteX0" fmla="*/ 0 w 1371"/>
                <a:gd name="connsiteY0" fmla="*/ 0 h 2514"/>
                <a:gd name="connsiteX1" fmla="*/ 1371 w 1371"/>
                <a:gd name="connsiteY1" fmla="*/ 2515 h 2514"/>
                <a:gd name="connsiteX2" fmla="*/ 0 w 1371"/>
                <a:gd name="connsiteY2" fmla="*/ 0 h 2514"/>
              </a:gdLst>
              <a:ahLst/>
              <a:cxnLst>
                <a:cxn ang="0">
                  <a:pos x="connsiteX0" y="connsiteY0"/>
                </a:cxn>
                <a:cxn ang="0">
                  <a:pos x="connsiteX1" y="connsiteY1"/>
                </a:cxn>
                <a:cxn ang="0">
                  <a:pos x="connsiteX2" y="connsiteY2"/>
                </a:cxn>
              </a:cxnLst>
              <a:rect l="l" t="t" r="r" b="b"/>
              <a:pathLst>
                <a:path w="1371" h="2514">
                  <a:moveTo>
                    <a:pt x="0" y="0"/>
                  </a:moveTo>
                  <a:cubicBezTo>
                    <a:pt x="457" y="914"/>
                    <a:pt x="914" y="1600"/>
                    <a:pt x="1371" y="2515"/>
                  </a:cubicBezTo>
                  <a:cubicBezTo>
                    <a:pt x="685"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1" name="Freeform 173">
              <a:extLst>
                <a:ext uri="{FF2B5EF4-FFF2-40B4-BE49-F238E27FC236}">
                  <a16:creationId xmlns:a16="http://schemas.microsoft.com/office/drawing/2014/main" id="{FE0D049F-7DA7-9B21-F5C7-995D44B7E98B}"/>
                </a:ext>
              </a:extLst>
            </p:cNvPr>
            <p:cNvSpPr/>
            <p:nvPr/>
          </p:nvSpPr>
          <p:spPr>
            <a:xfrm>
              <a:off x="9119235" y="935202"/>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32" name="Freeform 174">
              <a:extLst>
                <a:ext uri="{FF2B5EF4-FFF2-40B4-BE49-F238E27FC236}">
                  <a16:creationId xmlns:a16="http://schemas.microsoft.com/office/drawing/2014/main" id="{0A0D27A9-BBB7-25AF-8C98-224E457F70A0}"/>
                </a:ext>
              </a:extLst>
            </p:cNvPr>
            <p:cNvSpPr/>
            <p:nvPr/>
          </p:nvSpPr>
          <p:spPr>
            <a:xfrm>
              <a:off x="9109862" y="922858"/>
              <a:ext cx="2743" cy="3429"/>
            </a:xfrm>
            <a:custGeom>
              <a:avLst/>
              <a:gdLst>
                <a:gd name="connsiteX0" fmla="*/ 0 w 2743"/>
                <a:gd name="connsiteY0" fmla="*/ 0 h 3429"/>
                <a:gd name="connsiteX1" fmla="*/ 2744 w 2743"/>
                <a:gd name="connsiteY1" fmla="*/ 3429 h 3429"/>
                <a:gd name="connsiteX2" fmla="*/ 0 w 2743"/>
                <a:gd name="connsiteY2" fmla="*/ 0 h 3429"/>
              </a:gdLst>
              <a:ahLst/>
              <a:cxnLst>
                <a:cxn ang="0">
                  <a:pos x="connsiteX0" y="connsiteY0"/>
                </a:cxn>
                <a:cxn ang="0">
                  <a:pos x="connsiteX1" y="connsiteY1"/>
                </a:cxn>
                <a:cxn ang="0">
                  <a:pos x="connsiteX2" y="connsiteY2"/>
                </a:cxn>
              </a:cxnLst>
              <a:rect l="l" t="t" r="r" b="b"/>
              <a:pathLst>
                <a:path w="2743" h="3429">
                  <a:moveTo>
                    <a:pt x="0" y="0"/>
                  </a:moveTo>
                  <a:cubicBezTo>
                    <a:pt x="915" y="1143"/>
                    <a:pt x="1829" y="2286"/>
                    <a:pt x="2744" y="3429"/>
                  </a:cubicBezTo>
                  <a:cubicBezTo>
                    <a:pt x="1829" y="2286"/>
                    <a:pt x="915" y="1143"/>
                    <a:pt x="0" y="0"/>
                  </a:cubicBezTo>
                  <a:close/>
                </a:path>
              </a:pathLst>
            </a:custGeom>
            <a:solidFill>
              <a:srgbClr val="FFFFFF"/>
            </a:solidFill>
            <a:ln w="2286" cap="flat">
              <a:noFill/>
              <a:prstDash val="solid"/>
              <a:miter/>
            </a:ln>
          </p:spPr>
          <p:txBody>
            <a:bodyPr rtlCol="0" anchor="ctr"/>
            <a:lstStyle/>
            <a:p>
              <a:endParaRPr lang="en-US"/>
            </a:p>
          </p:txBody>
        </p:sp>
        <p:sp>
          <p:nvSpPr>
            <p:cNvPr id="33" name="Freeform 175">
              <a:extLst>
                <a:ext uri="{FF2B5EF4-FFF2-40B4-BE49-F238E27FC236}">
                  <a16:creationId xmlns:a16="http://schemas.microsoft.com/office/drawing/2014/main" id="{5D7DCD1E-4A20-48AD-64D6-4C2B8AAFF4A0}"/>
                </a:ext>
              </a:extLst>
            </p:cNvPr>
            <p:cNvSpPr/>
            <p:nvPr/>
          </p:nvSpPr>
          <p:spPr>
            <a:xfrm>
              <a:off x="9127921" y="948690"/>
              <a:ext cx="1828" cy="2971"/>
            </a:xfrm>
            <a:custGeom>
              <a:avLst/>
              <a:gdLst>
                <a:gd name="connsiteX0" fmla="*/ 0 w 1828"/>
                <a:gd name="connsiteY0" fmla="*/ 0 h 2971"/>
                <a:gd name="connsiteX1" fmla="*/ 1829 w 1828"/>
                <a:gd name="connsiteY1" fmla="*/ 2972 h 2971"/>
                <a:gd name="connsiteX2" fmla="*/ 0 w 1828"/>
                <a:gd name="connsiteY2" fmla="*/ 0 h 2971"/>
              </a:gdLst>
              <a:ahLst/>
              <a:cxnLst>
                <a:cxn ang="0">
                  <a:pos x="connsiteX0" y="connsiteY0"/>
                </a:cxn>
                <a:cxn ang="0">
                  <a:pos x="connsiteX1" y="connsiteY1"/>
                </a:cxn>
                <a:cxn ang="0">
                  <a:pos x="connsiteX2" y="connsiteY2"/>
                </a:cxn>
              </a:cxnLst>
              <a:rect l="l" t="t" r="r" b="b"/>
              <a:pathLst>
                <a:path w="1828" h="2971">
                  <a:moveTo>
                    <a:pt x="0" y="0"/>
                  </a:moveTo>
                  <a:cubicBezTo>
                    <a:pt x="686" y="914"/>
                    <a:pt x="1143" y="2057"/>
                    <a:pt x="1829" y="2972"/>
                  </a:cubicBezTo>
                  <a:cubicBezTo>
                    <a:pt x="1143" y="2057"/>
                    <a:pt x="457" y="1143"/>
                    <a:pt x="0" y="0"/>
                  </a:cubicBezTo>
                  <a:close/>
                </a:path>
              </a:pathLst>
            </a:custGeom>
            <a:solidFill>
              <a:srgbClr val="FFFFFF"/>
            </a:solidFill>
            <a:ln w="2286" cap="flat">
              <a:noFill/>
              <a:prstDash val="solid"/>
              <a:miter/>
            </a:ln>
          </p:spPr>
          <p:txBody>
            <a:bodyPr rtlCol="0" anchor="ctr"/>
            <a:lstStyle/>
            <a:p>
              <a:endParaRPr lang="en-US"/>
            </a:p>
          </p:txBody>
        </p:sp>
        <p:sp>
          <p:nvSpPr>
            <p:cNvPr id="34" name="Freeform 176">
              <a:extLst>
                <a:ext uri="{FF2B5EF4-FFF2-40B4-BE49-F238E27FC236}">
                  <a16:creationId xmlns:a16="http://schemas.microsoft.com/office/drawing/2014/main" id="{7A73AB01-DFA6-BF67-520E-BA9AEB6CF3F0}"/>
                </a:ext>
              </a:extLst>
            </p:cNvPr>
            <p:cNvSpPr/>
            <p:nvPr/>
          </p:nvSpPr>
          <p:spPr>
            <a:xfrm>
              <a:off x="9140723" y="986180"/>
              <a:ext cx="2286" cy="2971"/>
            </a:xfrm>
            <a:custGeom>
              <a:avLst/>
              <a:gdLst>
                <a:gd name="connsiteX0" fmla="*/ 0 w 2286"/>
                <a:gd name="connsiteY0" fmla="*/ 0 h 2971"/>
                <a:gd name="connsiteX1" fmla="*/ 0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0" y="914"/>
                    <a:pt x="0" y="2057"/>
                    <a:pt x="0" y="2972"/>
                  </a:cubicBezTo>
                  <a:cubicBezTo>
                    <a:pt x="0" y="2057"/>
                    <a:pt x="0" y="1143"/>
                    <a:pt x="0" y="0"/>
                  </a:cubicBezTo>
                  <a:close/>
                </a:path>
              </a:pathLst>
            </a:custGeom>
            <a:solidFill>
              <a:srgbClr val="FFFFFF"/>
            </a:solidFill>
            <a:ln w="2286" cap="flat">
              <a:noFill/>
              <a:prstDash val="solid"/>
              <a:miter/>
            </a:ln>
          </p:spPr>
          <p:txBody>
            <a:bodyPr rtlCol="0" anchor="ctr"/>
            <a:lstStyle/>
            <a:p>
              <a:endParaRPr lang="en-US"/>
            </a:p>
          </p:txBody>
        </p:sp>
        <p:sp>
          <p:nvSpPr>
            <p:cNvPr id="35" name="Freeform 177">
              <a:extLst>
                <a:ext uri="{FF2B5EF4-FFF2-40B4-BE49-F238E27FC236}">
                  <a16:creationId xmlns:a16="http://schemas.microsoft.com/office/drawing/2014/main" id="{58B520BD-73B8-6703-B1AA-444229197400}"/>
                </a:ext>
              </a:extLst>
            </p:cNvPr>
            <p:cNvSpPr/>
            <p:nvPr/>
          </p:nvSpPr>
          <p:spPr>
            <a:xfrm>
              <a:off x="9075115" y="2014194"/>
              <a:ext cx="1600" cy="2514"/>
            </a:xfrm>
            <a:custGeom>
              <a:avLst/>
              <a:gdLst>
                <a:gd name="connsiteX0" fmla="*/ 0 w 1600"/>
                <a:gd name="connsiteY0" fmla="*/ 0 h 2514"/>
                <a:gd name="connsiteX1" fmla="*/ 1600 w 1600"/>
                <a:gd name="connsiteY1" fmla="*/ 2515 h 2514"/>
                <a:gd name="connsiteX2" fmla="*/ 0 w 1600"/>
                <a:gd name="connsiteY2" fmla="*/ 0 h 2514"/>
              </a:gdLst>
              <a:ahLst/>
              <a:cxnLst>
                <a:cxn ang="0">
                  <a:pos x="connsiteX0" y="connsiteY0"/>
                </a:cxn>
                <a:cxn ang="0">
                  <a:pos x="connsiteX1" y="connsiteY1"/>
                </a:cxn>
                <a:cxn ang="0">
                  <a:pos x="connsiteX2" y="connsiteY2"/>
                </a:cxn>
              </a:cxnLst>
              <a:rect l="l" t="t" r="r" b="b"/>
              <a:pathLst>
                <a:path w="1600" h="2514">
                  <a:moveTo>
                    <a:pt x="0" y="0"/>
                  </a:moveTo>
                  <a:cubicBezTo>
                    <a:pt x="457" y="914"/>
                    <a:pt x="1143" y="1600"/>
                    <a:pt x="1600" y="2515"/>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6" name="Freeform 178">
              <a:extLst>
                <a:ext uri="{FF2B5EF4-FFF2-40B4-BE49-F238E27FC236}">
                  <a16:creationId xmlns:a16="http://schemas.microsoft.com/office/drawing/2014/main" id="{73198B6E-7C2E-BB4A-23B3-087273E7BF74}"/>
                </a:ext>
              </a:extLst>
            </p:cNvPr>
            <p:cNvSpPr/>
            <p:nvPr/>
          </p:nvSpPr>
          <p:spPr>
            <a:xfrm>
              <a:off x="9078772" y="2020366"/>
              <a:ext cx="1600" cy="2971"/>
            </a:xfrm>
            <a:custGeom>
              <a:avLst/>
              <a:gdLst>
                <a:gd name="connsiteX0" fmla="*/ 0 w 1600"/>
                <a:gd name="connsiteY0" fmla="*/ 0 h 2971"/>
                <a:gd name="connsiteX1" fmla="*/ 1600 w 1600"/>
                <a:gd name="connsiteY1" fmla="*/ 2972 h 2971"/>
                <a:gd name="connsiteX2" fmla="*/ 0 w 1600"/>
                <a:gd name="connsiteY2" fmla="*/ 0 h 2971"/>
              </a:gdLst>
              <a:ahLst/>
              <a:cxnLst>
                <a:cxn ang="0">
                  <a:pos x="connsiteX0" y="connsiteY0"/>
                </a:cxn>
                <a:cxn ang="0">
                  <a:pos x="connsiteX1" y="connsiteY1"/>
                </a:cxn>
                <a:cxn ang="0">
                  <a:pos x="connsiteX2" y="connsiteY2"/>
                </a:cxn>
              </a:cxnLst>
              <a:rect l="l" t="t" r="r" b="b"/>
              <a:pathLst>
                <a:path w="1600" h="2971">
                  <a:moveTo>
                    <a:pt x="0" y="0"/>
                  </a:moveTo>
                  <a:cubicBezTo>
                    <a:pt x="457" y="914"/>
                    <a:pt x="1143" y="2057"/>
                    <a:pt x="1600" y="2972"/>
                  </a:cubicBezTo>
                  <a:cubicBezTo>
                    <a:pt x="1143"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7" name="Freeform 179">
              <a:extLst>
                <a:ext uri="{FF2B5EF4-FFF2-40B4-BE49-F238E27FC236}">
                  <a16:creationId xmlns:a16="http://schemas.microsoft.com/office/drawing/2014/main" id="{7432B9D1-631A-4A69-C13B-8271B7650EC6}"/>
                </a:ext>
              </a:extLst>
            </p:cNvPr>
            <p:cNvSpPr/>
            <p:nvPr/>
          </p:nvSpPr>
          <p:spPr>
            <a:xfrm>
              <a:off x="9082201" y="2026310"/>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372"/>
                    <a:pt x="1143" y="2286"/>
                  </a:cubicBezTo>
                  <a:cubicBezTo>
                    <a:pt x="686"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39" name="Freeform 180">
              <a:extLst>
                <a:ext uri="{FF2B5EF4-FFF2-40B4-BE49-F238E27FC236}">
                  <a16:creationId xmlns:a16="http://schemas.microsoft.com/office/drawing/2014/main" id="{0E03958B-886D-ED74-C246-CDA7842B05E4}"/>
                </a:ext>
              </a:extLst>
            </p:cNvPr>
            <p:cNvSpPr/>
            <p:nvPr/>
          </p:nvSpPr>
          <p:spPr>
            <a:xfrm>
              <a:off x="9072143" y="2009394"/>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143" y="1829"/>
                    <a:pt x="1829" y="2743"/>
                  </a:cubicBezTo>
                  <a:cubicBezTo>
                    <a:pt x="1143" y="1829"/>
                    <a:pt x="458" y="914"/>
                    <a:pt x="0" y="0"/>
                  </a:cubicBezTo>
                  <a:close/>
                </a:path>
              </a:pathLst>
            </a:custGeom>
            <a:solidFill>
              <a:srgbClr val="FFFFFF"/>
            </a:solidFill>
            <a:ln w="2286" cap="flat">
              <a:noFill/>
              <a:prstDash val="solid"/>
              <a:miter/>
            </a:ln>
          </p:spPr>
          <p:txBody>
            <a:bodyPr rtlCol="0" anchor="ctr"/>
            <a:lstStyle/>
            <a:p>
              <a:endParaRPr lang="en-US"/>
            </a:p>
          </p:txBody>
        </p:sp>
        <p:sp>
          <p:nvSpPr>
            <p:cNvPr id="41" name="Freeform 181">
              <a:extLst>
                <a:ext uri="{FF2B5EF4-FFF2-40B4-BE49-F238E27FC236}">
                  <a16:creationId xmlns:a16="http://schemas.microsoft.com/office/drawing/2014/main" id="{2998EEFB-BED9-EF07-1FA2-C273736D39F1}"/>
                </a:ext>
              </a:extLst>
            </p:cNvPr>
            <p:cNvSpPr/>
            <p:nvPr/>
          </p:nvSpPr>
          <p:spPr>
            <a:xfrm>
              <a:off x="9065514" y="2000250"/>
              <a:ext cx="2057" cy="2743"/>
            </a:xfrm>
            <a:custGeom>
              <a:avLst/>
              <a:gdLst>
                <a:gd name="connsiteX0" fmla="*/ 0 w 2057"/>
                <a:gd name="connsiteY0" fmla="*/ 0 h 2743"/>
                <a:gd name="connsiteX1" fmla="*/ 2057 w 2057"/>
                <a:gd name="connsiteY1" fmla="*/ 2743 h 2743"/>
                <a:gd name="connsiteX2" fmla="*/ 0 w 2057"/>
                <a:gd name="connsiteY2" fmla="*/ 0 h 2743"/>
              </a:gdLst>
              <a:ahLst/>
              <a:cxnLst>
                <a:cxn ang="0">
                  <a:pos x="connsiteX0" y="connsiteY0"/>
                </a:cxn>
                <a:cxn ang="0">
                  <a:pos x="connsiteX1" y="connsiteY1"/>
                </a:cxn>
                <a:cxn ang="0">
                  <a:pos x="connsiteX2" y="connsiteY2"/>
                </a:cxn>
              </a:cxnLst>
              <a:rect l="l" t="t" r="r" b="b"/>
              <a:pathLst>
                <a:path w="2057" h="2743">
                  <a:moveTo>
                    <a:pt x="0" y="0"/>
                  </a:moveTo>
                  <a:cubicBezTo>
                    <a:pt x="686" y="914"/>
                    <a:pt x="1372" y="1829"/>
                    <a:pt x="2057" y="2743"/>
                  </a:cubicBezTo>
                  <a:cubicBezTo>
                    <a:pt x="1372"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3" name="Freeform 182">
              <a:extLst>
                <a:ext uri="{FF2B5EF4-FFF2-40B4-BE49-F238E27FC236}">
                  <a16:creationId xmlns:a16="http://schemas.microsoft.com/office/drawing/2014/main" id="{EB4BF137-F354-8B11-EA8B-82A12C3D8595}"/>
                </a:ext>
              </a:extLst>
            </p:cNvPr>
            <p:cNvSpPr/>
            <p:nvPr/>
          </p:nvSpPr>
          <p:spPr>
            <a:xfrm>
              <a:off x="9040596" y="1973732"/>
              <a:ext cx="3429" cy="2971"/>
            </a:xfrm>
            <a:custGeom>
              <a:avLst/>
              <a:gdLst>
                <a:gd name="connsiteX0" fmla="*/ 0 w 3429"/>
                <a:gd name="connsiteY0" fmla="*/ 0 h 2971"/>
                <a:gd name="connsiteX1" fmla="*/ 3429 w 3429"/>
                <a:gd name="connsiteY1" fmla="*/ 2972 h 2971"/>
                <a:gd name="connsiteX2" fmla="*/ 0 w 3429"/>
                <a:gd name="connsiteY2" fmla="*/ 0 h 2971"/>
              </a:gdLst>
              <a:ahLst/>
              <a:cxnLst>
                <a:cxn ang="0">
                  <a:pos x="connsiteX0" y="connsiteY0"/>
                </a:cxn>
                <a:cxn ang="0">
                  <a:pos x="connsiteX1" y="connsiteY1"/>
                </a:cxn>
                <a:cxn ang="0">
                  <a:pos x="connsiteX2" y="connsiteY2"/>
                </a:cxn>
              </a:cxnLst>
              <a:rect l="l" t="t" r="r" b="b"/>
              <a:pathLst>
                <a:path w="3429" h="2971">
                  <a:moveTo>
                    <a:pt x="0" y="0"/>
                  </a:moveTo>
                  <a:cubicBezTo>
                    <a:pt x="1143" y="914"/>
                    <a:pt x="2286" y="2057"/>
                    <a:pt x="3429" y="2972"/>
                  </a:cubicBezTo>
                  <a:cubicBezTo>
                    <a:pt x="2286" y="2057"/>
                    <a:pt x="1143" y="1143"/>
                    <a:pt x="0" y="0"/>
                  </a:cubicBezTo>
                  <a:close/>
                </a:path>
              </a:pathLst>
            </a:custGeom>
            <a:solidFill>
              <a:srgbClr val="FFFFFF"/>
            </a:solidFill>
            <a:ln w="2286" cap="flat">
              <a:noFill/>
              <a:prstDash val="solid"/>
              <a:miter/>
            </a:ln>
          </p:spPr>
          <p:txBody>
            <a:bodyPr rtlCol="0" anchor="ctr"/>
            <a:lstStyle/>
            <a:p>
              <a:endParaRPr lang="en-US"/>
            </a:p>
          </p:txBody>
        </p:sp>
        <p:sp>
          <p:nvSpPr>
            <p:cNvPr id="45" name="Freeform 183">
              <a:extLst>
                <a:ext uri="{FF2B5EF4-FFF2-40B4-BE49-F238E27FC236}">
                  <a16:creationId xmlns:a16="http://schemas.microsoft.com/office/drawing/2014/main" id="{DCCB0E60-DD9C-A8DD-37BD-1818AB098B09}"/>
                </a:ext>
              </a:extLst>
            </p:cNvPr>
            <p:cNvSpPr/>
            <p:nvPr/>
          </p:nvSpPr>
          <p:spPr>
            <a:xfrm>
              <a:off x="9062085" y="1995906"/>
              <a:ext cx="2286" cy="2971"/>
            </a:xfrm>
            <a:custGeom>
              <a:avLst/>
              <a:gdLst>
                <a:gd name="connsiteX0" fmla="*/ 0 w 2286"/>
                <a:gd name="connsiteY0" fmla="*/ 0 h 2971"/>
                <a:gd name="connsiteX1" fmla="*/ 2286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686" y="914"/>
                    <a:pt x="1600" y="2057"/>
                    <a:pt x="2286" y="2972"/>
                  </a:cubicBezTo>
                  <a:cubicBezTo>
                    <a:pt x="1600"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8" name="Freeform 184">
              <a:extLst>
                <a:ext uri="{FF2B5EF4-FFF2-40B4-BE49-F238E27FC236}">
                  <a16:creationId xmlns:a16="http://schemas.microsoft.com/office/drawing/2014/main" id="{4D4C454D-1987-DF4B-E906-BEC6718FFD09}"/>
                </a:ext>
              </a:extLst>
            </p:cNvPr>
            <p:cNvSpPr/>
            <p:nvPr/>
          </p:nvSpPr>
          <p:spPr>
            <a:xfrm>
              <a:off x="9044711" y="1977390"/>
              <a:ext cx="3200" cy="2971"/>
            </a:xfrm>
            <a:custGeom>
              <a:avLst/>
              <a:gdLst>
                <a:gd name="connsiteX0" fmla="*/ 0 w 3200"/>
                <a:gd name="connsiteY0" fmla="*/ 0 h 2971"/>
                <a:gd name="connsiteX1" fmla="*/ 3201 w 3200"/>
                <a:gd name="connsiteY1" fmla="*/ 2972 h 2971"/>
                <a:gd name="connsiteX2" fmla="*/ 0 w 3200"/>
                <a:gd name="connsiteY2" fmla="*/ 0 h 2971"/>
              </a:gdLst>
              <a:ahLst/>
              <a:cxnLst>
                <a:cxn ang="0">
                  <a:pos x="connsiteX0" y="connsiteY0"/>
                </a:cxn>
                <a:cxn ang="0">
                  <a:pos x="connsiteX1" y="connsiteY1"/>
                </a:cxn>
                <a:cxn ang="0">
                  <a:pos x="connsiteX2" y="connsiteY2"/>
                </a:cxn>
              </a:cxnLst>
              <a:rect l="l" t="t" r="r" b="b"/>
              <a:pathLst>
                <a:path w="3200" h="2971">
                  <a:moveTo>
                    <a:pt x="0" y="0"/>
                  </a:moveTo>
                  <a:cubicBezTo>
                    <a:pt x="1143" y="914"/>
                    <a:pt x="2286" y="2057"/>
                    <a:pt x="3201" y="2972"/>
                  </a:cubicBezTo>
                  <a:cubicBezTo>
                    <a:pt x="2058" y="2057"/>
                    <a:pt x="1143" y="914"/>
                    <a:pt x="0" y="0"/>
                  </a:cubicBezTo>
                  <a:close/>
                </a:path>
              </a:pathLst>
            </a:custGeom>
            <a:solidFill>
              <a:srgbClr val="FFFFFF"/>
            </a:solidFill>
            <a:ln w="2286" cap="flat">
              <a:noFill/>
              <a:prstDash val="solid"/>
              <a:miter/>
            </a:ln>
          </p:spPr>
          <p:txBody>
            <a:bodyPr rtlCol="0" anchor="ctr"/>
            <a:lstStyle/>
            <a:p>
              <a:endParaRPr lang="en-US"/>
            </a:p>
          </p:txBody>
        </p:sp>
        <p:sp>
          <p:nvSpPr>
            <p:cNvPr id="49" name="Freeform 185">
              <a:extLst>
                <a:ext uri="{FF2B5EF4-FFF2-40B4-BE49-F238E27FC236}">
                  <a16:creationId xmlns:a16="http://schemas.microsoft.com/office/drawing/2014/main" id="{2D6E07AA-1A29-5593-2CAE-6491B6F7D5FB}"/>
                </a:ext>
              </a:extLst>
            </p:cNvPr>
            <p:cNvSpPr/>
            <p:nvPr/>
          </p:nvSpPr>
          <p:spPr>
            <a:xfrm>
              <a:off x="8929954" y="2291257"/>
              <a:ext cx="15544" cy="378"/>
            </a:xfrm>
            <a:custGeom>
              <a:avLst/>
              <a:gdLst>
                <a:gd name="connsiteX0" fmla="*/ 0 w 15544"/>
                <a:gd name="connsiteY0" fmla="*/ 0 h 378"/>
                <a:gd name="connsiteX1" fmla="*/ 15545 w 15544"/>
                <a:gd name="connsiteY1" fmla="*/ 229 h 378"/>
                <a:gd name="connsiteX2" fmla="*/ 0 w 15544"/>
                <a:gd name="connsiteY2" fmla="*/ 0 h 378"/>
              </a:gdLst>
              <a:ahLst/>
              <a:cxnLst>
                <a:cxn ang="0">
                  <a:pos x="connsiteX0" y="connsiteY0"/>
                </a:cxn>
                <a:cxn ang="0">
                  <a:pos x="connsiteX1" y="connsiteY1"/>
                </a:cxn>
                <a:cxn ang="0">
                  <a:pos x="connsiteX2" y="connsiteY2"/>
                </a:cxn>
              </a:cxnLst>
              <a:rect l="l" t="t" r="r" b="b"/>
              <a:pathLst>
                <a:path w="15544" h="378">
                  <a:moveTo>
                    <a:pt x="0" y="0"/>
                  </a:moveTo>
                  <a:cubicBezTo>
                    <a:pt x="5029" y="457"/>
                    <a:pt x="10287" y="457"/>
                    <a:pt x="15545" y="229"/>
                  </a:cubicBezTo>
                  <a:cubicBezTo>
                    <a:pt x="10287" y="457"/>
                    <a:pt x="5258" y="457"/>
                    <a:pt x="0" y="0"/>
                  </a:cubicBezTo>
                  <a:close/>
                </a:path>
              </a:pathLst>
            </a:custGeom>
            <a:solidFill>
              <a:srgbClr val="FFFFFF"/>
            </a:solidFill>
            <a:ln w="2286" cap="flat">
              <a:noFill/>
              <a:prstDash val="solid"/>
              <a:miter/>
            </a:ln>
          </p:spPr>
          <p:txBody>
            <a:bodyPr rtlCol="0" anchor="ctr"/>
            <a:lstStyle/>
            <a:p>
              <a:endParaRPr lang="en-US"/>
            </a:p>
          </p:txBody>
        </p:sp>
        <p:sp>
          <p:nvSpPr>
            <p:cNvPr id="50" name="Freeform 186">
              <a:extLst>
                <a:ext uri="{FF2B5EF4-FFF2-40B4-BE49-F238E27FC236}">
                  <a16:creationId xmlns:a16="http://schemas.microsoft.com/office/drawing/2014/main" id="{BE78E5B0-7B2E-0A2C-9DA2-06330C39EAE9}"/>
                </a:ext>
              </a:extLst>
            </p:cNvPr>
            <p:cNvSpPr/>
            <p:nvPr/>
          </p:nvSpPr>
          <p:spPr>
            <a:xfrm>
              <a:off x="8765064" y="1941499"/>
              <a:ext cx="301609" cy="284154"/>
            </a:xfrm>
            <a:custGeom>
              <a:avLst/>
              <a:gdLst>
                <a:gd name="connsiteX0" fmla="*/ 96996 w 301609"/>
                <a:gd name="connsiteY0" fmla="*/ 278663 h 284154"/>
                <a:gd name="connsiteX1" fmla="*/ 193008 w 301609"/>
                <a:gd name="connsiteY1" fmla="*/ 275920 h 284154"/>
                <a:gd name="connsiteX2" fmla="*/ 284219 w 301609"/>
                <a:gd name="connsiteY2" fmla="*/ 206654 h 284154"/>
                <a:gd name="connsiteX3" fmla="*/ 250615 w 301609"/>
                <a:gd name="connsiteY3" fmla="*/ 27889 h 284154"/>
                <a:gd name="connsiteX4" fmla="*/ 214725 w 301609"/>
                <a:gd name="connsiteY4" fmla="*/ 2743 h 284154"/>
                <a:gd name="connsiteX5" fmla="*/ 185692 w 301609"/>
                <a:gd name="connsiteY5" fmla="*/ 0 h 284154"/>
                <a:gd name="connsiteX6" fmla="*/ 34359 w 301609"/>
                <a:gd name="connsiteY6" fmla="*/ 64008 h 284154"/>
                <a:gd name="connsiteX7" fmla="*/ 13557 w 301609"/>
                <a:gd name="connsiteY7" fmla="*/ 247574 h 284154"/>
                <a:gd name="connsiteX8" fmla="*/ 10356 w 301609"/>
                <a:gd name="connsiteY8" fmla="*/ 237287 h 284154"/>
                <a:gd name="connsiteX9" fmla="*/ 96996 w 301609"/>
                <a:gd name="connsiteY9" fmla="*/ 278663 h 28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609" h="284154">
                  <a:moveTo>
                    <a:pt x="96996" y="278663"/>
                  </a:moveTo>
                  <a:cubicBezTo>
                    <a:pt x="128085" y="285521"/>
                    <a:pt x="162604" y="287350"/>
                    <a:pt x="193008" y="275920"/>
                  </a:cubicBezTo>
                  <a:cubicBezTo>
                    <a:pt x="230041" y="262204"/>
                    <a:pt x="264102" y="241859"/>
                    <a:pt x="284219" y="206654"/>
                  </a:cubicBezTo>
                  <a:cubicBezTo>
                    <a:pt x="318052" y="147676"/>
                    <a:pt x="300221" y="72238"/>
                    <a:pt x="250615" y="27889"/>
                  </a:cubicBezTo>
                  <a:cubicBezTo>
                    <a:pt x="239642" y="18059"/>
                    <a:pt x="227526" y="9601"/>
                    <a:pt x="214725" y="2743"/>
                  </a:cubicBezTo>
                  <a:cubicBezTo>
                    <a:pt x="205581" y="914"/>
                    <a:pt x="195979" y="0"/>
                    <a:pt x="185692" y="0"/>
                  </a:cubicBezTo>
                  <a:cubicBezTo>
                    <a:pt x="90366" y="0"/>
                    <a:pt x="54476" y="35204"/>
                    <a:pt x="34359" y="64008"/>
                  </a:cubicBezTo>
                  <a:cubicBezTo>
                    <a:pt x="-6560" y="122530"/>
                    <a:pt x="-7475" y="183566"/>
                    <a:pt x="13557" y="247574"/>
                  </a:cubicBezTo>
                  <a:cubicBezTo>
                    <a:pt x="12414" y="244145"/>
                    <a:pt x="11271" y="240716"/>
                    <a:pt x="10356" y="237287"/>
                  </a:cubicBezTo>
                  <a:cubicBezTo>
                    <a:pt x="36645" y="257404"/>
                    <a:pt x="67278" y="272263"/>
                    <a:pt x="96996" y="278663"/>
                  </a:cubicBezTo>
                  <a:close/>
                </a:path>
              </a:pathLst>
            </a:custGeom>
            <a:solidFill>
              <a:srgbClr val="FFFFFF"/>
            </a:solidFill>
            <a:ln w="2286" cap="flat">
              <a:noFill/>
              <a:prstDash val="solid"/>
              <a:miter/>
            </a:ln>
          </p:spPr>
          <p:txBody>
            <a:bodyPr rtlCol="0" anchor="ctr"/>
            <a:lstStyle/>
            <a:p>
              <a:endParaRPr lang="en-US"/>
            </a:p>
          </p:txBody>
        </p:sp>
        <p:sp>
          <p:nvSpPr>
            <p:cNvPr id="51" name="Freeform 187">
              <a:extLst>
                <a:ext uri="{FF2B5EF4-FFF2-40B4-BE49-F238E27FC236}">
                  <a16:creationId xmlns:a16="http://schemas.microsoft.com/office/drawing/2014/main" id="{B1108E37-7FAC-27F5-BA41-81BCD1EFFAA4}"/>
                </a:ext>
              </a:extLst>
            </p:cNvPr>
            <p:cNvSpPr/>
            <p:nvPr/>
          </p:nvSpPr>
          <p:spPr>
            <a:xfrm>
              <a:off x="9084716" y="2031568"/>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8" y="686"/>
                    <a:pt x="686" y="1372"/>
                    <a:pt x="1143" y="2286"/>
                  </a:cubicBezTo>
                  <a:cubicBezTo>
                    <a:pt x="686" y="1372"/>
                    <a:pt x="458" y="686"/>
                    <a:pt x="0" y="0"/>
                  </a:cubicBezTo>
                  <a:close/>
                </a:path>
              </a:pathLst>
            </a:custGeom>
            <a:solidFill>
              <a:srgbClr val="FFFFFF"/>
            </a:solidFill>
            <a:ln w="2286" cap="flat">
              <a:noFill/>
              <a:prstDash val="solid"/>
              <a:miter/>
            </a:ln>
          </p:spPr>
          <p:txBody>
            <a:bodyPr rtlCol="0" anchor="ctr"/>
            <a:lstStyle/>
            <a:p>
              <a:endParaRPr lang="en-US"/>
            </a:p>
          </p:txBody>
        </p:sp>
        <p:sp>
          <p:nvSpPr>
            <p:cNvPr id="52" name="Freeform 188">
              <a:extLst>
                <a:ext uri="{FF2B5EF4-FFF2-40B4-BE49-F238E27FC236}">
                  <a16:creationId xmlns:a16="http://schemas.microsoft.com/office/drawing/2014/main" id="{D34F92B1-8FF7-F7A6-2973-9B5F15DFA607}"/>
                </a:ext>
              </a:extLst>
            </p:cNvPr>
            <p:cNvSpPr/>
            <p:nvPr/>
          </p:nvSpPr>
          <p:spPr>
            <a:xfrm>
              <a:off x="9048369" y="1980819"/>
              <a:ext cx="13030" cy="14173"/>
            </a:xfrm>
            <a:custGeom>
              <a:avLst/>
              <a:gdLst>
                <a:gd name="connsiteX0" fmla="*/ 13030 w 13030"/>
                <a:gd name="connsiteY0" fmla="*/ 14173 h 14173"/>
                <a:gd name="connsiteX1" fmla="*/ 0 w 13030"/>
                <a:gd name="connsiteY1" fmla="*/ 0 h 14173"/>
                <a:gd name="connsiteX2" fmla="*/ 13030 w 13030"/>
                <a:gd name="connsiteY2" fmla="*/ 14173 h 14173"/>
              </a:gdLst>
              <a:ahLst/>
              <a:cxnLst>
                <a:cxn ang="0">
                  <a:pos x="connsiteX0" y="connsiteY0"/>
                </a:cxn>
                <a:cxn ang="0">
                  <a:pos x="connsiteX1" y="connsiteY1"/>
                </a:cxn>
                <a:cxn ang="0">
                  <a:pos x="connsiteX2" y="connsiteY2"/>
                </a:cxn>
              </a:cxnLst>
              <a:rect l="l" t="t" r="r" b="b"/>
              <a:pathLst>
                <a:path w="13030" h="14173">
                  <a:moveTo>
                    <a:pt x="13030" y="14173"/>
                  </a:moveTo>
                  <a:cubicBezTo>
                    <a:pt x="8915" y="9144"/>
                    <a:pt x="4572" y="4572"/>
                    <a:pt x="0" y="0"/>
                  </a:cubicBezTo>
                  <a:cubicBezTo>
                    <a:pt x="4801" y="4572"/>
                    <a:pt x="8915" y="9144"/>
                    <a:pt x="13030" y="14173"/>
                  </a:cubicBezTo>
                  <a:close/>
                </a:path>
              </a:pathLst>
            </a:custGeom>
            <a:solidFill>
              <a:srgbClr val="FFFFFF"/>
            </a:solidFill>
            <a:ln w="2286" cap="flat">
              <a:noFill/>
              <a:prstDash val="solid"/>
              <a:miter/>
            </a:ln>
          </p:spPr>
          <p:txBody>
            <a:bodyPr rtlCol="0" anchor="ctr"/>
            <a:lstStyle/>
            <a:p>
              <a:endParaRPr lang="en-US"/>
            </a:p>
          </p:txBody>
        </p:sp>
        <p:sp>
          <p:nvSpPr>
            <p:cNvPr id="53" name="Freeform 189">
              <a:extLst>
                <a:ext uri="{FF2B5EF4-FFF2-40B4-BE49-F238E27FC236}">
                  <a16:creationId xmlns:a16="http://schemas.microsoft.com/office/drawing/2014/main" id="{4D3AD577-ECE8-8D5D-DC77-48B681F69F27}"/>
                </a:ext>
              </a:extLst>
            </p:cNvPr>
            <p:cNvSpPr/>
            <p:nvPr/>
          </p:nvSpPr>
          <p:spPr>
            <a:xfrm>
              <a:off x="9087231" y="2036597"/>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686" y="1372"/>
                    <a:pt x="914" y="2286"/>
                  </a:cubicBezTo>
                  <a:cubicBezTo>
                    <a:pt x="686" y="1600"/>
                    <a:pt x="457" y="686"/>
                    <a:pt x="0" y="0"/>
                  </a:cubicBezTo>
                  <a:close/>
                </a:path>
              </a:pathLst>
            </a:custGeom>
            <a:solidFill>
              <a:srgbClr val="FFFFFF"/>
            </a:solidFill>
            <a:ln w="2286" cap="flat">
              <a:noFill/>
              <a:prstDash val="solid"/>
              <a:miter/>
            </a:ln>
          </p:spPr>
          <p:txBody>
            <a:bodyPr rtlCol="0" anchor="ctr"/>
            <a:lstStyle/>
            <a:p>
              <a:endParaRPr lang="en-US"/>
            </a:p>
          </p:txBody>
        </p:sp>
        <p:sp>
          <p:nvSpPr>
            <p:cNvPr id="54" name="Freeform 190">
              <a:extLst>
                <a:ext uri="{FF2B5EF4-FFF2-40B4-BE49-F238E27FC236}">
                  <a16:creationId xmlns:a16="http://schemas.microsoft.com/office/drawing/2014/main" id="{F5EEB44A-D663-54F2-6457-01ECA0337265}"/>
                </a:ext>
              </a:extLst>
            </p:cNvPr>
            <p:cNvSpPr/>
            <p:nvPr/>
          </p:nvSpPr>
          <p:spPr>
            <a:xfrm>
              <a:off x="9089745" y="2041855"/>
              <a:ext cx="914" cy="2057"/>
            </a:xfrm>
            <a:custGeom>
              <a:avLst/>
              <a:gdLst>
                <a:gd name="connsiteX0" fmla="*/ 0 w 914"/>
                <a:gd name="connsiteY0" fmla="*/ 0 h 2057"/>
                <a:gd name="connsiteX1" fmla="*/ 914 w 914"/>
                <a:gd name="connsiteY1" fmla="*/ 2057 h 2057"/>
                <a:gd name="connsiteX2" fmla="*/ 0 w 914"/>
                <a:gd name="connsiteY2" fmla="*/ 0 h 2057"/>
              </a:gdLst>
              <a:ahLst/>
              <a:cxnLst>
                <a:cxn ang="0">
                  <a:pos x="connsiteX0" y="connsiteY0"/>
                </a:cxn>
                <a:cxn ang="0">
                  <a:pos x="connsiteX1" y="connsiteY1"/>
                </a:cxn>
                <a:cxn ang="0">
                  <a:pos x="connsiteX2" y="connsiteY2"/>
                </a:cxn>
              </a:cxnLst>
              <a:rect l="l" t="t" r="r" b="b"/>
              <a:pathLst>
                <a:path w="914" h="2057">
                  <a:moveTo>
                    <a:pt x="0" y="0"/>
                  </a:moveTo>
                  <a:cubicBezTo>
                    <a:pt x="228" y="686"/>
                    <a:pt x="685" y="1372"/>
                    <a:pt x="914" y="2057"/>
                  </a:cubicBezTo>
                  <a:cubicBezTo>
                    <a:pt x="457"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55" name="Freeform 191">
              <a:extLst>
                <a:ext uri="{FF2B5EF4-FFF2-40B4-BE49-F238E27FC236}">
                  <a16:creationId xmlns:a16="http://schemas.microsoft.com/office/drawing/2014/main" id="{D2288C8D-9F53-79A3-2D10-A4397527CFD5}"/>
                </a:ext>
              </a:extLst>
            </p:cNvPr>
            <p:cNvSpPr/>
            <p:nvPr/>
          </p:nvSpPr>
          <p:spPr>
            <a:xfrm>
              <a:off x="9068943" y="2004822"/>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372" y="1829"/>
                    <a:pt x="1829" y="2743"/>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56" name="Freeform 192">
              <a:extLst>
                <a:ext uri="{FF2B5EF4-FFF2-40B4-BE49-F238E27FC236}">
                  <a16:creationId xmlns:a16="http://schemas.microsoft.com/office/drawing/2014/main" id="{EDA251E7-5DFC-BF79-630F-DFE585FC9991}"/>
                </a:ext>
              </a:extLst>
            </p:cNvPr>
            <p:cNvSpPr/>
            <p:nvPr/>
          </p:nvSpPr>
          <p:spPr>
            <a:xfrm>
              <a:off x="8956014" y="2289657"/>
              <a:ext cx="10744" cy="1371"/>
            </a:xfrm>
            <a:custGeom>
              <a:avLst/>
              <a:gdLst>
                <a:gd name="connsiteX0" fmla="*/ 10744 w 10744"/>
                <a:gd name="connsiteY0" fmla="*/ 0 h 1371"/>
                <a:gd name="connsiteX1" fmla="*/ 0 w 10744"/>
                <a:gd name="connsiteY1" fmla="*/ 1372 h 1371"/>
                <a:gd name="connsiteX2" fmla="*/ 10744 w 10744"/>
                <a:gd name="connsiteY2" fmla="*/ 0 h 1371"/>
              </a:gdLst>
              <a:ahLst/>
              <a:cxnLst>
                <a:cxn ang="0">
                  <a:pos x="connsiteX0" y="connsiteY0"/>
                </a:cxn>
                <a:cxn ang="0">
                  <a:pos x="connsiteX1" y="connsiteY1"/>
                </a:cxn>
                <a:cxn ang="0">
                  <a:pos x="connsiteX2" y="connsiteY2"/>
                </a:cxn>
              </a:cxnLst>
              <a:rect l="l" t="t" r="r" b="b"/>
              <a:pathLst>
                <a:path w="10744" h="1371">
                  <a:moveTo>
                    <a:pt x="10744" y="0"/>
                  </a:moveTo>
                  <a:cubicBezTo>
                    <a:pt x="7086" y="686"/>
                    <a:pt x="3657" y="1143"/>
                    <a:pt x="0" y="1372"/>
                  </a:cubicBezTo>
                  <a:cubicBezTo>
                    <a:pt x="3657" y="1143"/>
                    <a:pt x="7315" y="686"/>
                    <a:pt x="10744" y="0"/>
                  </a:cubicBezTo>
                  <a:close/>
                </a:path>
              </a:pathLst>
            </a:custGeom>
            <a:solidFill>
              <a:srgbClr val="FFFFFF"/>
            </a:solidFill>
            <a:ln w="2286" cap="flat">
              <a:noFill/>
              <a:prstDash val="solid"/>
              <a:miter/>
            </a:ln>
          </p:spPr>
          <p:txBody>
            <a:bodyPr rtlCol="0" anchor="ctr"/>
            <a:lstStyle/>
            <a:p>
              <a:endParaRPr lang="en-US"/>
            </a:p>
          </p:txBody>
        </p:sp>
        <p:sp>
          <p:nvSpPr>
            <p:cNvPr id="57" name="Freeform 193">
              <a:extLst>
                <a:ext uri="{FF2B5EF4-FFF2-40B4-BE49-F238E27FC236}">
                  <a16:creationId xmlns:a16="http://schemas.microsoft.com/office/drawing/2014/main" id="{BBACAD9C-55CF-C8A7-D137-6E02D327FC84}"/>
                </a:ext>
              </a:extLst>
            </p:cNvPr>
            <p:cNvSpPr/>
            <p:nvPr/>
          </p:nvSpPr>
          <p:spPr>
            <a:xfrm>
              <a:off x="8977731" y="2282799"/>
              <a:ext cx="16459" cy="4800"/>
            </a:xfrm>
            <a:custGeom>
              <a:avLst/>
              <a:gdLst>
                <a:gd name="connsiteX0" fmla="*/ 16459 w 16459"/>
                <a:gd name="connsiteY0" fmla="*/ 0 h 4800"/>
                <a:gd name="connsiteX1" fmla="*/ 0 w 16459"/>
                <a:gd name="connsiteY1" fmla="*/ 4801 h 4800"/>
                <a:gd name="connsiteX2" fmla="*/ 16459 w 16459"/>
                <a:gd name="connsiteY2" fmla="*/ 0 h 4800"/>
              </a:gdLst>
              <a:ahLst/>
              <a:cxnLst>
                <a:cxn ang="0">
                  <a:pos x="connsiteX0" y="connsiteY0"/>
                </a:cxn>
                <a:cxn ang="0">
                  <a:pos x="connsiteX1" y="connsiteY1"/>
                </a:cxn>
                <a:cxn ang="0">
                  <a:pos x="connsiteX2" y="connsiteY2"/>
                </a:cxn>
              </a:cxnLst>
              <a:rect l="l" t="t" r="r" b="b"/>
              <a:pathLst>
                <a:path w="16459" h="4800">
                  <a:moveTo>
                    <a:pt x="16459" y="0"/>
                  </a:moveTo>
                  <a:cubicBezTo>
                    <a:pt x="10972" y="1829"/>
                    <a:pt x="5486" y="3429"/>
                    <a:pt x="0" y="4801"/>
                  </a:cubicBezTo>
                  <a:cubicBezTo>
                    <a:pt x="5486" y="3429"/>
                    <a:pt x="10972" y="1829"/>
                    <a:pt x="16459" y="0"/>
                  </a:cubicBezTo>
                  <a:close/>
                </a:path>
              </a:pathLst>
            </a:custGeom>
            <a:solidFill>
              <a:srgbClr val="FFFFFF"/>
            </a:solidFill>
            <a:ln w="2286" cap="flat">
              <a:noFill/>
              <a:prstDash val="solid"/>
              <a:miter/>
            </a:ln>
          </p:spPr>
          <p:txBody>
            <a:bodyPr rtlCol="0" anchor="ctr"/>
            <a:lstStyle/>
            <a:p>
              <a:endParaRPr lang="en-US"/>
            </a:p>
          </p:txBody>
        </p:sp>
        <p:sp>
          <p:nvSpPr>
            <p:cNvPr id="58" name="Freeform 194">
              <a:extLst>
                <a:ext uri="{FF2B5EF4-FFF2-40B4-BE49-F238E27FC236}">
                  <a16:creationId xmlns:a16="http://schemas.microsoft.com/office/drawing/2014/main" id="{240A549A-A46F-B5D4-10BB-750A60D0AAAB}"/>
                </a:ext>
              </a:extLst>
            </p:cNvPr>
            <p:cNvSpPr/>
            <p:nvPr/>
          </p:nvSpPr>
          <p:spPr>
            <a:xfrm>
              <a:off x="8910066" y="2288743"/>
              <a:ext cx="9829" cy="1600"/>
            </a:xfrm>
            <a:custGeom>
              <a:avLst/>
              <a:gdLst>
                <a:gd name="connsiteX0" fmla="*/ 9830 w 9829"/>
                <a:gd name="connsiteY0" fmla="*/ 1600 h 1600"/>
                <a:gd name="connsiteX1" fmla="*/ 0 w 9829"/>
                <a:gd name="connsiteY1" fmla="*/ 0 h 1600"/>
                <a:gd name="connsiteX2" fmla="*/ 9830 w 9829"/>
                <a:gd name="connsiteY2" fmla="*/ 1600 h 1600"/>
              </a:gdLst>
              <a:ahLst/>
              <a:cxnLst>
                <a:cxn ang="0">
                  <a:pos x="connsiteX0" y="connsiteY0"/>
                </a:cxn>
                <a:cxn ang="0">
                  <a:pos x="connsiteX1" y="connsiteY1"/>
                </a:cxn>
                <a:cxn ang="0">
                  <a:pos x="connsiteX2" y="connsiteY2"/>
                </a:cxn>
              </a:cxnLst>
              <a:rect l="l" t="t" r="r" b="b"/>
              <a:pathLst>
                <a:path w="9829" h="1600">
                  <a:moveTo>
                    <a:pt x="9830" y="1600"/>
                  </a:moveTo>
                  <a:cubicBezTo>
                    <a:pt x="6401" y="1143"/>
                    <a:pt x="3200" y="686"/>
                    <a:pt x="0" y="0"/>
                  </a:cubicBezTo>
                  <a:cubicBezTo>
                    <a:pt x="3200" y="686"/>
                    <a:pt x="6629" y="1143"/>
                    <a:pt x="9830" y="1600"/>
                  </a:cubicBezTo>
                  <a:close/>
                </a:path>
              </a:pathLst>
            </a:custGeom>
            <a:solidFill>
              <a:srgbClr val="FFFFFF"/>
            </a:solidFill>
            <a:ln w="2286" cap="flat">
              <a:noFill/>
              <a:prstDash val="solid"/>
              <a:miter/>
            </a:ln>
          </p:spPr>
          <p:txBody>
            <a:bodyPr rtlCol="0" anchor="ctr"/>
            <a:lstStyle/>
            <a:p>
              <a:endParaRPr lang="en-US"/>
            </a:p>
          </p:txBody>
        </p:sp>
        <p:sp>
          <p:nvSpPr>
            <p:cNvPr id="59" name="Freeform 195">
              <a:extLst>
                <a:ext uri="{FF2B5EF4-FFF2-40B4-BE49-F238E27FC236}">
                  <a16:creationId xmlns:a16="http://schemas.microsoft.com/office/drawing/2014/main" id="{29AA3DBD-6C1D-9D9C-91C1-73B229BBA151}"/>
                </a:ext>
              </a:extLst>
            </p:cNvPr>
            <p:cNvSpPr/>
            <p:nvPr/>
          </p:nvSpPr>
          <p:spPr>
            <a:xfrm>
              <a:off x="8891092" y="2283942"/>
              <a:ext cx="9372" cy="2743"/>
            </a:xfrm>
            <a:custGeom>
              <a:avLst/>
              <a:gdLst>
                <a:gd name="connsiteX0" fmla="*/ 9373 w 9372"/>
                <a:gd name="connsiteY0" fmla="*/ 2743 h 2743"/>
                <a:gd name="connsiteX1" fmla="*/ 0 w 9372"/>
                <a:gd name="connsiteY1" fmla="*/ 0 h 2743"/>
                <a:gd name="connsiteX2" fmla="*/ 9373 w 9372"/>
                <a:gd name="connsiteY2" fmla="*/ 2743 h 2743"/>
              </a:gdLst>
              <a:ahLst/>
              <a:cxnLst>
                <a:cxn ang="0">
                  <a:pos x="connsiteX0" y="connsiteY0"/>
                </a:cxn>
                <a:cxn ang="0">
                  <a:pos x="connsiteX1" y="connsiteY1"/>
                </a:cxn>
                <a:cxn ang="0">
                  <a:pos x="connsiteX2" y="connsiteY2"/>
                </a:cxn>
              </a:cxnLst>
              <a:rect l="l" t="t" r="r" b="b"/>
              <a:pathLst>
                <a:path w="9372" h="2743">
                  <a:moveTo>
                    <a:pt x="9373" y="2743"/>
                  </a:moveTo>
                  <a:cubicBezTo>
                    <a:pt x="6172" y="1829"/>
                    <a:pt x="2972" y="1143"/>
                    <a:pt x="0" y="0"/>
                  </a:cubicBezTo>
                  <a:cubicBezTo>
                    <a:pt x="2972" y="914"/>
                    <a:pt x="6172" y="1829"/>
                    <a:pt x="9373" y="2743"/>
                  </a:cubicBezTo>
                  <a:close/>
                </a:path>
              </a:pathLst>
            </a:custGeom>
            <a:solidFill>
              <a:srgbClr val="FFFFFF"/>
            </a:solidFill>
            <a:ln w="2286" cap="flat">
              <a:noFill/>
              <a:prstDash val="solid"/>
              <a:miter/>
            </a:ln>
          </p:spPr>
          <p:txBody>
            <a:bodyPr rtlCol="0" anchor="ctr"/>
            <a:lstStyle/>
            <a:p>
              <a:endParaRPr lang="en-US"/>
            </a:p>
          </p:txBody>
        </p:sp>
        <p:sp>
          <p:nvSpPr>
            <p:cNvPr id="60" name="Freeform 196">
              <a:extLst>
                <a:ext uri="{FF2B5EF4-FFF2-40B4-BE49-F238E27FC236}">
                  <a16:creationId xmlns:a16="http://schemas.microsoft.com/office/drawing/2014/main" id="{DFECA47E-6BC9-917E-08EB-BB57B4707898}"/>
                </a:ext>
              </a:extLst>
            </p:cNvPr>
            <p:cNvSpPr/>
            <p:nvPr/>
          </p:nvSpPr>
          <p:spPr>
            <a:xfrm>
              <a:off x="9014993" y="1956587"/>
              <a:ext cx="25146" cy="16916"/>
            </a:xfrm>
            <a:custGeom>
              <a:avLst/>
              <a:gdLst>
                <a:gd name="connsiteX0" fmla="*/ 0 w 25146"/>
                <a:gd name="connsiteY0" fmla="*/ 0 h 16916"/>
                <a:gd name="connsiteX1" fmla="*/ 25146 w 25146"/>
                <a:gd name="connsiteY1" fmla="*/ 16916 h 16916"/>
                <a:gd name="connsiteX2" fmla="*/ 0 w 25146"/>
                <a:gd name="connsiteY2" fmla="*/ 0 h 16916"/>
              </a:gdLst>
              <a:ahLst/>
              <a:cxnLst>
                <a:cxn ang="0">
                  <a:pos x="connsiteX0" y="connsiteY0"/>
                </a:cxn>
                <a:cxn ang="0">
                  <a:pos x="connsiteX1" y="connsiteY1"/>
                </a:cxn>
                <a:cxn ang="0">
                  <a:pos x="connsiteX2" y="connsiteY2"/>
                </a:cxn>
              </a:cxnLst>
              <a:rect l="l" t="t" r="r" b="b"/>
              <a:pathLst>
                <a:path w="25146" h="16916">
                  <a:moveTo>
                    <a:pt x="0" y="0"/>
                  </a:moveTo>
                  <a:cubicBezTo>
                    <a:pt x="9144" y="4801"/>
                    <a:pt x="17603" y="10516"/>
                    <a:pt x="25146" y="16916"/>
                  </a:cubicBezTo>
                  <a:cubicBezTo>
                    <a:pt x="17603" y="10287"/>
                    <a:pt x="9144" y="4572"/>
                    <a:pt x="0" y="0"/>
                  </a:cubicBezTo>
                  <a:close/>
                </a:path>
              </a:pathLst>
            </a:custGeom>
            <a:solidFill>
              <a:srgbClr val="FFFFFF"/>
            </a:solidFill>
            <a:ln w="2286" cap="flat">
              <a:noFill/>
              <a:prstDash val="solid"/>
              <a:miter/>
            </a:ln>
          </p:spPr>
          <p:txBody>
            <a:bodyPr rtlCol="0" anchor="ctr"/>
            <a:lstStyle/>
            <a:p>
              <a:endParaRPr lang="en-US"/>
            </a:p>
          </p:txBody>
        </p:sp>
        <p:sp>
          <p:nvSpPr>
            <p:cNvPr id="61" name="Freeform 197">
              <a:extLst>
                <a:ext uri="{FF2B5EF4-FFF2-40B4-BE49-F238E27FC236}">
                  <a16:creationId xmlns:a16="http://schemas.microsoft.com/office/drawing/2014/main" id="{9152F27D-D4E0-73DC-F3E5-0C4780BAC494}"/>
                </a:ext>
              </a:extLst>
            </p:cNvPr>
            <p:cNvSpPr/>
            <p:nvPr/>
          </p:nvSpPr>
          <p:spPr>
            <a:xfrm>
              <a:off x="8999677" y="2273198"/>
              <a:ext cx="16687" cy="7543"/>
            </a:xfrm>
            <a:custGeom>
              <a:avLst/>
              <a:gdLst>
                <a:gd name="connsiteX0" fmla="*/ 16688 w 16687"/>
                <a:gd name="connsiteY0" fmla="*/ 0 h 7543"/>
                <a:gd name="connsiteX1" fmla="*/ 0 w 16687"/>
                <a:gd name="connsiteY1" fmla="*/ 7544 h 7543"/>
                <a:gd name="connsiteX2" fmla="*/ 16688 w 16687"/>
                <a:gd name="connsiteY2" fmla="*/ 0 h 7543"/>
              </a:gdLst>
              <a:ahLst/>
              <a:cxnLst>
                <a:cxn ang="0">
                  <a:pos x="connsiteX0" y="connsiteY0"/>
                </a:cxn>
                <a:cxn ang="0">
                  <a:pos x="connsiteX1" y="connsiteY1"/>
                </a:cxn>
                <a:cxn ang="0">
                  <a:pos x="connsiteX2" y="connsiteY2"/>
                </a:cxn>
              </a:cxnLst>
              <a:rect l="l" t="t" r="r" b="b"/>
              <a:pathLst>
                <a:path w="16687" h="7543">
                  <a:moveTo>
                    <a:pt x="16688" y="0"/>
                  </a:moveTo>
                  <a:cubicBezTo>
                    <a:pt x="11202" y="2972"/>
                    <a:pt x="5487" y="5258"/>
                    <a:pt x="0" y="7544"/>
                  </a:cubicBezTo>
                  <a:cubicBezTo>
                    <a:pt x="5487" y="5258"/>
                    <a:pt x="11202" y="2743"/>
                    <a:pt x="16688" y="0"/>
                  </a:cubicBezTo>
                  <a:close/>
                </a:path>
              </a:pathLst>
            </a:custGeom>
            <a:solidFill>
              <a:srgbClr val="FFFFFF"/>
            </a:solidFill>
            <a:ln w="2286" cap="flat">
              <a:noFill/>
              <a:prstDash val="solid"/>
              <a:miter/>
            </a:ln>
          </p:spPr>
          <p:txBody>
            <a:bodyPr rtlCol="0" anchor="ctr"/>
            <a:lstStyle/>
            <a:p>
              <a:endParaRPr lang="en-US"/>
            </a:p>
          </p:txBody>
        </p:sp>
        <p:sp>
          <p:nvSpPr>
            <p:cNvPr id="62" name="Freeform 198">
              <a:extLst>
                <a:ext uri="{FF2B5EF4-FFF2-40B4-BE49-F238E27FC236}">
                  <a16:creationId xmlns:a16="http://schemas.microsoft.com/office/drawing/2014/main" id="{B62200AF-460F-A1AE-77EB-634B98F0DF40}"/>
                </a:ext>
              </a:extLst>
            </p:cNvPr>
            <p:cNvSpPr/>
            <p:nvPr/>
          </p:nvSpPr>
          <p:spPr>
            <a:xfrm>
              <a:off x="8966987" y="2287600"/>
              <a:ext cx="10744" cy="2057"/>
            </a:xfrm>
            <a:custGeom>
              <a:avLst/>
              <a:gdLst>
                <a:gd name="connsiteX0" fmla="*/ 10745 w 10744"/>
                <a:gd name="connsiteY0" fmla="*/ 0 h 2057"/>
                <a:gd name="connsiteX1" fmla="*/ 0 w 10744"/>
                <a:gd name="connsiteY1" fmla="*/ 2057 h 2057"/>
                <a:gd name="connsiteX2" fmla="*/ 10745 w 10744"/>
                <a:gd name="connsiteY2" fmla="*/ 0 h 2057"/>
              </a:gdLst>
              <a:ahLst/>
              <a:cxnLst>
                <a:cxn ang="0">
                  <a:pos x="connsiteX0" y="connsiteY0"/>
                </a:cxn>
                <a:cxn ang="0">
                  <a:pos x="connsiteX1" y="connsiteY1"/>
                </a:cxn>
                <a:cxn ang="0">
                  <a:pos x="connsiteX2" y="connsiteY2"/>
                </a:cxn>
              </a:cxnLst>
              <a:rect l="l" t="t" r="r" b="b"/>
              <a:pathLst>
                <a:path w="10744" h="2057">
                  <a:moveTo>
                    <a:pt x="10745" y="0"/>
                  </a:moveTo>
                  <a:cubicBezTo>
                    <a:pt x="7087" y="914"/>
                    <a:pt x="3429" y="1600"/>
                    <a:pt x="0" y="2057"/>
                  </a:cubicBezTo>
                  <a:cubicBezTo>
                    <a:pt x="3429" y="1372"/>
                    <a:pt x="7087" y="686"/>
                    <a:pt x="10745" y="0"/>
                  </a:cubicBezTo>
                  <a:close/>
                </a:path>
              </a:pathLst>
            </a:custGeom>
            <a:solidFill>
              <a:srgbClr val="FFFFFF"/>
            </a:solidFill>
            <a:ln w="2286" cap="flat">
              <a:noFill/>
              <a:prstDash val="solid"/>
              <a:miter/>
            </a:ln>
          </p:spPr>
          <p:txBody>
            <a:bodyPr rtlCol="0" anchor="ctr"/>
            <a:lstStyle/>
            <a:p>
              <a:endParaRPr lang="en-US"/>
            </a:p>
          </p:txBody>
        </p:sp>
        <p:sp>
          <p:nvSpPr>
            <p:cNvPr id="63" name="Freeform 199">
              <a:extLst>
                <a:ext uri="{FF2B5EF4-FFF2-40B4-BE49-F238E27FC236}">
                  <a16:creationId xmlns:a16="http://schemas.microsoft.com/office/drawing/2014/main" id="{024FC189-0A37-4FEC-BFE4-85962C962D98}"/>
                </a:ext>
              </a:extLst>
            </p:cNvPr>
            <p:cNvSpPr/>
            <p:nvPr/>
          </p:nvSpPr>
          <p:spPr>
            <a:xfrm>
              <a:off x="9092031" y="2047570"/>
              <a:ext cx="685" cy="1828"/>
            </a:xfrm>
            <a:custGeom>
              <a:avLst/>
              <a:gdLst>
                <a:gd name="connsiteX0" fmla="*/ 0 w 685"/>
                <a:gd name="connsiteY0" fmla="*/ 0 h 1828"/>
                <a:gd name="connsiteX1" fmla="*/ 685 w 685"/>
                <a:gd name="connsiteY1" fmla="*/ 1829 h 1828"/>
                <a:gd name="connsiteX2" fmla="*/ 0 w 685"/>
                <a:gd name="connsiteY2" fmla="*/ 0 h 1828"/>
              </a:gdLst>
              <a:ahLst/>
              <a:cxnLst>
                <a:cxn ang="0">
                  <a:pos x="connsiteX0" y="connsiteY0"/>
                </a:cxn>
                <a:cxn ang="0">
                  <a:pos x="connsiteX1" y="connsiteY1"/>
                </a:cxn>
                <a:cxn ang="0">
                  <a:pos x="connsiteX2" y="connsiteY2"/>
                </a:cxn>
              </a:cxnLst>
              <a:rect l="l" t="t" r="r" b="b"/>
              <a:pathLst>
                <a:path w="685" h="1828">
                  <a:moveTo>
                    <a:pt x="0" y="0"/>
                  </a:moveTo>
                  <a:cubicBezTo>
                    <a:pt x="228" y="686"/>
                    <a:pt x="457" y="1143"/>
                    <a:pt x="685" y="1829"/>
                  </a:cubicBezTo>
                  <a:cubicBezTo>
                    <a:pt x="457" y="1143"/>
                    <a:pt x="228" y="457"/>
                    <a:pt x="0" y="0"/>
                  </a:cubicBezTo>
                  <a:close/>
                </a:path>
              </a:pathLst>
            </a:custGeom>
            <a:solidFill>
              <a:srgbClr val="FFFFFF"/>
            </a:solidFill>
            <a:ln w="2286" cap="flat">
              <a:noFill/>
              <a:prstDash val="solid"/>
              <a:miter/>
            </a:ln>
          </p:spPr>
          <p:txBody>
            <a:bodyPr rtlCol="0" anchor="ctr"/>
            <a:lstStyle/>
            <a:p>
              <a:endParaRPr lang="en-US"/>
            </a:p>
          </p:txBody>
        </p:sp>
        <p:sp>
          <p:nvSpPr>
            <p:cNvPr id="64" name="Freeform 200">
              <a:extLst>
                <a:ext uri="{FF2B5EF4-FFF2-40B4-BE49-F238E27FC236}">
                  <a16:creationId xmlns:a16="http://schemas.microsoft.com/office/drawing/2014/main" id="{0A21B386-4DFD-00FC-8280-605FAC6560CE}"/>
                </a:ext>
              </a:extLst>
            </p:cNvPr>
            <p:cNvSpPr/>
            <p:nvPr/>
          </p:nvSpPr>
          <p:spPr>
            <a:xfrm>
              <a:off x="8779535" y="2189759"/>
              <a:ext cx="3429" cy="10058"/>
            </a:xfrm>
            <a:custGeom>
              <a:avLst/>
              <a:gdLst>
                <a:gd name="connsiteX0" fmla="*/ 3429 w 3429"/>
                <a:gd name="connsiteY0" fmla="*/ 10058 h 10058"/>
                <a:gd name="connsiteX1" fmla="*/ 0 w 3429"/>
                <a:gd name="connsiteY1" fmla="*/ 0 h 10058"/>
                <a:gd name="connsiteX2" fmla="*/ 3429 w 3429"/>
                <a:gd name="connsiteY2" fmla="*/ 10058 h 10058"/>
              </a:gdLst>
              <a:ahLst/>
              <a:cxnLst>
                <a:cxn ang="0">
                  <a:pos x="connsiteX0" y="connsiteY0"/>
                </a:cxn>
                <a:cxn ang="0">
                  <a:pos x="connsiteX1" y="connsiteY1"/>
                </a:cxn>
                <a:cxn ang="0">
                  <a:pos x="connsiteX2" y="connsiteY2"/>
                </a:cxn>
              </a:cxnLst>
              <a:rect l="l" t="t" r="r" b="b"/>
              <a:pathLst>
                <a:path w="3429" h="10058">
                  <a:moveTo>
                    <a:pt x="3429" y="10058"/>
                  </a:moveTo>
                  <a:cubicBezTo>
                    <a:pt x="2286" y="6629"/>
                    <a:pt x="915" y="3200"/>
                    <a:pt x="0" y="0"/>
                  </a:cubicBezTo>
                  <a:cubicBezTo>
                    <a:pt x="915" y="3429"/>
                    <a:pt x="2058" y="6629"/>
                    <a:pt x="3429" y="10058"/>
                  </a:cubicBezTo>
                  <a:close/>
                </a:path>
              </a:pathLst>
            </a:custGeom>
            <a:solidFill>
              <a:srgbClr val="FFFFFF"/>
            </a:solidFill>
            <a:ln w="2286" cap="flat">
              <a:noFill/>
              <a:prstDash val="solid"/>
              <a:miter/>
            </a:ln>
          </p:spPr>
          <p:txBody>
            <a:bodyPr rtlCol="0" anchor="ctr"/>
            <a:lstStyle/>
            <a:p>
              <a:endParaRPr lang="en-US"/>
            </a:p>
          </p:txBody>
        </p:sp>
        <p:sp>
          <p:nvSpPr>
            <p:cNvPr id="65" name="Freeform 201">
              <a:extLst>
                <a:ext uri="{FF2B5EF4-FFF2-40B4-BE49-F238E27FC236}">
                  <a16:creationId xmlns:a16="http://schemas.microsoft.com/office/drawing/2014/main" id="{26465EE3-7371-3604-FFAF-93DFA15FD8B8}"/>
                </a:ext>
              </a:extLst>
            </p:cNvPr>
            <p:cNvSpPr/>
            <p:nvPr/>
          </p:nvSpPr>
          <p:spPr>
            <a:xfrm>
              <a:off x="8980017" y="1944243"/>
              <a:ext cx="34975" cy="12344"/>
            </a:xfrm>
            <a:custGeom>
              <a:avLst/>
              <a:gdLst>
                <a:gd name="connsiteX0" fmla="*/ 0 w 34975"/>
                <a:gd name="connsiteY0" fmla="*/ 0 h 12344"/>
                <a:gd name="connsiteX1" fmla="*/ 34975 w 34975"/>
                <a:gd name="connsiteY1" fmla="*/ 12344 h 12344"/>
                <a:gd name="connsiteX2" fmla="*/ 0 w 34975"/>
                <a:gd name="connsiteY2" fmla="*/ 0 h 12344"/>
              </a:gdLst>
              <a:ahLst/>
              <a:cxnLst>
                <a:cxn ang="0">
                  <a:pos x="connsiteX0" y="connsiteY0"/>
                </a:cxn>
                <a:cxn ang="0">
                  <a:pos x="connsiteX1" y="connsiteY1"/>
                </a:cxn>
                <a:cxn ang="0">
                  <a:pos x="connsiteX2" y="connsiteY2"/>
                </a:cxn>
              </a:cxnLst>
              <a:rect l="l" t="t" r="r" b="b"/>
              <a:pathLst>
                <a:path w="34975" h="12344">
                  <a:moveTo>
                    <a:pt x="0" y="0"/>
                  </a:moveTo>
                  <a:cubicBezTo>
                    <a:pt x="12573" y="2515"/>
                    <a:pt x="24231" y="6629"/>
                    <a:pt x="34975" y="12344"/>
                  </a:cubicBezTo>
                  <a:cubicBezTo>
                    <a:pt x="24231" y="6629"/>
                    <a:pt x="12573" y="2515"/>
                    <a:pt x="0" y="0"/>
                  </a:cubicBezTo>
                  <a:close/>
                </a:path>
              </a:pathLst>
            </a:custGeom>
            <a:solidFill>
              <a:srgbClr val="FFFFFF"/>
            </a:solidFill>
            <a:ln w="2286" cap="flat">
              <a:noFill/>
              <a:prstDash val="solid"/>
              <a:miter/>
            </a:ln>
          </p:spPr>
          <p:txBody>
            <a:bodyPr rtlCol="0" anchor="ctr"/>
            <a:lstStyle/>
            <a:p>
              <a:endParaRPr lang="en-US"/>
            </a:p>
          </p:txBody>
        </p:sp>
        <p:sp>
          <p:nvSpPr>
            <p:cNvPr id="66" name="Freeform 202">
              <a:extLst>
                <a:ext uri="{FF2B5EF4-FFF2-40B4-BE49-F238E27FC236}">
                  <a16:creationId xmlns:a16="http://schemas.microsoft.com/office/drawing/2014/main" id="{07921ADB-1A1C-F861-F090-DBE4E2CD1A2E}"/>
                </a:ext>
              </a:extLst>
            </p:cNvPr>
            <p:cNvSpPr/>
            <p:nvPr/>
          </p:nvSpPr>
          <p:spPr>
            <a:xfrm>
              <a:off x="9099118" y="2068372"/>
              <a:ext cx="3200" cy="13944"/>
            </a:xfrm>
            <a:custGeom>
              <a:avLst/>
              <a:gdLst>
                <a:gd name="connsiteX0" fmla="*/ 0 w 3200"/>
                <a:gd name="connsiteY0" fmla="*/ 0 h 13944"/>
                <a:gd name="connsiteX1" fmla="*/ 3201 w 3200"/>
                <a:gd name="connsiteY1" fmla="*/ 13945 h 13944"/>
                <a:gd name="connsiteX2" fmla="*/ 0 w 3200"/>
                <a:gd name="connsiteY2" fmla="*/ 0 h 13944"/>
              </a:gdLst>
              <a:ahLst/>
              <a:cxnLst>
                <a:cxn ang="0">
                  <a:pos x="connsiteX0" y="connsiteY0"/>
                </a:cxn>
                <a:cxn ang="0">
                  <a:pos x="connsiteX1" y="connsiteY1"/>
                </a:cxn>
                <a:cxn ang="0">
                  <a:pos x="connsiteX2" y="connsiteY2"/>
                </a:cxn>
              </a:cxnLst>
              <a:rect l="l" t="t" r="r" b="b"/>
              <a:pathLst>
                <a:path w="3200" h="13944">
                  <a:moveTo>
                    <a:pt x="0" y="0"/>
                  </a:moveTo>
                  <a:cubicBezTo>
                    <a:pt x="1372" y="4572"/>
                    <a:pt x="2286" y="9373"/>
                    <a:pt x="3201" y="13945"/>
                  </a:cubicBezTo>
                  <a:cubicBezTo>
                    <a:pt x="2286" y="9144"/>
                    <a:pt x="1372" y="4572"/>
                    <a:pt x="0" y="0"/>
                  </a:cubicBezTo>
                  <a:close/>
                </a:path>
              </a:pathLst>
            </a:custGeom>
            <a:solidFill>
              <a:srgbClr val="FFFFFF"/>
            </a:solidFill>
            <a:ln w="2286" cap="flat">
              <a:noFill/>
              <a:prstDash val="solid"/>
              <a:miter/>
            </a:ln>
          </p:spPr>
          <p:txBody>
            <a:bodyPr rtlCol="0" anchor="ctr"/>
            <a:lstStyle/>
            <a:p>
              <a:endParaRPr lang="en-US"/>
            </a:p>
          </p:txBody>
        </p:sp>
        <p:sp>
          <p:nvSpPr>
            <p:cNvPr id="67" name="Freeform 203">
              <a:extLst>
                <a:ext uri="{FF2B5EF4-FFF2-40B4-BE49-F238E27FC236}">
                  <a16:creationId xmlns:a16="http://schemas.microsoft.com/office/drawing/2014/main" id="{003F9C3E-FDB5-2DD3-0B29-767F43E457B3}"/>
                </a:ext>
              </a:extLst>
            </p:cNvPr>
            <p:cNvSpPr/>
            <p:nvPr/>
          </p:nvSpPr>
          <p:spPr>
            <a:xfrm>
              <a:off x="9104604" y="2096262"/>
              <a:ext cx="914" cy="14173"/>
            </a:xfrm>
            <a:custGeom>
              <a:avLst/>
              <a:gdLst>
                <a:gd name="connsiteX0" fmla="*/ 0 w 914"/>
                <a:gd name="connsiteY0" fmla="*/ 0 h 14173"/>
                <a:gd name="connsiteX1" fmla="*/ 914 w 914"/>
                <a:gd name="connsiteY1" fmla="*/ 14173 h 14173"/>
                <a:gd name="connsiteX2" fmla="*/ 0 w 914"/>
                <a:gd name="connsiteY2" fmla="*/ 0 h 14173"/>
              </a:gdLst>
              <a:ahLst/>
              <a:cxnLst>
                <a:cxn ang="0">
                  <a:pos x="connsiteX0" y="connsiteY0"/>
                </a:cxn>
                <a:cxn ang="0">
                  <a:pos x="connsiteX1" y="connsiteY1"/>
                </a:cxn>
                <a:cxn ang="0">
                  <a:pos x="connsiteX2" y="connsiteY2"/>
                </a:cxn>
              </a:cxnLst>
              <a:rect l="l" t="t" r="r" b="b"/>
              <a:pathLst>
                <a:path w="914" h="14173">
                  <a:moveTo>
                    <a:pt x="0" y="0"/>
                  </a:moveTo>
                  <a:cubicBezTo>
                    <a:pt x="457" y="4801"/>
                    <a:pt x="914" y="9373"/>
                    <a:pt x="914" y="14173"/>
                  </a:cubicBezTo>
                  <a:cubicBezTo>
                    <a:pt x="685" y="9373"/>
                    <a:pt x="457" y="4801"/>
                    <a:pt x="0" y="0"/>
                  </a:cubicBezTo>
                  <a:close/>
                </a:path>
              </a:pathLst>
            </a:custGeom>
            <a:solidFill>
              <a:srgbClr val="FFFFFF"/>
            </a:solidFill>
            <a:ln w="2286" cap="flat">
              <a:noFill/>
              <a:prstDash val="solid"/>
              <a:miter/>
            </a:ln>
          </p:spPr>
          <p:txBody>
            <a:bodyPr rtlCol="0" anchor="ctr"/>
            <a:lstStyle/>
            <a:p>
              <a:endParaRPr lang="en-US"/>
            </a:p>
          </p:txBody>
        </p:sp>
        <p:sp>
          <p:nvSpPr>
            <p:cNvPr id="68" name="Freeform 204">
              <a:extLst>
                <a:ext uri="{FF2B5EF4-FFF2-40B4-BE49-F238E27FC236}">
                  <a16:creationId xmlns:a16="http://schemas.microsoft.com/office/drawing/2014/main" id="{8E8ECC9C-48A7-CF76-870B-2C838EEBF965}"/>
                </a:ext>
              </a:extLst>
            </p:cNvPr>
            <p:cNvSpPr/>
            <p:nvPr/>
          </p:nvSpPr>
          <p:spPr>
            <a:xfrm>
              <a:off x="9420844" y="2219934"/>
              <a:ext cx="50860" cy="73385"/>
            </a:xfrm>
            <a:custGeom>
              <a:avLst/>
              <a:gdLst>
                <a:gd name="connsiteX0" fmla="*/ 1286 w 50860"/>
                <a:gd name="connsiteY0" fmla="*/ 0 h 73385"/>
                <a:gd name="connsiteX1" fmla="*/ 5401 w 50860"/>
                <a:gd name="connsiteY1" fmla="*/ 56007 h 73385"/>
                <a:gd name="connsiteX2" fmla="*/ 21860 w 50860"/>
                <a:gd name="connsiteY2" fmla="*/ 73381 h 73385"/>
                <a:gd name="connsiteX3" fmla="*/ 48378 w 50860"/>
                <a:gd name="connsiteY3" fmla="*/ 62408 h 73385"/>
                <a:gd name="connsiteX4" fmla="*/ 44034 w 50860"/>
                <a:gd name="connsiteY4" fmla="*/ 38633 h 73385"/>
                <a:gd name="connsiteX5" fmla="*/ 1286 w 50860"/>
                <a:gd name="connsiteY5" fmla="*/ 0 h 7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0" h="73385">
                  <a:moveTo>
                    <a:pt x="1286" y="0"/>
                  </a:moveTo>
                  <a:cubicBezTo>
                    <a:pt x="-2372" y="19431"/>
                    <a:pt x="2658" y="40005"/>
                    <a:pt x="5401" y="56007"/>
                  </a:cubicBezTo>
                  <a:cubicBezTo>
                    <a:pt x="7001" y="65380"/>
                    <a:pt x="13402" y="73609"/>
                    <a:pt x="21860" y="73381"/>
                  </a:cubicBezTo>
                  <a:cubicBezTo>
                    <a:pt x="31233" y="73152"/>
                    <a:pt x="42434" y="72466"/>
                    <a:pt x="48378" y="62408"/>
                  </a:cubicBezTo>
                  <a:cubicBezTo>
                    <a:pt x="53407" y="54178"/>
                    <a:pt x="50206" y="45720"/>
                    <a:pt x="44034" y="38633"/>
                  </a:cubicBezTo>
                  <a:cubicBezTo>
                    <a:pt x="32604" y="25603"/>
                    <a:pt x="20717" y="8458"/>
                    <a:pt x="1286" y="0"/>
                  </a:cubicBezTo>
                  <a:close/>
                </a:path>
              </a:pathLst>
            </a:custGeom>
            <a:solidFill>
              <a:srgbClr val="FFFFFF"/>
            </a:solidFill>
            <a:ln w="2286" cap="flat">
              <a:noFill/>
              <a:prstDash val="solid"/>
              <a:miter/>
            </a:ln>
          </p:spPr>
          <p:txBody>
            <a:bodyPr rtlCol="0" anchor="ctr"/>
            <a:lstStyle/>
            <a:p>
              <a:endParaRPr lang="en-US"/>
            </a:p>
          </p:txBody>
        </p:sp>
        <p:sp>
          <p:nvSpPr>
            <p:cNvPr id="69" name="Freeform 205">
              <a:extLst>
                <a:ext uri="{FF2B5EF4-FFF2-40B4-BE49-F238E27FC236}">
                  <a16:creationId xmlns:a16="http://schemas.microsoft.com/office/drawing/2014/main" id="{2777EEF5-DE48-6A37-AFAE-F01932577FD5}"/>
                </a:ext>
              </a:extLst>
            </p:cNvPr>
            <p:cNvSpPr/>
            <p:nvPr/>
          </p:nvSpPr>
          <p:spPr>
            <a:xfrm>
              <a:off x="8810396" y="883310"/>
              <a:ext cx="330555" cy="931773"/>
            </a:xfrm>
            <a:custGeom>
              <a:avLst/>
              <a:gdLst>
                <a:gd name="connsiteX0" fmla="*/ 279578 w 330555"/>
                <a:gd name="connsiteY0" fmla="*/ 591845 h 931773"/>
                <a:gd name="connsiteX1" fmla="*/ 282550 w 330555"/>
                <a:gd name="connsiteY1" fmla="*/ 586359 h 931773"/>
                <a:gd name="connsiteX2" fmla="*/ 283922 w 330555"/>
                <a:gd name="connsiteY2" fmla="*/ 583616 h 931773"/>
                <a:gd name="connsiteX3" fmla="*/ 286208 w 330555"/>
                <a:gd name="connsiteY3" fmla="*/ 578129 h 931773"/>
                <a:gd name="connsiteX4" fmla="*/ 287122 w 330555"/>
                <a:gd name="connsiteY4" fmla="*/ 575386 h 931773"/>
                <a:gd name="connsiteX5" fmla="*/ 290551 w 330555"/>
                <a:gd name="connsiteY5" fmla="*/ 557327 h 931773"/>
                <a:gd name="connsiteX6" fmla="*/ 290780 w 330555"/>
                <a:gd name="connsiteY6" fmla="*/ 554126 h 931773"/>
                <a:gd name="connsiteX7" fmla="*/ 314325 w 330555"/>
                <a:gd name="connsiteY7" fmla="*/ 311125 h 931773"/>
                <a:gd name="connsiteX8" fmla="*/ 323927 w 330555"/>
                <a:gd name="connsiteY8" fmla="*/ 197739 h 931773"/>
                <a:gd name="connsiteX9" fmla="*/ 330556 w 330555"/>
                <a:gd name="connsiteY9" fmla="*/ 129616 h 931773"/>
                <a:gd name="connsiteX10" fmla="*/ 330327 w 330555"/>
                <a:gd name="connsiteY10" fmla="*/ 126644 h 931773"/>
                <a:gd name="connsiteX11" fmla="*/ 330099 w 330555"/>
                <a:gd name="connsiteY11" fmla="*/ 120701 h 931773"/>
                <a:gd name="connsiteX12" fmla="*/ 330099 w 330555"/>
                <a:gd name="connsiteY12" fmla="*/ 114757 h 931773"/>
                <a:gd name="connsiteX13" fmla="*/ 330099 w 330555"/>
                <a:gd name="connsiteY13" fmla="*/ 111785 h 931773"/>
                <a:gd name="connsiteX14" fmla="*/ 330327 w 330555"/>
                <a:gd name="connsiteY14" fmla="*/ 105842 h 931773"/>
                <a:gd name="connsiteX15" fmla="*/ 330327 w 330555"/>
                <a:gd name="connsiteY15" fmla="*/ 102870 h 931773"/>
                <a:gd name="connsiteX16" fmla="*/ 330327 w 330555"/>
                <a:gd name="connsiteY16" fmla="*/ 99898 h 931773"/>
                <a:gd name="connsiteX17" fmla="*/ 329184 w 330555"/>
                <a:gd name="connsiteY17" fmla="*/ 91211 h 931773"/>
                <a:gd name="connsiteX18" fmla="*/ 326441 w 330555"/>
                <a:gd name="connsiteY18" fmla="*/ 82525 h 931773"/>
                <a:gd name="connsiteX19" fmla="*/ 323012 w 330555"/>
                <a:gd name="connsiteY19" fmla="*/ 75209 h 931773"/>
                <a:gd name="connsiteX20" fmla="*/ 321641 w 330555"/>
                <a:gd name="connsiteY20" fmla="*/ 72695 h 931773"/>
                <a:gd name="connsiteX21" fmla="*/ 319355 w 330555"/>
                <a:gd name="connsiteY21" fmla="*/ 68123 h 931773"/>
                <a:gd name="connsiteX22" fmla="*/ 317526 w 330555"/>
                <a:gd name="connsiteY22" fmla="*/ 65151 h 931773"/>
                <a:gd name="connsiteX23" fmla="*/ 315240 w 330555"/>
                <a:gd name="connsiteY23" fmla="*/ 61493 h 931773"/>
                <a:gd name="connsiteX24" fmla="*/ 313182 w 330555"/>
                <a:gd name="connsiteY24" fmla="*/ 58293 h 931773"/>
                <a:gd name="connsiteX25" fmla="*/ 311125 w 330555"/>
                <a:gd name="connsiteY25" fmla="*/ 55093 h 931773"/>
                <a:gd name="connsiteX26" fmla="*/ 308839 w 330555"/>
                <a:gd name="connsiteY26" fmla="*/ 51664 h 931773"/>
                <a:gd name="connsiteX27" fmla="*/ 306782 w 330555"/>
                <a:gd name="connsiteY27" fmla="*/ 48692 h 931773"/>
                <a:gd name="connsiteX28" fmla="*/ 304267 w 330555"/>
                <a:gd name="connsiteY28" fmla="*/ 45263 h 931773"/>
                <a:gd name="connsiteX29" fmla="*/ 302210 w 330555"/>
                <a:gd name="connsiteY29" fmla="*/ 42748 h 931773"/>
                <a:gd name="connsiteX30" fmla="*/ 299466 w 330555"/>
                <a:gd name="connsiteY30" fmla="*/ 39319 h 931773"/>
                <a:gd name="connsiteX31" fmla="*/ 297409 w 330555"/>
                <a:gd name="connsiteY31" fmla="*/ 37033 h 931773"/>
                <a:gd name="connsiteX32" fmla="*/ 294437 w 330555"/>
                <a:gd name="connsiteY32" fmla="*/ 33604 h 931773"/>
                <a:gd name="connsiteX33" fmla="*/ 292608 w 330555"/>
                <a:gd name="connsiteY33" fmla="*/ 31547 h 931773"/>
                <a:gd name="connsiteX34" fmla="*/ 289179 w 330555"/>
                <a:gd name="connsiteY34" fmla="*/ 28118 h 931773"/>
                <a:gd name="connsiteX35" fmla="*/ 287351 w 330555"/>
                <a:gd name="connsiteY35" fmla="*/ 26518 h 931773"/>
                <a:gd name="connsiteX36" fmla="*/ 283464 w 330555"/>
                <a:gd name="connsiteY36" fmla="*/ 23089 h 931773"/>
                <a:gd name="connsiteX37" fmla="*/ 281864 w 330555"/>
                <a:gd name="connsiteY37" fmla="*/ 21717 h 931773"/>
                <a:gd name="connsiteX38" fmla="*/ 277521 w 330555"/>
                <a:gd name="connsiteY38" fmla="*/ 18288 h 931773"/>
                <a:gd name="connsiteX39" fmla="*/ 276378 w 330555"/>
                <a:gd name="connsiteY39" fmla="*/ 17602 h 931773"/>
                <a:gd name="connsiteX40" fmla="*/ 244374 w 330555"/>
                <a:gd name="connsiteY40" fmla="*/ 0 h 931773"/>
                <a:gd name="connsiteX41" fmla="*/ 252375 w 330555"/>
                <a:gd name="connsiteY41" fmla="*/ 392506 h 931773"/>
                <a:gd name="connsiteX42" fmla="*/ 250317 w 330555"/>
                <a:gd name="connsiteY42" fmla="*/ 410794 h 931773"/>
                <a:gd name="connsiteX43" fmla="*/ 224486 w 330555"/>
                <a:gd name="connsiteY43" fmla="*/ 633451 h 931773"/>
                <a:gd name="connsiteX44" fmla="*/ 183338 w 330555"/>
                <a:gd name="connsiteY44" fmla="*/ 762152 h 931773"/>
                <a:gd name="connsiteX45" fmla="*/ 78639 w 330555"/>
                <a:gd name="connsiteY45" fmla="*/ 851992 h 931773"/>
                <a:gd name="connsiteX46" fmla="*/ 0 w 330555"/>
                <a:gd name="connsiteY46" fmla="*/ 845591 h 931773"/>
                <a:gd name="connsiteX47" fmla="*/ 0 w 330555"/>
                <a:gd name="connsiteY47" fmla="*/ 845591 h 931773"/>
                <a:gd name="connsiteX48" fmla="*/ 5715 w 330555"/>
                <a:gd name="connsiteY48" fmla="*/ 867994 h 931773"/>
                <a:gd name="connsiteX49" fmla="*/ 5715 w 330555"/>
                <a:gd name="connsiteY49" fmla="*/ 867994 h 931773"/>
                <a:gd name="connsiteX50" fmla="*/ 19203 w 330555"/>
                <a:gd name="connsiteY50" fmla="*/ 897941 h 931773"/>
                <a:gd name="connsiteX51" fmla="*/ 22860 w 330555"/>
                <a:gd name="connsiteY51" fmla="*/ 902513 h 931773"/>
                <a:gd name="connsiteX52" fmla="*/ 35662 w 330555"/>
                <a:gd name="connsiteY52" fmla="*/ 913943 h 931773"/>
                <a:gd name="connsiteX53" fmla="*/ 75896 w 330555"/>
                <a:gd name="connsiteY53" fmla="*/ 928573 h 931773"/>
                <a:gd name="connsiteX54" fmla="*/ 121158 w 330555"/>
                <a:gd name="connsiteY54" fmla="*/ 931774 h 931773"/>
                <a:gd name="connsiteX55" fmla="*/ 173736 w 330555"/>
                <a:gd name="connsiteY55" fmla="*/ 928573 h 931773"/>
                <a:gd name="connsiteX56" fmla="*/ 196139 w 330555"/>
                <a:gd name="connsiteY56" fmla="*/ 926287 h 931773"/>
                <a:gd name="connsiteX57" fmla="*/ 209398 w 330555"/>
                <a:gd name="connsiteY57" fmla="*/ 922858 h 931773"/>
                <a:gd name="connsiteX58" fmla="*/ 216256 w 330555"/>
                <a:gd name="connsiteY58" fmla="*/ 918972 h 931773"/>
                <a:gd name="connsiteX59" fmla="*/ 229972 w 330555"/>
                <a:gd name="connsiteY59" fmla="*/ 901827 h 931773"/>
                <a:gd name="connsiteX60" fmla="*/ 256261 w 330555"/>
                <a:gd name="connsiteY60" fmla="*/ 814959 h 931773"/>
                <a:gd name="connsiteX61" fmla="*/ 268605 w 330555"/>
                <a:gd name="connsiteY61" fmla="*/ 721690 h 931773"/>
                <a:gd name="connsiteX62" fmla="*/ 262433 w 330555"/>
                <a:gd name="connsiteY62" fmla="*/ 678942 h 931773"/>
                <a:gd name="connsiteX63" fmla="*/ 255118 w 330555"/>
                <a:gd name="connsiteY63" fmla="*/ 660197 h 931773"/>
                <a:gd name="connsiteX64" fmla="*/ 254204 w 330555"/>
                <a:gd name="connsiteY64" fmla="*/ 654939 h 931773"/>
                <a:gd name="connsiteX65" fmla="*/ 253746 w 330555"/>
                <a:gd name="connsiteY65" fmla="*/ 642137 h 931773"/>
                <a:gd name="connsiteX66" fmla="*/ 254432 w 330555"/>
                <a:gd name="connsiteY66" fmla="*/ 637108 h 931773"/>
                <a:gd name="connsiteX67" fmla="*/ 255347 w 330555"/>
                <a:gd name="connsiteY67" fmla="*/ 632308 h 931773"/>
                <a:gd name="connsiteX68" fmla="*/ 258547 w 330555"/>
                <a:gd name="connsiteY68" fmla="*/ 622706 h 931773"/>
                <a:gd name="connsiteX69" fmla="*/ 273177 w 330555"/>
                <a:gd name="connsiteY69" fmla="*/ 600075 h 931773"/>
                <a:gd name="connsiteX70" fmla="*/ 279578 w 330555"/>
                <a:gd name="connsiteY70" fmla="*/ 591845 h 93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0555" h="931773">
                  <a:moveTo>
                    <a:pt x="279578" y="591845"/>
                  </a:moveTo>
                  <a:cubicBezTo>
                    <a:pt x="280721" y="590017"/>
                    <a:pt x="281636" y="588188"/>
                    <a:pt x="282550" y="586359"/>
                  </a:cubicBezTo>
                  <a:cubicBezTo>
                    <a:pt x="283007" y="585445"/>
                    <a:pt x="283464" y="584530"/>
                    <a:pt x="283922" y="583616"/>
                  </a:cubicBezTo>
                  <a:cubicBezTo>
                    <a:pt x="284836" y="581787"/>
                    <a:pt x="285522" y="579958"/>
                    <a:pt x="286208" y="578129"/>
                  </a:cubicBezTo>
                  <a:cubicBezTo>
                    <a:pt x="286436" y="577215"/>
                    <a:pt x="286893" y="576301"/>
                    <a:pt x="287122" y="575386"/>
                  </a:cubicBezTo>
                  <a:cubicBezTo>
                    <a:pt x="288722" y="569671"/>
                    <a:pt x="289865" y="563728"/>
                    <a:pt x="290551" y="557327"/>
                  </a:cubicBezTo>
                  <a:cubicBezTo>
                    <a:pt x="290551" y="556184"/>
                    <a:pt x="290780" y="555269"/>
                    <a:pt x="290780" y="554126"/>
                  </a:cubicBezTo>
                  <a:cubicBezTo>
                    <a:pt x="297866" y="472973"/>
                    <a:pt x="309296" y="392278"/>
                    <a:pt x="314325" y="311125"/>
                  </a:cubicBezTo>
                  <a:cubicBezTo>
                    <a:pt x="316611" y="273177"/>
                    <a:pt x="320269" y="235458"/>
                    <a:pt x="323927" y="197739"/>
                  </a:cubicBezTo>
                  <a:cubicBezTo>
                    <a:pt x="326213" y="175108"/>
                    <a:pt x="328499" y="152476"/>
                    <a:pt x="330556" y="129616"/>
                  </a:cubicBezTo>
                  <a:cubicBezTo>
                    <a:pt x="330556" y="128702"/>
                    <a:pt x="330327" y="127559"/>
                    <a:pt x="330327" y="126644"/>
                  </a:cubicBezTo>
                  <a:cubicBezTo>
                    <a:pt x="330099" y="124587"/>
                    <a:pt x="330099" y="122758"/>
                    <a:pt x="330099" y="120701"/>
                  </a:cubicBezTo>
                  <a:cubicBezTo>
                    <a:pt x="330099" y="118643"/>
                    <a:pt x="330099" y="116815"/>
                    <a:pt x="330099" y="114757"/>
                  </a:cubicBezTo>
                  <a:cubicBezTo>
                    <a:pt x="330099" y="113843"/>
                    <a:pt x="330099" y="112700"/>
                    <a:pt x="330099" y="111785"/>
                  </a:cubicBezTo>
                  <a:cubicBezTo>
                    <a:pt x="330099" y="109728"/>
                    <a:pt x="330327" y="107899"/>
                    <a:pt x="330327" y="105842"/>
                  </a:cubicBezTo>
                  <a:cubicBezTo>
                    <a:pt x="330327" y="104927"/>
                    <a:pt x="330327" y="103784"/>
                    <a:pt x="330327" y="102870"/>
                  </a:cubicBezTo>
                  <a:cubicBezTo>
                    <a:pt x="330327" y="101956"/>
                    <a:pt x="330327" y="100813"/>
                    <a:pt x="330327" y="99898"/>
                  </a:cubicBezTo>
                  <a:cubicBezTo>
                    <a:pt x="330099" y="96926"/>
                    <a:pt x="329870" y="94183"/>
                    <a:pt x="329184" y="91211"/>
                  </a:cubicBezTo>
                  <a:cubicBezTo>
                    <a:pt x="328499" y="88240"/>
                    <a:pt x="327584" y="85496"/>
                    <a:pt x="326441" y="82525"/>
                  </a:cubicBezTo>
                  <a:cubicBezTo>
                    <a:pt x="325298" y="80010"/>
                    <a:pt x="324155" y="77724"/>
                    <a:pt x="323012" y="75209"/>
                  </a:cubicBezTo>
                  <a:cubicBezTo>
                    <a:pt x="322555" y="74295"/>
                    <a:pt x="322098" y="73609"/>
                    <a:pt x="321641" y="72695"/>
                  </a:cubicBezTo>
                  <a:cubicBezTo>
                    <a:pt x="320955" y="71095"/>
                    <a:pt x="320040" y="69723"/>
                    <a:pt x="319355" y="68123"/>
                  </a:cubicBezTo>
                  <a:cubicBezTo>
                    <a:pt x="318897" y="67208"/>
                    <a:pt x="318212" y="66065"/>
                    <a:pt x="317526" y="65151"/>
                  </a:cubicBezTo>
                  <a:cubicBezTo>
                    <a:pt x="316840" y="63779"/>
                    <a:pt x="316154" y="62636"/>
                    <a:pt x="315240" y="61493"/>
                  </a:cubicBezTo>
                  <a:cubicBezTo>
                    <a:pt x="314554" y="60350"/>
                    <a:pt x="313868" y="59436"/>
                    <a:pt x="313182" y="58293"/>
                  </a:cubicBezTo>
                  <a:cubicBezTo>
                    <a:pt x="312497" y="57150"/>
                    <a:pt x="311811" y="56007"/>
                    <a:pt x="311125" y="55093"/>
                  </a:cubicBezTo>
                  <a:cubicBezTo>
                    <a:pt x="310439" y="53950"/>
                    <a:pt x="309525" y="52807"/>
                    <a:pt x="308839" y="51664"/>
                  </a:cubicBezTo>
                  <a:cubicBezTo>
                    <a:pt x="308153" y="50749"/>
                    <a:pt x="307467" y="49606"/>
                    <a:pt x="306782" y="48692"/>
                  </a:cubicBezTo>
                  <a:cubicBezTo>
                    <a:pt x="305867" y="47549"/>
                    <a:pt x="305181" y="46406"/>
                    <a:pt x="304267" y="45263"/>
                  </a:cubicBezTo>
                  <a:cubicBezTo>
                    <a:pt x="303581" y="44348"/>
                    <a:pt x="302895" y="43434"/>
                    <a:pt x="302210" y="42748"/>
                  </a:cubicBezTo>
                  <a:cubicBezTo>
                    <a:pt x="301295" y="41605"/>
                    <a:pt x="300381" y="40462"/>
                    <a:pt x="299466" y="39319"/>
                  </a:cubicBezTo>
                  <a:cubicBezTo>
                    <a:pt x="298781" y="38633"/>
                    <a:pt x="298095" y="37719"/>
                    <a:pt x="297409" y="37033"/>
                  </a:cubicBezTo>
                  <a:cubicBezTo>
                    <a:pt x="296495" y="35890"/>
                    <a:pt x="295352" y="34747"/>
                    <a:pt x="294437" y="33604"/>
                  </a:cubicBezTo>
                  <a:cubicBezTo>
                    <a:pt x="293751" y="32918"/>
                    <a:pt x="293066" y="32233"/>
                    <a:pt x="292608" y="31547"/>
                  </a:cubicBezTo>
                  <a:cubicBezTo>
                    <a:pt x="291465" y="30404"/>
                    <a:pt x="290322" y="29261"/>
                    <a:pt x="289179" y="28118"/>
                  </a:cubicBezTo>
                  <a:cubicBezTo>
                    <a:pt x="288494" y="27661"/>
                    <a:pt x="288036" y="26975"/>
                    <a:pt x="287351" y="26518"/>
                  </a:cubicBezTo>
                  <a:cubicBezTo>
                    <a:pt x="286208" y="25375"/>
                    <a:pt x="284836" y="24232"/>
                    <a:pt x="283464" y="23089"/>
                  </a:cubicBezTo>
                  <a:cubicBezTo>
                    <a:pt x="283007" y="22631"/>
                    <a:pt x="282550" y="22174"/>
                    <a:pt x="281864" y="21717"/>
                  </a:cubicBezTo>
                  <a:cubicBezTo>
                    <a:pt x="280493" y="20574"/>
                    <a:pt x="279121" y="19431"/>
                    <a:pt x="277521" y="18288"/>
                  </a:cubicBezTo>
                  <a:cubicBezTo>
                    <a:pt x="277292" y="18059"/>
                    <a:pt x="276835" y="17831"/>
                    <a:pt x="276378" y="17602"/>
                  </a:cubicBezTo>
                  <a:cubicBezTo>
                    <a:pt x="267005" y="10516"/>
                    <a:pt x="256261" y="4572"/>
                    <a:pt x="244374" y="0"/>
                  </a:cubicBezTo>
                  <a:cubicBezTo>
                    <a:pt x="302895" y="121844"/>
                    <a:pt x="270663" y="264033"/>
                    <a:pt x="252375" y="392506"/>
                  </a:cubicBezTo>
                  <a:cubicBezTo>
                    <a:pt x="251689" y="398678"/>
                    <a:pt x="250775" y="404622"/>
                    <a:pt x="250317" y="410794"/>
                  </a:cubicBezTo>
                  <a:cubicBezTo>
                    <a:pt x="243231" y="485318"/>
                    <a:pt x="238430" y="559613"/>
                    <a:pt x="224486" y="633451"/>
                  </a:cubicBezTo>
                  <a:cubicBezTo>
                    <a:pt x="216027" y="678028"/>
                    <a:pt x="203454" y="721233"/>
                    <a:pt x="183338" y="762152"/>
                  </a:cubicBezTo>
                  <a:cubicBezTo>
                    <a:pt x="163221" y="803300"/>
                    <a:pt x="125502" y="843305"/>
                    <a:pt x="78639" y="851992"/>
                  </a:cubicBezTo>
                  <a:cubicBezTo>
                    <a:pt x="50978" y="857021"/>
                    <a:pt x="24461" y="854278"/>
                    <a:pt x="0" y="845591"/>
                  </a:cubicBezTo>
                  <a:cubicBezTo>
                    <a:pt x="0" y="845591"/>
                    <a:pt x="0" y="845591"/>
                    <a:pt x="0" y="845591"/>
                  </a:cubicBezTo>
                  <a:cubicBezTo>
                    <a:pt x="1829" y="853135"/>
                    <a:pt x="3658" y="860679"/>
                    <a:pt x="5715" y="867994"/>
                  </a:cubicBezTo>
                  <a:cubicBezTo>
                    <a:pt x="5715" y="867994"/>
                    <a:pt x="5715" y="867994"/>
                    <a:pt x="5715" y="867994"/>
                  </a:cubicBezTo>
                  <a:cubicBezTo>
                    <a:pt x="8916" y="879881"/>
                    <a:pt x="13259" y="889711"/>
                    <a:pt x="19203" y="897941"/>
                  </a:cubicBezTo>
                  <a:cubicBezTo>
                    <a:pt x="20346" y="899541"/>
                    <a:pt x="21489" y="901141"/>
                    <a:pt x="22860" y="902513"/>
                  </a:cubicBezTo>
                  <a:cubicBezTo>
                    <a:pt x="26747" y="906856"/>
                    <a:pt x="30861" y="910742"/>
                    <a:pt x="35662" y="913943"/>
                  </a:cubicBezTo>
                  <a:cubicBezTo>
                    <a:pt x="46635" y="921487"/>
                    <a:pt x="60122" y="926059"/>
                    <a:pt x="75896" y="928573"/>
                  </a:cubicBezTo>
                  <a:cubicBezTo>
                    <a:pt x="90983" y="931088"/>
                    <a:pt x="106071" y="931774"/>
                    <a:pt x="121158" y="931774"/>
                  </a:cubicBezTo>
                  <a:cubicBezTo>
                    <a:pt x="138761" y="931774"/>
                    <a:pt x="156134" y="930173"/>
                    <a:pt x="173736" y="928573"/>
                  </a:cubicBezTo>
                  <a:cubicBezTo>
                    <a:pt x="181280" y="927887"/>
                    <a:pt x="188824" y="926973"/>
                    <a:pt x="196139" y="926287"/>
                  </a:cubicBezTo>
                  <a:cubicBezTo>
                    <a:pt x="200940" y="925830"/>
                    <a:pt x="205512" y="924687"/>
                    <a:pt x="209398" y="922858"/>
                  </a:cubicBezTo>
                  <a:cubicBezTo>
                    <a:pt x="211913" y="921715"/>
                    <a:pt x="213970" y="920344"/>
                    <a:pt x="216256" y="918972"/>
                  </a:cubicBezTo>
                  <a:cubicBezTo>
                    <a:pt x="221971" y="914857"/>
                    <a:pt x="226314" y="909142"/>
                    <a:pt x="229972" y="901827"/>
                  </a:cubicBezTo>
                  <a:cubicBezTo>
                    <a:pt x="243688" y="874166"/>
                    <a:pt x="252146" y="845134"/>
                    <a:pt x="256261" y="814959"/>
                  </a:cubicBezTo>
                  <a:cubicBezTo>
                    <a:pt x="260604" y="783869"/>
                    <a:pt x="264033" y="752780"/>
                    <a:pt x="268605" y="721690"/>
                  </a:cubicBezTo>
                  <a:cubicBezTo>
                    <a:pt x="270891" y="706603"/>
                    <a:pt x="269977" y="692429"/>
                    <a:pt x="262433" y="678942"/>
                  </a:cubicBezTo>
                  <a:cubicBezTo>
                    <a:pt x="259004" y="672541"/>
                    <a:pt x="256490" y="666369"/>
                    <a:pt x="255118" y="660197"/>
                  </a:cubicBezTo>
                  <a:cubicBezTo>
                    <a:pt x="254661" y="658368"/>
                    <a:pt x="254432" y="656768"/>
                    <a:pt x="254204" y="654939"/>
                  </a:cubicBezTo>
                  <a:cubicBezTo>
                    <a:pt x="253518" y="650596"/>
                    <a:pt x="253518" y="646481"/>
                    <a:pt x="253746" y="642137"/>
                  </a:cubicBezTo>
                  <a:cubicBezTo>
                    <a:pt x="253975" y="640537"/>
                    <a:pt x="253975" y="638708"/>
                    <a:pt x="254432" y="637108"/>
                  </a:cubicBezTo>
                  <a:cubicBezTo>
                    <a:pt x="254661" y="635508"/>
                    <a:pt x="255118" y="633908"/>
                    <a:pt x="255347" y="632308"/>
                  </a:cubicBezTo>
                  <a:cubicBezTo>
                    <a:pt x="256261" y="629107"/>
                    <a:pt x="257175" y="625907"/>
                    <a:pt x="258547" y="622706"/>
                  </a:cubicBezTo>
                  <a:cubicBezTo>
                    <a:pt x="261976" y="614705"/>
                    <a:pt x="266777" y="607162"/>
                    <a:pt x="273177" y="600075"/>
                  </a:cubicBezTo>
                  <a:cubicBezTo>
                    <a:pt x="275921" y="597103"/>
                    <a:pt x="277749" y="594360"/>
                    <a:pt x="279578" y="591845"/>
                  </a:cubicBezTo>
                  <a:close/>
                </a:path>
              </a:pathLst>
            </a:custGeom>
            <a:solidFill>
              <a:srgbClr val="FFFFFF"/>
            </a:solidFill>
            <a:ln w="2286" cap="flat">
              <a:noFill/>
              <a:prstDash val="solid"/>
              <a:miter/>
            </a:ln>
          </p:spPr>
          <p:txBody>
            <a:bodyPr rtlCol="0" anchor="ctr"/>
            <a:lstStyle/>
            <a:p>
              <a:endParaRPr lang="en-US"/>
            </a:p>
          </p:txBody>
        </p:sp>
        <p:sp>
          <p:nvSpPr>
            <p:cNvPr id="70" name="Freeform 206">
              <a:extLst>
                <a:ext uri="{FF2B5EF4-FFF2-40B4-BE49-F238E27FC236}">
                  <a16:creationId xmlns:a16="http://schemas.microsoft.com/office/drawing/2014/main" id="{1393127A-06C1-F556-AB5D-D92B31D6F311}"/>
                </a:ext>
              </a:extLst>
            </p:cNvPr>
            <p:cNvSpPr/>
            <p:nvPr/>
          </p:nvSpPr>
          <p:spPr>
            <a:xfrm>
              <a:off x="9089696" y="1492616"/>
              <a:ext cx="487095" cy="790727"/>
            </a:xfrm>
            <a:custGeom>
              <a:avLst/>
              <a:gdLst>
                <a:gd name="connsiteX0" fmla="*/ 363524 w 487095"/>
                <a:gd name="connsiteY0" fmla="*/ 640678 h 790727"/>
                <a:gd name="connsiteX1" fmla="*/ 282599 w 487095"/>
                <a:gd name="connsiteY1" fmla="*/ 496889 h 790727"/>
                <a:gd name="connsiteX2" fmla="*/ 296772 w 487095"/>
                <a:gd name="connsiteY2" fmla="*/ 468542 h 790727"/>
                <a:gd name="connsiteX3" fmla="*/ 326033 w 487095"/>
                <a:gd name="connsiteY3" fmla="*/ 483630 h 790727"/>
                <a:gd name="connsiteX4" fmla="*/ 331062 w 487095"/>
                <a:gd name="connsiteY4" fmla="*/ 500318 h 790727"/>
                <a:gd name="connsiteX5" fmla="*/ 336549 w 487095"/>
                <a:gd name="connsiteY5" fmla="*/ 562040 h 790727"/>
                <a:gd name="connsiteX6" fmla="*/ 344321 w 487095"/>
                <a:gd name="connsiteY6" fmla="*/ 589929 h 790727"/>
                <a:gd name="connsiteX7" fmla="*/ 401014 w 487095"/>
                <a:gd name="connsiteY7" fmla="*/ 640221 h 790727"/>
                <a:gd name="connsiteX8" fmla="*/ 404900 w 487095"/>
                <a:gd name="connsiteY8" fmla="*/ 518149 h 790727"/>
                <a:gd name="connsiteX9" fmla="*/ 394842 w 487095"/>
                <a:gd name="connsiteY9" fmla="*/ 502604 h 790727"/>
                <a:gd name="connsiteX10" fmla="*/ 369239 w 487095"/>
                <a:gd name="connsiteY10" fmla="*/ 415279 h 790727"/>
                <a:gd name="connsiteX11" fmla="*/ 371296 w 487095"/>
                <a:gd name="connsiteY11" fmla="*/ 409792 h 790727"/>
                <a:gd name="connsiteX12" fmla="*/ 363981 w 487095"/>
                <a:gd name="connsiteY12" fmla="*/ 326125 h 790727"/>
                <a:gd name="connsiteX13" fmla="*/ 364209 w 487095"/>
                <a:gd name="connsiteY13" fmla="*/ 311037 h 790727"/>
                <a:gd name="connsiteX14" fmla="*/ 379983 w 487095"/>
                <a:gd name="connsiteY14" fmla="*/ 313552 h 790727"/>
                <a:gd name="connsiteX15" fmla="*/ 401471 w 487095"/>
                <a:gd name="connsiteY15" fmla="*/ 387161 h 790727"/>
                <a:gd name="connsiteX16" fmla="*/ 386841 w 487095"/>
                <a:gd name="connsiteY16" fmla="*/ 425566 h 790727"/>
                <a:gd name="connsiteX17" fmla="*/ 379526 w 487095"/>
                <a:gd name="connsiteY17" fmla="*/ 447968 h 790727"/>
                <a:gd name="connsiteX18" fmla="*/ 397814 w 487095"/>
                <a:gd name="connsiteY18" fmla="*/ 475629 h 790727"/>
                <a:gd name="connsiteX19" fmla="*/ 423188 w 487095"/>
                <a:gd name="connsiteY19" fmla="*/ 468771 h 790727"/>
                <a:gd name="connsiteX20" fmla="*/ 486968 w 487095"/>
                <a:gd name="connsiteY20" fmla="*/ 339155 h 790727"/>
                <a:gd name="connsiteX21" fmla="*/ 363981 w 487095"/>
                <a:gd name="connsiteY21" fmla="*/ 218225 h 790727"/>
                <a:gd name="connsiteX22" fmla="*/ 324890 w 487095"/>
                <a:gd name="connsiteY22" fmla="*/ 195365 h 790727"/>
                <a:gd name="connsiteX23" fmla="*/ 217448 w 487095"/>
                <a:gd name="connsiteY23" fmla="*/ 203824 h 790727"/>
                <a:gd name="connsiteX24" fmla="*/ 167613 w 487095"/>
                <a:gd name="connsiteY24" fmla="*/ 187593 h 790727"/>
                <a:gd name="connsiteX25" fmla="*/ 85089 w 487095"/>
                <a:gd name="connsiteY25" fmla="*/ 69635 h 790727"/>
                <a:gd name="connsiteX26" fmla="*/ 37997 w 487095"/>
                <a:gd name="connsiteY26" fmla="*/ 9514 h 790727"/>
                <a:gd name="connsiteX27" fmla="*/ 6222 w 487095"/>
                <a:gd name="connsiteY27" fmla="*/ 14314 h 790727"/>
                <a:gd name="connsiteX28" fmla="*/ 17195 w 487095"/>
                <a:gd name="connsiteY28" fmla="*/ 79922 h 790727"/>
                <a:gd name="connsiteX29" fmla="*/ 55371 w 487095"/>
                <a:gd name="connsiteY29" fmla="*/ 132043 h 790727"/>
                <a:gd name="connsiteX30" fmla="*/ 126694 w 487095"/>
                <a:gd name="connsiteY30" fmla="*/ 247258 h 790727"/>
                <a:gd name="connsiteX31" fmla="*/ 175386 w 487095"/>
                <a:gd name="connsiteY31" fmla="*/ 330468 h 790727"/>
                <a:gd name="connsiteX32" fmla="*/ 182244 w 487095"/>
                <a:gd name="connsiteY32" fmla="*/ 361786 h 790727"/>
                <a:gd name="connsiteX33" fmla="*/ 202818 w 487095"/>
                <a:gd name="connsiteY33" fmla="*/ 554953 h 790727"/>
                <a:gd name="connsiteX34" fmla="*/ 220191 w 487095"/>
                <a:gd name="connsiteY34" fmla="*/ 598159 h 790727"/>
                <a:gd name="connsiteX35" fmla="*/ 311631 w 487095"/>
                <a:gd name="connsiteY35" fmla="*/ 685027 h 790727"/>
                <a:gd name="connsiteX36" fmla="*/ 411758 w 487095"/>
                <a:gd name="connsiteY36" fmla="*/ 778981 h 790727"/>
                <a:gd name="connsiteX37" fmla="*/ 436447 w 487095"/>
                <a:gd name="connsiteY37" fmla="*/ 789726 h 790727"/>
                <a:gd name="connsiteX38" fmla="*/ 450163 w 487095"/>
                <a:gd name="connsiteY38" fmla="*/ 769152 h 790727"/>
                <a:gd name="connsiteX39" fmla="*/ 428217 w 487095"/>
                <a:gd name="connsiteY39" fmla="*/ 701257 h 790727"/>
                <a:gd name="connsiteX40" fmla="*/ 363524 w 487095"/>
                <a:gd name="connsiteY40" fmla="*/ 640678 h 79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7095" h="790727">
                  <a:moveTo>
                    <a:pt x="363524" y="640678"/>
                  </a:moveTo>
                  <a:cubicBezTo>
                    <a:pt x="319175" y="602959"/>
                    <a:pt x="283056" y="559983"/>
                    <a:pt x="282599" y="496889"/>
                  </a:cubicBezTo>
                  <a:cubicBezTo>
                    <a:pt x="282599" y="484087"/>
                    <a:pt x="282599" y="471971"/>
                    <a:pt x="296772" y="468542"/>
                  </a:cubicBezTo>
                  <a:cubicBezTo>
                    <a:pt x="309574" y="465342"/>
                    <a:pt x="319632" y="472886"/>
                    <a:pt x="326033" y="483630"/>
                  </a:cubicBezTo>
                  <a:cubicBezTo>
                    <a:pt x="329005" y="488431"/>
                    <a:pt x="330377" y="494603"/>
                    <a:pt x="331062" y="500318"/>
                  </a:cubicBezTo>
                  <a:cubicBezTo>
                    <a:pt x="333348" y="520892"/>
                    <a:pt x="334949" y="541466"/>
                    <a:pt x="336549" y="562040"/>
                  </a:cubicBezTo>
                  <a:cubicBezTo>
                    <a:pt x="337235" y="571870"/>
                    <a:pt x="337235" y="582157"/>
                    <a:pt x="344321" y="589929"/>
                  </a:cubicBezTo>
                  <a:cubicBezTo>
                    <a:pt x="359866" y="607303"/>
                    <a:pt x="374039" y="626277"/>
                    <a:pt x="401014" y="640221"/>
                  </a:cubicBezTo>
                  <a:cubicBezTo>
                    <a:pt x="402386" y="596330"/>
                    <a:pt x="403529" y="557239"/>
                    <a:pt x="404900" y="518149"/>
                  </a:cubicBezTo>
                  <a:cubicBezTo>
                    <a:pt x="405129" y="510605"/>
                    <a:pt x="401471" y="506947"/>
                    <a:pt x="394842" y="502604"/>
                  </a:cubicBezTo>
                  <a:cubicBezTo>
                    <a:pt x="352094" y="474029"/>
                    <a:pt x="349122" y="462827"/>
                    <a:pt x="369239" y="415279"/>
                  </a:cubicBezTo>
                  <a:cubicBezTo>
                    <a:pt x="369924" y="413450"/>
                    <a:pt x="370610" y="411621"/>
                    <a:pt x="371296" y="409792"/>
                  </a:cubicBezTo>
                  <a:cubicBezTo>
                    <a:pt x="383869" y="380531"/>
                    <a:pt x="391641" y="351956"/>
                    <a:pt x="363981" y="326125"/>
                  </a:cubicBezTo>
                  <a:cubicBezTo>
                    <a:pt x="359180" y="321553"/>
                    <a:pt x="358037" y="315838"/>
                    <a:pt x="364209" y="311037"/>
                  </a:cubicBezTo>
                  <a:cubicBezTo>
                    <a:pt x="369924" y="306694"/>
                    <a:pt x="376097" y="308751"/>
                    <a:pt x="379983" y="313552"/>
                  </a:cubicBezTo>
                  <a:cubicBezTo>
                    <a:pt x="397128" y="335040"/>
                    <a:pt x="416559" y="355385"/>
                    <a:pt x="401471" y="387161"/>
                  </a:cubicBezTo>
                  <a:cubicBezTo>
                    <a:pt x="395528" y="399277"/>
                    <a:pt x="393013" y="413221"/>
                    <a:pt x="386841" y="425566"/>
                  </a:cubicBezTo>
                  <a:cubicBezTo>
                    <a:pt x="383412" y="432652"/>
                    <a:pt x="380897" y="440196"/>
                    <a:pt x="379526" y="447968"/>
                  </a:cubicBezTo>
                  <a:cubicBezTo>
                    <a:pt x="376782" y="462599"/>
                    <a:pt x="389127" y="468771"/>
                    <a:pt x="397814" y="475629"/>
                  </a:cubicBezTo>
                  <a:cubicBezTo>
                    <a:pt x="407643" y="482944"/>
                    <a:pt x="416330" y="477001"/>
                    <a:pt x="423188" y="468771"/>
                  </a:cubicBezTo>
                  <a:cubicBezTo>
                    <a:pt x="452220" y="434252"/>
                    <a:pt x="472566" y="380760"/>
                    <a:pt x="486968" y="339155"/>
                  </a:cubicBezTo>
                  <a:cubicBezTo>
                    <a:pt x="491311" y="326810"/>
                    <a:pt x="383640" y="246572"/>
                    <a:pt x="363981" y="218225"/>
                  </a:cubicBezTo>
                  <a:cubicBezTo>
                    <a:pt x="354608" y="204509"/>
                    <a:pt x="341807" y="196966"/>
                    <a:pt x="324890" y="195365"/>
                  </a:cubicBezTo>
                  <a:cubicBezTo>
                    <a:pt x="288543" y="191708"/>
                    <a:pt x="253110" y="199709"/>
                    <a:pt x="217448" y="203824"/>
                  </a:cubicBezTo>
                  <a:cubicBezTo>
                    <a:pt x="197103" y="206110"/>
                    <a:pt x="182244" y="202681"/>
                    <a:pt x="167613" y="187593"/>
                  </a:cubicBezTo>
                  <a:cubicBezTo>
                    <a:pt x="133781" y="152389"/>
                    <a:pt x="111378" y="109640"/>
                    <a:pt x="85089" y="69635"/>
                  </a:cubicBezTo>
                  <a:cubicBezTo>
                    <a:pt x="70916" y="48147"/>
                    <a:pt x="54914" y="28259"/>
                    <a:pt x="37997" y="9514"/>
                  </a:cubicBezTo>
                  <a:cubicBezTo>
                    <a:pt x="24738" y="-5117"/>
                    <a:pt x="15594" y="-2374"/>
                    <a:pt x="6222" y="14314"/>
                  </a:cubicBezTo>
                  <a:cubicBezTo>
                    <a:pt x="-7951" y="39460"/>
                    <a:pt x="4850" y="59806"/>
                    <a:pt x="17195" y="79922"/>
                  </a:cubicBezTo>
                  <a:cubicBezTo>
                    <a:pt x="28396" y="98210"/>
                    <a:pt x="43026" y="114212"/>
                    <a:pt x="55371" y="132043"/>
                  </a:cubicBezTo>
                  <a:cubicBezTo>
                    <a:pt x="81203" y="169076"/>
                    <a:pt x="98576" y="211596"/>
                    <a:pt x="126694" y="247258"/>
                  </a:cubicBezTo>
                  <a:cubicBezTo>
                    <a:pt x="146811" y="272632"/>
                    <a:pt x="157784" y="303493"/>
                    <a:pt x="175386" y="330468"/>
                  </a:cubicBezTo>
                  <a:cubicBezTo>
                    <a:pt x="181329" y="339612"/>
                    <a:pt x="181558" y="350813"/>
                    <a:pt x="182244" y="361786"/>
                  </a:cubicBezTo>
                  <a:cubicBezTo>
                    <a:pt x="186359" y="426480"/>
                    <a:pt x="190245" y="491174"/>
                    <a:pt x="202818" y="554953"/>
                  </a:cubicBezTo>
                  <a:cubicBezTo>
                    <a:pt x="205790" y="570498"/>
                    <a:pt x="210590" y="584900"/>
                    <a:pt x="220191" y="598159"/>
                  </a:cubicBezTo>
                  <a:cubicBezTo>
                    <a:pt x="245337" y="632906"/>
                    <a:pt x="279399" y="658052"/>
                    <a:pt x="311631" y="685027"/>
                  </a:cubicBezTo>
                  <a:cubicBezTo>
                    <a:pt x="346836" y="714288"/>
                    <a:pt x="389355" y="736005"/>
                    <a:pt x="411758" y="778981"/>
                  </a:cubicBezTo>
                  <a:cubicBezTo>
                    <a:pt x="417016" y="789040"/>
                    <a:pt x="425474" y="792697"/>
                    <a:pt x="436447" y="789726"/>
                  </a:cubicBezTo>
                  <a:cubicBezTo>
                    <a:pt x="446734" y="786754"/>
                    <a:pt x="449706" y="777610"/>
                    <a:pt x="450163" y="769152"/>
                  </a:cubicBezTo>
                  <a:cubicBezTo>
                    <a:pt x="451763" y="743777"/>
                    <a:pt x="446277" y="720460"/>
                    <a:pt x="428217" y="701257"/>
                  </a:cubicBezTo>
                  <a:cubicBezTo>
                    <a:pt x="408558" y="678626"/>
                    <a:pt x="385926" y="659881"/>
                    <a:pt x="363524" y="640678"/>
                  </a:cubicBezTo>
                  <a:close/>
                </a:path>
              </a:pathLst>
            </a:custGeom>
            <a:solidFill>
              <a:srgbClr val="FFFFFF"/>
            </a:solidFill>
            <a:ln w="2286" cap="flat">
              <a:noFill/>
              <a:prstDash val="solid"/>
              <a:miter/>
            </a:ln>
          </p:spPr>
          <p:txBody>
            <a:bodyPr rtlCol="0" anchor="ctr"/>
            <a:lstStyle/>
            <a:p>
              <a:endParaRPr lang="en-US"/>
            </a:p>
          </p:txBody>
        </p:sp>
        <p:sp>
          <p:nvSpPr>
            <p:cNvPr id="71" name="Freeform 207">
              <a:extLst>
                <a:ext uri="{FF2B5EF4-FFF2-40B4-BE49-F238E27FC236}">
                  <a16:creationId xmlns:a16="http://schemas.microsoft.com/office/drawing/2014/main" id="{10D47B29-0831-900D-C594-5362D2BDE27C}"/>
                </a:ext>
              </a:extLst>
            </p:cNvPr>
            <p:cNvSpPr/>
            <p:nvPr/>
          </p:nvSpPr>
          <p:spPr>
            <a:xfrm>
              <a:off x="9262760" y="1473681"/>
              <a:ext cx="186636" cy="196663"/>
            </a:xfrm>
            <a:custGeom>
              <a:avLst/>
              <a:gdLst>
                <a:gd name="connsiteX0" fmla="*/ 70216 w 186636"/>
                <a:gd name="connsiteY0" fmla="*/ 194870 h 196663"/>
                <a:gd name="connsiteX1" fmla="*/ 167600 w 186636"/>
                <a:gd name="connsiteY1" fmla="*/ 160123 h 196663"/>
                <a:gd name="connsiteX2" fmla="*/ 149769 w 186636"/>
                <a:gd name="connsiteY2" fmla="*/ 18848 h 196663"/>
                <a:gd name="connsiteX3" fmla="*/ 72273 w 186636"/>
                <a:gd name="connsiteY3" fmla="*/ 3074 h 196663"/>
                <a:gd name="connsiteX4" fmla="*/ 36 w 186636"/>
                <a:gd name="connsiteY4" fmla="*/ 104116 h 196663"/>
                <a:gd name="connsiteX5" fmla="*/ 70216 w 186636"/>
                <a:gd name="connsiteY5" fmla="*/ 194870 h 19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36" h="196663">
                  <a:moveTo>
                    <a:pt x="70216" y="194870"/>
                  </a:moveTo>
                  <a:cubicBezTo>
                    <a:pt x="101991" y="202414"/>
                    <a:pt x="152283" y="185269"/>
                    <a:pt x="167600" y="160123"/>
                  </a:cubicBezTo>
                  <a:cubicBezTo>
                    <a:pt x="194803" y="115088"/>
                    <a:pt x="196175" y="61367"/>
                    <a:pt x="149769" y="18848"/>
                  </a:cubicBezTo>
                  <a:cubicBezTo>
                    <a:pt x="129881" y="560"/>
                    <a:pt x="97419" y="-3784"/>
                    <a:pt x="72273" y="3074"/>
                  </a:cubicBezTo>
                  <a:cubicBezTo>
                    <a:pt x="25182" y="15876"/>
                    <a:pt x="-1107" y="53138"/>
                    <a:pt x="36" y="104116"/>
                  </a:cubicBezTo>
                  <a:cubicBezTo>
                    <a:pt x="264" y="156008"/>
                    <a:pt x="42098" y="188241"/>
                    <a:pt x="70216" y="194870"/>
                  </a:cubicBezTo>
                  <a:close/>
                </a:path>
              </a:pathLst>
            </a:custGeom>
            <a:solidFill>
              <a:srgbClr val="FFFFFF"/>
            </a:solidFill>
            <a:ln w="2286" cap="flat">
              <a:noFill/>
              <a:prstDash val="solid"/>
              <a:miter/>
            </a:ln>
          </p:spPr>
          <p:txBody>
            <a:bodyPr rtlCol="0" anchor="ctr"/>
            <a:lstStyle/>
            <a:p>
              <a:endParaRPr lang="en-US"/>
            </a:p>
          </p:txBody>
        </p:sp>
        <p:sp>
          <p:nvSpPr>
            <p:cNvPr id="72" name="Freeform 208">
              <a:extLst>
                <a:ext uri="{FF2B5EF4-FFF2-40B4-BE49-F238E27FC236}">
                  <a16:creationId xmlns:a16="http://schemas.microsoft.com/office/drawing/2014/main" id="{CE57F07F-CDA8-7F99-ABAC-113AA9F49451}"/>
                </a:ext>
              </a:extLst>
            </p:cNvPr>
            <p:cNvSpPr/>
            <p:nvPr/>
          </p:nvSpPr>
          <p:spPr>
            <a:xfrm>
              <a:off x="8776563" y="1943785"/>
              <a:ext cx="328955" cy="347393"/>
            </a:xfrm>
            <a:custGeom>
              <a:avLst/>
              <a:gdLst>
                <a:gd name="connsiteX0" fmla="*/ 315468 w 328955"/>
                <a:gd name="connsiteY0" fmla="*/ 103784 h 347393"/>
                <a:gd name="connsiteX1" fmla="*/ 314096 w 328955"/>
                <a:gd name="connsiteY1" fmla="*/ 100355 h 347393"/>
                <a:gd name="connsiteX2" fmla="*/ 313182 w 328955"/>
                <a:gd name="connsiteY2" fmla="*/ 98298 h 347393"/>
                <a:gd name="connsiteX3" fmla="*/ 311810 w 328955"/>
                <a:gd name="connsiteY3" fmla="*/ 95098 h 347393"/>
                <a:gd name="connsiteX4" fmla="*/ 310896 w 328955"/>
                <a:gd name="connsiteY4" fmla="*/ 92812 h 347393"/>
                <a:gd name="connsiteX5" fmla="*/ 309524 w 328955"/>
                <a:gd name="connsiteY5" fmla="*/ 89840 h 347393"/>
                <a:gd name="connsiteX6" fmla="*/ 308381 w 328955"/>
                <a:gd name="connsiteY6" fmla="*/ 87554 h 347393"/>
                <a:gd name="connsiteX7" fmla="*/ 307009 w 328955"/>
                <a:gd name="connsiteY7" fmla="*/ 84582 h 347393"/>
                <a:gd name="connsiteX8" fmla="*/ 305866 w 328955"/>
                <a:gd name="connsiteY8" fmla="*/ 82296 h 347393"/>
                <a:gd name="connsiteX9" fmla="*/ 304266 w 328955"/>
                <a:gd name="connsiteY9" fmla="*/ 79324 h 347393"/>
                <a:gd name="connsiteX10" fmla="*/ 302666 w 328955"/>
                <a:gd name="connsiteY10" fmla="*/ 76352 h 347393"/>
                <a:gd name="connsiteX11" fmla="*/ 300609 w 328955"/>
                <a:gd name="connsiteY11" fmla="*/ 72695 h 347393"/>
                <a:gd name="connsiteX12" fmla="*/ 299008 w 328955"/>
                <a:gd name="connsiteY12" fmla="*/ 70180 h 347393"/>
                <a:gd name="connsiteX13" fmla="*/ 297637 w 328955"/>
                <a:gd name="connsiteY13" fmla="*/ 67894 h 347393"/>
                <a:gd name="connsiteX14" fmla="*/ 295808 w 328955"/>
                <a:gd name="connsiteY14" fmla="*/ 65151 h 347393"/>
                <a:gd name="connsiteX15" fmla="*/ 294436 w 328955"/>
                <a:gd name="connsiteY15" fmla="*/ 63094 h 347393"/>
                <a:gd name="connsiteX16" fmla="*/ 292608 w 328955"/>
                <a:gd name="connsiteY16" fmla="*/ 60350 h 347393"/>
                <a:gd name="connsiteX17" fmla="*/ 291465 w 328955"/>
                <a:gd name="connsiteY17" fmla="*/ 58522 h 347393"/>
                <a:gd name="connsiteX18" fmla="*/ 289407 w 328955"/>
                <a:gd name="connsiteY18" fmla="*/ 55778 h 347393"/>
                <a:gd name="connsiteX19" fmla="*/ 288264 w 328955"/>
                <a:gd name="connsiteY19" fmla="*/ 54407 h 347393"/>
                <a:gd name="connsiteX20" fmla="*/ 285978 w 328955"/>
                <a:gd name="connsiteY20" fmla="*/ 51435 h 347393"/>
                <a:gd name="connsiteX21" fmla="*/ 285292 w 328955"/>
                <a:gd name="connsiteY21" fmla="*/ 50749 h 347393"/>
                <a:gd name="connsiteX22" fmla="*/ 272262 w 328955"/>
                <a:gd name="connsiteY22" fmla="*/ 36576 h 347393"/>
                <a:gd name="connsiteX23" fmla="*/ 271805 w 328955"/>
                <a:gd name="connsiteY23" fmla="*/ 36119 h 347393"/>
                <a:gd name="connsiteX24" fmla="*/ 268605 w 328955"/>
                <a:gd name="connsiteY24" fmla="*/ 33147 h 347393"/>
                <a:gd name="connsiteX25" fmla="*/ 267919 w 328955"/>
                <a:gd name="connsiteY25" fmla="*/ 32690 h 347393"/>
                <a:gd name="connsiteX26" fmla="*/ 264490 w 328955"/>
                <a:gd name="connsiteY26" fmla="*/ 29718 h 347393"/>
                <a:gd name="connsiteX27" fmla="*/ 264033 w 328955"/>
                <a:gd name="connsiteY27" fmla="*/ 29261 h 347393"/>
                <a:gd name="connsiteX28" fmla="*/ 238887 w 328955"/>
                <a:gd name="connsiteY28" fmla="*/ 12344 h 347393"/>
                <a:gd name="connsiteX29" fmla="*/ 238887 w 328955"/>
                <a:gd name="connsiteY29" fmla="*/ 12344 h 347393"/>
                <a:gd name="connsiteX30" fmla="*/ 203911 w 328955"/>
                <a:gd name="connsiteY30" fmla="*/ 0 h 347393"/>
                <a:gd name="connsiteX31" fmla="*/ 203911 w 328955"/>
                <a:gd name="connsiteY31" fmla="*/ 0 h 347393"/>
                <a:gd name="connsiteX32" fmla="*/ 239801 w 328955"/>
                <a:gd name="connsiteY32" fmla="*/ 25146 h 347393"/>
                <a:gd name="connsiteX33" fmla="*/ 273405 w 328955"/>
                <a:gd name="connsiteY33" fmla="*/ 203911 h 347393"/>
                <a:gd name="connsiteX34" fmla="*/ 182194 w 328955"/>
                <a:gd name="connsiteY34" fmla="*/ 273177 h 347393"/>
                <a:gd name="connsiteX35" fmla="*/ 86182 w 328955"/>
                <a:gd name="connsiteY35" fmla="*/ 275920 h 347393"/>
                <a:gd name="connsiteX36" fmla="*/ 0 w 328955"/>
                <a:gd name="connsiteY36" fmla="*/ 234544 h 347393"/>
                <a:gd name="connsiteX37" fmla="*/ 3200 w 328955"/>
                <a:gd name="connsiteY37" fmla="*/ 244831 h 347393"/>
                <a:gd name="connsiteX38" fmla="*/ 3429 w 328955"/>
                <a:gd name="connsiteY38" fmla="*/ 245745 h 347393"/>
                <a:gd name="connsiteX39" fmla="*/ 6858 w 328955"/>
                <a:gd name="connsiteY39" fmla="*/ 255803 h 347393"/>
                <a:gd name="connsiteX40" fmla="*/ 6858 w 328955"/>
                <a:gd name="connsiteY40" fmla="*/ 255803 h 347393"/>
                <a:gd name="connsiteX41" fmla="*/ 18288 w 328955"/>
                <a:gd name="connsiteY41" fmla="*/ 274320 h 347393"/>
                <a:gd name="connsiteX42" fmla="*/ 20345 w 328955"/>
                <a:gd name="connsiteY42" fmla="*/ 276835 h 347393"/>
                <a:gd name="connsiteX43" fmla="*/ 32232 w 328955"/>
                <a:gd name="connsiteY43" fmla="*/ 289865 h 347393"/>
                <a:gd name="connsiteX44" fmla="*/ 37719 w 328955"/>
                <a:gd name="connsiteY44" fmla="*/ 295123 h 347393"/>
                <a:gd name="connsiteX45" fmla="*/ 50292 w 328955"/>
                <a:gd name="connsiteY45" fmla="*/ 305638 h 347393"/>
                <a:gd name="connsiteX46" fmla="*/ 114757 w 328955"/>
                <a:gd name="connsiteY46" fmla="*/ 339700 h 347393"/>
                <a:gd name="connsiteX47" fmla="*/ 124129 w 328955"/>
                <a:gd name="connsiteY47" fmla="*/ 342443 h 347393"/>
                <a:gd name="connsiteX48" fmla="*/ 133731 w 328955"/>
                <a:gd name="connsiteY48" fmla="*/ 344500 h 347393"/>
                <a:gd name="connsiteX49" fmla="*/ 143560 w 328955"/>
                <a:gd name="connsiteY49" fmla="*/ 346100 h 347393"/>
                <a:gd name="connsiteX50" fmla="*/ 153619 w 328955"/>
                <a:gd name="connsiteY50" fmla="*/ 347015 h 347393"/>
                <a:gd name="connsiteX51" fmla="*/ 169164 w 328955"/>
                <a:gd name="connsiteY51" fmla="*/ 347243 h 347393"/>
                <a:gd name="connsiteX52" fmla="*/ 179679 w 328955"/>
                <a:gd name="connsiteY52" fmla="*/ 346558 h 347393"/>
                <a:gd name="connsiteX53" fmla="*/ 190423 w 328955"/>
                <a:gd name="connsiteY53" fmla="*/ 345186 h 347393"/>
                <a:gd name="connsiteX54" fmla="*/ 201168 w 328955"/>
                <a:gd name="connsiteY54" fmla="*/ 343129 h 347393"/>
                <a:gd name="connsiteX55" fmla="*/ 217627 w 328955"/>
                <a:gd name="connsiteY55" fmla="*/ 338328 h 347393"/>
                <a:gd name="connsiteX56" fmla="*/ 223113 w 328955"/>
                <a:gd name="connsiteY56" fmla="*/ 336271 h 347393"/>
                <a:gd name="connsiteX57" fmla="*/ 239801 w 328955"/>
                <a:gd name="connsiteY57" fmla="*/ 328727 h 347393"/>
                <a:gd name="connsiteX58" fmla="*/ 262204 w 328955"/>
                <a:gd name="connsiteY58" fmla="*/ 315239 h 347393"/>
                <a:gd name="connsiteX59" fmla="*/ 306552 w 328955"/>
                <a:gd name="connsiteY59" fmla="*/ 260604 h 347393"/>
                <a:gd name="connsiteX60" fmla="*/ 312724 w 328955"/>
                <a:gd name="connsiteY60" fmla="*/ 248031 h 347393"/>
                <a:gd name="connsiteX61" fmla="*/ 327583 w 328955"/>
                <a:gd name="connsiteY61" fmla="*/ 194081 h 347393"/>
                <a:gd name="connsiteX62" fmla="*/ 328955 w 328955"/>
                <a:gd name="connsiteY62" fmla="*/ 173050 h 347393"/>
                <a:gd name="connsiteX63" fmla="*/ 328955 w 328955"/>
                <a:gd name="connsiteY63" fmla="*/ 165964 h 347393"/>
                <a:gd name="connsiteX64" fmla="*/ 328041 w 328955"/>
                <a:gd name="connsiteY64" fmla="*/ 151790 h 347393"/>
                <a:gd name="connsiteX65" fmla="*/ 325983 w 328955"/>
                <a:gd name="connsiteY65" fmla="*/ 137617 h 347393"/>
                <a:gd name="connsiteX66" fmla="*/ 322783 w 328955"/>
                <a:gd name="connsiteY66" fmla="*/ 123673 h 347393"/>
                <a:gd name="connsiteX67" fmla="*/ 318439 w 328955"/>
                <a:gd name="connsiteY67" fmla="*/ 109957 h 347393"/>
                <a:gd name="connsiteX68" fmla="*/ 316382 w 328955"/>
                <a:gd name="connsiteY68" fmla="*/ 104699 h 347393"/>
                <a:gd name="connsiteX69" fmla="*/ 315468 w 328955"/>
                <a:gd name="connsiteY69" fmla="*/ 103784 h 3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28955" h="347393">
                  <a:moveTo>
                    <a:pt x="315468" y="103784"/>
                  </a:moveTo>
                  <a:cubicBezTo>
                    <a:pt x="315010" y="102641"/>
                    <a:pt x="314553" y="101498"/>
                    <a:pt x="314096" y="100355"/>
                  </a:cubicBezTo>
                  <a:cubicBezTo>
                    <a:pt x="313867" y="99670"/>
                    <a:pt x="313410" y="98984"/>
                    <a:pt x="313182" y="98298"/>
                  </a:cubicBezTo>
                  <a:cubicBezTo>
                    <a:pt x="312724" y="97155"/>
                    <a:pt x="312267" y="96241"/>
                    <a:pt x="311810" y="95098"/>
                  </a:cubicBezTo>
                  <a:cubicBezTo>
                    <a:pt x="311581" y="94412"/>
                    <a:pt x="311124" y="93726"/>
                    <a:pt x="310896" y="92812"/>
                  </a:cubicBezTo>
                  <a:cubicBezTo>
                    <a:pt x="310438" y="91897"/>
                    <a:pt x="309981" y="90754"/>
                    <a:pt x="309524" y="89840"/>
                  </a:cubicBezTo>
                  <a:cubicBezTo>
                    <a:pt x="309067" y="89154"/>
                    <a:pt x="308838" y="88468"/>
                    <a:pt x="308381" y="87554"/>
                  </a:cubicBezTo>
                  <a:cubicBezTo>
                    <a:pt x="307924" y="86639"/>
                    <a:pt x="307467" y="85725"/>
                    <a:pt x="307009" y="84582"/>
                  </a:cubicBezTo>
                  <a:cubicBezTo>
                    <a:pt x="306552" y="83896"/>
                    <a:pt x="306324" y="83210"/>
                    <a:pt x="305866" y="82296"/>
                  </a:cubicBezTo>
                  <a:cubicBezTo>
                    <a:pt x="305409" y="81382"/>
                    <a:pt x="304723" y="80239"/>
                    <a:pt x="304266" y="79324"/>
                  </a:cubicBezTo>
                  <a:cubicBezTo>
                    <a:pt x="303809" y="78410"/>
                    <a:pt x="303123" y="77267"/>
                    <a:pt x="302666" y="76352"/>
                  </a:cubicBezTo>
                  <a:cubicBezTo>
                    <a:pt x="301980" y="75209"/>
                    <a:pt x="301294" y="73838"/>
                    <a:pt x="300609" y="72695"/>
                  </a:cubicBezTo>
                  <a:cubicBezTo>
                    <a:pt x="300151" y="71780"/>
                    <a:pt x="299466" y="71095"/>
                    <a:pt x="299008" y="70180"/>
                  </a:cubicBezTo>
                  <a:cubicBezTo>
                    <a:pt x="298551" y="69494"/>
                    <a:pt x="298094" y="68809"/>
                    <a:pt x="297637" y="67894"/>
                  </a:cubicBezTo>
                  <a:cubicBezTo>
                    <a:pt x="296951" y="66980"/>
                    <a:pt x="296494" y="66065"/>
                    <a:pt x="295808" y="65151"/>
                  </a:cubicBezTo>
                  <a:cubicBezTo>
                    <a:pt x="295351" y="64465"/>
                    <a:pt x="294894" y="63779"/>
                    <a:pt x="294436" y="63094"/>
                  </a:cubicBezTo>
                  <a:cubicBezTo>
                    <a:pt x="293751" y="62179"/>
                    <a:pt x="293293" y="61265"/>
                    <a:pt x="292608" y="60350"/>
                  </a:cubicBezTo>
                  <a:cubicBezTo>
                    <a:pt x="292150" y="59665"/>
                    <a:pt x="291693" y="59207"/>
                    <a:pt x="291465" y="58522"/>
                  </a:cubicBezTo>
                  <a:cubicBezTo>
                    <a:pt x="290779" y="57607"/>
                    <a:pt x="290093" y="56693"/>
                    <a:pt x="289407" y="55778"/>
                  </a:cubicBezTo>
                  <a:cubicBezTo>
                    <a:pt x="288950" y="55321"/>
                    <a:pt x="288721" y="54864"/>
                    <a:pt x="288264" y="54407"/>
                  </a:cubicBezTo>
                  <a:cubicBezTo>
                    <a:pt x="287578" y="53492"/>
                    <a:pt x="286664" y="52349"/>
                    <a:pt x="285978" y="51435"/>
                  </a:cubicBezTo>
                  <a:cubicBezTo>
                    <a:pt x="285750" y="51206"/>
                    <a:pt x="285521" y="50978"/>
                    <a:pt x="285292" y="50749"/>
                  </a:cubicBezTo>
                  <a:cubicBezTo>
                    <a:pt x="281178" y="45720"/>
                    <a:pt x="276834" y="41148"/>
                    <a:pt x="272262" y="36576"/>
                  </a:cubicBezTo>
                  <a:cubicBezTo>
                    <a:pt x="272034" y="36347"/>
                    <a:pt x="271805" y="36119"/>
                    <a:pt x="271805" y="36119"/>
                  </a:cubicBezTo>
                  <a:cubicBezTo>
                    <a:pt x="270662" y="35204"/>
                    <a:pt x="269748" y="34061"/>
                    <a:pt x="268605" y="33147"/>
                  </a:cubicBezTo>
                  <a:cubicBezTo>
                    <a:pt x="268376" y="32918"/>
                    <a:pt x="268147" y="32690"/>
                    <a:pt x="267919" y="32690"/>
                  </a:cubicBezTo>
                  <a:cubicBezTo>
                    <a:pt x="266776" y="31775"/>
                    <a:pt x="265633" y="30632"/>
                    <a:pt x="264490" y="29718"/>
                  </a:cubicBezTo>
                  <a:cubicBezTo>
                    <a:pt x="264261" y="29489"/>
                    <a:pt x="264261" y="29489"/>
                    <a:pt x="264033" y="29261"/>
                  </a:cubicBezTo>
                  <a:cubicBezTo>
                    <a:pt x="256260" y="22860"/>
                    <a:pt x="247802" y="17145"/>
                    <a:pt x="238887" y="12344"/>
                  </a:cubicBezTo>
                  <a:cubicBezTo>
                    <a:pt x="238887" y="12344"/>
                    <a:pt x="238887" y="12344"/>
                    <a:pt x="238887" y="12344"/>
                  </a:cubicBezTo>
                  <a:cubicBezTo>
                    <a:pt x="228142" y="6858"/>
                    <a:pt x="216484" y="2515"/>
                    <a:pt x="203911" y="0"/>
                  </a:cubicBezTo>
                  <a:cubicBezTo>
                    <a:pt x="203911" y="0"/>
                    <a:pt x="203911" y="0"/>
                    <a:pt x="203911" y="0"/>
                  </a:cubicBezTo>
                  <a:cubicBezTo>
                    <a:pt x="216712" y="6858"/>
                    <a:pt x="228828" y="15316"/>
                    <a:pt x="239801" y="25146"/>
                  </a:cubicBezTo>
                  <a:cubicBezTo>
                    <a:pt x="289407" y="69494"/>
                    <a:pt x="307238" y="144932"/>
                    <a:pt x="273405" y="203911"/>
                  </a:cubicBezTo>
                  <a:cubicBezTo>
                    <a:pt x="253060" y="239344"/>
                    <a:pt x="218998" y="259461"/>
                    <a:pt x="182194" y="273177"/>
                  </a:cubicBezTo>
                  <a:cubicBezTo>
                    <a:pt x="151790" y="284607"/>
                    <a:pt x="117271" y="282778"/>
                    <a:pt x="86182" y="275920"/>
                  </a:cubicBezTo>
                  <a:cubicBezTo>
                    <a:pt x="56235" y="269519"/>
                    <a:pt x="25603" y="254660"/>
                    <a:pt x="0" y="234544"/>
                  </a:cubicBezTo>
                  <a:cubicBezTo>
                    <a:pt x="914" y="237973"/>
                    <a:pt x="2057" y="241402"/>
                    <a:pt x="3200" y="244831"/>
                  </a:cubicBezTo>
                  <a:cubicBezTo>
                    <a:pt x="3200" y="245059"/>
                    <a:pt x="3429" y="245288"/>
                    <a:pt x="3429" y="245745"/>
                  </a:cubicBezTo>
                  <a:cubicBezTo>
                    <a:pt x="4572" y="249174"/>
                    <a:pt x="5715" y="252374"/>
                    <a:pt x="6858" y="255803"/>
                  </a:cubicBezTo>
                  <a:cubicBezTo>
                    <a:pt x="6858" y="255803"/>
                    <a:pt x="6858" y="255803"/>
                    <a:pt x="6858" y="255803"/>
                  </a:cubicBezTo>
                  <a:cubicBezTo>
                    <a:pt x="9144" y="261290"/>
                    <a:pt x="13030" y="267691"/>
                    <a:pt x="18288" y="274320"/>
                  </a:cubicBezTo>
                  <a:cubicBezTo>
                    <a:pt x="18973" y="275234"/>
                    <a:pt x="19659" y="275920"/>
                    <a:pt x="20345" y="276835"/>
                  </a:cubicBezTo>
                  <a:cubicBezTo>
                    <a:pt x="23774" y="281178"/>
                    <a:pt x="27889" y="285521"/>
                    <a:pt x="32232" y="289865"/>
                  </a:cubicBezTo>
                  <a:cubicBezTo>
                    <a:pt x="34061" y="291694"/>
                    <a:pt x="35890" y="293294"/>
                    <a:pt x="37719" y="295123"/>
                  </a:cubicBezTo>
                  <a:cubicBezTo>
                    <a:pt x="41605" y="298552"/>
                    <a:pt x="45720" y="302209"/>
                    <a:pt x="50292" y="305638"/>
                  </a:cubicBezTo>
                  <a:cubicBezTo>
                    <a:pt x="68122" y="319354"/>
                    <a:pt x="90068" y="331927"/>
                    <a:pt x="114757" y="339700"/>
                  </a:cubicBezTo>
                  <a:cubicBezTo>
                    <a:pt x="117957" y="340614"/>
                    <a:pt x="120929" y="341528"/>
                    <a:pt x="124129" y="342443"/>
                  </a:cubicBezTo>
                  <a:cubicBezTo>
                    <a:pt x="127330" y="343357"/>
                    <a:pt x="130530" y="344043"/>
                    <a:pt x="133731" y="344500"/>
                  </a:cubicBezTo>
                  <a:cubicBezTo>
                    <a:pt x="136931" y="345186"/>
                    <a:pt x="140360" y="345643"/>
                    <a:pt x="143560" y="346100"/>
                  </a:cubicBezTo>
                  <a:cubicBezTo>
                    <a:pt x="146761" y="346558"/>
                    <a:pt x="150190" y="346786"/>
                    <a:pt x="153619" y="347015"/>
                  </a:cubicBezTo>
                  <a:cubicBezTo>
                    <a:pt x="158648" y="347472"/>
                    <a:pt x="163906" y="347472"/>
                    <a:pt x="169164" y="347243"/>
                  </a:cubicBezTo>
                  <a:cubicBezTo>
                    <a:pt x="172593" y="347243"/>
                    <a:pt x="176250" y="347015"/>
                    <a:pt x="179679" y="346558"/>
                  </a:cubicBezTo>
                  <a:cubicBezTo>
                    <a:pt x="183337" y="346329"/>
                    <a:pt x="186766" y="345872"/>
                    <a:pt x="190423" y="345186"/>
                  </a:cubicBezTo>
                  <a:cubicBezTo>
                    <a:pt x="194081" y="344500"/>
                    <a:pt x="197739" y="343814"/>
                    <a:pt x="201168" y="343129"/>
                  </a:cubicBezTo>
                  <a:cubicBezTo>
                    <a:pt x="206654" y="341757"/>
                    <a:pt x="212140" y="340157"/>
                    <a:pt x="217627" y="338328"/>
                  </a:cubicBezTo>
                  <a:cubicBezTo>
                    <a:pt x="219456" y="337642"/>
                    <a:pt x="221284" y="336956"/>
                    <a:pt x="223113" y="336271"/>
                  </a:cubicBezTo>
                  <a:cubicBezTo>
                    <a:pt x="228600" y="334213"/>
                    <a:pt x="234315" y="331699"/>
                    <a:pt x="239801" y="328727"/>
                  </a:cubicBezTo>
                  <a:cubicBezTo>
                    <a:pt x="247345" y="324841"/>
                    <a:pt x="254660" y="320497"/>
                    <a:pt x="262204" y="315239"/>
                  </a:cubicBezTo>
                  <a:cubicBezTo>
                    <a:pt x="280492" y="299923"/>
                    <a:pt x="295579" y="281407"/>
                    <a:pt x="306552" y="260604"/>
                  </a:cubicBezTo>
                  <a:cubicBezTo>
                    <a:pt x="308838" y="256489"/>
                    <a:pt x="310896" y="252374"/>
                    <a:pt x="312724" y="248031"/>
                  </a:cubicBezTo>
                  <a:cubicBezTo>
                    <a:pt x="320268" y="230886"/>
                    <a:pt x="325297" y="212598"/>
                    <a:pt x="327583" y="194081"/>
                  </a:cubicBezTo>
                  <a:cubicBezTo>
                    <a:pt x="328498" y="186995"/>
                    <a:pt x="328955" y="180137"/>
                    <a:pt x="328955" y="173050"/>
                  </a:cubicBezTo>
                  <a:cubicBezTo>
                    <a:pt x="328955" y="170764"/>
                    <a:pt x="328955" y="168250"/>
                    <a:pt x="328955" y="165964"/>
                  </a:cubicBezTo>
                  <a:cubicBezTo>
                    <a:pt x="328726" y="161163"/>
                    <a:pt x="328498" y="156591"/>
                    <a:pt x="328041" y="151790"/>
                  </a:cubicBezTo>
                  <a:cubicBezTo>
                    <a:pt x="327583" y="146990"/>
                    <a:pt x="326898" y="142418"/>
                    <a:pt x="325983" y="137617"/>
                  </a:cubicBezTo>
                  <a:cubicBezTo>
                    <a:pt x="325069" y="133045"/>
                    <a:pt x="323926" y="128245"/>
                    <a:pt x="322783" y="123673"/>
                  </a:cubicBezTo>
                  <a:cubicBezTo>
                    <a:pt x="321411" y="119101"/>
                    <a:pt x="320040" y="114529"/>
                    <a:pt x="318439" y="109957"/>
                  </a:cubicBezTo>
                  <a:cubicBezTo>
                    <a:pt x="317754" y="108128"/>
                    <a:pt x="317068" y="106528"/>
                    <a:pt x="316382" y="104699"/>
                  </a:cubicBezTo>
                  <a:cubicBezTo>
                    <a:pt x="315925" y="104927"/>
                    <a:pt x="315696" y="104242"/>
                    <a:pt x="315468" y="103784"/>
                  </a:cubicBezTo>
                  <a:close/>
                </a:path>
              </a:pathLst>
            </a:custGeom>
            <a:solidFill>
              <a:srgbClr val="FFFFFF"/>
            </a:solidFill>
            <a:ln w="2286" cap="flat">
              <a:noFill/>
              <a:prstDash val="solid"/>
              <a:miter/>
            </a:ln>
          </p:spPr>
          <p:txBody>
            <a:bodyPr rtlCol="0" anchor="ctr"/>
            <a:lstStyle/>
            <a:p>
              <a:endParaRPr lang="en-US"/>
            </a:p>
          </p:txBody>
        </p:sp>
        <p:sp>
          <p:nvSpPr>
            <p:cNvPr id="73" name="Freeform 209">
              <a:extLst>
                <a:ext uri="{FF2B5EF4-FFF2-40B4-BE49-F238E27FC236}">
                  <a16:creationId xmlns:a16="http://schemas.microsoft.com/office/drawing/2014/main" id="{EC91D984-990F-908E-9CEA-48DF60D4908E}"/>
                </a:ext>
              </a:extLst>
            </p:cNvPr>
            <p:cNvSpPr/>
            <p:nvPr/>
          </p:nvSpPr>
          <p:spPr>
            <a:xfrm>
              <a:off x="8691734" y="840432"/>
              <a:ext cx="905406" cy="1471216"/>
            </a:xfrm>
            <a:custGeom>
              <a:avLst/>
              <a:gdLst>
                <a:gd name="connsiteX0" fmla="*/ 819320 w 905406"/>
                <a:gd name="connsiteY0" fmla="*/ 1306350 h 1471216"/>
                <a:gd name="connsiteX1" fmla="*/ 823207 w 905406"/>
                <a:gd name="connsiteY1" fmla="*/ 1176963 h 1471216"/>
                <a:gd name="connsiteX2" fmla="*/ 843323 w 905406"/>
                <a:gd name="connsiteY2" fmla="*/ 1123242 h 1471216"/>
                <a:gd name="connsiteX3" fmla="*/ 899330 w 905406"/>
                <a:gd name="connsiteY3" fmla="*/ 1010542 h 1471216"/>
                <a:gd name="connsiteX4" fmla="*/ 883557 w 905406"/>
                <a:gd name="connsiteY4" fmla="*/ 952706 h 1471216"/>
                <a:gd name="connsiteX5" fmla="*/ 800347 w 905406"/>
                <a:gd name="connsiteY5" fmla="*/ 874296 h 1471216"/>
                <a:gd name="connsiteX6" fmla="*/ 742054 w 905406"/>
                <a:gd name="connsiteY6" fmla="*/ 826748 h 1471216"/>
                <a:gd name="connsiteX7" fmla="*/ 755998 w 905406"/>
                <a:gd name="connsiteY7" fmla="*/ 803202 h 1471216"/>
                <a:gd name="connsiteX8" fmla="*/ 720108 w 905406"/>
                <a:gd name="connsiteY8" fmla="*/ 626951 h 1471216"/>
                <a:gd name="connsiteX9" fmla="*/ 603065 w 905406"/>
                <a:gd name="connsiteY9" fmla="*/ 629009 h 1471216"/>
                <a:gd name="connsiteX10" fmla="*/ 569232 w 905406"/>
                <a:gd name="connsiteY10" fmla="*/ 794286 h 1471216"/>
                <a:gd name="connsiteX11" fmla="*/ 593692 w 905406"/>
                <a:gd name="connsiteY11" fmla="*/ 831091 h 1471216"/>
                <a:gd name="connsiteX12" fmla="*/ 543400 w 905406"/>
                <a:gd name="connsiteY12" fmla="*/ 774398 h 1471216"/>
                <a:gd name="connsiteX13" fmla="*/ 436187 w 905406"/>
                <a:gd name="connsiteY13" fmla="*/ 627180 h 1471216"/>
                <a:gd name="connsiteX14" fmla="*/ 430243 w 905406"/>
                <a:gd name="connsiteY14" fmla="*/ 602491 h 1471216"/>
                <a:gd name="connsiteX15" fmla="*/ 437558 w 905406"/>
                <a:gd name="connsiteY15" fmla="*/ 523395 h 1471216"/>
                <a:gd name="connsiteX16" fmla="*/ 455389 w 905406"/>
                <a:gd name="connsiteY16" fmla="*/ 332972 h 1471216"/>
                <a:gd name="connsiteX17" fmla="*/ 468877 w 905406"/>
                <a:gd name="connsiteY17" fmla="*/ 153749 h 1471216"/>
                <a:gd name="connsiteX18" fmla="*/ 420871 w 905406"/>
                <a:gd name="connsiteY18" fmla="*/ 50651 h 1471216"/>
                <a:gd name="connsiteX19" fmla="*/ 223589 w 905406"/>
                <a:gd name="connsiteY19" fmla="*/ 2188 h 1471216"/>
                <a:gd name="connsiteX20" fmla="*/ 48024 w 905406"/>
                <a:gd name="connsiteY20" fmla="*/ 72139 h 1471216"/>
                <a:gd name="connsiteX21" fmla="*/ 6876 w 905406"/>
                <a:gd name="connsiteY21" fmla="*/ 130204 h 1471216"/>
                <a:gd name="connsiteX22" fmla="*/ 1847 w 905406"/>
                <a:gd name="connsiteY22" fmla="*/ 215243 h 1471216"/>
                <a:gd name="connsiteX23" fmla="*/ 28364 w 905406"/>
                <a:gd name="connsiteY23" fmla="*/ 455273 h 1471216"/>
                <a:gd name="connsiteX24" fmla="*/ 105631 w 905406"/>
                <a:gd name="connsiteY24" fmla="*/ 931904 h 1471216"/>
                <a:gd name="connsiteX25" fmla="*/ 150208 w 905406"/>
                <a:gd name="connsiteY25" fmla="*/ 980367 h 1471216"/>
                <a:gd name="connsiteX26" fmla="*/ 322115 w 905406"/>
                <a:gd name="connsiteY26" fmla="*/ 989739 h 1471216"/>
                <a:gd name="connsiteX27" fmla="*/ 372179 w 905406"/>
                <a:gd name="connsiteY27" fmla="*/ 949277 h 1471216"/>
                <a:gd name="connsiteX28" fmla="*/ 398925 w 905406"/>
                <a:gd name="connsiteY28" fmla="*/ 844121 h 1471216"/>
                <a:gd name="connsiteX29" fmla="*/ 410584 w 905406"/>
                <a:gd name="connsiteY29" fmla="*/ 771426 h 1471216"/>
                <a:gd name="connsiteX30" fmla="*/ 422014 w 905406"/>
                <a:gd name="connsiteY30" fmla="*/ 777370 h 1471216"/>
                <a:gd name="connsiteX31" fmla="*/ 471848 w 905406"/>
                <a:gd name="connsiteY31" fmla="*/ 857380 h 1471216"/>
                <a:gd name="connsiteX32" fmla="*/ 535399 w 905406"/>
                <a:gd name="connsiteY32" fmla="*/ 959336 h 1471216"/>
                <a:gd name="connsiteX33" fmla="*/ 559631 w 905406"/>
                <a:gd name="connsiteY33" fmla="*/ 1024258 h 1471216"/>
                <a:gd name="connsiteX34" fmla="*/ 579062 w 905406"/>
                <a:gd name="connsiteY34" fmla="*/ 1208738 h 1471216"/>
                <a:gd name="connsiteX35" fmla="*/ 617238 w 905406"/>
                <a:gd name="connsiteY35" fmla="*/ 1283033 h 1471216"/>
                <a:gd name="connsiteX36" fmla="*/ 686732 w 905406"/>
                <a:gd name="connsiteY36" fmla="*/ 1346584 h 1471216"/>
                <a:gd name="connsiteX37" fmla="*/ 707078 w 905406"/>
                <a:gd name="connsiteY37" fmla="*/ 1387275 h 1471216"/>
                <a:gd name="connsiteX38" fmla="*/ 708678 w 905406"/>
                <a:gd name="connsiteY38" fmla="*/ 1416764 h 1471216"/>
                <a:gd name="connsiteX39" fmla="*/ 768343 w 905406"/>
                <a:gd name="connsiteY39" fmla="*/ 1470942 h 1471216"/>
                <a:gd name="connsiteX40" fmla="*/ 780916 w 905406"/>
                <a:gd name="connsiteY40" fmla="*/ 1467285 h 1471216"/>
                <a:gd name="connsiteX41" fmla="*/ 814748 w 905406"/>
                <a:gd name="connsiteY41" fmla="*/ 1464542 h 1471216"/>
                <a:gd name="connsiteX42" fmla="*/ 866869 w 905406"/>
                <a:gd name="connsiteY42" fmla="*/ 1425680 h 1471216"/>
                <a:gd name="connsiteX43" fmla="*/ 836923 w 905406"/>
                <a:gd name="connsiteY43" fmla="*/ 1331496 h 1471216"/>
                <a:gd name="connsiteX44" fmla="*/ 819320 w 905406"/>
                <a:gd name="connsiteY44" fmla="*/ 1306350 h 1471216"/>
                <a:gd name="connsiteX45" fmla="*/ 571289 w 905406"/>
                <a:gd name="connsiteY45" fmla="*/ 737365 h 1471216"/>
                <a:gd name="connsiteX46" fmla="*/ 643527 w 905406"/>
                <a:gd name="connsiteY46" fmla="*/ 636324 h 1471216"/>
                <a:gd name="connsiteX47" fmla="*/ 721022 w 905406"/>
                <a:gd name="connsiteY47" fmla="*/ 652097 h 1471216"/>
                <a:gd name="connsiteX48" fmla="*/ 738853 w 905406"/>
                <a:gd name="connsiteY48" fmla="*/ 793372 h 1471216"/>
                <a:gd name="connsiteX49" fmla="*/ 641470 w 905406"/>
                <a:gd name="connsiteY49" fmla="*/ 828119 h 1471216"/>
                <a:gd name="connsiteX50" fmla="*/ 571289 w 905406"/>
                <a:gd name="connsiteY50" fmla="*/ 737365 h 1471216"/>
                <a:gd name="connsiteX51" fmla="*/ 374465 w 905406"/>
                <a:gd name="connsiteY51" fmla="*/ 674729 h 1471216"/>
                <a:gd name="connsiteX52" fmla="*/ 373550 w 905406"/>
                <a:gd name="connsiteY52" fmla="*/ 679529 h 1471216"/>
                <a:gd name="connsiteX53" fmla="*/ 372865 w 905406"/>
                <a:gd name="connsiteY53" fmla="*/ 684558 h 1471216"/>
                <a:gd name="connsiteX54" fmla="*/ 373322 w 905406"/>
                <a:gd name="connsiteY54" fmla="*/ 697360 h 1471216"/>
                <a:gd name="connsiteX55" fmla="*/ 374236 w 905406"/>
                <a:gd name="connsiteY55" fmla="*/ 702618 h 1471216"/>
                <a:gd name="connsiteX56" fmla="*/ 381551 w 905406"/>
                <a:gd name="connsiteY56" fmla="*/ 721363 h 1471216"/>
                <a:gd name="connsiteX57" fmla="*/ 387724 w 905406"/>
                <a:gd name="connsiteY57" fmla="*/ 764111 h 1471216"/>
                <a:gd name="connsiteX58" fmla="*/ 375379 w 905406"/>
                <a:gd name="connsiteY58" fmla="*/ 857380 h 1471216"/>
                <a:gd name="connsiteX59" fmla="*/ 349090 w 905406"/>
                <a:gd name="connsiteY59" fmla="*/ 944248 h 1471216"/>
                <a:gd name="connsiteX60" fmla="*/ 335374 w 905406"/>
                <a:gd name="connsiteY60" fmla="*/ 961393 h 1471216"/>
                <a:gd name="connsiteX61" fmla="*/ 328516 w 905406"/>
                <a:gd name="connsiteY61" fmla="*/ 965279 h 1471216"/>
                <a:gd name="connsiteX62" fmla="*/ 315257 w 905406"/>
                <a:gd name="connsiteY62" fmla="*/ 968708 h 1471216"/>
                <a:gd name="connsiteX63" fmla="*/ 292855 w 905406"/>
                <a:gd name="connsiteY63" fmla="*/ 970994 h 1471216"/>
                <a:gd name="connsiteX64" fmla="*/ 240277 w 905406"/>
                <a:gd name="connsiteY64" fmla="*/ 974195 h 1471216"/>
                <a:gd name="connsiteX65" fmla="*/ 195014 w 905406"/>
                <a:gd name="connsiteY65" fmla="*/ 970994 h 1471216"/>
                <a:gd name="connsiteX66" fmla="*/ 154780 w 905406"/>
                <a:gd name="connsiteY66" fmla="*/ 956364 h 1471216"/>
                <a:gd name="connsiteX67" fmla="*/ 141979 w 905406"/>
                <a:gd name="connsiteY67" fmla="*/ 944934 h 1471216"/>
                <a:gd name="connsiteX68" fmla="*/ 138321 w 905406"/>
                <a:gd name="connsiteY68" fmla="*/ 940362 h 1471216"/>
                <a:gd name="connsiteX69" fmla="*/ 124834 w 905406"/>
                <a:gd name="connsiteY69" fmla="*/ 910415 h 1471216"/>
                <a:gd name="connsiteX70" fmla="*/ 124834 w 905406"/>
                <a:gd name="connsiteY70" fmla="*/ 910415 h 1471216"/>
                <a:gd name="connsiteX71" fmla="*/ 119119 w 905406"/>
                <a:gd name="connsiteY71" fmla="*/ 888012 h 1471216"/>
                <a:gd name="connsiteX72" fmla="*/ 119119 w 905406"/>
                <a:gd name="connsiteY72" fmla="*/ 888012 h 1471216"/>
                <a:gd name="connsiteX73" fmla="*/ 79342 w 905406"/>
                <a:gd name="connsiteY73" fmla="*/ 673814 h 1471216"/>
                <a:gd name="connsiteX74" fmla="*/ 42538 w 905406"/>
                <a:gd name="connsiteY74" fmla="*/ 399723 h 1471216"/>
                <a:gd name="connsiteX75" fmla="*/ 24478 w 905406"/>
                <a:gd name="connsiteY75" fmla="*/ 183010 h 1471216"/>
                <a:gd name="connsiteX76" fmla="*/ 76599 w 905406"/>
                <a:gd name="connsiteY76" fmla="*/ 80826 h 1471216"/>
                <a:gd name="connsiteX77" fmla="*/ 284854 w 905406"/>
                <a:gd name="connsiteY77" fmla="*/ 25733 h 1471216"/>
                <a:gd name="connsiteX78" fmla="*/ 353662 w 905406"/>
                <a:gd name="connsiteY78" fmla="*/ 39449 h 1471216"/>
                <a:gd name="connsiteX79" fmla="*/ 395039 w 905406"/>
                <a:gd name="connsiteY79" fmla="*/ 60481 h 1471216"/>
                <a:gd name="connsiteX80" fmla="*/ 396182 w 905406"/>
                <a:gd name="connsiteY80" fmla="*/ 61166 h 1471216"/>
                <a:gd name="connsiteX81" fmla="*/ 400525 w 905406"/>
                <a:gd name="connsiteY81" fmla="*/ 64595 h 1471216"/>
                <a:gd name="connsiteX82" fmla="*/ 402125 w 905406"/>
                <a:gd name="connsiteY82" fmla="*/ 65967 h 1471216"/>
                <a:gd name="connsiteX83" fmla="*/ 406012 w 905406"/>
                <a:gd name="connsiteY83" fmla="*/ 69396 h 1471216"/>
                <a:gd name="connsiteX84" fmla="*/ 407840 w 905406"/>
                <a:gd name="connsiteY84" fmla="*/ 70996 h 1471216"/>
                <a:gd name="connsiteX85" fmla="*/ 411269 w 905406"/>
                <a:gd name="connsiteY85" fmla="*/ 74425 h 1471216"/>
                <a:gd name="connsiteX86" fmla="*/ 413098 w 905406"/>
                <a:gd name="connsiteY86" fmla="*/ 76483 h 1471216"/>
                <a:gd name="connsiteX87" fmla="*/ 416070 w 905406"/>
                <a:gd name="connsiteY87" fmla="*/ 79912 h 1471216"/>
                <a:gd name="connsiteX88" fmla="*/ 418127 w 905406"/>
                <a:gd name="connsiteY88" fmla="*/ 82198 h 1471216"/>
                <a:gd name="connsiteX89" fmla="*/ 420871 w 905406"/>
                <a:gd name="connsiteY89" fmla="*/ 85627 h 1471216"/>
                <a:gd name="connsiteX90" fmla="*/ 422928 w 905406"/>
                <a:gd name="connsiteY90" fmla="*/ 88141 h 1471216"/>
                <a:gd name="connsiteX91" fmla="*/ 425443 w 905406"/>
                <a:gd name="connsiteY91" fmla="*/ 91570 h 1471216"/>
                <a:gd name="connsiteX92" fmla="*/ 427500 w 905406"/>
                <a:gd name="connsiteY92" fmla="*/ 94542 h 1471216"/>
                <a:gd name="connsiteX93" fmla="*/ 429786 w 905406"/>
                <a:gd name="connsiteY93" fmla="*/ 97971 h 1471216"/>
                <a:gd name="connsiteX94" fmla="*/ 431843 w 905406"/>
                <a:gd name="connsiteY94" fmla="*/ 101171 h 1471216"/>
                <a:gd name="connsiteX95" fmla="*/ 433901 w 905406"/>
                <a:gd name="connsiteY95" fmla="*/ 104372 h 1471216"/>
                <a:gd name="connsiteX96" fmla="*/ 436187 w 905406"/>
                <a:gd name="connsiteY96" fmla="*/ 108029 h 1471216"/>
                <a:gd name="connsiteX97" fmla="*/ 438016 w 905406"/>
                <a:gd name="connsiteY97" fmla="*/ 111001 h 1471216"/>
                <a:gd name="connsiteX98" fmla="*/ 440302 w 905406"/>
                <a:gd name="connsiteY98" fmla="*/ 115573 h 1471216"/>
                <a:gd name="connsiteX99" fmla="*/ 441673 w 905406"/>
                <a:gd name="connsiteY99" fmla="*/ 118088 h 1471216"/>
                <a:gd name="connsiteX100" fmla="*/ 445102 w 905406"/>
                <a:gd name="connsiteY100" fmla="*/ 125403 h 1471216"/>
                <a:gd name="connsiteX101" fmla="*/ 447845 w 905406"/>
                <a:gd name="connsiteY101" fmla="*/ 134090 h 1471216"/>
                <a:gd name="connsiteX102" fmla="*/ 448988 w 905406"/>
                <a:gd name="connsiteY102" fmla="*/ 142777 h 1471216"/>
                <a:gd name="connsiteX103" fmla="*/ 448988 w 905406"/>
                <a:gd name="connsiteY103" fmla="*/ 145748 h 1471216"/>
                <a:gd name="connsiteX104" fmla="*/ 448988 w 905406"/>
                <a:gd name="connsiteY104" fmla="*/ 148720 h 1471216"/>
                <a:gd name="connsiteX105" fmla="*/ 448760 w 905406"/>
                <a:gd name="connsiteY105" fmla="*/ 154664 h 1471216"/>
                <a:gd name="connsiteX106" fmla="*/ 448760 w 905406"/>
                <a:gd name="connsiteY106" fmla="*/ 157636 h 1471216"/>
                <a:gd name="connsiteX107" fmla="*/ 448760 w 905406"/>
                <a:gd name="connsiteY107" fmla="*/ 163579 h 1471216"/>
                <a:gd name="connsiteX108" fmla="*/ 448988 w 905406"/>
                <a:gd name="connsiteY108" fmla="*/ 169523 h 1471216"/>
                <a:gd name="connsiteX109" fmla="*/ 449217 w 905406"/>
                <a:gd name="connsiteY109" fmla="*/ 172495 h 1471216"/>
                <a:gd name="connsiteX110" fmla="*/ 449217 w 905406"/>
                <a:gd name="connsiteY110" fmla="*/ 172495 h 1471216"/>
                <a:gd name="connsiteX111" fmla="*/ 442588 w 905406"/>
                <a:gd name="connsiteY111" fmla="*/ 240617 h 1471216"/>
                <a:gd name="connsiteX112" fmla="*/ 432986 w 905406"/>
                <a:gd name="connsiteY112" fmla="*/ 354003 h 1471216"/>
                <a:gd name="connsiteX113" fmla="*/ 409441 w 905406"/>
                <a:gd name="connsiteY113" fmla="*/ 597005 h 1471216"/>
                <a:gd name="connsiteX114" fmla="*/ 409212 w 905406"/>
                <a:gd name="connsiteY114" fmla="*/ 600205 h 1471216"/>
                <a:gd name="connsiteX115" fmla="*/ 405783 w 905406"/>
                <a:gd name="connsiteY115" fmla="*/ 618264 h 1471216"/>
                <a:gd name="connsiteX116" fmla="*/ 404869 w 905406"/>
                <a:gd name="connsiteY116" fmla="*/ 621008 h 1471216"/>
                <a:gd name="connsiteX117" fmla="*/ 402583 w 905406"/>
                <a:gd name="connsiteY117" fmla="*/ 626494 h 1471216"/>
                <a:gd name="connsiteX118" fmla="*/ 401211 w 905406"/>
                <a:gd name="connsiteY118" fmla="*/ 629237 h 1471216"/>
                <a:gd name="connsiteX119" fmla="*/ 398239 w 905406"/>
                <a:gd name="connsiteY119" fmla="*/ 634724 h 1471216"/>
                <a:gd name="connsiteX120" fmla="*/ 392296 w 905406"/>
                <a:gd name="connsiteY120" fmla="*/ 642496 h 1471216"/>
                <a:gd name="connsiteX121" fmla="*/ 377665 w 905406"/>
                <a:gd name="connsiteY121" fmla="*/ 665127 h 1471216"/>
                <a:gd name="connsiteX122" fmla="*/ 374465 w 905406"/>
                <a:gd name="connsiteY122" fmla="*/ 674729 h 1471216"/>
                <a:gd name="connsiteX123" fmla="*/ 777715 w 905406"/>
                <a:gd name="connsiteY123" fmla="*/ 1442139 h 1471216"/>
                <a:gd name="connsiteX124" fmla="*/ 751198 w 905406"/>
                <a:gd name="connsiteY124" fmla="*/ 1453112 h 1471216"/>
                <a:gd name="connsiteX125" fmla="*/ 734738 w 905406"/>
                <a:gd name="connsiteY125" fmla="*/ 1435738 h 1471216"/>
                <a:gd name="connsiteX126" fmla="*/ 730624 w 905406"/>
                <a:gd name="connsiteY126" fmla="*/ 1379731 h 1471216"/>
                <a:gd name="connsiteX127" fmla="*/ 773372 w 905406"/>
                <a:gd name="connsiteY127" fmla="*/ 1418364 h 1471216"/>
                <a:gd name="connsiteX128" fmla="*/ 777715 w 905406"/>
                <a:gd name="connsiteY128" fmla="*/ 1442139 h 1471216"/>
                <a:gd name="connsiteX129" fmla="*/ 848581 w 905406"/>
                <a:gd name="connsiteY129" fmla="*/ 1420422 h 1471216"/>
                <a:gd name="connsiteX130" fmla="*/ 834865 w 905406"/>
                <a:gd name="connsiteY130" fmla="*/ 1440996 h 1471216"/>
                <a:gd name="connsiteX131" fmla="*/ 810176 w 905406"/>
                <a:gd name="connsiteY131" fmla="*/ 1430252 h 1471216"/>
                <a:gd name="connsiteX132" fmla="*/ 710050 w 905406"/>
                <a:gd name="connsiteY132" fmla="*/ 1336297 h 1471216"/>
                <a:gd name="connsiteX133" fmla="*/ 618610 w 905406"/>
                <a:gd name="connsiteY133" fmla="*/ 1249429 h 1471216"/>
                <a:gd name="connsiteX134" fmla="*/ 601236 w 905406"/>
                <a:gd name="connsiteY134" fmla="*/ 1206224 h 1471216"/>
                <a:gd name="connsiteX135" fmla="*/ 580662 w 905406"/>
                <a:gd name="connsiteY135" fmla="*/ 1013057 h 1471216"/>
                <a:gd name="connsiteX136" fmla="*/ 573804 w 905406"/>
                <a:gd name="connsiteY136" fmla="*/ 981738 h 1471216"/>
                <a:gd name="connsiteX137" fmla="*/ 525112 w 905406"/>
                <a:gd name="connsiteY137" fmla="*/ 898528 h 1471216"/>
                <a:gd name="connsiteX138" fmla="*/ 453789 w 905406"/>
                <a:gd name="connsiteY138" fmla="*/ 783314 h 1471216"/>
                <a:gd name="connsiteX139" fmla="*/ 415613 w 905406"/>
                <a:gd name="connsiteY139" fmla="*/ 731193 h 1471216"/>
                <a:gd name="connsiteX140" fmla="*/ 404640 w 905406"/>
                <a:gd name="connsiteY140" fmla="*/ 665585 h 1471216"/>
                <a:gd name="connsiteX141" fmla="*/ 436415 w 905406"/>
                <a:gd name="connsiteY141" fmla="*/ 660784 h 1471216"/>
                <a:gd name="connsiteX142" fmla="*/ 483507 w 905406"/>
                <a:gd name="connsiteY142" fmla="*/ 720906 h 1471216"/>
                <a:gd name="connsiteX143" fmla="*/ 566032 w 905406"/>
                <a:gd name="connsiteY143" fmla="*/ 838863 h 1471216"/>
                <a:gd name="connsiteX144" fmla="*/ 615866 w 905406"/>
                <a:gd name="connsiteY144" fmla="*/ 855094 h 1471216"/>
                <a:gd name="connsiteX145" fmla="*/ 723308 w 905406"/>
                <a:gd name="connsiteY145" fmla="*/ 846636 h 1471216"/>
                <a:gd name="connsiteX146" fmla="*/ 762399 w 905406"/>
                <a:gd name="connsiteY146" fmla="*/ 869496 h 1471216"/>
                <a:gd name="connsiteX147" fmla="*/ 885386 w 905406"/>
                <a:gd name="connsiteY147" fmla="*/ 990425 h 1471216"/>
                <a:gd name="connsiteX148" fmla="*/ 821606 w 905406"/>
                <a:gd name="connsiteY148" fmla="*/ 1120041 h 1471216"/>
                <a:gd name="connsiteX149" fmla="*/ 796232 w 905406"/>
                <a:gd name="connsiteY149" fmla="*/ 1126899 h 1471216"/>
                <a:gd name="connsiteX150" fmla="*/ 777944 w 905406"/>
                <a:gd name="connsiteY150" fmla="*/ 1099239 h 1471216"/>
                <a:gd name="connsiteX151" fmla="*/ 785259 w 905406"/>
                <a:gd name="connsiteY151" fmla="*/ 1076836 h 1471216"/>
                <a:gd name="connsiteX152" fmla="*/ 799889 w 905406"/>
                <a:gd name="connsiteY152" fmla="*/ 1038431 h 1471216"/>
                <a:gd name="connsiteX153" fmla="*/ 778401 w 905406"/>
                <a:gd name="connsiteY153" fmla="*/ 964822 h 1471216"/>
                <a:gd name="connsiteX154" fmla="*/ 762628 w 905406"/>
                <a:gd name="connsiteY154" fmla="*/ 962307 h 1471216"/>
                <a:gd name="connsiteX155" fmla="*/ 762399 w 905406"/>
                <a:gd name="connsiteY155" fmla="*/ 977395 h 1471216"/>
                <a:gd name="connsiteX156" fmla="*/ 769714 w 905406"/>
                <a:gd name="connsiteY156" fmla="*/ 1061063 h 1471216"/>
                <a:gd name="connsiteX157" fmla="*/ 767657 w 905406"/>
                <a:gd name="connsiteY157" fmla="*/ 1066549 h 1471216"/>
                <a:gd name="connsiteX158" fmla="*/ 793260 w 905406"/>
                <a:gd name="connsiteY158" fmla="*/ 1153874 h 1471216"/>
                <a:gd name="connsiteX159" fmla="*/ 803318 w 905406"/>
                <a:gd name="connsiteY159" fmla="*/ 1169419 h 1471216"/>
                <a:gd name="connsiteX160" fmla="*/ 799432 w 905406"/>
                <a:gd name="connsiteY160" fmla="*/ 1291491 h 1471216"/>
                <a:gd name="connsiteX161" fmla="*/ 742739 w 905406"/>
                <a:gd name="connsiteY161" fmla="*/ 1241199 h 1471216"/>
                <a:gd name="connsiteX162" fmla="*/ 734967 w 905406"/>
                <a:gd name="connsiteY162" fmla="*/ 1213310 h 1471216"/>
                <a:gd name="connsiteX163" fmla="*/ 729481 w 905406"/>
                <a:gd name="connsiteY163" fmla="*/ 1151588 h 1471216"/>
                <a:gd name="connsiteX164" fmla="*/ 724451 w 905406"/>
                <a:gd name="connsiteY164" fmla="*/ 1134900 h 1471216"/>
                <a:gd name="connsiteX165" fmla="*/ 695191 w 905406"/>
                <a:gd name="connsiteY165" fmla="*/ 1119813 h 1471216"/>
                <a:gd name="connsiteX166" fmla="*/ 681017 w 905406"/>
                <a:gd name="connsiteY166" fmla="*/ 1148159 h 1471216"/>
                <a:gd name="connsiteX167" fmla="*/ 761942 w 905406"/>
                <a:gd name="connsiteY167" fmla="*/ 1291949 h 1471216"/>
                <a:gd name="connsiteX168" fmla="*/ 827093 w 905406"/>
                <a:gd name="connsiteY168" fmla="*/ 1351613 h 1471216"/>
                <a:gd name="connsiteX169" fmla="*/ 848581 w 905406"/>
                <a:gd name="connsiteY169" fmla="*/ 1420422 h 1471216"/>
                <a:gd name="connsiteX170" fmla="*/ 708449 w 905406"/>
                <a:gd name="connsiteY170" fmla="*/ 1193651 h 1471216"/>
                <a:gd name="connsiteX171" fmla="*/ 703420 w 905406"/>
                <a:gd name="connsiteY171" fmla="*/ 1145645 h 1471216"/>
                <a:gd name="connsiteX172" fmla="*/ 708449 w 905406"/>
                <a:gd name="connsiteY172" fmla="*/ 1193651 h 147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905406" h="1471216">
                  <a:moveTo>
                    <a:pt x="819320" y="1306350"/>
                  </a:moveTo>
                  <a:cubicBezTo>
                    <a:pt x="821149" y="1263374"/>
                    <a:pt x="822292" y="1220168"/>
                    <a:pt x="823207" y="1176963"/>
                  </a:cubicBezTo>
                  <a:cubicBezTo>
                    <a:pt x="823664" y="1156617"/>
                    <a:pt x="830750" y="1139701"/>
                    <a:pt x="843323" y="1123242"/>
                  </a:cubicBezTo>
                  <a:cubicBezTo>
                    <a:pt x="868927" y="1089409"/>
                    <a:pt x="886529" y="1050776"/>
                    <a:pt x="899330" y="1010542"/>
                  </a:cubicBezTo>
                  <a:cubicBezTo>
                    <a:pt x="906646" y="987911"/>
                    <a:pt x="912818" y="974652"/>
                    <a:pt x="883557" y="952706"/>
                  </a:cubicBezTo>
                  <a:cubicBezTo>
                    <a:pt x="839209" y="917730"/>
                    <a:pt x="828007" y="905615"/>
                    <a:pt x="800347" y="874296"/>
                  </a:cubicBezTo>
                  <a:cubicBezTo>
                    <a:pt x="784802" y="856694"/>
                    <a:pt x="763771" y="837949"/>
                    <a:pt x="742054" y="826748"/>
                  </a:cubicBezTo>
                  <a:cubicBezTo>
                    <a:pt x="744568" y="816689"/>
                    <a:pt x="751198" y="810517"/>
                    <a:pt x="755998" y="803202"/>
                  </a:cubicBezTo>
                  <a:cubicBezTo>
                    <a:pt x="794860" y="743080"/>
                    <a:pt x="780458" y="665127"/>
                    <a:pt x="720108" y="626951"/>
                  </a:cubicBezTo>
                  <a:cubicBezTo>
                    <a:pt x="688790" y="607063"/>
                    <a:pt x="635069" y="609349"/>
                    <a:pt x="603065" y="629009"/>
                  </a:cubicBezTo>
                  <a:cubicBezTo>
                    <a:pt x="543857" y="665585"/>
                    <a:pt x="538371" y="740337"/>
                    <a:pt x="569232" y="794286"/>
                  </a:cubicBezTo>
                  <a:cubicBezTo>
                    <a:pt x="576776" y="807317"/>
                    <a:pt x="587520" y="816918"/>
                    <a:pt x="593692" y="831091"/>
                  </a:cubicBezTo>
                  <a:cubicBezTo>
                    <a:pt x="574033" y="814860"/>
                    <a:pt x="557802" y="795429"/>
                    <a:pt x="543400" y="774398"/>
                  </a:cubicBezTo>
                  <a:cubicBezTo>
                    <a:pt x="509110" y="724335"/>
                    <a:pt x="480992" y="669699"/>
                    <a:pt x="436187" y="627180"/>
                  </a:cubicBezTo>
                  <a:cubicBezTo>
                    <a:pt x="428872" y="620322"/>
                    <a:pt x="429329" y="611635"/>
                    <a:pt x="430243" y="602491"/>
                  </a:cubicBezTo>
                  <a:cubicBezTo>
                    <a:pt x="432986" y="576202"/>
                    <a:pt x="435044" y="549684"/>
                    <a:pt x="437558" y="523395"/>
                  </a:cubicBezTo>
                  <a:cubicBezTo>
                    <a:pt x="443502" y="459845"/>
                    <a:pt x="450360" y="396522"/>
                    <a:pt x="455389" y="332972"/>
                  </a:cubicBezTo>
                  <a:cubicBezTo>
                    <a:pt x="459961" y="273307"/>
                    <a:pt x="467962" y="213871"/>
                    <a:pt x="468877" y="153749"/>
                  </a:cubicBezTo>
                  <a:cubicBezTo>
                    <a:pt x="469334" y="110773"/>
                    <a:pt x="451732" y="77626"/>
                    <a:pt x="420871" y="50651"/>
                  </a:cubicBezTo>
                  <a:cubicBezTo>
                    <a:pt x="363721" y="1045"/>
                    <a:pt x="293312" y="-4213"/>
                    <a:pt x="223589" y="2188"/>
                  </a:cubicBezTo>
                  <a:cubicBezTo>
                    <a:pt x="159809" y="8131"/>
                    <a:pt x="100602" y="32591"/>
                    <a:pt x="48024" y="72139"/>
                  </a:cubicBezTo>
                  <a:cubicBezTo>
                    <a:pt x="26993" y="87913"/>
                    <a:pt x="12591" y="105515"/>
                    <a:pt x="6876" y="130204"/>
                  </a:cubicBezTo>
                  <a:cubicBezTo>
                    <a:pt x="475" y="158093"/>
                    <a:pt x="-2039" y="186896"/>
                    <a:pt x="1847" y="215243"/>
                  </a:cubicBezTo>
                  <a:cubicBezTo>
                    <a:pt x="12591" y="295024"/>
                    <a:pt x="16934" y="375491"/>
                    <a:pt x="28364" y="455273"/>
                  </a:cubicBezTo>
                  <a:cubicBezTo>
                    <a:pt x="51453" y="614607"/>
                    <a:pt x="68598" y="774855"/>
                    <a:pt x="105631" y="931904"/>
                  </a:cubicBezTo>
                  <a:cubicBezTo>
                    <a:pt x="112032" y="958421"/>
                    <a:pt x="125748" y="971680"/>
                    <a:pt x="150208" y="980367"/>
                  </a:cubicBezTo>
                  <a:cubicBezTo>
                    <a:pt x="206901" y="1000484"/>
                    <a:pt x="264280" y="997055"/>
                    <a:pt x="322115" y="989739"/>
                  </a:cubicBezTo>
                  <a:cubicBezTo>
                    <a:pt x="347261" y="986539"/>
                    <a:pt x="363721" y="971223"/>
                    <a:pt x="372179" y="949277"/>
                  </a:cubicBezTo>
                  <a:cubicBezTo>
                    <a:pt x="385209" y="915444"/>
                    <a:pt x="396182" y="881154"/>
                    <a:pt x="398925" y="844121"/>
                  </a:cubicBezTo>
                  <a:cubicBezTo>
                    <a:pt x="400754" y="819432"/>
                    <a:pt x="400754" y="793829"/>
                    <a:pt x="410584" y="771426"/>
                  </a:cubicBezTo>
                  <a:cubicBezTo>
                    <a:pt x="417899" y="770512"/>
                    <a:pt x="419956" y="774398"/>
                    <a:pt x="422014" y="777370"/>
                  </a:cubicBezTo>
                  <a:cubicBezTo>
                    <a:pt x="438701" y="803888"/>
                    <a:pt x="455389" y="830634"/>
                    <a:pt x="471848" y="857380"/>
                  </a:cubicBezTo>
                  <a:cubicBezTo>
                    <a:pt x="492880" y="891441"/>
                    <a:pt x="512311" y="926646"/>
                    <a:pt x="535399" y="959336"/>
                  </a:cubicBezTo>
                  <a:cubicBezTo>
                    <a:pt x="549572" y="979452"/>
                    <a:pt x="558488" y="999798"/>
                    <a:pt x="559631" y="1024258"/>
                  </a:cubicBezTo>
                  <a:cubicBezTo>
                    <a:pt x="562145" y="1086209"/>
                    <a:pt x="568775" y="1147473"/>
                    <a:pt x="579062" y="1208738"/>
                  </a:cubicBezTo>
                  <a:cubicBezTo>
                    <a:pt x="583862" y="1238228"/>
                    <a:pt x="595521" y="1262916"/>
                    <a:pt x="617238" y="1283033"/>
                  </a:cubicBezTo>
                  <a:cubicBezTo>
                    <a:pt x="640098" y="1304522"/>
                    <a:pt x="662958" y="1326239"/>
                    <a:pt x="686732" y="1346584"/>
                  </a:cubicBezTo>
                  <a:cubicBezTo>
                    <a:pt x="699763" y="1357785"/>
                    <a:pt x="705935" y="1371044"/>
                    <a:pt x="707078" y="1387275"/>
                  </a:cubicBezTo>
                  <a:cubicBezTo>
                    <a:pt x="707764" y="1397105"/>
                    <a:pt x="707992" y="1406934"/>
                    <a:pt x="708678" y="1416764"/>
                  </a:cubicBezTo>
                  <a:cubicBezTo>
                    <a:pt x="712107" y="1473686"/>
                    <a:pt x="735424" y="1471857"/>
                    <a:pt x="768343" y="1470942"/>
                  </a:cubicBezTo>
                  <a:cubicBezTo>
                    <a:pt x="770171" y="1470942"/>
                    <a:pt x="779315" y="1468199"/>
                    <a:pt x="780916" y="1467285"/>
                  </a:cubicBezTo>
                  <a:cubicBezTo>
                    <a:pt x="791888" y="1461341"/>
                    <a:pt x="802861" y="1463170"/>
                    <a:pt x="814748" y="1464542"/>
                  </a:cubicBezTo>
                  <a:cubicBezTo>
                    <a:pt x="844466" y="1468199"/>
                    <a:pt x="860926" y="1455169"/>
                    <a:pt x="866869" y="1425680"/>
                  </a:cubicBezTo>
                  <a:cubicBezTo>
                    <a:pt x="874184" y="1388875"/>
                    <a:pt x="861840" y="1358243"/>
                    <a:pt x="836923" y="1331496"/>
                  </a:cubicBezTo>
                  <a:cubicBezTo>
                    <a:pt x="830065" y="1323953"/>
                    <a:pt x="818863" y="1320066"/>
                    <a:pt x="819320" y="1306350"/>
                  </a:cubicBezTo>
                  <a:close/>
                  <a:moveTo>
                    <a:pt x="571289" y="737365"/>
                  </a:moveTo>
                  <a:cubicBezTo>
                    <a:pt x="569918" y="686387"/>
                    <a:pt x="596435" y="648897"/>
                    <a:pt x="643527" y="636324"/>
                  </a:cubicBezTo>
                  <a:cubicBezTo>
                    <a:pt x="668673" y="629466"/>
                    <a:pt x="701134" y="633809"/>
                    <a:pt x="721022" y="652097"/>
                  </a:cubicBezTo>
                  <a:cubicBezTo>
                    <a:pt x="767200" y="694617"/>
                    <a:pt x="766057" y="748338"/>
                    <a:pt x="738853" y="793372"/>
                  </a:cubicBezTo>
                  <a:cubicBezTo>
                    <a:pt x="723537" y="818747"/>
                    <a:pt x="673245" y="835663"/>
                    <a:pt x="641470" y="828119"/>
                  </a:cubicBezTo>
                  <a:cubicBezTo>
                    <a:pt x="613123" y="821490"/>
                    <a:pt x="571289" y="789257"/>
                    <a:pt x="571289" y="737365"/>
                  </a:cubicBezTo>
                  <a:close/>
                  <a:moveTo>
                    <a:pt x="374465" y="674729"/>
                  </a:moveTo>
                  <a:cubicBezTo>
                    <a:pt x="374008" y="676329"/>
                    <a:pt x="373779" y="677929"/>
                    <a:pt x="373550" y="679529"/>
                  </a:cubicBezTo>
                  <a:cubicBezTo>
                    <a:pt x="373322" y="681129"/>
                    <a:pt x="373093" y="682730"/>
                    <a:pt x="372865" y="684558"/>
                  </a:cubicBezTo>
                  <a:cubicBezTo>
                    <a:pt x="372636" y="688673"/>
                    <a:pt x="372636" y="693017"/>
                    <a:pt x="373322" y="697360"/>
                  </a:cubicBezTo>
                  <a:cubicBezTo>
                    <a:pt x="373550" y="699189"/>
                    <a:pt x="374008" y="700789"/>
                    <a:pt x="374236" y="702618"/>
                  </a:cubicBezTo>
                  <a:cubicBezTo>
                    <a:pt x="375608" y="708790"/>
                    <a:pt x="378122" y="714962"/>
                    <a:pt x="381551" y="721363"/>
                  </a:cubicBezTo>
                  <a:cubicBezTo>
                    <a:pt x="389095" y="734850"/>
                    <a:pt x="389781" y="749024"/>
                    <a:pt x="387724" y="764111"/>
                  </a:cubicBezTo>
                  <a:cubicBezTo>
                    <a:pt x="383152" y="795201"/>
                    <a:pt x="379723" y="826290"/>
                    <a:pt x="375379" y="857380"/>
                  </a:cubicBezTo>
                  <a:cubicBezTo>
                    <a:pt x="371264" y="887784"/>
                    <a:pt x="362806" y="916587"/>
                    <a:pt x="349090" y="944248"/>
                  </a:cubicBezTo>
                  <a:cubicBezTo>
                    <a:pt x="345433" y="951563"/>
                    <a:pt x="340861" y="957278"/>
                    <a:pt x="335374" y="961393"/>
                  </a:cubicBezTo>
                  <a:cubicBezTo>
                    <a:pt x="333317" y="962993"/>
                    <a:pt x="331031" y="964365"/>
                    <a:pt x="328516" y="965279"/>
                  </a:cubicBezTo>
                  <a:cubicBezTo>
                    <a:pt x="324401" y="967108"/>
                    <a:pt x="320058" y="968251"/>
                    <a:pt x="315257" y="968708"/>
                  </a:cubicBezTo>
                  <a:cubicBezTo>
                    <a:pt x="307714" y="969394"/>
                    <a:pt x="300170" y="970308"/>
                    <a:pt x="292855" y="970994"/>
                  </a:cubicBezTo>
                  <a:cubicBezTo>
                    <a:pt x="275252" y="972823"/>
                    <a:pt x="257879" y="974195"/>
                    <a:pt x="240277" y="974195"/>
                  </a:cubicBezTo>
                  <a:cubicBezTo>
                    <a:pt x="225189" y="974195"/>
                    <a:pt x="210101" y="973509"/>
                    <a:pt x="195014" y="970994"/>
                  </a:cubicBezTo>
                  <a:cubicBezTo>
                    <a:pt x="179240" y="968480"/>
                    <a:pt x="165753" y="963908"/>
                    <a:pt x="154780" y="956364"/>
                  </a:cubicBezTo>
                  <a:cubicBezTo>
                    <a:pt x="149980" y="953163"/>
                    <a:pt x="145865" y="949277"/>
                    <a:pt x="141979" y="944934"/>
                  </a:cubicBezTo>
                  <a:cubicBezTo>
                    <a:pt x="140607" y="943562"/>
                    <a:pt x="139464" y="941962"/>
                    <a:pt x="138321" y="940362"/>
                  </a:cubicBezTo>
                  <a:cubicBezTo>
                    <a:pt x="132606" y="932361"/>
                    <a:pt x="128034" y="922531"/>
                    <a:pt x="124834" y="910415"/>
                  </a:cubicBezTo>
                  <a:cubicBezTo>
                    <a:pt x="124834" y="910415"/>
                    <a:pt x="124834" y="910415"/>
                    <a:pt x="124834" y="910415"/>
                  </a:cubicBezTo>
                  <a:cubicBezTo>
                    <a:pt x="122776" y="902871"/>
                    <a:pt x="120947" y="895328"/>
                    <a:pt x="119119" y="888012"/>
                  </a:cubicBezTo>
                  <a:cubicBezTo>
                    <a:pt x="119119" y="888012"/>
                    <a:pt x="119119" y="888012"/>
                    <a:pt x="119119" y="888012"/>
                  </a:cubicBezTo>
                  <a:cubicBezTo>
                    <a:pt x="101974" y="817375"/>
                    <a:pt x="89858" y="745595"/>
                    <a:pt x="79342" y="673814"/>
                  </a:cubicBezTo>
                  <a:cubicBezTo>
                    <a:pt x="65855" y="582603"/>
                    <a:pt x="53053" y="491391"/>
                    <a:pt x="42538" y="399723"/>
                  </a:cubicBezTo>
                  <a:cubicBezTo>
                    <a:pt x="34308" y="327714"/>
                    <a:pt x="26307" y="255705"/>
                    <a:pt x="24478" y="183010"/>
                  </a:cubicBezTo>
                  <a:cubicBezTo>
                    <a:pt x="23335" y="139348"/>
                    <a:pt x="39566" y="105286"/>
                    <a:pt x="76599" y="80826"/>
                  </a:cubicBezTo>
                  <a:cubicBezTo>
                    <a:pt x="139921" y="38992"/>
                    <a:pt x="208044" y="16589"/>
                    <a:pt x="284854" y="25733"/>
                  </a:cubicBezTo>
                  <a:cubicBezTo>
                    <a:pt x="308399" y="28477"/>
                    <a:pt x="331031" y="32363"/>
                    <a:pt x="353662" y="39449"/>
                  </a:cubicBezTo>
                  <a:cubicBezTo>
                    <a:pt x="369436" y="44479"/>
                    <a:pt x="383152" y="51565"/>
                    <a:pt x="395039" y="60481"/>
                  </a:cubicBezTo>
                  <a:cubicBezTo>
                    <a:pt x="395496" y="60709"/>
                    <a:pt x="395725" y="60938"/>
                    <a:pt x="396182" y="61166"/>
                  </a:cubicBezTo>
                  <a:cubicBezTo>
                    <a:pt x="397553" y="62309"/>
                    <a:pt x="399154" y="63452"/>
                    <a:pt x="400525" y="64595"/>
                  </a:cubicBezTo>
                  <a:cubicBezTo>
                    <a:pt x="400982" y="65053"/>
                    <a:pt x="401668" y="65510"/>
                    <a:pt x="402125" y="65967"/>
                  </a:cubicBezTo>
                  <a:cubicBezTo>
                    <a:pt x="403497" y="67110"/>
                    <a:pt x="404640" y="68253"/>
                    <a:pt x="406012" y="69396"/>
                  </a:cubicBezTo>
                  <a:cubicBezTo>
                    <a:pt x="406697" y="69853"/>
                    <a:pt x="407155" y="70539"/>
                    <a:pt x="407840" y="70996"/>
                  </a:cubicBezTo>
                  <a:cubicBezTo>
                    <a:pt x="408983" y="72139"/>
                    <a:pt x="410126" y="73282"/>
                    <a:pt x="411269" y="74425"/>
                  </a:cubicBezTo>
                  <a:cubicBezTo>
                    <a:pt x="411955" y="75111"/>
                    <a:pt x="412641" y="75797"/>
                    <a:pt x="413098" y="76483"/>
                  </a:cubicBezTo>
                  <a:cubicBezTo>
                    <a:pt x="414241" y="77626"/>
                    <a:pt x="415156" y="78769"/>
                    <a:pt x="416070" y="79912"/>
                  </a:cubicBezTo>
                  <a:cubicBezTo>
                    <a:pt x="416756" y="80597"/>
                    <a:pt x="417442" y="81512"/>
                    <a:pt x="418127" y="82198"/>
                  </a:cubicBezTo>
                  <a:cubicBezTo>
                    <a:pt x="419042" y="83341"/>
                    <a:pt x="419956" y="84484"/>
                    <a:pt x="420871" y="85627"/>
                  </a:cubicBezTo>
                  <a:cubicBezTo>
                    <a:pt x="421556" y="86541"/>
                    <a:pt x="422242" y="87455"/>
                    <a:pt x="422928" y="88141"/>
                  </a:cubicBezTo>
                  <a:cubicBezTo>
                    <a:pt x="423842" y="89284"/>
                    <a:pt x="424528" y="90427"/>
                    <a:pt x="425443" y="91570"/>
                  </a:cubicBezTo>
                  <a:cubicBezTo>
                    <a:pt x="426128" y="92485"/>
                    <a:pt x="426814" y="93399"/>
                    <a:pt x="427500" y="94542"/>
                  </a:cubicBezTo>
                  <a:cubicBezTo>
                    <a:pt x="428186" y="95685"/>
                    <a:pt x="429100" y="96828"/>
                    <a:pt x="429786" y="97971"/>
                  </a:cubicBezTo>
                  <a:cubicBezTo>
                    <a:pt x="430472" y="99114"/>
                    <a:pt x="431158" y="100257"/>
                    <a:pt x="431843" y="101171"/>
                  </a:cubicBezTo>
                  <a:cubicBezTo>
                    <a:pt x="432529" y="102314"/>
                    <a:pt x="433215" y="103229"/>
                    <a:pt x="433901" y="104372"/>
                  </a:cubicBezTo>
                  <a:cubicBezTo>
                    <a:pt x="434587" y="105515"/>
                    <a:pt x="435272" y="106886"/>
                    <a:pt x="436187" y="108029"/>
                  </a:cubicBezTo>
                  <a:cubicBezTo>
                    <a:pt x="436873" y="108944"/>
                    <a:pt x="437330" y="110087"/>
                    <a:pt x="438016" y="111001"/>
                  </a:cubicBezTo>
                  <a:cubicBezTo>
                    <a:pt x="438930" y="112373"/>
                    <a:pt x="439616" y="113973"/>
                    <a:pt x="440302" y="115573"/>
                  </a:cubicBezTo>
                  <a:cubicBezTo>
                    <a:pt x="440759" y="116488"/>
                    <a:pt x="441216" y="117173"/>
                    <a:pt x="441673" y="118088"/>
                  </a:cubicBezTo>
                  <a:cubicBezTo>
                    <a:pt x="442816" y="120374"/>
                    <a:pt x="443959" y="122888"/>
                    <a:pt x="445102" y="125403"/>
                  </a:cubicBezTo>
                  <a:cubicBezTo>
                    <a:pt x="446474" y="128146"/>
                    <a:pt x="447388" y="131118"/>
                    <a:pt x="447845" y="134090"/>
                  </a:cubicBezTo>
                  <a:cubicBezTo>
                    <a:pt x="448531" y="137062"/>
                    <a:pt x="448760" y="139805"/>
                    <a:pt x="448988" y="142777"/>
                  </a:cubicBezTo>
                  <a:cubicBezTo>
                    <a:pt x="448988" y="143691"/>
                    <a:pt x="448988" y="144834"/>
                    <a:pt x="448988" y="145748"/>
                  </a:cubicBezTo>
                  <a:cubicBezTo>
                    <a:pt x="448988" y="146663"/>
                    <a:pt x="448988" y="147806"/>
                    <a:pt x="448988" y="148720"/>
                  </a:cubicBezTo>
                  <a:cubicBezTo>
                    <a:pt x="448988" y="150778"/>
                    <a:pt x="448988" y="152606"/>
                    <a:pt x="448760" y="154664"/>
                  </a:cubicBezTo>
                  <a:cubicBezTo>
                    <a:pt x="448760" y="155578"/>
                    <a:pt x="448760" y="156721"/>
                    <a:pt x="448760" y="157636"/>
                  </a:cubicBezTo>
                  <a:cubicBezTo>
                    <a:pt x="448760" y="159693"/>
                    <a:pt x="448760" y="161522"/>
                    <a:pt x="448760" y="163579"/>
                  </a:cubicBezTo>
                  <a:cubicBezTo>
                    <a:pt x="448760" y="165637"/>
                    <a:pt x="448760" y="167465"/>
                    <a:pt x="448988" y="169523"/>
                  </a:cubicBezTo>
                  <a:cubicBezTo>
                    <a:pt x="448988" y="170437"/>
                    <a:pt x="449217" y="171580"/>
                    <a:pt x="449217" y="172495"/>
                  </a:cubicBezTo>
                  <a:lnTo>
                    <a:pt x="449217" y="172495"/>
                  </a:lnTo>
                  <a:cubicBezTo>
                    <a:pt x="447160" y="195126"/>
                    <a:pt x="444874" y="217757"/>
                    <a:pt x="442588" y="240617"/>
                  </a:cubicBezTo>
                  <a:cubicBezTo>
                    <a:pt x="438930" y="278336"/>
                    <a:pt x="435272" y="316284"/>
                    <a:pt x="432986" y="354003"/>
                  </a:cubicBezTo>
                  <a:cubicBezTo>
                    <a:pt x="427957" y="435384"/>
                    <a:pt x="416527" y="516080"/>
                    <a:pt x="409441" y="597005"/>
                  </a:cubicBezTo>
                  <a:cubicBezTo>
                    <a:pt x="409441" y="598148"/>
                    <a:pt x="409212" y="599062"/>
                    <a:pt x="409212" y="600205"/>
                  </a:cubicBezTo>
                  <a:cubicBezTo>
                    <a:pt x="408526" y="606377"/>
                    <a:pt x="407612" y="612549"/>
                    <a:pt x="405783" y="618264"/>
                  </a:cubicBezTo>
                  <a:cubicBezTo>
                    <a:pt x="405554" y="619179"/>
                    <a:pt x="405097" y="620093"/>
                    <a:pt x="404869" y="621008"/>
                  </a:cubicBezTo>
                  <a:cubicBezTo>
                    <a:pt x="404183" y="622836"/>
                    <a:pt x="403497" y="624665"/>
                    <a:pt x="402583" y="626494"/>
                  </a:cubicBezTo>
                  <a:cubicBezTo>
                    <a:pt x="402125" y="627408"/>
                    <a:pt x="401668" y="628323"/>
                    <a:pt x="401211" y="629237"/>
                  </a:cubicBezTo>
                  <a:cubicBezTo>
                    <a:pt x="400297" y="631066"/>
                    <a:pt x="399382" y="632895"/>
                    <a:pt x="398239" y="634724"/>
                  </a:cubicBezTo>
                  <a:cubicBezTo>
                    <a:pt x="396639" y="637467"/>
                    <a:pt x="394582" y="639981"/>
                    <a:pt x="392296" y="642496"/>
                  </a:cubicBezTo>
                  <a:cubicBezTo>
                    <a:pt x="386123" y="649811"/>
                    <a:pt x="381094" y="657355"/>
                    <a:pt x="377665" y="665127"/>
                  </a:cubicBezTo>
                  <a:cubicBezTo>
                    <a:pt x="376294" y="668328"/>
                    <a:pt x="375379" y="671528"/>
                    <a:pt x="374465" y="674729"/>
                  </a:cubicBezTo>
                  <a:close/>
                  <a:moveTo>
                    <a:pt x="777715" y="1442139"/>
                  </a:moveTo>
                  <a:cubicBezTo>
                    <a:pt x="771543" y="1451969"/>
                    <a:pt x="760342" y="1452883"/>
                    <a:pt x="751198" y="1453112"/>
                  </a:cubicBezTo>
                  <a:cubicBezTo>
                    <a:pt x="742739" y="1453340"/>
                    <a:pt x="736339" y="1445111"/>
                    <a:pt x="734738" y="1435738"/>
                  </a:cubicBezTo>
                  <a:cubicBezTo>
                    <a:pt x="731995" y="1419736"/>
                    <a:pt x="726966" y="1399162"/>
                    <a:pt x="730624" y="1379731"/>
                  </a:cubicBezTo>
                  <a:cubicBezTo>
                    <a:pt x="750055" y="1388189"/>
                    <a:pt x="761942" y="1405334"/>
                    <a:pt x="773372" y="1418364"/>
                  </a:cubicBezTo>
                  <a:cubicBezTo>
                    <a:pt x="779544" y="1425451"/>
                    <a:pt x="782744" y="1433909"/>
                    <a:pt x="777715" y="1442139"/>
                  </a:cubicBezTo>
                  <a:close/>
                  <a:moveTo>
                    <a:pt x="848581" y="1420422"/>
                  </a:moveTo>
                  <a:cubicBezTo>
                    <a:pt x="848124" y="1428880"/>
                    <a:pt x="845152" y="1438253"/>
                    <a:pt x="834865" y="1440996"/>
                  </a:cubicBezTo>
                  <a:cubicBezTo>
                    <a:pt x="823892" y="1443968"/>
                    <a:pt x="815434" y="1440310"/>
                    <a:pt x="810176" y="1430252"/>
                  </a:cubicBezTo>
                  <a:cubicBezTo>
                    <a:pt x="787774" y="1387275"/>
                    <a:pt x="745254" y="1365786"/>
                    <a:pt x="710050" y="1336297"/>
                  </a:cubicBezTo>
                  <a:cubicBezTo>
                    <a:pt x="677588" y="1309322"/>
                    <a:pt x="643756" y="1284176"/>
                    <a:pt x="618610" y="1249429"/>
                  </a:cubicBezTo>
                  <a:cubicBezTo>
                    <a:pt x="609008" y="1236170"/>
                    <a:pt x="604208" y="1221997"/>
                    <a:pt x="601236" y="1206224"/>
                  </a:cubicBezTo>
                  <a:cubicBezTo>
                    <a:pt x="588663" y="1142444"/>
                    <a:pt x="584777" y="1077750"/>
                    <a:pt x="580662" y="1013057"/>
                  </a:cubicBezTo>
                  <a:cubicBezTo>
                    <a:pt x="579976" y="1002084"/>
                    <a:pt x="579519" y="990882"/>
                    <a:pt x="573804" y="981738"/>
                  </a:cubicBezTo>
                  <a:cubicBezTo>
                    <a:pt x="556430" y="954764"/>
                    <a:pt x="545458" y="923903"/>
                    <a:pt x="525112" y="898528"/>
                  </a:cubicBezTo>
                  <a:cubicBezTo>
                    <a:pt x="496994" y="862866"/>
                    <a:pt x="479621" y="820575"/>
                    <a:pt x="453789" y="783314"/>
                  </a:cubicBezTo>
                  <a:cubicBezTo>
                    <a:pt x="441445" y="765483"/>
                    <a:pt x="426814" y="749481"/>
                    <a:pt x="415613" y="731193"/>
                  </a:cubicBezTo>
                  <a:cubicBezTo>
                    <a:pt x="403268" y="711076"/>
                    <a:pt x="390467" y="690502"/>
                    <a:pt x="404640" y="665585"/>
                  </a:cubicBezTo>
                  <a:cubicBezTo>
                    <a:pt x="414241" y="648668"/>
                    <a:pt x="423157" y="646154"/>
                    <a:pt x="436415" y="660784"/>
                  </a:cubicBezTo>
                  <a:cubicBezTo>
                    <a:pt x="453560" y="679529"/>
                    <a:pt x="469562" y="699417"/>
                    <a:pt x="483507" y="720906"/>
                  </a:cubicBezTo>
                  <a:cubicBezTo>
                    <a:pt x="509796" y="761139"/>
                    <a:pt x="532427" y="803659"/>
                    <a:pt x="566032" y="838863"/>
                  </a:cubicBezTo>
                  <a:cubicBezTo>
                    <a:pt x="580662" y="854180"/>
                    <a:pt x="595292" y="857380"/>
                    <a:pt x="615866" y="855094"/>
                  </a:cubicBezTo>
                  <a:cubicBezTo>
                    <a:pt x="651528" y="850979"/>
                    <a:pt x="686961" y="843207"/>
                    <a:pt x="723308" y="846636"/>
                  </a:cubicBezTo>
                  <a:cubicBezTo>
                    <a:pt x="740225" y="848236"/>
                    <a:pt x="753026" y="855780"/>
                    <a:pt x="762399" y="869496"/>
                  </a:cubicBezTo>
                  <a:cubicBezTo>
                    <a:pt x="781830" y="898071"/>
                    <a:pt x="889501" y="978081"/>
                    <a:pt x="885386" y="990425"/>
                  </a:cubicBezTo>
                  <a:cubicBezTo>
                    <a:pt x="870984" y="1032259"/>
                    <a:pt x="850639" y="1085751"/>
                    <a:pt x="821606" y="1120041"/>
                  </a:cubicBezTo>
                  <a:cubicBezTo>
                    <a:pt x="814748" y="1128271"/>
                    <a:pt x="806062" y="1134215"/>
                    <a:pt x="796232" y="1126899"/>
                  </a:cubicBezTo>
                  <a:cubicBezTo>
                    <a:pt x="787316" y="1120270"/>
                    <a:pt x="775201" y="1113869"/>
                    <a:pt x="777944" y="1099239"/>
                  </a:cubicBezTo>
                  <a:cubicBezTo>
                    <a:pt x="779315" y="1091695"/>
                    <a:pt x="781830" y="1083923"/>
                    <a:pt x="785259" y="1076836"/>
                  </a:cubicBezTo>
                  <a:cubicBezTo>
                    <a:pt x="791203" y="1064492"/>
                    <a:pt x="793946" y="1050547"/>
                    <a:pt x="799889" y="1038431"/>
                  </a:cubicBezTo>
                  <a:cubicBezTo>
                    <a:pt x="814977" y="1006884"/>
                    <a:pt x="795775" y="986310"/>
                    <a:pt x="778401" y="964822"/>
                  </a:cubicBezTo>
                  <a:cubicBezTo>
                    <a:pt x="774743" y="960250"/>
                    <a:pt x="768571" y="957964"/>
                    <a:pt x="762628" y="962307"/>
                  </a:cubicBezTo>
                  <a:cubicBezTo>
                    <a:pt x="756455" y="966879"/>
                    <a:pt x="757598" y="972823"/>
                    <a:pt x="762399" y="977395"/>
                  </a:cubicBezTo>
                  <a:cubicBezTo>
                    <a:pt x="790060" y="1003227"/>
                    <a:pt x="782287" y="1031802"/>
                    <a:pt x="769714" y="1061063"/>
                  </a:cubicBezTo>
                  <a:cubicBezTo>
                    <a:pt x="769028" y="1062891"/>
                    <a:pt x="768343" y="1064720"/>
                    <a:pt x="767657" y="1066549"/>
                  </a:cubicBezTo>
                  <a:cubicBezTo>
                    <a:pt x="747540" y="1114098"/>
                    <a:pt x="750283" y="1125299"/>
                    <a:pt x="793260" y="1153874"/>
                  </a:cubicBezTo>
                  <a:cubicBezTo>
                    <a:pt x="799889" y="1158218"/>
                    <a:pt x="803547" y="1161875"/>
                    <a:pt x="803318" y="1169419"/>
                  </a:cubicBezTo>
                  <a:cubicBezTo>
                    <a:pt x="801947" y="1208510"/>
                    <a:pt x="800804" y="1247600"/>
                    <a:pt x="799432" y="1291491"/>
                  </a:cubicBezTo>
                  <a:cubicBezTo>
                    <a:pt x="772457" y="1277318"/>
                    <a:pt x="758056" y="1258573"/>
                    <a:pt x="742739" y="1241199"/>
                  </a:cubicBezTo>
                  <a:cubicBezTo>
                    <a:pt x="735881" y="1233427"/>
                    <a:pt x="735653" y="1223369"/>
                    <a:pt x="734967" y="1213310"/>
                  </a:cubicBezTo>
                  <a:cubicBezTo>
                    <a:pt x="733367" y="1192736"/>
                    <a:pt x="731767" y="1172162"/>
                    <a:pt x="729481" y="1151588"/>
                  </a:cubicBezTo>
                  <a:cubicBezTo>
                    <a:pt x="728795" y="1145873"/>
                    <a:pt x="727423" y="1139701"/>
                    <a:pt x="724451" y="1134900"/>
                  </a:cubicBezTo>
                  <a:cubicBezTo>
                    <a:pt x="718051" y="1123928"/>
                    <a:pt x="707992" y="1116612"/>
                    <a:pt x="695191" y="1119813"/>
                  </a:cubicBezTo>
                  <a:cubicBezTo>
                    <a:pt x="681017" y="1123470"/>
                    <a:pt x="680789" y="1135358"/>
                    <a:pt x="681017" y="1148159"/>
                  </a:cubicBezTo>
                  <a:cubicBezTo>
                    <a:pt x="681475" y="1211253"/>
                    <a:pt x="717593" y="1254230"/>
                    <a:pt x="761942" y="1291949"/>
                  </a:cubicBezTo>
                  <a:cubicBezTo>
                    <a:pt x="784345" y="1311151"/>
                    <a:pt x="806976" y="1329896"/>
                    <a:pt x="827093" y="1351613"/>
                  </a:cubicBezTo>
                  <a:cubicBezTo>
                    <a:pt x="844695" y="1371730"/>
                    <a:pt x="850181" y="1395047"/>
                    <a:pt x="848581" y="1420422"/>
                  </a:cubicBezTo>
                  <a:close/>
                  <a:moveTo>
                    <a:pt x="708449" y="1193651"/>
                  </a:moveTo>
                  <a:cubicBezTo>
                    <a:pt x="706392" y="1183592"/>
                    <a:pt x="696334" y="1157760"/>
                    <a:pt x="703420" y="1145645"/>
                  </a:cubicBezTo>
                  <a:cubicBezTo>
                    <a:pt x="711878" y="1137872"/>
                    <a:pt x="727195" y="1235027"/>
                    <a:pt x="708449" y="1193651"/>
                  </a:cubicBezTo>
                  <a:close/>
                </a:path>
              </a:pathLst>
            </a:custGeom>
            <a:solidFill>
              <a:srgbClr val="000000"/>
            </a:solidFill>
            <a:ln w="2286" cap="flat">
              <a:noFill/>
              <a:prstDash val="solid"/>
              <a:miter/>
            </a:ln>
          </p:spPr>
          <p:txBody>
            <a:bodyPr rtlCol="0" anchor="ctr"/>
            <a:lstStyle/>
            <a:p>
              <a:endParaRPr lang="en-US"/>
            </a:p>
          </p:txBody>
        </p:sp>
        <p:sp>
          <p:nvSpPr>
            <p:cNvPr id="74" name="Freeform 210">
              <a:extLst>
                <a:ext uri="{FF2B5EF4-FFF2-40B4-BE49-F238E27FC236}">
                  <a16:creationId xmlns:a16="http://schemas.microsoft.com/office/drawing/2014/main" id="{D7542914-B4EF-FBC9-32AC-63D8E447A0ED}"/>
                </a:ext>
              </a:extLst>
            </p:cNvPr>
            <p:cNvSpPr/>
            <p:nvPr/>
          </p:nvSpPr>
          <p:spPr>
            <a:xfrm>
              <a:off x="8745373" y="1917583"/>
              <a:ext cx="382715" cy="395504"/>
            </a:xfrm>
            <a:custGeom>
              <a:avLst/>
              <a:gdLst>
                <a:gd name="connsiteX0" fmla="*/ 316941 w 382715"/>
                <a:gd name="connsiteY0" fmla="*/ 43576 h 395504"/>
                <a:gd name="connsiteX1" fmla="*/ 118516 w 382715"/>
                <a:gd name="connsiteY1" fmla="*/ 10429 h 395504"/>
                <a:gd name="connsiteX2" fmla="*/ 330 w 382715"/>
                <a:gd name="connsiteY2" fmla="*/ 203139 h 395504"/>
                <a:gd name="connsiteX3" fmla="*/ 164236 w 382715"/>
                <a:gd name="connsiteY3" fmla="*/ 392191 h 395504"/>
                <a:gd name="connsiteX4" fmla="*/ 357860 w 382715"/>
                <a:gd name="connsiteY4" fmla="*/ 302580 h 395504"/>
                <a:gd name="connsiteX5" fmla="*/ 382320 w 382715"/>
                <a:gd name="connsiteY5" fmla="*/ 203596 h 395504"/>
                <a:gd name="connsiteX6" fmla="*/ 316941 w 382715"/>
                <a:gd name="connsiteY6" fmla="*/ 43576 h 395504"/>
                <a:gd name="connsiteX7" fmla="*/ 353745 w 382715"/>
                <a:gd name="connsiteY7" fmla="*/ 150789 h 395504"/>
                <a:gd name="connsiteX8" fmla="*/ 356946 w 382715"/>
                <a:gd name="connsiteY8" fmla="*/ 164734 h 395504"/>
                <a:gd name="connsiteX9" fmla="*/ 359003 w 382715"/>
                <a:gd name="connsiteY9" fmla="*/ 178907 h 395504"/>
                <a:gd name="connsiteX10" fmla="*/ 359917 w 382715"/>
                <a:gd name="connsiteY10" fmla="*/ 193080 h 395504"/>
                <a:gd name="connsiteX11" fmla="*/ 359917 w 382715"/>
                <a:gd name="connsiteY11" fmla="*/ 200167 h 395504"/>
                <a:gd name="connsiteX12" fmla="*/ 358546 w 382715"/>
                <a:gd name="connsiteY12" fmla="*/ 221198 h 395504"/>
                <a:gd name="connsiteX13" fmla="*/ 343687 w 382715"/>
                <a:gd name="connsiteY13" fmla="*/ 275148 h 395504"/>
                <a:gd name="connsiteX14" fmla="*/ 337515 w 382715"/>
                <a:gd name="connsiteY14" fmla="*/ 287721 h 395504"/>
                <a:gd name="connsiteX15" fmla="*/ 293166 w 382715"/>
                <a:gd name="connsiteY15" fmla="*/ 342356 h 395504"/>
                <a:gd name="connsiteX16" fmla="*/ 270763 w 382715"/>
                <a:gd name="connsiteY16" fmla="*/ 355843 h 395504"/>
                <a:gd name="connsiteX17" fmla="*/ 254076 w 382715"/>
                <a:gd name="connsiteY17" fmla="*/ 363387 h 395504"/>
                <a:gd name="connsiteX18" fmla="*/ 248589 w 382715"/>
                <a:gd name="connsiteY18" fmla="*/ 365445 h 395504"/>
                <a:gd name="connsiteX19" fmla="*/ 232130 w 382715"/>
                <a:gd name="connsiteY19" fmla="*/ 370245 h 395504"/>
                <a:gd name="connsiteX20" fmla="*/ 221386 w 382715"/>
                <a:gd name="connsiteY20" fmla="*/ 372303 h 395504"/>
                <a:gd name="connsiteX21" fmla="*/ 210642 w 382715"/>
                <a:gd name="connsiteY21" fmla="*/ 373674 h 395504"/>
                <a:gd name="connsiteX22" fmla="*/ 200126 w 382715"/>
                <a:gd name="connsiteY22" fmla="*/ 374360 h 395504"/>
                <a:gd name="connsiteX23" fmla="*/ 184581 w 382715"/>
                <a:gd name="connsiteY23" fmla="*/ 374131 h 395504"/>
                <a:gd name="connsiteX24" fmla="*/ 174523 w 382715"/>
                <a:gd name="connsiteY24" fmla="*/ 373217 h 395504"/>
                <a:gd name="connsiteX25" fmla="*/ 164693 w 382715"/>
                <a:gd name="connsiteY25" fmla="*/ 371617 h 395504"/>
                <a:gd name="connsiteX26" fmla="*/ 155092 w 382715"/>
                <a:gd name="connsiteY26" fmla="*/ 369559 h 395504"/>
                <a:gd name="connsiteX27" fmla="*/ 145719 w 382715"/>
                <a:gd name="connsiteY27" fmla="*/ 366816 h 395504"/>
                <a:gd name="connsiteX28" fmla="*/ 81254 w 382715"/>
                <a:gd name="connsiteY28" fmla="*/ 332755 h 395504"/>
                <a:gd name="connsiteX29" fmla="*/ 68681 w 382715"/>
                <a:gd name="connsiteY29" fmla="*/ 322239 h 395504"/>
                <a:gd name="connsiteX30" fmla="*/ 63195 w 382715"/>
                <a:gd name="connsiteY30" fmla="*/ 316981 h 395504"/>
                <a:gd name="connsiteX31" fmla="*/ 51307 w 382715"/>
                <a:gd name="connsiteY31" fmla="*/ 303951 h 395504"/>
                <a:gd name="connsiteX32" fmla="*/ 49250 w 382715"/>
                <a:gd name="connsiteY32" fmla="*/ 301437 h 395504"/>
                <a:gd name="connsiteX33" fmla="*/ 37820 w 382715"/>
                <a:gd name="connsiteY33" fmla="*/ 282920 h 395504"/>
                <a:gd name="connsiteX34" fmla="*/ 37820 w 382715"/>
                <a:gd name="connsiteY34" fmla="*/ 282920 h 395504"/>
                <a:gd name="connsiteX35" fmla="*/ 34391 w 382715"/>
                <a:gd name="connsiteY35" fmla="*/ 272862 h 395504"/>
                <a:gd name="connsiteX36" fmla="*/ 34162 w 382715"/>
                <a:gd name="connsiteY36" fmla="*/ 271947 h 395504"/>
                <a:gd name="connsiteX37" fmla="*/ 54965 w 382715"/>
                <a:gd name="connsiteY37" fmla="*/ 88381 h 395504"/>
                <a:gd name="connsiteX38" fmla="*/ 206298 w 382715"/>
                <a:gd name="connsiteY38" fmla="*/ 24373 h 395504"/>
                <a:gd name="connsiteX39" fmla="*/ 235330 w 382715"/>
                <a:gd name="connsiteY39" fmla="*/ 27117 h 395504"/>
                <a:gd name="connsiteX40" fmla="*/ 235330 w 382715"/>
                <a:gd name="connsiteY40" fmla="*/ 27117 h 395504"/>
                <a:gd name="connsiteX41" fmla="*/ 270306 w 382715"/>
                <a:gd name="connsiteY41" fmla="*/ 39461 h 395504"/>
                <a:gd name="connsiteX42" fmla="*/ 270306 w 382715"/>
                <a:gd name="connsiteY42" fmla="*/ 39461 h 395504"/>
                <a:gd name="connsiteX43" fmla="*/ 295452 w 382715"/>
                <a:gd name="connsiteY43" fmla="*/ 56377 h 395504"/>
                <a:gd name="connsiteX44" fmla="*/ 295909 w 382715"/>
                <a:gd name="connsiteY44" fmla="*/ 56835 h 395504"/>
                <a:gd name="connsiteX45" fmla="*/ 299338 w 382715"/>
                <a:gd name="connsiteY45" fmla="*/ 59806 h 395504"/>
                <a:gd name="connsiteX46" fmla="*/ 300024 w 382715"/>
                <a:gd name="connsiteY46" fmla="*/ 60264 h 395504"/>
                <a:gd name="connsiteX47" fmla="*/ 303225 w 382715"/>
                <a:gd name="connsiteY47" fmla="*/ 63235 h 395504"/>
                <a:gd name="connsiteX48" fmla="*/ 303682 w 382715"/>
                <a:gd name="connsiteY48" fmla="*/ 63693 h 395504"/>
                <a:gd name="connsiteX49" fmla="*/ 316712 w 382715"/>
                <a:gd name="connsiteY49" fmla="*/ 77866 h 395504"/>
                <a:gd name="connsiteX50" fmla="*/ 317398 w 382715"/>
                <a:gd name="connsiteY50" fmla="*/ 78552 h 395504"/>
                <a:gd name="connsiteX51" fmla="*/ 319684 w 382715"/>
                <a:gd name="connsiteY51" fmla="*/ 81523 h 395504"/>
                <a:gd name="connsiteX52" fmla="*/ 320827 w 382715"/>
                <a:gd name="connsiteY52" fmla="*/ 82895 h 395504"/>
                <a:gd name="connsiteX53" fmla="*/ 322884 w 382715"/>
                <a:gd name="connsiteY53" fmla="*/ 85638 h 395504"/>
                <a:gd name="connsiteX54" fmla="*/ 324027 w 382715"/>
                <a:gd name="connsiteY54" fmla="*/ 87467 h 395504"/>
                <a:gd name="connsiteX55" fmla="*/ 325856 w 382715"/>
                <a:gd name="connsiteY55" fmla="*/ 90210 h 395504"/>
                <a:gd name="connsiteX56" fmla="*/ 327228 w 382715"/>
                <a:gd name="connsiteY56" fmla="*/ 92268 h 395504"/>
                <a:gd name="connsiteX57" fmla="*/ 329056 w 382715"/>
                <a:gd name="connsiteY57" fmla="*/ 95011 h 395504"/>
                <a:gd name="connsiteX58" fmla="*/ 330428 w 382715"/>
                <a:gd name="connsiteY58" fmla="*/ 97297 h 395504"/>
                <a:gd name="connsiteX59" fmla="*/ 332028 w 382715"/>
                <a:gd name="connsiteY59" fmla="*/ 99811 h 395504"/>
                <a:gd name="connsiteX60" fmla="*/ 334086 w 382715"/>
                <a:gd name="connsiteY60" fmla="*/ 103469 h 395504"/>
                <a:gd name="connsiteX61" fmla="*/ 335686 w 382715"/>
                <a:gd name="connsiteY61" fmla="*/ 106441 h 395504"/>
                <a:gd name="connsiteX62" fmla="*/ 337286 w 382715"/>
                <a:gd name="connsiteY62" fmla="*/ 109413 h 395504"/>
                <a:gd name="connsiteX63" fmla="*/ 338429 w 382715"/>
                <a:gd name="connsiteY63" fmla="*/ 111699 h 395504"/>
                <a:gd name="connsiteX64" fmla="*/ 339801 w 382715"/>
                <a:gd name="connsiteY64" fmla="*/ 114670 h 395504"/>
                <a:gd name="connsiteX65" fmla="*/ 340944 w 382715"/>
                <a:gd name="connsiteY65" fmla="*/ 116956 h 395504"/>
                <a:gd name="connsiteX66" fmla="*/ 342315 w 382715"/>
                <a:gd name="connsiteY66" fmla="*/ 119928 h 395504"/>
                <a:gd name="connsiteX67" fmla="*/ 343230 w 382715"/>
                <a:gd name="connsiteY67" fmla="*/ 122214 h 395504"/>
                <a:gd name="connsiteX68" fmla="*/ 344601 w 382715"/>
                <a:gd name="connsiteY68" fmla="*/ 125415 h 395504"/>
                <a:gd name="connsiteX69" fmla="*/ 345516 w 382715"/>
                <a:gd name="connsiteY69" fmla="*/ 127472 h 395504"/>
                <a:gd name="connsiteX70" fmla="*/ 346887 w 382715"/>
                <a:gd name="connsiteY70" fmla="*/ 130901 h 395504"/>
                <a:gd name="connsiteX71" fmla="*/ 347573 w 382715"/>
                <a:gd name="connsiteY71" fmla="*/ 132730 h 395504"/>
                <a:gd name="connsiteX72" fmla="*/ 349630 w 382715"/>
                <a:gd name="connsiteY72" fmla="*/ 137988 h 395504"/>
                <a:gd name="connsiteX73" fmla="*/ 353745 w 382715"/>
                <a:gd name="connsiteY73" fmla="*/ 150789 h 39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82715" h="395504">
                  <a:moveTo>
                    <a:pt x="316941" y="43576"/>
                  </a:moveTo>
                  <a:cubicBezTo>
                    <a:pt x="274878" y="2428"/>
                    <a:pt x="181152" y="-11745"/>
                    <a:pt x="118516" y="10429"/>
                  </a:cubicBezTo>
                  <a:cubicBezTo>
                    <a:pt x="40106" y="46776"/>
                    <a:pt x="-3557" y="108498"/>
                    <a:pt x="330" y="203139"/>
                  </a:cubicBezTo>
                  <a:cubicBezTo>
                    <a:pt x="-4471" y="299379"/>
                    <a:pt x="42849" y="371845"/>
                    <a:pt x="164236" y="392191"/>
                  </a:cubicBezTo>
                  <a:cubicBezTo>
                    <a:pt x="280593" y="411393"/>
                    <a:pt x="334543" y="342585"/>
                    <a:pt x="357860" y="302580"/>
                  </a:cubicBezTo>
                  <a:cubicBezTo>
                    <a:pt x="375462" y="272176"/>
                    <a:pt x="380263" y="238343"/>
                    <a:pt x="382320" y="203596"/>
                  </a:cubicBezTo>
                  <a:cubicBezTo>
                    <a:pt x="386206" y="139588"/>
                    <a:pt x="361289" y="86781"/>
                    <a:pt x="316941" y="43576"/>
                  </a:cubicBezTo>
                  <a:close/>
                  <a:moveTo>
                    <a:pt x="353745" y="150789"/>
                  </a:moveTo>
                  <a:cubicBezTo>
                    <a:pt x="355117" y="155361"/>
                    <a:pt x="356031" y="160162"/>
                    <a:pt x="356946" y="164734"/>
                  </a:cubicBezTo>
                  <a:cubicBezTo>
                    <a:pt x="357860" y="169306"/>
                    <a:pt x="358546" y="174106"/>
                    <a:pt x="359003" y="178907"/>
                  </a:cubicBezTo>
                  <a:cubicBezTo>
                    <a:pt x="359460" y="183708"/>
                    <a:pt x="359917" y="188280"/>
                    <a:pt x="359917" y="193080"/>
                  </a:cubicBezTo>
                  <a:cubicBezTo>
                    <a:pt x="359917" y="195366"/>
                    <a:pt x="359917" y="197881"/>
                    <a:pt x="359917" y="200167"/>
                  </a:cubicBezTo>
                  <a:cubicBezTo>
                    <a:pt x="359917" y="207253"/>
                    <a:pt x="359460" y="214340"/>
                    <a:pt x="358546" y="221198"/>
                  </a:cubicBezTo>
                  <a:cubicBezTo>
                    <a:pt x="356260" y="239715"/>
                    <a:pt x="351231" y="258003"/>
                    <a:pt x="343687" y="275148"/>
                  </a:cubicBezTo>
                  <a:cubicBezTo>
                    <a:pt x="341858" y="279491"/>
                    <a:pt x="339801" y="283606"/>
                    <a:pt x="337515" y="287721"/>
                  </a:cubicBezTo>
                  <a:cubicBezTo>
                    <a:pt x="326542" y="308295"/>
                    <a:pt x="311454" y="327040"/>
                    <a:pt x="293166" y="342356"/>
                  </a:cubicBezTo>
                  <a:cubicBezTo>
                    <a:pt x="285622" y="347614"/>
                    <a:pt x="278079" y="351957"/>
                    <a:pt x="270763" y="355843"/>
                  </a:cubicBezTo>
                  <a:cubicBezTo>
                    <a:pt x="265277" y="358815"/>
                    <a:pt x="259562" y="361101"/>
                    <a:pt x="254076" y="363387"/>
                  </a:cubicBezTo>
                  <a:cubicBezTo>
                    <a:pt x="252247" y="364073"/>
                    <a:pt x="250418" y="364759"/>
                    <a:pt x="248589" y="365445"/>
                  </a:cubicBezTo>
                  <a:cubicBezTo>
                    <a:pt x="243103" y="367273"/>
                    <a:pt x="237616" y="368874"/>
                    <a:pt x="232130" y="370245"/>
                  </a:cubicBezTo>
                  <a:cubicBezTo>
                    <a:pt x="228472" y="371160"/>
                    <a:pt x="224815" y="371845"/>
                    <a:pt x="221386" y="372303"/>
                  </a:cubicBezTo>
                  <a:cubicBezTo>
                    <a:pt x="217957" y="372760"/>
                    <a:pt x="214299" y="373446"/>
                    <a:pt x="210642" y="373674"/>
                  </a:cubicBezTo>
                  <a:cubicBezTo>
                    <a:pt x="206984" y="373903"/>
                    <a:pt x="203555" y="374131"/>
                    <a:pt x="200126" y="374360"/>
                  </a:cubicBezTo>
                  <a:cubicBezTo>
                    <a:pt x="194868" y="374589"/>
                    <a:pt x="189610" y="374360"/>
                    <a:pt x="184581" y="374131"/>
                  </a:cubicBezTo>
                  <a:cubicBezTo>
                    <a:pt x="181152" y="373903"/>
                    <a:pt x="177723" y="373446"/>
                    <a:pt x="174523" y="373217"/>
                  </a:cubicBezTo>
                  <a:cubicBezTo>
                    <a:pt x="171322" y="372988"/>
                    <a:pt x="167893" y="372303"/>
                    <a:pt x="164693" y="371617"/>
                  </a:cubicBezTo>
                  <a:cubicBezTo>
                    <a:pt x="161493" y="370931"/>
                    <a:pt x="158292" y="370245"/>
                    <a:pt x="155092" y="369559"/>
                  </a:cubicBezTo>
                  <a:cubicBezTo>
                    <a:pt x="151891" y="368645"/>
                    <a:pt x="148691" y="367959"/>
                    <a:pt x="145719" y="366816"/>
                  </a:cubicBezTo>
                  <a:cubicBezTo>
                    <a:pt x="121030" y="359044"/>
                    <a:pt x="98856" y="346471"/>
                    <a:pt x="81254" y="332755"/>
                  </a:cubicBezTo>
                  <a:cubicBezTo>
                    <a:pt x="76911" y="329326"/>
                    <a:pt x="72567" y="325897"/>
                    <a:pt x="68681" y="322239"/>
                  </a:cubicBezTo>
                  <a:cubicBezTo>
                    <a:pt x="66852" y="320410"/>
                    <a:pt x="64795" y="318810"/>
                    <a:pt x="63195" y="316981"/>
                  </a:cubicBezTo>
                  <a:cubicBezTo>
                    <a:pt x="58623" y="312638"/>
                    <a:pt x="54736" y="308066"/>
                    <a:pt x="51307" y="303951"/>
                  </a:cubicBezTo>
                  <a:cubicBezTo>
                    <a:pt x="50622" y="303037"/>
                    <a:pt x="49936" y="302351"/>
                    <a:pt x="49250" y="301437"/>
                  </a:cubicBezTo>
                  <a:cubicBezTo>
                    <a:pt x="43992" y="294579"/>
                    <a:pt x="40106" y="288406"/>
                    <a:pt x="37820" y="282920"/>
                  </a:cubicBezTo>
                  <a:cubicBezTo>
                    <a:pt x="37820" y="282920"/>
                    <a:pt x="37820" y="282920"/>
                    <a:pt x="37820" y="282920"/>
                  </a:cubicBezTo>
                  <a:cubicBezTo>
                    <a:pt x="36677" y="279491"/>
                    <a:pt x="35305" y="276062"/>
                    <a:pt x="34391" y="272862"/>
                  </a:cubicBezTo>
                  <a:cubicBezTo>
                    <a:pt x="34391" y="272633"/>
                    <a:pt x="34162" y="272404"/>
                    <a:pt x="34162" y="271947"/>
                  </a:cubicBezTo>
                  <a:cubicBezTo>
                    <a:pt x="13131" y="207939"/>
                    <a:pt x="14046" y="146903"/>
                    <a:pt x="54965" y="88381"/>
                  </a:cubicBezTo>
                  <a:cubicBezTo>
                    <a:pt x="75082" y="59578"/>
                    <a:pt x="110972" y="24373"/>
                    <a:pt x="206298" y="24373"/>
                  </a:cubicBezTo>
                  <a:cubicBezTo>
                    <a:pt x="216357" y="24373"/>
                    <a:pt x="226186" y="25288"/>
                    <a:pt x="235330" y="27117"/>
                  </a:cubicBezTo>
                  <a:cubicBezTo>
                    <a:pt x="235330" y="27117"/>
                    <a:pt x="235330" y="27117"/>
                    <a:pt x="235330" y="27117"/>
                  </a:cubicBezTo>
                  <a:cubicBezTo>
                    <a:pt x="247903" y="29631"/>
                    <a:pt x="259562" y="33746"/>
                    <a:pt x="270306" y="39461"/>
                  </a:cubicBezTo>
                  <a:cubicBezTo>
                    <a:pt x="270306" y="39461"/>
                    <a:pt x="270306" y="39461"/>
                    <a:pt x="270306" y="39461"/>
                  </a:cubicBezTo>
                  <a:cubicBezTo>
                    <a:pt x="279450" y="44262"/>
                    <a:pt x="287908" y="49977"/>
                    <a:pt x="295452" y="56377"/>
                  </a:cubicBezTo>
                  <a:cubicBezTo>
                    <a:pt x="295681" y="56606"/>
                    <a:pt x="295681" y="56606"/>
                    <a:pt x="295909" y="56835"/>
                  </a:cubicBezTo>
                  <a:cubicBezTo>
                    <a:pt x="297052" y="57749"/>
                    <a:pt x="298195" y="58892"/>
                    <a:pt x="299338" y="59806"/>
                  </a:cubicBezTo>
                  <a:cubicBezTo>
                    <a:pt x="299567" y="60035"/>
                    <a:pt x="299796" y="60264"/>
                    <a:pt x="300024" y="60264"/>
                  </a:cubicBezTo>
                  <a:cubicBezTo>
                    <a:pt x="301167" y="61178"/>
                    <a:pt x="302310" y="62321"/>
                    <a:pt x="303225" y="63235"/>
                  </a:cubicBezTo>
                  <a:cubicBezTo>
                    <a:pt x="303453" y="63464"/>
                    <a:pt x="303682" y="63693"/>
                    <a:pt x="303682" y="63693"/>
                  </a:cubicBezTo>
                  <a:cubicBezTo>
                    <a:pt x="308254" y="68036"/>
                    <a:pt x="312597" y="72837"/>
                    <a:pt x="316712" y="77866"/>
                  </a:cubicBezTo>
                  <a:cubicBezTo>
                    <a:pt x="316941" y="78094"/>
                    <a:pt x="317169" y="78323"/>
                    <a:pt x="317398" y="78552"/>
                  </a:cubicBezTo>
                  <a:cubicBezTo>
                    <a:pt x="318084" y="79466"/>
                    <a:pt x="318998" y="80609"/>
                    <a:pt x="319684" y="81523"/>
                  </a:cubicBezTo>
                  <a:cubicBezTo>
                    <a:pt x="320141" y="81981"/>
                    <a:pt x="320370" y="82438"/>
                    <a:pt x="320827" y="82895"/>
                  </a:cubicBezTo>
                  <a:cubicBezTo>
                    <a:pt x="321513" y="83809"/>
                    <a:pt x="322198" y="84724"/>
                    <a:pt x="322884" y="85638"/>
                  </a:cubicBezTo>
                  <a:cubicBezTo>
                    <a:pt x="323341" y="86324"/>
                    <a:pt x="323799" y="86781"/>
                    <a:pt x="324027" y="87467"/>
                  </a:cubicBezTo>
                  <a:cubicBezTo>
                    <a:pt x="324713" y="88381"/>
                    <a:pt x="325399" y="89296"/>
                    <a:pt x="325856" y="90210"/>
                  </a:cubicBezTo>
                  <a:cubicBezTo>
                    <a:pt x="326313" y="90896"/>
                    <a:pt x="326770" y="91582"/>
                    <a:pt x="327228" y="92268"/>
                  </a:cubicBezTo>
                  <a:cubicBezTo>
                    <a:pt x="327913" y="93182"/>
                    <a:pt x="328371" y="94096"/>
                    <a:pt x="329056" y="95011"/>
                  </a:cubicBezTo>
                  <a:cubicBezTo>
                    <a:pt x="329514" y="95697"/>
                    <a:pt x="329971" y="96382"/>
                    <a:pt x="330428" y="97297"/>
                  </a:cubicBezTo>
                  <a:cubicBezTo>
                    <a:pt x="330885" y="98211"/>
                    <a:pt x="331571" y="98897"/>
                    <a:pt x="332028" y="99811"/>
                  </a:cubicBezTo>
                  <a:cubicBezTo>
                    <a:pt x="332714" y="100954"/>
                    <a:pt x="333400" y="102097"/>
                    <a:pt x="334086" y="103469"/>
                  </a:cubicBezTo>
                  <a:cubicBezTo>
                    <a:pt x="334543" y="104383"/>
                    <a:pt x="335229" y="105526"/>
                    <a:pt x="335686" y="106441"/>
                  </a:cubicBezTo>
                  <a:cubicBezTo>
                    <a:pt x="336143" y="107355"/>
                    <a:pt x="336829" y="108498"/>
                    <a:pt x="337286" y="109413"/>
                  </a:cubicBezTo>
                  <a:cubicBezTo>
                    <a:pt x="337743" y="110098"/>
                    <a:pt x="337972" y="110784"/>
                    <a:pt x="338429" y="111699"/>
                  </a:cubicBezTo>
                  <a:cubicBezTo>
                    <a:pt x="338886" y="112613"/>
                    <a:pt x="339343" y="113527"/>
                    <a:pt x="339801" y="114670"/>
                  </a:cubicBezTo>
                  <a:cubicBezTo>
                    <a:pt x="340258" y="115356"/>
                    <a:pt x="340486" y="116042"/>
                    <a:pt x="340944" y="116956"/>
                  </a:cubicBezTo>
                  <a:cubicBezTo>
                    <a:pt x="341401" y="117871"/>
                    <a:pt x="341858" y="119014"/>
                    <a:pt x="342315" y="119928"/>
                  </a:cubicBezTo>
                  <a:cubicBezTo>
                    <a:pt x="342544" y="120614"/>
                    <a:pt x="343001" y="121300"/>
                    <a:pt x="343230" y="122214"/>
                  </a:cubicBezTo>
                  <a:cubicBezTo>
                    <a:pt x="343687" y="123357"/>
                    <a:pt x="344144" y="124272"/>
                    <a:pt x="344601" y="125415"/>
                  </a:cubicBezTo>
                  <a:cubicBezTo>
                    <a:pt x="344830" y="126100"/>
                    <a:pt x="345287" y="126786"/>
                    <a:pt x="345516" y="127472"/>
                  </a:cubicBezTo>
                  <a:cubicBezTo>
                    <a:pt x="345973" y="128615"/>
                    <a:pt x="346430" y="129758"/>
                    <a:pt x="346887" y="130901"/>
                  </a:cubicBezTo>
                  <a:cubicBezTo>
                    <a:pt x="347116" y="131587"/>
                    <a:pt x="347344" y="132044"/>
                    <a:pt x="347573" y="132730"/>
                  </a:cubicBezTo>
                  <a:cubicBezTo>
                    <a:pt x="348259" y="134559"/>
                    <a:pt x="348945" y="136159"/>
                    <a:pt x="349630" y="137988"/>
                  </a:cubicBezTo>
                  <a:cubicBezTo>
                    <a:pt x="351002" y="141645"/>
                    <a:pt x="352374" y="146217"/>
                    <a:pt x="353745" y="150789"/>
                  </a:cubicBezTo>
                  <a:close/>
                </a:path>
              </a:pathLst>
            </a:custGeom>
            <a:solidFill>
              <a:srgbClr val="000000"/>
            </a:solidFill>
            <a:ln w="2286" cap="flat">
              <a:noFill/>
              <a:prstDash val="solid"/>
              <a:miter/>
            </a:ln>
          </p:spPr>
          <p:txBody>
            <a:bodyPr rtlCol="0" anchor="ctr"/>
            <a:lstStyle/>
            <a:p>
              <a:endParaRPr lang="en-US"/>
            </a:p>
          </p:txBody>
        </p:sp>
        <p:sp>
          <p:nvSpPr>
            <p:cNvPr id="75" name="Freeform 211">
              <a:extLst>
                <a:ext uri="{FF2B5EF4-FFF2-40B4-BE49-F238E27FC236}">
                  <a16:creationId xmlns:a16="http://schemas.microsoft.com/office/drawing/2014/main" id="{F26E7817-7D85-F37D-DB43-BB9BEF5E8E56}"/>
                </a:ext>
              </a:extLst>
            </p:cNvPr>
            <p:cNvSpPr/>
            <p:nvPr/>
          </p:nvSpPr>
          <p:spPr>
            <a:xfrm>
              <a:off x="8562576" y="2274646"/>
              <a:ext cx="232984" cy="34086"/>
            </a:xfrm>
            <a:custGeom>
              <a:avLst/>
              <a:gdLst>
                <a:gd name="connsiteX0" fmla="*/ 205528 w 232984"/>
                <a:gd name="connsiteY0" fmla="*/ 1524 h 34086"/>
                <a:gd name="connsiteX1" fmla="*/ 77970 w 232984"/>
                <a:gd name="connsiteY1" fmla="*/ 9296 h 34086"/>
                <a:gd name="connsiteX2" fmla="*/ 17619 w 232984"/>
                <a:gd name="connsiteY2" fmla="*/ 9296 h 34086"/>
                <a:gd name="connsiteX3" fmla="*/ 17 w 232984"/>
                <a:gd name="connsiteY3" fmla="*/ 19583 h 34086"/>
                <a:gd name="connsiteX4" fmla="*/ 16248 w 232984"/>
                <a:gd name="connsiteY4" fmla="*/ 33070 h 34086"/>
                <a:gd name="connsiteX5" fmla="*/ 57396 w 232984"/>
                <a:gd name="connsiteY5" fmla="*/ 33756 h 34086"/>
                <a:gd name="connsiteX6" fmla="*/ 207129 w 232984"/>
                <a:gd name="connsiteY6" fmla="*/ 26898 h 34086"/>
                <a:gd name="connsiteX7" fmla="*/ 232960 w 232984"/>
                <a:gd name="connsiteY7" fmla="*/ 12954 h 34086"/>
                <a:gd name="connsiteX8" fmla="*/ 205528 w 232984"/>
                <a:gd name="connsiteY8" fmla="*/ 1524 h 3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84" h="34086">
                  <a:moveTo>
                    <a:pt x="205528" y="1524"/>
                  </a:moveTo>
                  <a:cubicBezTo>
                    <a:pt x="161409" y="4038"/>
                    <a:pt x="117517" y="6781"/>
                    <a:pt x="77970" y="9296"/>
                  </a:cubicBezTo>
                  <a:cubicBezTo>
                    <a:pt x="54881" y="9296"/>
                    <a:pt x="36364" y="9525"/>
                    <a:pt x="17619" y="9296"/>
                  </a:cubicBezTo>
                  <a:cubicBezTo>
                    <a:pt x="9390" y="9067"/>
                    <a:pt x="474" y="9067"/>
                    <a:pt x="17" y="19583"/>
                  </a:cubicBezTo>
                  <a:cubicBezTo>
                    <a:pt x="-440" y="29413"/>
                    <a:pt x="8247" y="32385"/>
                    <a:pt x="16248" y="33070"/>
                  </a:cubicBezTo>
                  <a:cubicBezTo>
                    <a:pt x="29964" y="33985"/>
                    <a:pt x="43680" y="34442"/>
                    <a:pt x="57396" y="33756"/>
                  </a:cubicBezTo>
                  <a:cubicBezTo>
                    <a:pt x="107230" y="31699"/>
                    <a:pt x="157065" y="28727"/>
                    <a:pt x="207129" y="26898"/>
                  </a:cubicBezTo>
                  <a:cubicBezTo>
                    <a:pt x="219244" y="26441"/>
                    <a:pt x="233646" y="30327"/>
                    <a:pt x="232960" y="12954"/>
                  </a:cubicBezTo>
                  <a:cubicBezTo>
                    <a:pt x="232275" y="-5563"/>
                    <a:pt x="216273" y="1066"/>
                    <a:pt x="205528" y="1524"/>
                  </a:cubicBezTo>
                  <a:close/>
                </a:path>
              </a:pathLst>
            </a:custGeom>
            <a:solidFill>
              <a:srgbClr val="000000"/>
            </a:solidFill>
            <a:ln w="2286" cap="flat">
              <a:noFill/>
              <a:prstDash val="solid"/>
              <a:miter/>
            </a:ln>
          </p:spPr>
          <p:txBody>
            <a:bodyPr rtlCol="0" anchor="ctr"/>
            <a:lstStyle/>
            <a:p>
              <a:endParaRPr lang="en-US"/>
            </a:p>
          </p:txBody>
        </p:sp>
        <p:sp>
          <p:nvSpPr>
            <p:cNvPr id="76" name="Freeform 212">
              <a:extLst>
                <a:ext uri="{FF2B5EF4-FFF2-40B4-BE49-F238E27FC236}">
                  <a16:creationId xmlns:a16="http://schemas.microsoft.com/office/drawing/2014/main" id="{AC386120-DC53-11EE-6630-0BE3AB4BEDE2}"/>
                </a:ext>
              </a:extLst>
            </p:cNvPr>
            <p:cNvSpPr/>
            <p:nvPr/>
          </p:nvSpPr>
          <p:spPr>
            <a:xfrm>
              <a:off x="8568251" y="899195"/>
              <a:ext cx="58445" cy="216989"/>
            </a:xfrm>
            <a:custGeom>
              <a:avLst/>
              <a:gdLst>
                <a:gd name="connsiteX0" fmla="*/ 54235 w 58445"/>
                <a:gd name="connsiteY0" fmla="*/ 1717 h 216989"/>
                <a:gd name="connsiteX1" fmla="*/ 31604 w 58445"/>
                <a:gd name="connsiteY1" fmla="*/ 14976 h 216989"/>
                <a:gd name="connsiteX2" fmla="*/ 25203 w 58445"/>
                <a:gd name="connsiteY2" fmla="*/ 205399 h 216989"/>
                <a:gd name="connsiteX3" fmla="*/ 40291 w 58445"/>
                <a:gd name="connsiteY3" fmla="*/ 216829 h 216989"/>
                <a:gd name="connsiteX4" fmla="*/ 40062 w 58445"/>
                <a:gd name="connsiteY4" fmla="*/ 203571 h 216989"/>
                <a:gd name="connsiteX5" fmla="*/ 48520 w 58445"/>
                <a:gd name="connsiteY5" fmla="*/ 27091 h 216989"/>
                <a:gd name="connsiteX6" fmla="*/ 54235 w 58445"/>
                <a:gd name="connsiteY6" fmla="*/ 1717 h 21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45" h="216989">
                  <a:moveTo>
                    <a:pt x="54235" y="1717"/>
                  </a:moveTo>
                  <a:cubicBezTo>
                    <a:pt x="45548" y="-4455"/>
                    <a:pt x="37776" y="7432"/>
                    <a:pt x="31604" y="14976"/>
                  </a:cubicBezTo>
                  <a:cubicBezTo>
                    <a:pt x="-7715" y="62296"/>
                    <a:pt x="-10916" y="155565"/>
                    <a:pt x="25203" y="205399"/>
                  </a:cubicBezTo>
                  <a:cubicBezTo>
                    <a:pt x="28861" y="210429"/>
                    <a:pt x="31375" y="218201"/>
                    <a:pt x="40291" y="216829"/>
                  </a:cubicBezTo>
                  <a:cubicBezTo>
                    <a:pt x="44405" y="212257"/>
                    <a:pt x="42119" y="207914"/>
                    <a:pt x="40062" y="203571"/>
                  </a:cubicBezTo>
                  <a:cubicBezTo>
                    <a:pt x="12401" y="143220"/>
                    <a:pt x="14687" y="84470"/>
                    <a:pt x="48520" y="27091"/>
                  </a:cubicBezTo>
                  <a:cubicBezTo>
                    <a:pt x="53321" y="19319"/>
                    <a:pt x="64522" y="8803"/>
                    <a:pt x="54235" y="1717"/>
                  </a:cubicBezTo>
                  <a:close/>
                </a:path>
              </a:pathLst>
            </a:custGeom>
            <a:solidFill>
              <a:srgbClr val="000000"/>
            </a:solidFill>
            <a:ln w="2286" cap="flat">
              <a:noFill/>
              <a:prstDash val="solid"/>
              <a:miter/>
            </a:ln>
          </p:spPr>
          <p:txBody>
            <a:bodyPr rtlCol="0" anchor="ctr"/>
            <a:lstStyle/>
            <a:p>
              <a:endParaRPr lang="en-US"/>
            </a:p>
          </p:txBody>
        </p:sp>
        <p:sp>
          <p:nvSpPr>
            <p:cNvPr id="77" name="Freeform 213">
              <a:extLst>
                <a:ext uri="{FF2B5EF4-FFF2-40B4-BE49-F238E27FC236}">
                  <a16:creationId xmlns:a16="http://schemas.microsoft.com/office/drawing/2014/main" id="{A0E5DDB0-133C-DE17-F4A8-46B6E79D2DA2}"/>
                </a:ext>
              </a:extLst>
            </p:cNvPr>
            <p:cNvSpPr/>
            <p:nvPr/>
          </p:nvSpPr>
          <p:spPr>
            <a:xfrm>
              <a:off x="9568873" y="2281702"/>
              <a:ext cx="208073" cy="25842"/>
            </a:xfrm>
            <a:custGeom>
              <a:avLst/>
              <a:gdLst>
                <a:gd name="connsiteX0" fmla="*/ 198442 w 208073"/>
                <a:gd name="connsiteY0" fmla="*/ 7498 h 25842"/>
                <a:gd name="connsiteX1" fmla="*/ 180840 w 208073"/>
                <a:gd name="connsiteY1" fmla="*/ 6126 h 25842"/>
                <a:gd name="connsiteX2" fmla="*/ 122090 w 208073"/>
                <a:gd name="connsiteY2" fmla="*/ 7040 h 25842"/>
                <a:gd name="connsiteX3" fmla="*/ 19448 w 208073"/>
                <a:gd name="connsiteY3" fmla="*/ 182 h 25842"/>
                <a:gd name="connsiteX4" fmla="*/ 17 w 208073"/>
                <a:gd name="connsiteY4" fmla="*/ 12527 h 25842"/>
                <a:gd name="connsiteX5" fmla="*/ 16705 w 208073"/>
                <a:gd name="connsiteY5" fmla="*/ 25100 h 25842"/>
                <a:gd name="connsiteX6" fmla="*/ 160266 w 208073"/>
                <a:gd name="connsiteY6" fmla="*/ 25100 h 25842"/>
                <a:gd name="connsiteX7" fmla="*/ 160266 w 208073"/>
                <a:gd name="connsiteY7" fmla="*/ 25786 h 25842"/>
                <a:gd name="connsiteX8" fmla="*/ 198442 w 208073"/>
                <a:gd name="connsiteY8" fmla="*/ 25557 h 25842"/>
                <a:gd name="connsiteX9" fmla="*/ 208043 w 208073"/>
                <a:gd name="connsiteY9" fmla="*/ 16184 h 25842"/>
                <a:gd name="connsiteX10" fmla="*/ 198442 w 208073"/>
                <a:gd name="connsiteY10" fmla="*/ 7498 h 2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8073" h="25842">
                  <a:moveTo>
                    <a:pt x="198442" y="7498"/>
                  </a:moveTo>
                  <a:cubicBezTo>
                    <a:pt x="192727" y="6583"/>
                    <a:pt x="186783" y="6126"/>
                    <a:pt x="180840" y="6126"/>
                  </a:cubicBezTo>
                  <a:cubicBezTo>
                    <a:pt x="161180" y="6355"/>
                    <a:pt x="141749" y="7040"/>
                    <a:pt x="122090" y="7040"/>
                  </a:cubicBezTo>
                  <a:cubicBezTo>
                    <a:pt x="87800" y="7269"/>
                    <a:pt x="53738" y="3611"/>
                    <a:pt x="19448" y="182"/>
                  </a:cubicBezTo>
                  <a:cubicBezTo>
                    <a:pt x="9618" y="-732"/>
                    <a:pt x="474" y="1554"/>
                    <a:pt x="17" y="12527"/>
                  </a:cubicBezTo>
                  <a:cubicBezTo>
                    <a:pt x="-440" y="21899"/>
                    <a:pt x="8247" y="25100"/>
                    <a:pt x="16705" y="25100"/>
                  </a:cubicBezTo>
                  <a:cubicBezTo>
                    <a:pt x="64482" y="25328"/>
                    <a:pt x="112488" y="25100"/>
                    <a:pt x="160266" y="25100"/>
                  </a:cubicBezTo>
                  <a:cubicBezTo>
                    <a:pt x="160266" y="25328"/>
                    <a:pt x="160266" y="25557"/>
                    <a:pt x="160266" y="25786"/>
                  </a:cubicBezTo>
                  <a:cubicBezTo>
                    <a:pt x="173067" y="25786"/>
                    <a:pt x="185640" y="26014"/>
                    <a:pt x="198442" y="25557"/>
                  </a:cubicBezTo>
                  <a:cubicBezTo>
                    <a:pt x="203700" y="25328"/>
                    <a:pt x="208043" y="21442"/>
                    <a:pt x="208043" y="16184"/>
                  </a:cubicBezTo>
                  <a:cubicBezTo>
                    <a:pt x="208500" y="11155"/>
                    <a:pt x="203700" y="8183"/>
                    <a:pt x="198442" y="7498"/>
                  </a:cubicBezTo>
                  <a:close/>
                </a:path>
              </a:pathLst>
            </a:custGeom>
            <a:solidFill>
              <a:srgbClr val="000000"/>
            </a:solidFill>
            <a:ln w="2286" cap="flat">
              <a:noFill/>
              <a:prstDash val="solid"/>
              <a:miter/>
            </a:ln>
          </p:spPr>
          <p:txBody>
            <a:bodyPr rtlCol="0" anchor="ctr"/>
            <a:lstStyle/>
            <a:p>
              <a:endParaRPr lang="en-US"/>
            </a:p>
          </p:txBody>
        </p:sp>
        <p:sp>
          <p:nvSpPr>
            <p:cNvPr id="78" name="Freeform 214">
              <a:extLst>
                <a:ext uri="{FF2B5EF4-FFF2-40B4-BE49-F238E27FC236}">
                  <a16:creationId xmlns:a16="http://schemas.microsoft.com/office/drawing/2014/main" id="{6E0D61F4-11E5-1716-7FB6-1C2DAE5A87EE}"/>
                </a:ext>
              </a:extLst>
            </p:cNvPr>
            <p:cNvSpPr/>
            <p:nvPr/>
          </p:nvSpPr>
          <p:spPr>
            <a:xfrm>
              <a:off x="9620209" y="1731637"/>
              <a:ext cx="72630" cy="156598"/>
            </a:xfrm>
            <a:custGeom>
              <a:avLst/>
              <a:gdLst>
                <a:gd name="connsiteX0" fmla="*/ 54524 w 72630"/>
                <a:gd name="connsiteY0" fmla="*/ 156598 h 156598"/>
                <a:gd name="connsiteX1" fmla="*/ 68926 w 72630"/>
                <a:gd name="connsiteY1" fmla="*/ 137396 h 156598"/>
                <a:gd name="connsiteX2" fmla="*/ 36465 w 72630"/>
                <a:gd name="connsiteY2" fmla="*/ 18753 h 156598"/>
                <a:gd name="connsiteX3" fmla="*/ 16576 w 72630"/>
                <a:gd name="connsiteY3" fmla="*/ 1608 h 156598"/>
                <a:gd name="connsiteX4" fmla="*/ 3089 w 72630"/>
                <a:gd name="connsiteY4" fmla="*/ 3894 h 156598"/>
                <a:gd name="connsiteX5" fmla="*/ 2403 w 72630"/>
                <a:gd name="connsiteY5" fmla="*/ 17152 h 156598"/>
                <a:gd name="connsiteX6" fmla="*/ 16348 w 72630"/>
                <a:gd name="connsiteY6" fmla="*/ 32011 h 156598"/>
                <a:gd name="connsiteX7" fmla="*/ 52467 w 72630"/>
                <a:gd name="connsiteY7" fmla="*/ 124137 h 156598"/>
                <a:gd name="connsiteX8" fmla="*/ 54524 w 72630"/>
                <a:gd name="connsiteY8" fmla="*/ 156598 h 1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 h="156598">
                  <a:moveTo>
                    <a:pt x="54524" y="156598"/>
                  </a:moveTo>
                  <a:cubicBezTo>
                    <a:pt x="66868" y="153398"/>
                    <a:pt x="67326" y="144483"/>
                    <a:pt x="68926" y="137396"/>
                  </a:cubicBezTo>
                  <a:cubicBezTo>
                    <a:pt x="78527" y="92362"/>
                    <a:pt x="70069" y="52128"/>
                    <a:pt x="36465" y="18753"/>
                  </a:cubicBezTo>
                  <a:cubicBezTo>
                    <a:pt x="30292" y="12580"/>
                    <a:pt x="23663" y="6637"/>
                    <a:pt x="16576" y="1608"/>
                  </a:cubicBezTo>
                  <a:cubicBezTo>
                    <a:pt x="12462" y="-1364"/>
                    <a:pt x="6975" y="7"/>
                    <a:pt x="3089" y="3894"/>
                  </a:cubicBezTo>
                  <a:cubicBezTo>
                    <a:pt x="-1026" y="8008"/>
                    <a:pt x="-797" y="13038"/>
                    <a:pt x="2403" y="17152"/>
                  </a:cubicBezTo>
                  <a:cubicBezTo>
                    <a:pt x="6518" y="22410"/>
                    <a:pt x="11547" y="27211"/>
                    <a:pt x="16348" y="32011"/>
                  </a:cubicBezTo>
                  <a:cubicBezTo>
                    <a:pt x="41951" y="57386"/>
                    <a:pt x="55667" y="87104"/>
                    <a:pt x="52467" y="124137"/>
                  </a:cubicBezTo>
                  <a:cubicBezTo>
                    <a:pt x="51781" y="134424"/>
                    <a:pt x="48580" y="145397"/>
                    <a:pt x="54524" y="156598"/>
                  </a:cubicBezTo>
                  <a:close/>
                </a:path>
              </a:pathLst>
            </a:custGeom>
            <a:solidFill>
              <a:srgbClr val="000000"/>
            </a:solidFill>
            <a:ln w="2286" cap="flat">
              <a:noFill/>
              <a:prstDash val="solid"/>
              <a:miter/>
            </a:ln>
          </p:spPr>
          <p:txBody>
            <a:bodyPr rtlCol="0" anchor="ctr"/>
            <a:lstStyle/>
            <a:p>
              <a:endParaRPr lang="en-US"/>
            </a:p>
          </p:txBody>
        </p:sp>
        <p:sp>
          <p:nvSpPr>
            <p:cNvPr id="79" name="Freeform 215">
              <a:extLst>
                <a:ext uri="{FF2B5EF4-FFF2-40B4-BE49-F238E27FC236}">
                  <a16:creationId xmlns:a16="http://schemas.microsoft.com/office/drawing/2014/main" id="{0CE3245D-ED9C-B5C2-4B35-C979660D05A0}"/>
                </a:ext>
              </a:extLst>
            </p:cNvPr>
            <p:cNvSpPr/>
            <p:nvPr/>
          </p:nvSpPr>
          <p:spPr>
            <a:xfrm>
              <a:off x="8648090" y="2002353"/>
              <a:ext cx="46708" cy="148520"/>
            </a:xfrm>
            <a:custGeom>
              <a:avLst/>
              <a:gdLst>
                <a:gd name="connsiteX0" fmla="*/ 43434 w 46708"/>
                <a:gd name="connsiteY0" fmla="*/ 19156 h 148520"/>
                <a:gd name="connsiteX1" fmla="*/ 42063 w 46708"/>
                <a:gd name="connsiteY1" fmla="*/ 1097 h 148520"/>
                <a:gd name="connsiteX2" fmla="*/ 25375 w 46708"/>
                <a:gd name="connsiteY2" fmla="*/ 9555 h 148520"/>
                <a:gd name="connsiteX3" fmla="*/ 14859 w 46708"/>
                <a:gd name="connsiteY3" fmla="*/ 27157 h 148520"/>
                <a:gd name="connsiteX4" fmla="*/ 0 w 46708"/>
                <a:gd name="connsiteY4" fmla="*/ 93909 h 148520"/>
                <a:gd name="connsiteX5" fmla="*/ 11888 w 46708"/>
                <a:gd name="connsiteY5" fmla="*/ 140543 h 148520"/>
                <a:gd name="connsiteX6" fmla="*/ 22860 w 46708"/>
                <a:gd name="connsiteY6" fmla="*/ 148087 h 148520"/>
                <a:gd name="connsiteX7" fmla="*/ 26747 w 46708"/>
                <a:gd name="connsiteY7" fmla="*/ 135742 h 148520"/>
                <a:gd name="connsiteX8" fmla="*/ 31776 w 46708"/>
                <a:gd name="connsiteY8" fmla="*/ 46131 h 148520"/>
                <a:gd name="connsiteX9" fmla="*/ 43434 w 46708"/>
                <a:gd name="connsiteY9" fmla="*/ 19156 h 1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08" h="148520">
                  <a:moveTo>
                    <a:pt x="43434" y="19156"/>
                  </a:moveTo>
                  <a:cubicBezTo>
                    <a:pt x="46635" y="12527"/>
                    <a:pt x="49378" y="4983"/>
                    <a:pt x="42063" y="1097"/>
                  </a:cubicBezTo>
                  <a:cubicBezTo>
                    <a:pt x="34976" y="-2561"/>
                    <a:pt x="29261" y="3612"/>
                    <a:pt x="25375" y="9555"/>
                  </a:cubicBezTo>
                  <a:cubicBezTo>
                    <a:pt x="21489" y="15270"/>
                    <a:pt x="17831" y="20985"/>
                    <a:pt x="14859" y="27157"/>
                  </a:cubicBezTo>
                  <a:cubicBezTo>
                    <a:pt x="5258" y="46817"/>
                    <a:pt x="1601" y="68077"/>
                    <a:pt x="0" y="93909"/>
                  </a:cubicBezTo>
                  <a:cubicBezTo>
                    <a:pt x="686" y="107396"/>
                    <a:pt x="2744" y="124770"/>
                    <a:pt x="11888" y="140543"/>
                  </a:cubicBezTo>
                  <a:cubicBezTo>
                    <a:pt x="14174" y="144429"/>
                    <a:pt x="16688" y="150144"/>
                    <a:pt x="22860" y="148087"/>
                  </a:cubicBezTo>
                  <a:cubicBezTo>
                    <a:pt x="29261" y="146029"/>
                    <a:pt x="27661" y="140314"/>
                    <a:pt x="26747" y="135742"/>
                  </a:cubicBezTo>
                  <a:cubicBezTo>
                    <a:pt x="20346" y="105339"/>
                    <a:pt x="20574" y="75392"/>
                    <a:pt x="31776" y="46131"/>
                  </a:cubicBezTo>
                  <a:cubicBezTo>
                    <a:pt x="34748" y="36759"/>
                    <a:pt x="39091" y="27843"/>
                    <a:pt x="43434" y="19156"/>
                  </a:cubicBezTo>
                  <a:close/>
                </a:path>
              </a:pathLst>
            </a:custGeom>
            <a:solidFill>
              <a:srgbClr val="000000"/>
            </a:solidFill>
            <a:ln w="2286" cap="flat">
              <a:noFill/>
              <a:prstDash val="solid"/>
              <a:miter/>
            </a:ln>
          </p:spPr>
          <p:txBody>
            <a:bodyPr rtlCol="0" anchor="ctr"/>
            <a:lstStyle/>
            <a:p>
              <a:endParaRPr lang="en-US"/>
            </a:p>
          </p:txBody>
        </p:sp>
        <p:sp>
          <p:nvSpPr>
            <p:cNvPr id="80" name="Freeform 216">
              <a:extLst>
                <a:ext uri="{FF2B5EF4-FFF2-40B4-BE49-F238E27FC236}">
                  <a16:creationId xmlns:a16="http://schemas.microsoft.com/office/drawing/2014/main" id="{8F716B94-5F6D-9270-4FD9-406DF933125B}"/>
                </a:ext>
              </a:extLst>
            </p:cNvPr>
            <p:cNvSpPr/>
            <p:nvPr/>
          </p:nvSpPr>
          <p:spPr>
            <a:xfrm>
              <a:off x="9243403" y="2287362"/>
              <a:ext cx="116775" cy="26560"/>
            </a:xfrm>
            <a:custGeom>
              <a:avLst/>
              <a:gdLst>
                <a:gd name="connsiteX0" fmla="*/ 107175 w 116775"/>
                <a:gd name="connsiteY0" fmla="*/ 5953 h 26560"/>
                <a:gd name="connsiteX1" fmla="*/ 48654 w 116775"/>
                <a:gd name="connsiteY1" fmla="*/ 9 h 26560"/>
                <a:gd name="connsiteX2" fmla="*/ 13449 w 116775"/>
                <a:gd name="connsiteY2" fmla="*/ 2524 h 26560"/>
                <a:gd name="connsiteX3" fmla="*/ 648 w 116775"/>
                <a:gd name="connsiteY3" fmla="*/ 18069 h 26560"/>
                <a:gd name="connsiteX4" fmla="*/ 17107 w 116775"/>
                <a:gd name="connsiteY4" fmla="*/ 25612 h 26560"/>
                <a:gd name="connsiteX5" fmla="*/ 84087 w 116775"/>
                <a:gd name="connsiteY5" fmla="*/ 25155 h 26560"/>
                <a:gd name="connsiteX6" fmla="*/ 107404 w 116775"/>
                <a:gd name="connsiteY6" fmla="*/ 24927 h 26560"/>
                <a:gd name="connsiteX7" fmla="*/ 116776 w 116775"/>
                <a:gd name="connsiteY7" fmla="*/ 15325 h 26560"/>
                <a:gd name="connsiteX8" fmla="*/ 107175 w 116775"/>
                <a:gd name="connsiteY8" fmla="*/ 5953 h 2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75" h="26560">
                  <a:moveTo>
                    <a:pt x="107175" y="5953"/>
                  </a:moveTo>
                  <a:cubicBezTo>
                    <a:pt x="87744" y="3895"/>
                    <a:pt x="68313" y="-219"/>
                    <a:pt x="48654" y="9"/>
                  </a:cubicBezTo>
                  <a:cubicBezTo>
                    <a:pt x="36995" y="695"/>
                    <a:pt x="25108" y="924"/>
                    <a:pt x="13449" y="2524"/>
                  </a:cubicBezTo>
                  <a:cubicBezTo>
                    <a:pt x="5448" y="3667"/>
                    <a:pt x="-2324" y="7553"/>
                    <a:pt x="648" y="18069"/>
                  </a:cubicBezTo>
                  <a:cubicBezTo>
                    <a:pt x="2934" y="26298"/>
                    <a:pt x="9792" y="27898"/>
                    <a:pt x="17107" y="25612"/>
                  </a:cubicBezTo>
                  <a:cubicBezTo>
                    <a:pt x="39510" y="18526"/>
                    <a:pt x="61684" y="21498"/>
                    <a:pt x="84087" y="25155"/>
                  </a:cubicBezTo>
                  <a:cubicBezTo>
                    <a:pt x="91630" y="26298"/>
                    <a:pt x="99631" y="25841"/>
                    <a:pt x="107404" y="24927"/>
                  </a:cubicBezTo>
                  <a:cubicBezTo>
                    <a:pt x="112433" y="24469"/>
                    <a:pt x="116548" y="21040"/>
                    <a:pt x="116776" y="15325"/>
                  </a:cubicBezTo>
                  <a:cubicBezTo>
                    <a:pt x="116776" y="9153"/>
                    <a:pt x="112204" y="6639"/>
                    <a:pt x="107175" y="5953"/>
                  </a:cubicBezTo>
                  <a:close/>
                </a:path>
              </a:pathLst>
            </a:custGeom>
            <a:solidFill>
              <a:srgbClr val="000000"/>
            </a:solidFill>
            <a:ln w="2286" cap="flat">
              <a:noFill/>
              <a:prstDash val="solid"/>
              <a:miter/>
            </a:ln>
          </p:spPr>
          <p:txBody>
            <a:bodyPr rtlCol="0" anchor="ctr"/>
            <a:lstStyle/>
            <a:p>
              <a:endParaRPr lang="en-US"/>
            </a:p>
          </p:txBody>
        </p:sp>
      </p:grpSp>
      <p:sp>
        <p:nvSpPr>
          <p:cNvPr id="10" name="Flowchart: Alternate Process 9">
            <a:extLst>
              <a:ext uri="{FF2B5EF4-FFF2-40B4-BE49-F238E27FC236}">
                <a16:creationId xmlns:a16="http://schemas.microsoft.com/office/drawing/2014/main" id="{35680CE5-5F20-6810-1F12-5AF1E601A15E}"/>
              </a:ext>
            </a:extLst>
          </p:cNvPr>
          <p:cNvSpPr/>
          <p:nvPr/>
        </p:nvSpPr>
        <p:spPr>
          <a:xfrm>
            <a:off x="1438748" y="2465492"/>
            <a:ext cx="9964593" cy="140739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51CAFD3B-9DE2-280B-23FF-5B53F05D7B23}"/>
              </a:ext>
            </a:extLst>
          </p:cNvPr>
          <p:cNvSpPr txBox="1">
            <a:spLocks/>
          </p:cNvSpPr>
          <p:nvPr/>
        </p:nvSpPr>
        <p:spPr>
          <a:xfrm>
            <a:off x="1557869" y="2572740"/>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Planning</a:t>
            </a:r>
          </a:p>
          <a:p>
            <a:pPr marL="342900" indent="-342900">
              <a:buFont typeface="Calibri" panose="020F0502020204030204" pitchFamily="34" charset="0"/>
              <a:buChar char="→"/>
            </a:pPr>
            <a:r>
              <a:rPr lang="en-US" sz="2000" dirty="0">
                <a:solidFill>
                  <a:srgbClr val="595959"/>
                </a:solidFill>
              </a:rPr>
              <a:t>Setting </a:t>
            </a:r>
            <a:r>
              <a:rPr lang="en-US" sz="2000" b="1" dirty="0">
                <a:solidFill>
                  <a:srgbClr val="595959"/>
                </a:solidFill>
              </a:rPr>
              <a:t>financial goals </a:t>
            </a:r>
            <a:r>
              <a:rPr lang="en-US" sz="2000" dirty="0">
                <a:solidFill>
                  <a:srgbClr val="595959"/>
                </a:solidFill>
              </a:rPr>
              <a:t>and figuring out how to achieve them. This is the big-picture roadmap. </a:t>
            </a:r>
          </a:p>
        </p:txBody>
      </p:sp>
      <p:sp>
        <p:nvSpPr>
          <p:cNvPr id="29" name="Text Placeholder 5">
            <a:extLst>
              <a:ext uri="{FF2B5EF4-FFF2-40B4-BE49-F238E27FC236}">
                <a16:creationId xmlns:a16="http://schemas.microsoft.com/office/drawing/2014/main" id="{432271B9-E59A-9D2E-5E8C-097DD68D5826}"/>
              </a:ext>
            </a:extLst>
          </p:cNvPr>
          <p:cNvSpPr txBox="1">
            <a:spLocks/>
          </p:cNvSpPr>
          <p:nvPr/>
        </p:nvSpPr>
        <p:spPr>
          <a:xfrm>
            <a:off x="5870914" y="2568959"/>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Example</a:t>
            </a:r>
          </a:p>
          <a:p>
            <a:pPr marL="342900" indent="-342900">
              <a:buFont typeface="Calibri" panose="020F0502020204030204" pitchFamily="34" charset="0"/>
              <a:buChar char="→"/>
            </a:pPr>
            <a:r>
              <a:rPr lang="en-US" sz="2000" dirty="0">
                <a:solidFill>
                  <a:srgbClr val="595959"/>
                </a:solidFill>
              </a:rPr>
              <a:t>You plan to </a:t>
            </a:r>
            <a:r>
              <a:rPr lang="en-US" sz="2000" b="1" dirty="0">
                <a:solidFill>
                  <a:srgbClr val="595959"/>
                </a:solidFill>
              </a:rPr>
              <a:t>increase revenue by 15% next year </a:t>
            </a:r>
            <a:r>
              <a:rPr lang="en-US" sz="2000" dirty="0">
                <a:solidFill>
                  <a:srgbClr val="595959"/>
                </a:solidFill>
              </a:rPr>
              <a:t>by adding two new rental yurts – that’s a financial goal with a plan behind it.</a:t>
            </a:r>
          </a:p>
        </p:txBody>
      </p:sp>
      <p:grpSp>
        <p:nvGrpSpPr>
          <p:cNvPr id="85" name="Group 84">
            <a:extLst>
              <a:ext uri="{FF2B5EF4-FFF2-40B4-BE49-F238E27FC236}">
                <a16:creationId xmlns:a16="http://schemas.microsoft.com/office/drawing/2014/main" id="{3C468157-0E68-DA56-43DB-FA4C9BBF7844}"/>
              </a:ext>
            </a:extLst>
          </p:cNvPr>
          <p:cNvGrpSpPr/>
          <p:nvPr/>
        </p:nvGrpSpPr>
        <p:grpSpPr>
          <a:xfrm>
            <a:off x="1292885" y="2198887"/>
            <a:ext cx="720000" cy="861774"/>
            <a:chOff x="1016000" y="1013512"/>
            <a:chExt cx="1016000" cy="1216059"/>
          </a:xfrm>
        </p:grpSpPr>
        <p:sp>
          <p:nvSpPr>
            <p:cNvPr id="86" name="Oval 85">
              <a:extLst>
                <a:ext uri="{FF2B5EF4-FFF2-40B4-BE49-F238E27FC236}">
                  <a16:creationId xmlns:a16="http://schemas.microsoft.com/office/drawing/2014/main" id="{5B7866C5-CDBA-50C2-7594-13A13247E422}"/>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7" name="TextBox 86">
              <a:extLst>
                <a:ext uri="{FF2B5EF4-FFF2-40B4-BE49-F238E27FC236}">
                  <a16:creationId xmlns:a16="http://schemas.microsoft.com/office/drawing/2014/main" id="{7C3BE969-09CF-3886-8495-00FCBF732996}"/>
                </a:ext>
              </a:extLst>
            </p:cNvPr>
            <p:cNvSpPr txBox="1"/>
            <p:nvPr/>
          </p:nvSpPr>
          <p:spPr>
            <a:xfrm>
              <a:off x="1049723" y="1013512"/>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
        <p:nvSpPr>
          <p:cNvPr id="82" name="Flowchart: Alternate Process 81">
            <a:extLst>
              <a:ext uri="{FF2B5EF4-FFF2-40B4-BE49-F238E27FC236}">
                <a16:creationId xmlns:a16="http://schemas.microsoft.com/office/drawing/2014/main" id="{49E24CA1-70E6-9FF0-5097-C598F5BE2AA0}"/>
              </a:ext>
            </a:extLst>
          </p:cNvPr>
          <p:cNvSpPr/>
          <p:nvPr/>
        </p:nvSpPr>
        <p:spPr>
          <a:xfrm>
            <a:off x="1429027" y="4309469"/>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Flowchart: Alternate Process 82">
            <a:extLst>
              <a:ext uri="{FF2B5EF4-FFF2-40B4-BE49-F238E27FC236}">
                <a16:creationId xmlns:a16="http://schemas.microsoft.com/office/drawing/2014/main" id="{4756722F-4822-6960-45A1-212B5142ACB4}"/>
              </a:ext>
            </a:extLst>
          </p:cNvPr>
          <p:cNvSpPr/>
          <p:nvPr/>
        </p:nvSpPr>
        <p:spPr>
          <a:xfrm>
            <a:off x="1429027" y="4195283"/>
            <a:ext cx="9964593" cy="202454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Text Placeholder 5">
            <a:extLst>
              <a:ext uri="{FF2B5EF4-FFF2-40B4-BE49-F238E27FC236}">
                <a16:creationId xmlns:a16="http://schemas.microsoft.com/office/drawing/2014/main" id="{15595884-B035-4FB2-EC48-6CAF1F8840E1}"/>
              </a:ext>
            </a:extLst>
          </p:cNvPr>
          <p:cNvSpPr txBox="1">
            <a:spLocks/>
          </p:cNvSpPr>
          <p:nvPr/>
        </p:nvSpPr>
        <p:spPr>
          <a:xfrm>
            <a:off x="1548148" y="4302531"/>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Budgeting</a:t>
            </a:r>
          </a:p>
          <a:p>
            <a:pPr marL="342900" indent="-342900">
              <a:buFont typeface="Calibri" panose="020F0502020204030204" pitchFamily="34" charset="0"/>
              <a:buChar char="→"/>
            </a:pPr>
            <a:r>
              <a:rPr lang="en-US" sz="2000" b="1" dirty="0">
                <a:solidFill>
                  <a:srgbClr val="595959"/>
                </a:solidFill>
              </a:rPr>
              <a:t>Allocating resources </a:t>
            </a:r>
            <a:r>
              <a:rPr lang="en-US" sz="2000" dirty="0">
                <a:solidFill>
                  <a:srgbClr val="595959"/>
                </a:solidFill>
              </a:rPr>
              <a:t>(income and expenses) according to your plan. This is where you create a detailed budget to ensure your spending aligns with your goals.</a:t>
            </a:r>
          </a:p>
        </p:txBody>
      </p:sp>
      <p:sp>
        <p:nvSpPr>
          <p:cNvPr id="91" name="Text Placeholder 5">
            <a:extLst>
              <a:ext uri="{FF2B5EF4-FFF2-40B4-BE49-F238E27FC236}">
                <a16:creationId xmlns:a16="http://schemas.microsoft.com/office/drawing/2014/main" id="{5485AF9A-70C2-B893-8874-CAF99551F379}"/>
              </a:ext>
            </a:extLst>
          </p:cNvPr>
          <p:cNvSpPr txBox="1">
            <a:spLocks/>
          </p:cNvSpPr>
          <p:nvPr/>
        </p:nvSpPr>
        <p:spPr>
          <a:xfrm>
            <a:off x="5861193" y="4298750"/>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Example</a:t>
            </a:r>
          </a:p>
          <a:p>
            <a:pPr marL="342900" indent="-342900">
              <a:buFont typeface="Calibri" panose="020F0502020204030204" pitchFamily="34" charset="0"/>
              <a:buChar char="→"/>
            </a:pPr>
            <a:r>
              <a:rPr lang="en-US" sz="2000" dirty="0">
                <a:solidFill>
                  <a:srgbClr val="595959"/>
                </a:solidFill>
              </a:rPr>
              <a:t>Based on your plan to add yurts, you budget the </a:t>
            </a:r>
            <a:r>
              <a:rPr lang="en-US" sz="2000" b="1" dirty="0">
                <a:solidFill>
                  <a:srgbClr val="595959"/>
                </a:solidFill>
              </a:rPr>
              <a:t>costs of construction </a:t>
            </a:r>
            <a:r>
              <a:rPr lang="en-US" sz="2000" dirty="0">
                <a:solidFill>
                  <a:srgbClr val="595959"/>
                </a:solidFill>
              </a:rPr>
              <a:t>and estimate </a:t>
            </a:r>
            <a:r>
              <a:rPr lang="en-US" sz="2000" b="1" dirty="0">
                <a:solidFill>
                  <a:srgbClr val="595959"/>
                </a:solidFill>
              </a:rPr>
              <a:t>additional income </a:t>
            </a:r>
            <a:r>
              <a:rPr lang="en-US" sz="2000" dirty="0">
                <a:solidFill>
                  <a:srgbClr val="595959"/>
                </a:solidFill>
              </a:rPr>
              <a:t>from their rental, adjusting other </a:t>
            </a:r>
            <a:r>
              <a:rPr lang="en-US" sz="2000" b="1" dirty="0">
                <a:solidFill>
                  <a:srgbClr val="595959"/>
                </a:solidFill>
              </a:rPr>
              <a:t>expenses</a:t>
            </a:r>
            <a:r>
              <a:rPr lang="en-US" sz="2000" dirty="0">
                <a:solidFill>
                  <a:srgbClr val="595959"/>
                </a:solidFill>
              </a:rPr>
              <a:t> to maintain profit.</a:t>
            </a:r>
          </a:p>
        </p:txBody>
      </p:sp>
      <p:grpSp>
        <p:nvGrpSpPr>
          <p:cNvPr id="92" name="Group 91">
            <a:extLst>
              <a:ext uri="{FF2B5EF4-FFF2-40B4-BE49-F238E27FC236}">
                <a16:creationId xmlns:a16="http://schemas.microsoft.com/office/drawing/2014/main" id="{CF29C59F-672C-7F36-C303-E3C215FABF34}"/>
              </a:ext>
            </a:extLst>
          </p:cNvPr>
          <p:cNvGrpSpPr/>
          <p:nvPr/>
        </p:nvGrpSpPr>
        <p:grpSpPr>
          <a:xfrm>
            <a:off x="1283164" y="3928678"/>
            <a:ext cx="720000" cy="861774"/>
            <a:chOff x="1016000" y="1013512"/>
            <a:chExt cx="1016000" cy="1216059"/>
          </a:xfrm>
        </p:grpSpPr>
        <p:sp>
          <p:nvSpPr>
            <p:cNvPr id="93" name="Oval 92">
              <a:extLst>
                <a:ext uri="{FF2B5EF4-FFF2-40B4-BE49-F238E27FC236}">
                  <a16:creationId xmlns:a16="http://schemas.microsoft.com/office/drawing/2014/main" id="{BF1403D2-38E4-01B7-4957-28DC2F351A11}"/>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4" name="TextBox 93">
              <a:extLst>
                <a:ext uri="{FF2B5EF4-FFF2-40B4-BE49-F238E27FC236}">
                  <a16:creationId xmlns:a16="http://schemas.microsoft.com/office/drawing/2014/main" id="{D9DD8A6D-D4E9-C3C1-539C-2B7DB229EF3C}"/>
                </a:ext>
              </a:extLst>
            </p:cNvPr>
            <p:cNvSpPr txBox="1"/>
            <p:nvPr/>
          </p:nvSpPr>
          <p:spPr>
            <a:xfrm>
              <a:off x="1049723" y="1013512"/>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grpSp>
        <p:nvGrpSpPr>
          <p:cNvPr id="9" name="Group 8">
            <a:extLst>
              <a:ext uri="{FF2B5EF4-FFF2-40B4-BE49-F238E27FC236}">
                <a16:creationId xmlns:a16="http://schemas.microsoft.com/office/drawing/2014/main" id="{CB8E584B-777A-BD24-EC8F-81A462171D39}"/>
              </a:ext>
            </a:extLst>
          </p:cNvPr>
          <p:cNvGrpSpPr/>
          <p:nvPr/>
        </p:nvGrpSpPr>
        <p:grpSpPr>
          <a:xfrm>
            <a:off x="11081474" y="76852"/>
            <a:ext cx="720000" cy="861774"/>
            <a:chOff x="1016000" y="1024973"/>
            <a:chExt cx="1016000" cy="1216059"/>
          </a:xfrm>
        </p:grpSpPr>
        <p:sp>
          <p:nvSpPr>
            <p:cNvPr id="12" name="Oval 11">
              <a:extLst>
                <a:ext uri="{FF2B5EF4-FFF2-40B4-BE49-F238E27FC236}">
                  <a16:creationId xmlns:a16="http://schemas.microsoft.com/office/drawing/2014/main" id="{540BC537-72B6-B76D-0313-FA7115D5908F}"/>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094E5926-4D75-F7BC-4E9C-BE5175248542}"/>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Tree>
    <p:extLst>
      <p:ext uri="{BB962C8B-B14F-4D97-AF65-F5344CB8AC3E}">
        <p14:creationId xmlns:p14="http://schemas.microsoft.com/office/powerpoint/2010/main" val="1339647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BEB2E-420E-01C2-9A04-31CC8A6772BD}"/>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1AA2A52B-8D02-E76E-C23F-466241C4B3F6}"/>
              </a:ext>
            </a:extLst>
          </p:cNvPr>
          <p:cNvSpPr/>
          <p:nvPr/>
        </p:nvSpPr>
        <p:spPr>
          <a:xfrm>
            <a:off x="1459384" y="515528"/>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Connector: Elbow 13">
            <a:extLst>
              <a:ext uri="{FF2B5EF4-FFF2-40B4-BE49-F238E27FC236}">
                <a16:creationId xmlns:a16="http://schemas.microsoft.com/office/drawing/2014/main" id="{802DD5B9-1821-0851-075C-DA672971D067}"/>
              </a:ext>
            </a:extLst>
          </p:cNvPr>
          <p:cNvCxnSpPr>
            <a:cxnSpLocks/>
            <a:endCxn id="11" idx="1"/>
          </p:cNvCxnSpPr>
          <p:nvPr/>
        </p:nvCxnSpPr>
        <p:spPr>
          <a:xfrm rot="10800000" flipH="1" flipV="1">
            <a:off x="819016" y="-228952"/>
            <a:ext cx="640368" cy="1341256"/>
          </a:xfrm>
          <a:prstGeom prst="bentConnector3">
            <a:avLst>
              <a:gd name="adj1" fmla="val -35698"/>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BCC8248E-CD51-354B-D22F-0228DAD9BDE3}"/>
              </a:ext>
            </a:extLst>
          </p:cNvPr>
          <p:cNvCxnSpPr>
            <a:cxnSpLocks/>
          </p:cNvCxnSpPr>
          <p:nvPr/>
        </p:nvCxnSpPr>
        <p:spPr>
          <a:xfrm rot="16200000" flipH="1">
            <a:off x="-266339" y="1942841"/>
            <a:ext cx="2538248" cy="821911"/>
          </a:xfrm>
          <a:prstGeom prst="bentConnector3">
            <a:avLst>
              <a:gd name="adj1" fmla="val 50000"/>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sp>
        <p:nvSpPr>
          <p:cNvPr id="10" name="Flowchart: Alternate Process 9">
            <a:extLst>
              <a:ext uri="{FF2B5EF4-FFF2-40B4-BE49-F238E27FC236}">
                <a16:creationId xmlns:a16="http://schemas.microsoft.com/office/drawing/2014/main" id="{DC993F46-84A4-C5AB-F030-D1DA7C422AF5}"/>
              </a:ext>
            </a:extLst>
          </p:cNvPr>
          <p:cNvSpPr/>
          <p:nvPr/>
        </p:nvSpPr>
        <p:spPr>
          <a:xfrm>
            <a:off x="1459384" y="401342"/>
            <a:ext cx="9964593" cy="2070126"/>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657EC55D-0135-70C4-70DF-A40C34E0247D}"/>
              </a:ext>
            </a:extLst>
          </p:cNvPr>
          <p:cNvSpPr txBox="1">
            <a:spLocks/>
          </p:cNvSpPr>
          <p:nvPr/>
        </p:nvSpPr>
        <p:spPr>
          <a:xfrm>
            <a:off x="1578505" y="508590"/>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t>Monitoring</a:t>
            </a:r>
          </a:p>
          <a:p>
            <a:pPr marL="342900" indent="-342900">
              <a:buFont typeface="Calibri" panose="020F0502020204030204" pitchFamily="34" charset="0"/>
              <a:buChar char="→"/>
            </a:pPr>
            <a:r>
              <a:rPr lang="en-US" sz="2000" dirty="0"/>
              <a:t>Tracking your </a:t>
            </a:r>
            <a:r>
              <a:rPr lang="en-US" sz="2000" b="1" dirty="0"/>
              <a:t>financial performance </a:t>
            </a:r>
            <a:r>
              <a:rPr lang="en-US" sz="2000" dirty="0"/>
              <a:t>against your </a:t>
            </a:r>
            <a:r>
              <a:rPr lang="en-US" sz="2000" b="1" dirty="0"/>
              <a:t>plan and budget</a:t>
            </a:r>
            <a:r>
              <a:rPr lang="en-US" sz="2000" dirty="0"/>
              <a:t>. You regularly check reports and actual results to see if you’re on track.</a:t>
            </a:r>
          </a:p>
        </p:txBody>
      </p:sp>
      <p:sp>
        <p:nvSpPr>
          <p:cNvPr id="29" name="Text Placeholder 5">
            <a:extLst>
              <a:ext uri="{FF2B5EF4-FFF2-40B4-BE49-F238E27FC236}">
                <a16:creationId xmlns:a16="http://schemas.microsoft.com/office/drawing/2014/main" id="{D7CFB82D-F41B-546D-F3F9-1BE1966D10A6}"/>
              </a:ext>
            </a:extLst>
          </p:cNvPr>
          <p:cNvSpPr txBox="1">
            <a:spLocks/>
          </p:cNvSpPr>
          <p:nvPr/>
        </p:nvSpPr>
        <p:spPr>
          <a:xfrm>
            <a:off x="5891550" y="504809"/>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Example</a:t>
            </a:r>
          </a:p>
          <a:p>
            <a:pPr marL="342900" indent="-342900">
              <a:buFont typeface="Calibri" panose="020F0502020204030204" pitchFamily="34" charset="0"/>
              <a:buChar char="→"/>
            </a:pPr>
            <a:r>
              <a:rPr lang="en-US" sz="2000" dirty="0"/>
              <a:t>Each month you </a:t>
            </a:r>
            <a:r>
              <a:rPr lang="en-US" sz="2000" b="1" dirty="0"/>
              <a:t>compare actual occupancy </a:t>
            </a:r>
            <a:r>
              <a:rPr lang="en-US" sz="2000" dirty="0"/>
              <a:t>and </a:t>
            </a:r>
            <a:r>
              <a:rPr lang="en-US" sz="2000" b="1" dirty="0"/>
              <a:t>revenue </a:t>
            </a:r>
            <a:r>
              <a:rPr lang="en-US" sz="2000" dirty="0"/>
              <a:t>of your cottages against the budgeted figures. If revenue is lower than planned, you investigate why (maybe a slow month or marketing needed).</a:t>
            </a:r>
          </a:p>
        </p:txBody>
      </p:sp>
      <p:grpSp>
        <p:nvGrpSpPr>
          <p:cNvPr id="85" name="Group 84">
            <a:extLst>
              <a:ext uri="{FF2B5EF4-FFF2-40B4-BE49-F238E27FC236}">
                <a16:creationId xmlns:a16="http://schemas.microsoft.com/office/drawing/2014/main" id="{14237D55-D826-7256-D56A-D10C1D46E8E3}"/>
              </a:ext>
            </a:extLst>
          </p:cNvPr>
          <p:cNvGrpSpPr/>
          <p:nvPr/>
        </p:nvGrpSpPr>
        <p:grpSpPr>
          <a:xfrm>
            <a:off x="1313521" y="134737"/>
            <a:ext cx="720000" cy="861774"/>
            <a:chOff x="1016000" y="1013512"/>
            <a:chExt cx="1016000" cy="1216059"/>
          </a:xfrm>
        </p:grpSpPr>
        <p:sp>
          <p:nvSpPr>
            <p:cNvPr id="86" name="Oval 85">
              <a:extLst>
                <a:ext uri="{FF2B5EF4-FFF2-40B4-BE49-F238E27FC236}">
                  <a16:creationId xmlns:a16="http://schemas.microsoft.com/office/drawing/2014/main" id="{7E5D103B-1F49-9139-FAFC-0293105FE9BE}"/>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7" name="TextBox 86">
              <a:extLst>
                <a:ext uri="{FF2B5EF4-FFF2-40B4-BE49-F238E27FC236}">
                  <a16:creationId xmlns:a16="http://schemas.microsoft.com/office/drawing/2014/main" id="{DCA25DA8-E91D-5922-4B70-F4BBE8726381}"/>
                </a:ext>
              </a:extLst>
            </p:cNvPr>
            <p:cNvSpPr txBox="1"/>
            <p:nvPr/>
          </p:nvSpPr>
          <p:spPr>
            <a:xfrm>
              <a:off x="1049723" y="1013512"/>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sp>
        <p:nvSpPr>
          <p:cNvPr id="83" name="Flowchart: Alternate Process 82">
            <a:extLst>
              <a:ext uri="{FF2B5EF4-FFF2-40B4-BE49-F238E27FC236}">
                <a16:creationId xmlns:a16="http://schemas.microsoft.com/office/drawing/2014/main" id="{A572FF46-E772-BAAF-93C2-3A35C8A76A7F}"/>
              </a:ext>
            </a:extLst>
          </p:cNvPr>
          <p:cNvSpPr/>
          <p:nvPr/>
        </p:nvSpPr>
        <p:spPr>
          <a:xfrm>
            <a:off x="1459384" y="2766457"/>
            <a:ext cx="9934236" cy="294585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Text Placeholder 5">
            <a:extLst>
              <a:ext uri="{FF2B5EF4-FFF2-40B4-BE49-F238E27FC236}">
                <a16:creationId xmlns:a16="http://schemas.microsoft.com/office/drawing/2014/main" id="{45F2A95B-42B7-2660-F8D4-98FE401E136D}"/>
              </a:ext>
            </a:extLst>
          </p:cNvPr>
          <p:cNvSpPr txBox="1">
            <a:spLocks/>
          </p:cNvSpPr>
          <p:nvPr/>
        </p:nvSpPr>
        <p:spPr>
          <a:xfrm>
            <a:off x="1548147" y="2889810"/>
            <a:ext cx="47593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t>Reporting</a:t>
            </a:r>
          </a:p>
          <a:p>
            <a:pPr marL="342900" indent="-342900">
              <a:buFont typeface="Calibri" panose="020F0502020204030204" pitchFamily="34" charset="0"/>
              <a:buChar char="→"/>
            </a:pPr>
            <a:r>
              <a:rPr lang="en-US" sz="2000" dirty="0"/>
              <a:t>Generating financial reports that </a:t>
            </a:r>
            <a:r>
              <a:rPr lang="en-US" sz="2000" b="1" dirty="0"/>
              <a:t>provide insights into your business’s financial health</a:t>
            </a:r>
            <a:r>
              <a:rPr lang="en-US" sz="2000" dirty="0"/>
              <a:t>, ensuring transparency and accountability. Good reporting means keeping accurate records and producing statements like income statements or cash flow reports that </a:t>
            </a:r>
            <a:r>
              <a:rPr lang="en-US" sz="2000" dirty="0" err="1"/>
              <a:t>summarise</a:t>
            </a:r>
            <a:r>
              <a:rPr lang="en-US" sz="2000" dirty="0"/>
              <a:t> how you’re doing.</a:t>
            </a:r>
          </a:p>
        </p:txBody>
      </p:sp>
      <p:sp>
        <p:nvSpPr>
          <p:cNvPr id="91" name="Text Placeholder 5">
            <a:extLst>
              <a:ext uri="{FF2B5EF4-FFF2-40B4-BE49-F238E27FC236}">
                <a16:creationId xmlns:a16="http://schemas.microsoft.com/office/drawing/2014/main" id="{4B786748-86E3-7B05-3643-D37D4A24A4D3}"/>
              </a:ext>
            </a:extLst>
          </p:cNvPr>
          <p:cNvSpPr txBox="1">
            <a:spLocks/>
          </p:cNvSpPr>
          <p:nvPr/>
        </p:nvSpPr>
        <p:spPr>
          <a:xfrm>
            <a:off x="6353175" y="2886029"/>
            <a:ext cx="499480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Example</a:t>
            </a:r>
          </a:p>
          <a:p>
            <a:pPr marL="342900" indent="-342900">
              <a:buFont typeface="Calibri" panose="020F0502020204030204" pitchFamily="34" charset="0"/>
              <a:buChar char="→"/>
            </a:pPr>
            <a:r>
              <a:rPr lang="en-US" sz="2000" dirty="0"/>
              <a:t>You prepare a quarterly report showing revenue, expenses, and cash flow for your B&amp;B. This report helps you (and any stakeholders) </a:t>
            </a:r>
            <a:r>
              <a:rPr lang="en-US" sz="2000" b="1" dirty="0"/>
              <a:t>understand</a:t>
            </a:r>
            <a:r>
              <a:rPr lang="en-US" sz="2000" dirty="0"/>
              <a:t> if the business is healthy or if </a:t>
            </a:r>
            <a:r>
              <a:rPr lang="en-US" sz="2000" b="1" dirty="0"/>
              <a:t>adjustments are needed.</a:t>
            </a:r>
          </a:p>
        </p:txBody>
      </p:sp>
      <p:grpSp>
        <p:nvGrpSpPr>
          <p:cNvPr id="92" name="Group 91">
            <a:extLst>
              <a:ext uri="{FF2B5EF4-FFF2-40B4-BE49-F238E27FC236}">
                <a16:creationId xmlns:a16="http://schemas.microsoft.com/office/drawing/2014/main" id="{68FB847E-02E1-ACC4-0915-C2F98493CBF4}"/>
              </a:ext>
            </a:extLst>
          </p:cNvPr>
          <p:cNvGrpSpPr/>
          <p:nvPr/>
        </p:nvGrpSpPr>
        <p:grpSpPr>
          <a:xfrm>
            <a:off x="1283164" y="2515957"/>
            <a:ext cx="720000" cy="861774"/>
            <a:chOff x="1016000" y="1013512"/>
            <a:chExt cx="1016000" cy="1216059"/>
          </a:xfrm>
        </p:grpSpPr>
        <p:sp>
          <p:nvSpPr>
            <p:cNvPr id="93" name="Oval 92">
              <a:extLst>
                <a:ext uri="{FF2B5EF4-FFF2-40B4-BE49-F238E27FC236}">
                  <a16:creationId xmlns:a16="http://schemas.microsoft.com/office/drawing/2014/main" id="{54459EE6-76EC-F591-AD9E-D077DD83054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4" name="TextBox 93">
              <a:extLst>
                <a:ext uri="{FF2B5EF4-FFF2-40B4-BE49-F238E27FC236}">
                  <a16:creationId xmlns:a16="http://schemas.microsoft.com/office/drawing/2014/main" id="{83CD1FC7-D93A-D990-A65E-02332B249725}"/>
                </a:ext>
              </a:extLst>
            </p:cNvPr>
            <p:cNvSpPr txBox="1"/>
            <p:nvPr/>
          </p:nvSpPr>
          <p:spPr>
            <a:xfrm>
              <a:off x="1049723" y="1013512"/>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
        <p:nvSpPr>
          <p:cNvPr id="15" name="TextBox 14">
            <a:extLst>
              <a:ext uri="{FF2B5EF4-FFF2-40B4-BE49-F238E27FC236}">
                <a16:creationId xmlns:a16="http://schemas.microsoft.com/office/drawing/2014/main" id="{D0CE683F-EA6A-EDC2-803C-53B0D4BAA6DC}"/>
              </a:ext>
            </a:extLst>
          </p:cNvPr>
          <p:cNvSpPr txBox="1"/>
          <p:nvPr/>
        </p:nvSpPr>
        <p:spPr>
          <a:xfrm>
            <a:off x="1548147" y="5723033"/>
            <a:ext cx="10010236" cy="1015663"/>
          </a:xfrm>
          <a:prstGeom prst="rect">
            <a:avLst/>
          </a:prstGeom>
          <a:noFill/>
        </p:spPr>
        <p:txBody>
          <a:bodyPr wrap="square">
            <a:spAutoFit/>
          </a:bodyPr>
          <a:lstStyle/>
          <a:p>
            <a:r>
              <a:rPr lang="en-US" sz="2000" b="1" dirty="0">
                <a:solidFill>
                  <a:srgbClr val="418D8F"/>
                </a:solidFill>
              </a:rPr>
              <a:t>Note: </a:t>
            </a:r>
            <a:r>
              <a:rPr lang="en-US" sz="2000" dirty="0">
                <a:solidFill>
                  <a:srgbClr val="595959"/>
                </a:solidFill>
              </a:rPr>
              <a:t>These elements feed into each other. </a:t>
            </a:r>
            <a:r>
              <a:rPr lang="en-US" sz="2000" b="1" dirty="0">
                <a:solidFill>
                  <a:srgbClr val="595959"/>
                </a:solidFill>
              </a:rPr>
              <a:t>Planning</a:t>
            </a:r>
            <a:r>
              <a:rPr lang="en-US" sz="2000" dirty="0">
                <a:solidFill>
                  <a:srgbClr val="595959"/>
                </a:solidFill>
              </a:rPr>
              <a:t> sets goals, </a:t>
            </a:r>
            <a:r>
              <a:rPr lang="en-US" sz="2000" b="1" dirty="0">
                <a:solidFill>
                  <a:srgbClr val="595959"/>
                </a:solidFill>
              </a:rPr>
              <a:t>budgeting</a:t>
            </a:r>
            <a:r>
              <a:rPr lang="en-US" sz="2000" dirty="0">
                <a:solidFill>
                  <a:srgbClr val="595959"/>
                </a:solidFill>
              </a:rPr>
              <a:t> puts the plan into action, </a:t>
            </a:r>
            <a:r>
              <a:rPr lang="en-US" sz="2000" b="1" dirty="0">
                <a:solidFill>
                  <a:srgbClr val="595959"/>
                </a:solidFill>
              </a:rPr>
              <a:t>monitoring</a:t>
            </a:r>
            <a:r>
              <a:rPr lang="en-US" sz="2000" dirty="0">
                <a:solidFill>
                  <a:srgbClr val="595959"/>
                </a:solidFill>
              </a:rPr>
              <a:t> tells you if the plan is working, and </a:t>
            </a:r>
            <a:r>
              <a:rPr lang="en-US" sz="2000" b="1" dirty="0">
                <a:solidFill>
                  <a:srgbClr val="595959"/>
                </a:solidFill>
              </a:rPr>
              <a:t>reporting</a:t>
            </a:r>
            <a:r>
              <a:rPr lang="en-US" sz="2000" dirty="0">
                <a:solidFill>
                  <a:srgbClr val="595959"/>
                </a:solidFill>
              </a:rPr>
              <a:t> gives you the data to make informed decisions.</a:t>
            </a:r>
            <a:endParaRPr lang="en-IE" sz="2000" dirty="0">
              <a:solidFill>
                <a:srgbClr val="595959"/>
              </a:solidFill>
            </a:endParaRPr>
          </a:p>
        </p:txBody>
      </p:sp>
    </p:spTree>
    <p:extLst>
      <p:ext uri="{BB962C8B-B14F-4D97-AF65-F5344CB8AC3E}">
        <p14:creationId xmlns:p14="http://schemas.microsoft.com/office/powerpoint/2010/main" val="1014791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9F798-A108-3729-2752-6A6050202364}"/>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9B7C3B3F-BB6E-ADE0-0A83-8D3113FFCC80}"/>
              </a:ext>
            </a:extLst>
          </p:cNvPr>
          <p:cNvSpPr/>
          <p:nvPr/>
        </p:nvSpPr>
        <p:spPr>
          <a:xfrm>
            <a:off x="798380" y="1087711"/>
            <a:ext cx="10595240" cy="1312587"/>
          </a:xfrm>
          <a:prstGeom prst="flowChartAlternateProcess">
            <a:avLst/>
          </a:prstGeom>
          <a:solidFill>
            <a:srgbClr val="459597"/>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851CBC83-2238-D2F7-959A-E3EFDC24E1CD}"/>
              </a:ext>
            </a:extLst>
          </p:cNvPr>
          <p:cNvSpPr>
            <a:spLocks noGrp="1"/>
          </p:cNvSpPr>
          <p:nvPr>
            <p:ph type="body" sz="quarter" idx="16"/>
          </p:nvPr>
        </p:nvSpPr>
        <p:spPr>
          <a:xfrm>
            <a:off x="810639" y="284058"/>
            <a:ext cx="10614687" cy="803654"/>
          </a:xfrm>
        </p:spPr>
        <p:txBody>
          <a:bodyPr/>
          <a:lstStyle/>
          <a:p>
            <a:r>
              <a:rPr lang="en-IE" sz="3200" dirty="0">
                <a:solidFill>
                  <a:srgbClr val="E96751"/>
                </a:solidFill>
              </a:rPr>
              <a:t>Financial Planning vs. Forecasting</a:t>
            </a:r>
            <a:endParaRPr lang="en-GB" sz="3200" dirty="0">
              <a:solidFill>
                <a:srgbClr val="E96751"/>
              </a:solidFill>
            </a:endParaRPr>
          </a:p>
        </p:txBody>
      </p:sp>
      <p:cxnSp>
        <p:nvCxnSpPr>
          <p:cNvPr id="2" name="Straight Connector 1">
            <a:extLst>
              <a:ext uri="{FF2B5EF4-FFF2-40B4-BE49-F238E27FC236}">
                <a16:creationId xmlns:a16="http://schemas.microsoft.com/office/drawing/2014/main" id="{063C3441-C464-90E0-16BF-E887BC53C8ED}"/>
              </a:ext>
            </a:extLst>
          </p:cNvPr>
          <p:cNvCxnSpPr>
            <a:cxnSpLocks/>
          </p:cNvCxnSpPr>
          <p:nvPr/>
        </p:nvCxnSpPr>
        <p:spPr>
          <a:xfrm>
            <a:off x="18525" y="100328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EF76DFB-D46F-49D7-0AF6-D44E05755F1E}"/>
              </a:ext>
            </a:extLst>
          </p:cNvPr>
          <p:cNvSpPr>
            <a:spLocks noGrp="1"/>
          </p:cNvSpPr>
          <p:nvPr>
            <p:ph type="body" sz="quarter" idx="18"/>
          </p:nvPr>
        </p:nvSpPr>
        <p:spPr>
          <a:xfrm>
            <a:off x="992589" y="1215888"/>
            <a:ext cx="10614687" cy="803653"/>
          </a:xfrm>
        </p:spPr>
        <p:txBody>
          <a:bodyPr/>
          <a:lstStyle/>
          <a:p>
            <a:pPr marL="0" indent="0"/>
            <a:r>
              <a:rPr lang="en-US" dirty="0">
                <a:solidFill>
                  <a:schemeClr val="bg1"/>
                </a:solidFill>
              </a:rPr>
              <a:t>Financial planning and financial forecasting are related but distinct concepts:</a:t>
            </a:r>
          </a:p>
          <a:p>
            <a:pPr marL="0" indent="0"/>
            <a:r>
              <a:rPr lang="en-US" i="1" dirty="0">
                <a:solidFill>
                  <a:schemeClr val="bg1"/>
                </a:solidFill>
              </a:rPr>
              <a:t>“Forecasting is the art of saying what will happen and then explaining why it didn’t.”</a:t>
            </a:r>
            <a:r>
              <a:rPr lang="en-US" dirty="0">
                <a:solidFill>
                  <a:schemeClr val="bg1"/>
                </a:solidFill>
              </a:rPr>
              <a:t> – Anonymous</a:t>
            </a:r>
            <a:endParaRPr lang="en-GB" i="1" dirty="0">
              <a:solidFill>
                <a:schemeClr val="bg1"/>
              </a:solidFill>
            </a:endParaRPr>
          </a:p>
        </p:txBody>
      </p:sp>
      <p:sp>
        <p:nvSpPr>
          <p:cNvPr id="21" name="Text Placeholder 5">
            <a:extLst>
              <a:ext uri="{FF2B5EF4-FFF2-40B4-BE49-F238E27FC236}">
                <a16:creationId xmlns:a16="http://schemas.microsoft.com/office/drawing/2014/main" id="{20BE3507-BB05-EE5A-40C9-016A0A423748}"/>
              </a:ext>
            </a:extLst>
          </p:cNvPr>
          <p:cNvSpPr txBox="1">
            <a:spLocks/>
          </p:cNvSpPr>
          <p:nvPr/>
        </p:nvSpPr>
        <p:spPr>
          <a:xfrm>
            <a:off x="1577315" y="2742809"/>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rgbClr val="E96751"/>
                </a:solidFill>
              </a:rPr>
              <a:t>Financial Planning: </a:t>
            </a:r>
            <a:r>
              <a:rPr lang="en-US" sz="2200" b="1" dirty="0">
                <a:solidFill>
                  <a:srgbClr val="595959"/>
                </a:solidFill>
              </a:rPr>
              <a:t>Is about setting the roadmap to achieve your business goals</a:t>
            </a:r>
            <a:r>
              <a:rPr lang="en-US" sz="2200" dirty="0">
                <a:solidFill>
                  <a:srgbClr val="595959"/>
                </a:solidFill>
              </a:rPr>
              <a:t>. It’s proactive and goal-oriented. When you do financial planning, you define what you </a:t>
            </a:r>
            <a:r>
              <a:rPr lang="en-US" sz="2200" b="1" dirty="0">
                <a:solidFill>
                  <a:srgbClr val="595959"/>
                </a:solidFill>
              </a:rPr>
              <a:t>want to achieve </a:t>
            </a:r>
            <a:r>
              <a:rPr lang="en-US" sz="2200" dirty="0">
                <a:solidFill>
                  <a:srgbClr val="595959"/>
                </a:solidFill>
              </a:rPr>
              <a:t>(say, open a second location in two years) and outline the steps and </a:t>
            </a:r>
            <a:r>
              <a:rPr lang="en-US" sz="2200" b="1" dirty="0">
                <a:solidFill>
                  <a:srgbClr val="595959"/>
                </a:solidFill>
              </a:rPr>
              <a:t>financial resources </a:t>
            </a:r>
            <a:r>
              <a:rPr lang="en-US" sz="2200" dirty="0">
                <a:solidFill>
                  <a:srgbClr val="595959"/>
                </a:solidFill>
              </a:rPr>
              <a:t>needed to get there. It’s like planning a road trip – you decide your destination and the route.</a:t>
            </a:r>
            <a:endParaRPr lang="en-GB" sz="2200" dirty="0">
              <a:solidFill>
                <a:srgbClr val="595959"/>
              </a:solidFill>
            </a:endParaRPr>
          </a:p>
        </p:txBody>
      </p:sp>
      <p:sp>
        <p:nvSpPr>
          <p:cNvPr id="25" name="Flowchart: Alternate Process 24">
            <a:extLst>
              <a:ext uri="{FF2B5EF4-FFF2-40B4-BE49-F238E27FC236}">
                <a16:creationId xmlns:a16="http://schemas.microsoft.com/office/drawing/2014/main" id="{CDCFEAC8-FE55-11F4-9648-022424E2CEDD}"/>
              </a:ext>
            </a:extLst>
          </p:cNvPr>
          <p:cNvSpPr/>
          <p:nvPr/>
        </p:nvSpPr>
        <p:spPr>
          <a:xfrm>
            <a:off x="1448473" y="2622719"/>
            <a:ext cx="9964593" cy="1832552"/>
          </a:xfrm>
          <a:prstGeom prst="flowChartAlternateProcess">
            <a:avLst/>
          </a:prstGeom>
          <a:noFill/>
          <a:ln w="28575">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B28B03F9-7143-CFC3-4CD9-F406110A8B17}"/>
              </a:ext>
            </a:extLst>
          </p:cNvPr>
          <p:cNvSpPr txBox="1">
            <a:spLocks/>
          </p:cNvSpPr>
          <p:nvPr/>
        </p:nvSpPr>
        <p:spPr>
          <a:xfrm>
            <a:off x="1674452" y="4782507"/>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rgbClr val="E96751"/>
                </a:solidFill>
              </a:rPr>
              <a:t>Financial Forecasting: </a:t>
            </a:r>
            <a:r>
              <a:rPr lang="en-US" sz="2200" b="1" dirty="0">
                <a:solidFill>
                  <a:srgbClr val="595959"/>
                </a:solidFill>
              </a:rPr>
              <a:t>Is about predicting future financial outcomes based on historical data and trends. </a:t>
            </a:r>
            <a:r>
              <a:rPr lang="en-US" sz="2200" dirty="0">
                <a:solidFill>
                  <a:srgbClr val="595959"/>
                </a:solidFill>
              </a:rPr>
              <a:t>It’s an estimate of what </a:t>
            </a:r>
            <a:r>
              <a:rPr lang="en-US" sz="2200" b="1" i="1" dirty="0">
                <a:solidFill>
                  <a:srgbClr val="595959"/>
                </a:solidFill>
              </a:rPr>
              <a:t>will</a:t>
            </a:r>
            <a:r>
              <a:rPr lang="en-US" sz="2200" b="1" dirty="0">
                <a:solidFill>
                  <a:srgbClr val="595959"/>
                </a:solidFill>
              </a:rPr>
              <a:t> likely happen </a:t>
            </a:r>
            <a:r>
              <a:rPr lang="en-US" sz="2200" dirty="0">
                <a:solidFill>
                  <a:srgbClr val="595959"/>
                </a:solidFill>
              </a:rPr>
              <a:t>financially in the future. Forecasts project things like revenue, expenses, and cash flow for upcoming periods. Using the road trip analogy, forecasting is like checking the weather and traffic ahead to predict how your journey might go.</a:t>
            </a:r>
            <a:endParaRPr lang="en-GB" sz="2200" dirty="0">
              <a:solidFill>
                <a:srgbClr val="595959"/>
              </a:solidFill>
            </a:endParaRPr>
          </a:p>
        </p:txBody>
      </p:sp>
      <p:sp>
        <p:nvSpPr>
          <p:cNvPr id="26" name="Flowchart: Alternate Process 25">
            <a:extLst>
              <a:ext uri="{FF2B5EF4-FFF2-40B4-BE49-F238E27FC236}">
                <a16:creationId xmlns:a16="http://schemas.microsoft.com/office/drawing/2014/main" id="{3CCE6253-9CA9-23C8-31F6-AF7A83089831}"/>
              </a:ext>
            </a:extLst>
          </p:cNvPr>
          <p:cNvSpPr/>
          <p:nvPr/>
        </p:nvSpPr>
        <p:spPr>
          <a:xfrm>
            <a:off x="1472994" y="4598380"/>
            <a:ext cx="9964593" cy="1975561"/>
          </a:xfrm>
          <a:prstGeom prst="flowChartAlternateProcess">
            <a:avLst/>
          </a:prstGeom>
          <a:noFill/>
          <a:ln w="28575">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3" name="Connector: Elbow 32">
            <a:extLst>
              <a:ext uri="{FF2B5EF4-FFF2-40B4-BE49-F238E27FC236}">
                <a16:creationId xmlns:a16="http://schemas.microsoft.com/office/drawing/2014/main" id="{2CBB92AC-463A-73A9-D980-5CA4F35027B1}"/>
              </a:ext>
            </a:extLst>
          </p:cNvPr>
          <p:cNvCxnSpPr>
            <a:cxnSpLocks/>
            <a:stCxn id="24" idx="1"/>
            <a:endCxn id="25" idx="1"/>
          </p:cNvCxnSpPr>
          <p:nvPr/>
        </p:nvCxnSpPr>
        <p:spPr>
          <a:xfrm rot="10800000" flipH="1" flipV="1">
            <a:off x="798379" y="1744005"/>
            <a:ext cx="650093" cy="1794990"/>
          </a:xfrm>
          <a:prstGeom prst="bentConnector3">
            <a:avLst>
              <a:gd name="adj1" fmla="val -35164"/>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AE8E5FA5-5544-1A8D-C8F6-30FF9BFDD57D}"/>
              </a:ext>
            </a:extLst>
          </p:cNvPr>
          <p:cNvCxnSpPr/>
          <p:nvPr/>
        </p:nvCxnSpPr>
        <p:spPr>
          <a:xfrm rot="10800000" flipH="1" flipV="1">
            <a:off x="810640" y="3542492"/>
            <a:ext cx="650093" cy="1535007"/>
          </a:xfrm>
          <a:prstGeom prst="bentConnector3">
            <a:avLst>
              <a:gd name="adj1" fmla="val -1067"/>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C42348B-7CF9-2989-8825-AEAE6C29DF30}"/>
              </a:ext>
            </a:extLst>
          </p:cNvPr>
          <p:cNvGrpSpPr/>
          <p:nvPr/>
        </p:nvGrpSpPr>
        <p:grpSpPr>
          <a:xfrm>
            <a:off x="11081474" y="76852"/>
            <a:ext cx="720000" cy="861774"/>
            <a:chOff x="1016000" y="1024973"/>
            <a:chExt cx="1016000" cy="1216059"/>
          </a:xfrm>
        </p:grpSpPr>
        <p:sp>
          <p:nvSpPr>
            <p:cNvPr id="5" name="Oval 4">
              <a:extLst>
                <a:ext uri="{FF2B5EF4-FFF2-40B4-BE49-F238E27FC236}">
                  <a16:creationId xmlns:a16="http://schemas.microsoft.com/office/drawing/2014/main" id="{3ADE9B03-39D1-E6A5-6932-F5A01DA196F5}"/>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F0E54E6E-7406-DB0E-2FC1-14527D39E788}"/>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spTree>
    <p:extLst>
      <p:ext uri="{BB962C8B-B14F-4D97-AF65-F5344CB8AC3E}">
        <p14:creationId xmlns:p14="http://schemas.microsoft.com/office/powerpoint/2010/main" val="828595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78F9F6-31B1-480B-A297-B4A26598C42A}"/>
              </a:ext>
            </a:extLst>
          </p:cNvPr>
          <p:cNvSpPr>
            <a:spLocks noGrp="1"/>
          </p:cNvSpPr>
          <p:nvPr>
            <p:ph type="body" sz="quarter" idx="18"/>
          </p:nvPr>
        </p:nvSpPr>
        <p:spPr>
          <a:xfrm>
            <a:off x="802510" y="1614318"/>
            <a:ext cx="10614687" cy="3499183"/>
          </a:xfrm>
        </p:spPr>
        <p:txBody>
          <a:bodyPr/>
          <a:lstStyle/>
          <a:p>
            <a:pPr>
              <a:spcAft>
                <a:spcPts val="1200"/>
              </a:spcAft>
            </a:pPr>
            <a:r>
              <a:rPr lang="en-US" b="1" dirty="0">
                <a:solidFill>
                  <a:srgbClr val="E96751"/>
                </a:solidFill>
              </a:rPr>
              <a:t>Planning</a:t>
            </a:r>
            <a:r>
              <a:rPr lang="en-US" dirty="0"/>
              <a:t> sets your goals </a:t>
            </a:r>
            <a:r>
              <a:rPr lang="en-US" b="1" i="1" dirty="0"/>
              <a:t>(the “what” and “how”), </a:t>
            </a:r>
            <a:r>
              <a:rPr lang="en-US" dirty="0"/>
              <a:t>while </a:t>
            </a:r>
            <a:r>
              <a:rPr lang="en-US" b="1" dirty="0">
                <a:solidFill>
                  <a:srgbClr val="E96751"/>
                </a:solidFill>
              </a:rPr>
              <a:t>forecasting</a:t>
            </a:r>
            <a:r>
              <a:rPr lang="en-US" b="1" dirty="0">
                <a:solidFill>
                  <a:srgbClr val="459597"/>
                </a:solidFill>
              </a:rPr>
              <a:t> </a:t>
            </a:r>
            <a:r>
              <a:rPr lang="en-US" dirty="0"/>
              <a:t>informs you about expected conditions </a:t>
            </a:r>
            <a:r>
              <a:rPr lang="en-US" b="1" i="1" dirty="0"/>
              <a:t>(the “what if”). </a:t>
            </a:r>
            <a:r>
              <a:rPr lang="en-US" dirty="0"/>
              <a:t>Together, they guide decision-making. </a:t>
            </a:r>
          </a:p>
          <a:p>
            <a:pPr>
              <a:spcAft>
                <a:spcPts val="1200"/>
              </a:spcAft>
            </a:pPr>
            <a:r>
              <a:rPr lang="en-US" b="1" dirty="0">
                <a:solidFill>
                  <a:srgbClr val="E96751"/>
                </a:solidFill>
              </a:rPr>
              <a:t>For example, </a:t>
            </a:r>
            <a:r>
              <a:rPr lang="en-US" dirty="0"/>
              <a:t>your financial </a:t>
            </a:r>
            <a:r>
              <a:rPr lang="en-US" b="1" dirty="0"/>
              <a:t>plan</a:t>
            </a:r>
            <a:r>
              <a:rPr lang="en-US" dirty="0"/>
              <a:t> might be to increase off-season occupancy by 20% through local marketing. </a:t>
            </a:r>
          </a:p>
          <a:p>
            <a:pPr>
              <a:spcAft>
                <a:spcPts val="1200"/>
              </a:spcAft>
            </a:pPr>
            <a:r>
              <a:rPr lang="en-US" dirty="0"/>
              <a:t>A </a:t>
            </a:r>
            <a:r>
              <a:rPr lang="en-US" b="1" dirty="0"/>
              <a:t>forecast</a:t>
            </a:r>
            <a:r>
              <a:rPr lang="en-US" dirty="0"/>
              <a:t> might use last year’s data to predict that, even with marketing, off-season revenue will likely be €8,000 per month instead of €6,000. If the forecast shows a shortfall in cash, you can adjust your plan (maybe secure a short-term loan or cut some costs) </a:t>
            </a:r>
            <a:r>
              <a:rPr lang="en-US" i="1" dirty="0"/>
              <a:t>before</a:t>
            </a:r>
            <a:r>
              <a:rPr lang="en-US" dirty="0"/>
              <a:t> the slow season hits.</a:t>
            </a:r>
          </a:p>
          <a:p>
            <a:pPr>
              <a:spcAft>
                <a:spcPts val="1200"/>
              </a:spcAft>
            </a:pPr>
            <a:r>
              <a:rPr lang="en-US" b="1" dirty="0">
                <a:solidFill>
                  <a:srgbClr val="459597"/>
                </a:solidFill>
              </a:rPr>
              <a:t>In short, </a:t>
            </a:r>
            <a:r>
              <a:rPr lang="en-US" b="1" dirty="0"/>
              <a:t>financial planning</a:t>
            </a:r>
            <a:r>
              <a:rPr lang="en-US" dirty="0"/>
              <a:t> gives you a strategy, and </a:t>
            </a:r>
            <a:r>
              <a:rPr lang="en-US" b="1" dirty="0"/>
              <a:t>forecasting</a:t>
            </a:r>
            <a:r>
              <a:rPr lang="en-US" dirty="0"/>
              <a:t> gives you an educated guess of future finances. This helps you prepare for uncertainties and seize opportunities. A good forecast lets you anticipate cash flow needs, allocate resources efficiently, and plan for growth, rather than reacting on the fly when things happen.</a:t>
            </a:r>
          </a:p>
          <a:p>
            <a:pPr>
              <a:spcAft>
                <a:spcPts val="1200"/>
              </a:spcAft>
            </a:pPr>
            <a:endParaRPr lang="en-IE" dirty="0"/>
          </a:p>
        </p:txBody>
      </p:sp>
      <p:sp>
        <p:nvSpPr>
          <p:cNvPr id="3" name="Text Placeholder 2">
            <a:extLst>
              <a:ext uri="{FF2B5EF4-FFF2-40B4-BE49-F238E27FC236}">
                <a16:creationId xmlns:a16="http://schemas.microsoft.com/office/drawing/2014/main" id="{59402C97-7B38-C2B8-DD3F-B34CFE3200DE}"/>
              </a:ext>
            </a:extLst>
          </p:cNvPr>
          <p:cNvSpPr>
            <a:spLocks noGrp="1"/>
          </p:cNvSpPr>
          <p:nvPr>
            <p:ph type="body" sz="quarter" idx="16"/>
          </p:nvPr>
        </p:nvSpPr>
        <p:spPr>
          <a:xfrm>
            <a:off x="788657" y="359776"/>
            <a:ext cx="10614687" cy="803654"/>
          </a:xfrm>
        </p:spPr>
        <p:txBody>
          <a:bodyPr/>
          <a:lstStyle/>
          <a:p>
            <a:r>
              <a:rPr lang="en-IE" dirty="0"/>
              <a:t>Financial Planning vs. Forecasting</a:t>
            </a:r>
            <a:endParaRPr lang="en-GB" dirty="0"/>
          </a:p>
          <a:p>
            <a:endParaRPr lang="en-IE" dirty="0"/>
          </a:p>
        </p:txBody>
      </p:sp>
      <p:sp>
        <p:nvSpPr>
          <p:cNvPr id="4" name="Text Placeholder 3">
            <a:extLst>
              <a:ext uri="{FF2B5EF4-FFF2-40B4-BE49-F238E27FC236}">
                <a16:creationId xmlns:a16="http://schemas.microsoft.com/office/drawing/2014/main" id="{0937D09E-170F-88AA-D219-ED250716E18B}"/>
              </a:ext>
            </a:extLst>
          </p:cNvPr>
          <p:cNvSpPr>
            <a:spLocks noGrp="1"/>
          </p:cNvSpPr>
          <p:nvPr>
            <p:ph type="body" sz="quarter" idx="19"/>
          </p:nvPr>
        </p:nvSpPr>
        <p:spPr>
          <a:xfrm>
            <a:off x="774803" y="940846"/>
            <a:ext cx="10614687" cy="803654"/>
          </a:xfrm>
        </p:spPr>
        <p:txBody>
          <a:bodyPr/>
          <a:lstStyle/>
          <a:p>
            <a:r>
              <a:rPr lang="en-US" dirty="0"/>
              <a:t>How do they work together? </a:t>
            </a:r>
            <a:endParaRPr lang="en-IE" dirty="0"/>
          </a:p>
        </p:txBody>
      </p:sp>
    </p:spTree>
    <p:extLst>
      <p:ext uri="{BB962C8B-B14F-4D97-AF65-F5344CB8AC3E}">
        <p14:creationId xmlns:p14="http://schemas.microsoft.com/office/powerpoint/2010/main" val="2320988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48EC-C107-1D7F-124C-B201B367C69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5B3A921-AB91-4E56-B891-BB19BDCC356D}"/>
              </a:ext>
            </a:extLst>
          </p:cNvPr>
          <p:cNvSpPr>
            <a:spLocks noGrp="1"/>
          </p:cNvSpPr>
          <p:nvPr>
            <p:ph type="body" sz="quarter" idx="4294967295"/>
          </p:nvPr>
        </p:nvSpPr>
        <p:spPr>
          <a:xfrm>
            <a:off x="7943850" y="1928962"/>
            <a:ext cx="3899197" cy="870198"/>
          </a:xfrm>
          <a:prstGeom prst="rect">
            <a:avLst/>
          </a:prstGeom>
        </p:spPr>
        <p:txBody>
          <a:bodyPr/>
          <a:lstStyle/>
          <a:p>
            <a:pPr marL="0" indent="0" algn="r">
              <a:lnSpc>
                <a:spcPct val="100000"/>
              </a:lnSpc>
              <a:buNone/>
            </a:pPr>
            <a:r>
              <a:rPr lang="en-US" sz="3200" dirty="0">
                <a:solidFill>
                  <a:schemeClr val="bg1"/>
                </a:solidFill>
              </a:rPr>
              <a:t>Select Your Business Model</a:t>
            </a:r>
            <a:endParaRPr lang="en-GB" sz="3200" dirty="0">
              <a:solidFill>
                <a:schemeClr val="bg1"/>
              </a:solidFill>
            </a:endParaRPr>
          </a:p>
        </p:txBody>
      </p:sp>
      <p:sp>
        <p:nvSpPr>
          <p:cNvPr id="3" name="Text Placeholder 2">
            <a:extLst>
              <a:ext uri="{FF2B5EF4-FFF2-40B4-BE49-F238E27FC236}">
                <a16:creationId xmlns:a16="http://schemas.microsoft.com/office/drawing/2014/main" id="{F15920F0-C780-A0C1-FDAF-F300DA48E55E}"/>
              </a:ext>
            </a:extLst>
          </p:cNvPr>
          <p:cNvSpPr>
            <a:spLocks noGrp="1"/>
          </p:cNvSpPr>
          <p:nvPr>
            <p:ph type="body" sz="quarter" idx="4294967295"/>
          </p:nvPr>
        </p:nvSpPr>
        <p:spPr>
          <a:xfrm>
            <a:off x="9376759" y="1082093"/>
            <a:ext cx="2466288" cy="319777"/>
          </a:xfrm>
          <a:prstGeom prst="rect">
            <a:avLst/>
          </a:prstGeom>
        </p:spPr>
        <p:txBody>
          <a:bodyPr/>
          <a:lstStyle/>
          <a:p>
            <a:pPr marL="0" indent="0" algn="r" defTabSz="914400" rtl="0" eaLnBrk="1" latinLnBrk="0" hangingPunct="1">
              <a:lnSpc>
                <a:spcPct val="100000"/>
              </a:lnSpc>
              <a:spcBef>
                <a:spcPts val="0"/>
              </a:spcBef>
              <a:buFont typeface="Arial" panose="020B0604020202020204" pitchFamily="34" charset="0"/>
              <a:buNone/>
            </a:pPr>
            <a:r>
              <a:rPr lang="en-GB" sz="4400" b="1" dirty="0">
                <a:solidFill>
                  <a:schemeClr val="bg1"/>
                </a:solidFill>
              </a:rPr>
              <a:t>Section 2</a:t>
            </a:r>
          </a:p>
        </p:txBody>
      </p:sp>
      <p:sp>
        <p:nvSpPr>
          <p:cNvPr id="5" name="Text Placeholder 4">
            <a:extLst>
              <a:ext uri="{FF2B5EF4-FFF2-40B4-BE49-F238E27FC236}">
                <a16:creationId xmlns:a16="http://schemas.microsoft.com/office/drawing/2014/main" id="{DB065532-0839-949E-6DC3-E856B41F6D99}"/>
              </a:ext>
            </a:extLst>
          </p:cNvPr>
          <p:cNvSpPr>
            <a:spLocks noGrp="1"/>
          </p:cNvSpPr>
          <p:nvPr>
            <p:ph type="body" sz="quarter" idx="23"/>
          </p:nvPr>
        </p:nvSpPr>
        <p:spPr>
          <a:xfrm>
            <a:off x="620612" y="4563633"/>
            <a:ext cx="11088152" cy="1248936"/>
          </a:xfrm>
        </p:spPr>
        <p:txBody>
          <a:bodyPr/>
          <a:lstStyle/>
          <a:p>
            <a:pPr algn="ctr"/>
            <a:r>
              <a:rPr lang="en-US" sz="2800" i="1" dirty="0">
                <a:solidFill>
                  <a:srgbClr val="E96751"/>
                </a:solidFill>
              </a:rPr>
              <a:t>What </a:t>
            </a:r>
            <a:r>
              <a:rPr lang="en-US" sz="2800" b="1" i="1" dirty="0">
                <a:solidFill>
                  <a:srgbClr val="E96751"/>
                </a:solidFill>
              </a:rPr>
              <a:t>type of business </a:t>
            </a:r>
            <a:r>
              <a:rPr lang="en-US" sz="2800" i="1" dirty="0">
                <a:solidFill>
                  <a:srgbClr val="E96751"/>
                </a:solidFill>
              </a:rPr>
              <a:t>or alternative accommodation </a:t>
            </a:r>
            <a:r>
              <a:rPr lang="en-US" sz="2800" b="1" i="1" dirty="0">
                <a:solidFill>
                  <a:srgbClr val="E96751"/>
                </a:solidFill>
              </a:rPr>
              <a:t>model</a:t>
            </a:r>
            <a:r>
              <a:rPr lang="en-US" sz="2800" i="1" dirty="0">
                <a:solidFill>
                  <a:srgbClr val="E96751"/>
                </a:solidFill>
              </a:rPr>
              <a:t> is right for me, and how do I plan financially for it?</a:t>
            </a:r>
          </a:p>
          <a:p>
            <a:r>
              <a:rPr lang="en-US" sz="2800" b="1" dirty="0">
                <a:solidFill>
                  <a:srgbClr val="EC7C69"/>
                </a:solidFill>
              </a:rPr>
              <a:t>Objective: </a:t>
            </a:r>
            <a:r>
              <a:rPr lang="en-US" dirty="0"/>
              <a:t>To identify and define the accommodation business model that fits your values, site, budget, and market.</a:t>
            </a:r>
          </a:p>
          <a:p>
            <a:endParaRPr lang="en-US" sz="2200" dirty="0">
              <a:solidFill>
                <a:srgbClr val="414141"/>
              </a:solidFill>
            </a:endParaRPr>
          </a:p>
        </p:txBody>
      </p:sp>
      <p:sp>
        <p:nvSpPr>
          <p:cNvPr id="11" name="Slide Number Placeholder 5">
            <a:extLst>
              <a:ext uri="{FF2B5EF4-FFF2-40B4-BE49-F238E27FC236}">
                <a16:creationId xmlns:a16="http://schemas.microsoft.com/office/drawing/2014/main" id="{9959E393-DADC-C4F7-438C-5B2AE51C92E7}"/>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25</a:t>
            </a:fld>
            <a:endParaRPr lang="fr-CA" dirty="0"/>
          </a:p>
        </p:txBody>
      </p:sp>
      <p:pic>
        <p:nvPicPr>
          <p:cNvPr id="13" name="Picture Placeholder 12" descr="A person holding a small house&#10;&#10;AI-generated content may be incorrect.">
            <a:extLst>
              <a:ext uri="{FF2B5EF4-FFF2-40B4-BE49-F238E27FC236}">
                <a16:creationId xmlns:a16="http://schemas.microsoft.com/office/drawing/2014/main" id="{2B3C53EF-31F6-F42E-18B4-AD0023891DB7}"/>
              </a:ext>
            </a:extLst>
          </p:cNvPr>
          <p:cNvPicPr>
            <a:picLocks noGrp="1" noChangeAspect="1"/>
          </p:cNvPicPr>
          <p:nvPr>
            <p:ph type="pic" sz="quarter" idx="22"/>
          </p:nvPr>
        </p:nvPicPr>
        <p:blipFill>
          <a:blip r:embed="rId2"/>
          <a:srcRect t="8676" b="8676"/>
          <a:stretch>
            <a:fillRect/>
          </a:stretch>
        </p:blipFill>
        <p:spPr>
          <a:xfrm>
            <a:off x="3002" y="148452"/>
            <a:ext cx="7048500" cy="3888089"/>
          </a:xfrm>
        </p:spPr>
      </p:pic>
    </p:spTree>
    <p:extLst>
      <p:ext uri="{BB962C8B-B14F-4D97-AF65-F5344CB8AC3E}">
        <p14:creationId xmlns:p14="http://schemas.microsoft.com/office/powerpoint/2010/main" val="1477863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0C979-6CB3-D08A-F22A-06C153F6BBB5}"/>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D2E6EE88-BA01-73F5-4F1D-852407E09904}"/>
              </a:ext>
            </a:extLst>
          </p:cNvPr>
          <p:cNvSpPr>
            <a:spLocks noGrp="1"/>
          </p:cNvSpPr>
          <p:nvPr>
            <p:ph type="body" sz="quarter" idx="28"/>
          </p:nvPr>
        </p:nvSpPr>
        <p:spPr>
          <a:xfrm>
            <a:off x="600550" y="1176930"/>
            <a:ext cx="5177408" cy="4671588"/>
          </a:xfrm>
        </p:spPr>
        <p:txBody>
          <a:bodyPr/>
          <a:lstStyle/>
          <a:p>
            <a:pPr marL="0" indent="0"/>
            <a:r>
              <a:rPr lang="en-US" b="1" i="1" dirty="0"/>
              <a:t>To align your financial strategy with a business model that is operationally and financially realistic.</a:t>
            </a:r>
          </a:p>
          <a:p>
            <a:pPr marL="0" indent="0"/>
            <a:r>
              <a:rPr lang="en-US" dirty="0"/>
              <a:t>Before calculating costs or setting prices, you must understand what kind of accommodation business you're building. Different models—such as glamping, eco-lodges, tiny homes, or heritage stays—come with distinct cost structures, regulations, customer types, and income opportunities. This section helps you explore these models and decide which one fits your vision, land, and goals.</a:t>
            </a:r>
            <a:endParaRPr lang="en-IE" sz="2200" b="0" dirty="0"/>
          </a:p>
        </p:txBody>
      </p:sp>
      <p:sp>
        <p:nvSpPr>
          <p:cNvPr id="9" name="Text Placeholder 8">
            <a:extLst>
              <a:ext uri="{FF2B5EF4-FFF2-40B4-BE49-F238E27FC236}">
                <a16:creationId xmlns:a16="http://schemas.microsoft.com/office/drawing/2014/main" id="{66676072-4512-1A71-EA2C-0ADA02DF80FD}"/>
              </a:ext>
            </a:extLst>
          </p:cNvPr>
          <p:cNvSpPr>
            <a:spLocks noGrp="1"/>
          </p:cNvSpPr>
          <p:nvPr>
            <p:ph type="body" sz="quarter" idx="27"/>
          </p:nvPr>
        </p:nvSpPr>
        <p:spPr>
          <a:xfrm>
            <a:off x="600550" y="405222"/>
            <a:ext cx="5041923" cy="720752"/>
          </a:xfrm>
        </p:spPr>
        <p:txBody>
          <a:bodyPr/>
          <a:lstStyle/>
          <a:p>
            <a:r>
              <a:rPr lang="en-US" sz="3000" dirty="0"/>
              <a:t>Select Your Business Model</a:t>
            </a:r>
          </a:p>
        </p:txBody>
      </p:sp>
      <p:sp>
        <p:nvSpPr>
          <p:cNvPr id="30" name="Text Placeholder 1">
            <a:extLst>
              <a:ext uri="{FF2B5EF4-FFF2-40B4-BE49-F238E27FC236}">
                <a16:creationId xmlns:a16="http://schemas.microsoft.com/office/drawing/2014/main" id="{760F5703-9525-88DA-B324-8C93C4ED9675}"/>
              </a:ext>
            </a:extLst>
          </p:cNvPr>
          <p:cNvSpPr>
            <a:spLocks noGrp="1"/>
          </p:cNvSpPr>
          <p:nvPr>
            <p:ph type="body" sz="quarter" idx="4294967295"/>
          </p:nvPr>
        </p:nvSpPr>
        <p:spPr>
          <a:xfrm>
            <a:off x="5862882" y="1682748"/>
            <a:ext cx="700387" cy="689518"/>
          </a:xfrm>
          <a:prstGeom prst="rect">
            <a:avLst/>
          </a:prstGeom>
        </p:spPr>
        <p:txBody>
          <a:bodyPr anchor="ctr"/>
          <a:lstStyle/>
          <a:p>
            <a:pPr marL="0" indent="0" algn="ctr">
              <a:buNone/>
            </a:pPr>
            <a:r>
              <a:rPr lang="en-IE" sz="3200" dirty="0">
                <a:solidFill>
                  <a:schemeClr val="bg1"/>
                </a:solidFill>
              </a:rPr>
              <a:t>06</a:t>
            </a:r>
          </a:p>
        </p:txBody>
      </p:sp>
      <p:sp>
        <p:nvSpPr>
          <p:cNvPr id="31" name="Text Placeholder 2">
            <a:extLst>
              <a:ext uri="{FF2B5EF4-FFF2-40B4-BE49-F238E27FC236}">
                <a16:creationId xmlns:a16="http://schemas.microsoft.com/office/drawing/2014/main" id="{1CEE5A04-B2D2-04E4-7BAE-38AC481B4339}"/>
              </a:ext>
            </a:extLst>
          </p:cNvPr>
          <p:cNvSpPr>
            <a:spLocks noGrp="1"/>
          </p:cNvSpPr>
          <p:nvPr>
            <p:ph type="body" sz="quarter" idx="4294967295"/>
          </p:nvPr>
        </p:nvSpPr>
        <p:spPr>
          <a:xfrm>
            <a:off x="6698177" y="1812205"/>
            <a:ext cx="4931847" cy="689519"/>
          </a:xfrm>
          <a:prstGeom prst="rect">
            <a:avLst/>
          </a:prstGeom>
        </p:spPr>
        <p:txBody>
          <a:bodyPr anchor="ctr"/>
          <a:lstStyle/>
          <a:p>
            <a:pPr marL="0" indent="0">
              <a:spcBef>
                <a:spcPts val="0"/>
              </a:spcBef>
              <a:buNone/>
            </a:pPr>
            <a:r>
              <a:rPr lang="en-IE" sz="2200" b="1" dirty="0">
                <a:solidFill>
                  <a:srgbClr val="595959"/>
                </a:solidFill>
              </a:rPr>
              <a:t>Understanding Alternative Accommodation Models</a:t>
            </a:r>
          </a:p>
          <a:p>
            <a:pPr marL="0" indent="0">
              <a:spcBef>
                <a:spcPts val="0"/>
              </a:spcBef>
              <a:buNone/>
            </a:pPr>
            <a:r>
              <a:rPr lang="en-US" sz="1800" i="1" dirty="0">
                <a:solidFill>
                  <a:srgbClr val="595959"/>
                </a:solidFill>
              </a:rPr>
              <a:t>Introduction and detailed information available in Module 1 Section 3 and Module 6 Section 3</a:t>
            </a:r>
          </a:p>
          <a:p>
            <a:pPr marL="0" indent="0">
              <a:spcBef>
                <a:spcPts val="0"/>
              </a:spcBef>
              <a:buNone/>
            </a:pPr>
            <a:endParaRPr lang="en-IE" sz="2200" dirty="0">
              <a:solidFill>
                <a:srgbClr val="595959"/>
              </a:solidFill>
            </a:endParaRPr>
          </a:p>
        </p:txBody>
      </p:sp>
      <p:sp>
        <p:nvSpPr>
          <p:cNvPr id="32" name="Text Placeholder 4">
            <a:extLst>
              <a:ext uri="{FF2B5EF4-FFF2-40B4-BE49-F238E27FC236}">
                <a16:creationId xmlns:a16="http://schemas.microsoft.com/office/drawing/2014/main" id="{FEC4D371-12A0-CF94-B0D8-87925365E9EB}"/>
              </a:ext>
            </a:extLst>
          </p:cNvPr>
          <p:cNvSpPr>
            <a:spLocks noGrp="1"/>
          </p:cNvSpPr>
          <p:nvPr>
            <p:ph type="body" sz="quarter" idx="4294967295"/>
          </p:nvPr>
        </p:nvSpPr>
        <p:spPr>
          <a:xfrm>
            <a:off x="5884585" y="3221535"/>
            <a:ext cx="700387" cy="689518"/>
          </a:xfrm>
          <a:prstGeom prst="rect">
            <a:avLst/>
          </a:prstGeom>
        </p:spPr>
        <p:txBody>
          <a:bodyPr anchor="ctr"/>
          <a:lstStyle/>
          <a:p>
            <a:pPr marL="0" indent="0" algn="ctr">
              <a:buNone/>
            </a:pPr>
            <a:r>
              <a:rPr lang="en-IE" sz="3200" dirty="0">
                <a:solidFill>
                  <a:schemeClr val="bg1"/>
                </a:solidFill>
              </a:rPr>
              <a:t>07</a:t>
            </a:r>
          </a:p>
        </p:txBody>
      </p:sp>
      <p:sp>
        <p:nvSpPr>
          <p:cNvPr id="33" name="Text Placeholder 5">
            <a:extLst>
              <a:ext uri="{FF2B5EF4-FFF2-40B4-BE49-F238E27FC236}">
                <a16:creationId xmlns:a16="http://schemas.microsoft.com/office/drawing/2014/main" id="{C7F955D3-2949-DB20-C981-1AD577AB012F}"/>
              </a:ext>
            </a:extLst>
          </p:cNvPr>
          <p:cNvSpPr>
            <a:spLocks noGrp="1"/>
          </p:cNvSpPr>
          <p:nvPr>
            <p:ph type="body" sz="quarter" idx="4294967295"/>
          </p:nvPr>
        </p:nvSpPr>
        <p:spPr>
          <a:xfrm>
            <a:off x="6748162" y="3381285"/>
            <a:ext cx="5110169" cy="689519"/>
          </a:xfrm>
          <a:prstGeom prst="rect">
            <a:avLst/>
          </a:prstGeom>
        </p:spPr>
        <p:txBody>
          <a:bodyPr anchor="ctr"/>
          <a:lstStyle/>
          <a:p>
            <a:pPr marL="0" indent="0">
              <a:spcBef>
                <a:spcPts val="0"/>
              </a:spcBef>
              <a:buNone/>
            </a:pPr>
            <a:r>
              <a:rPr lang="en-IE" sz="2200" b="1" dirty="0">
                <a:solidFill>
                  <a:srgbClr val="595959"/>
                </a:solidFill>
              </a:rPr>
              <a:t>Introduction to Start-Up Costs and Initial Budgeting </a:t>
            </a:r>
          </a:p>
          <a:p>
            <a:pPr marL="0" indent="0">
              <a:spcBef>
                <a:spcPts val="0"/>
              </a:spcBef>
              <a:buNone/>
            </a:pPr>
            <a:r>
              <a:rPr lang="en-US" sz="1800" i="1" dirty="0">
                <a:solidFill>
                  <a:srgbClr val="595959"/>
                </a:solidFill>
              </a:rPr>
              <a:t>Overview of estimated start-up costs based on your chosen model. More detail on this in Module 6 Section 2).</a:t>
            </a:r>
          </a:p>
          <a:p>
            <a:pPr marL="0" indent="0">
              <a:spcBef>
                <a:spcPts val="0"/>
              </a:spcBef>
              <a:buNone/>
            </a:pPr>
            <a:endParaRPr lang="en-US" sz="1800" i="1" dirty="0">
              <a:solidFill>
                <a:srgbClr val="595959"/>
              </a:solidFill>
            </a:endParaRPr>
          </a:p>
          <a:p>
            <a:pPr marL="0" indent="0">
              <a:spcBef>
                <a:spcPts val="0"/>
              </a:spcBef>
              <a:buNone/>
            </a:pPr>
            <a:endParaRPr lang="en-IE" sz="2200" b="1" dirty="0">
              <a:solidFill>
                <a:srgbClr val="595959"/>
              </a:solidFill>
            </a:endParaRPr>
          </a:p>
        </p:txBody>
      </p:sp>
      <p:cxnSp>
        <p:nvCxnSpPr>
          <p:cNvPr id="2" name="Straight Connector 1">
            <a:extLst>
              <a:ext uri="{FF2B5EF4-FFF2-40B4-BE49-F238E27FC236}">
                <a16:creationId xmlns:a16="http://schemas.microsoft.com/office/drawing/2014/main" id="{1A84D06F-9F70-A6D5-7F63-8D93B76D78F6}"/>
              </a:ext>
            </a:extLst>
          </p:cNvPr>
          <p:cNvCxnSpPr>
            <a:cxnSpLocks/>
          </p:cNvCxnSpPr>
          <p:nvPr/>
        </p:nvCxnSpPr>
        <p:spPr>
          <a:xfrm flipH="1">
            <a:off x="5658046" y="263118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946314C-DF9B-3830-1CC2-5CD78F17A890}"/>
              </a:ext>
            </a:extLst>
          </p:cNvPr>
          <p:cNvCxnSpPr>
            <a:cxnSpLocks/>
          </p:cNvCxnSpPr>
          <p:nvPr/>
        </p:nvCxnSpPr>
        <p:spPr>
          <a:xfrm flipH="1">
            <a:off x="5777958" y="423900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278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C0BE1-CF95-AE2B-06D8-C4C78B99CD2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0BA0F49-77AD-F6F2-9934-5CD2962830B2}"/>
              </a:ext>
            </a:extLst>
          </p:cNvPr>
          <p:cNvSpPr>
            <a:spLocks noGrp="1"/>
          </p:cNvSpPr>
          <p:nvPr>
            <p:ph type="body" sz="quarter" idx="16"/>
          </p:nvPr>
        </p:nvSpPr>
        <p:spPr>
          <a:xfrm>
            <a:off x="4295552" y="186544"/>
            <a:ext cx="7504847" cy="803654"/>
          </a:xfrm>
        </p:spPr>
        <p:txBody>
          <a:bodyPr/>
          <a:lstStyle/>
          <a:p>
            <a:r>
              <a:rPr lang="en-IE" sz="2800" dirty="0"/>
              <a:t>Understanding Alternative Accommodation Models</a:t>
            </a:r>
          </a:p>
        </p:txBody>
      </p:sp>
      <p:sp>
        <p:nvSpPr>
          <p:cNvPr id="6" name="Text Placeholder 5">
            <a:extLst>
              <a:ext uri="{FF2B5EF4-FFF2-40B4-BE49-F238E27FC236}">
                <a16:creationId xmlns:a16="http://schemas.microsoft.com/office/drawing/2014/main" id="{BEDBB62E-9A07-3F50-AC33-58B7399EB674}"/>
              </a:ext>
            </a:extLst>
          </p:cNvPr>
          <p:cNvSpPr>
            <a:spLocks noGrp="1"/>
          </p:cNvSpPr>
          <p:nvPr>
            <p:ph type="body" sz="quarter" idx="23"/>
          </p:nvPr>
        </p:nvSpPr>
        <p:spPr>
          <a:xfrm>
            <a:off x="4295553" y="1142094"/>
            <a:ext cx="7221426" cy="803654"/>
          </a:xfrm>
        </p:spPr>
        <p:txBody>
          <a:bodyPr/>
          <a:lstStyle/>
          <a:p>
            <a:pPr>
              <a:spcAft>
                <a:spcPts val="600"/>
              </a:spcAft>
            </a:pPr>
            <a:r>
              <a:rPr lang="en-IE" sz="2200" b="0" dirty="0">
                <a:solidFill>
                  <a:srgbClr val="595959"/>
                </a:solidFill>
              </a:rPr>
              <a:t>First</a:t>
            </a:r>
            <a:r>
              <a:rPr lang="en-US" sz="2200" b="0" dirty="0">
                <a:solidFill>
                  <a:srgbClr val="595959"/>
                </a:solidFill>
              </a:rPr>
              <a:t>, you need to understand what the Alternative Accommodation Model is and decide which one you are going to invest in</a:t>
            </a:r>
            <a:r>
              <a:rPr lang="en-IE" sz="2200" b="0" dirty="0">
                <a:solidFill>
                  <a:srgbClr val="595959"/>
                </a:solidFill>
              </a:rPr>
              <a:t>. </a:t>
            </a:r>
            <a:r>
              <a:rPr lang="en-US" sz="2200" b="0" dirty="0">
                <a:solidFill>
                  <a:srgbClr val="595959"/>
                </a:solidFill>
              </a:rPr>
              <a:t>Different alternative tourism accommodations have varying cost structures and operational considerations. Understanding your specific model will help tailor your financial plan. Common types of rural glamping accommodations include: </a:t>
            </a:r>
          </a:p>
          <a:p>
            <a:pPr marL="342900" indent="-342900">
              <a:spcAft>
                <a:spcPts val="600"/>
              </a:spcAft>
              <a:buFont typeface="Wingdings" panose="05000000000000000000" pitchFamily="2" charset="2"/>
              <a:buChar char="v"/>
            </a:pPr>
            <a:endParaRPr lang="en-US" sz="1000" b="0" dirty="0">
              <a:solidFill>
                <a:srgbClr val="595959"/>
              </a:solidFill>
            </a:endParaRPr>
          </a:p>
          <a:p>
            <a:pPr marL="342900" indent="-342900">
              <a:spcAft>
                <a:spcPts val="600"/>
              </a:spcAft>
              <a:buFont typeface="Wingdings" panose="05000000000000000000" pitchFamily="2" charset="2"/>
              <a:buChar char="v"/>
            </a:pPr>
            <a:r>
              <a:rPr lang="en-US" sz="2200" b="0" dirty="0">
                <a:solidFill>
                  <a:srgbClr val="595959"/>
                </a:solidFill>
              </a:rPr>
              <a:t>Bell Tents, Yurts, and Safari Tents</a:t>
            </a:r>
          </a:p>
          <a:p>
            <a:pPr marL="342900" indent="-342900">
              <a:spcAft>
                <a:spcPts val="600"/>
              </a:spcAft>
              <a:buFont typeface="Wingdings" panose="05000000000000000000" pitchFamily="2" charset="2"/>
              <a:buChar char="v"/>
            </a:pPr>
            <a:r>
              <a:rPr lang="en-US" sz="2200" b="0" dirty="0">
                <a:solidFill>
                  <a:srgbClr val="595959"/>
                </a:solidFill>
              </a:rPr>
              <a:t>Glamping Pods and Shepherd’s Huts</a:t>
            </a:r>
          </a:p>
          <a:p>
            <a:pPr marL="342900" indent="-342900">
              <a:spcAft>
                <a:spcPts val="600"/>
              </a:spcAft>
              <a:buFont typeface="Wingdings" panose="05000000000000000000" pitchFamily="2" charset="2"/>
              <a:buChar char="v"/>
            </a:pPr>
            <a:r>
              <a:rPr lang="en-US" sz="2200" b="0" dirty="0">
                <a:solidFill>
                  <a:srgbClr val="595959"/>
                </a:solidFill>
              </a:rPr>
              <a:t>Refurbished Barns or Farm Buildings</a:t>
            </a:r>
          </a:p>
          <a:p>
            <a:pPr marL="342900" indent="-342900">
              <a:spcAft>
                <a:spcPts val="600"/>
              </a:spcAft>
              <a:buFont typeface="Wingdings" panose="05000000000000000000" pitchFamily="2" charset="2"/>
              <a:buChar char="v"/>
            </a:pPr>
            <a:r>
              <a:rPr lang="en-US" sz="2200" b="0" dirty="0">
                <a:solidFill>
                  <a:srgbClr val="595959"/>
                </a:solidFill>
              </a:rPr>
              <a:t>Pop-up Units (Tiny Homes, Containers)</a:t>
            </a:r>
          </a:p>
          <a:p>
            <a:pPr>
              <a:spcAft>
                <a:spcPts val="600"/>
              </a:spcAft>
            </a:pPr>
            <a:endParaRPr lang="en-US" sz="1000" b="0" dirty="0">
              <a:solidFill>
                <a:srgbClr val="595959"/>
              </a:solidFill>
            </a:endParaRPr>
          </a:p>
          <a:p>
            <a:pPr>
              <a:spcAft>
                <a:spcPts val="600"/>
              </a:spcAft>
            </a:pPr>
            <a:r>
              <a:rPr lang="en-US" sz="2200" b="0" dirty="0">
                <a:solidFill>
                  <a:srgbClr val="595959"/>
                </a:solidFill>
              </a:rPr>
              <a:t>For more options and information, see Module 1 Section 3 and Module 7 Part 1</a:t>
            </a:r>
            <a:endParaRPr lang="en-IE" sz="2200" b="0" dirty="0">
              <a:solidFill>
                <a:srgbClr val="595959"/>
              </a:solidFill>
            </a:endParaRPr>
          </a:p>
        </p:txBody>
      </p:sp>
      <p:sp>
        <p:nvSpPr>
          <p:cNvPr id="2" name="Text Placeholder 1">
            <a:extLst>
              <a:ext uri="{FF2B5EF4-FFF2-40B4-BE49-F238E27FC236}">
                <a16:creationId xmlns:a16="http://schemas.microsoft.com/office/drawing/2014/main" id="{5F057632-ACF1-DA1F-7E53-FF32C95DA6FD}"/>
              </a:ext>
            </a:extLst>
          </p:cNvPr>
          <p:cNvSpPr>
            <a:spLocks noGrp="1"/>
          </p:cNvSpPr>
          <p:nvPr>
            <p:ph type="body" sz="quarter" idx="19"/>
          </p:nvPr>
        </p:nvSpPr>
        <p:spPr/>
        <p:txBody>
          <a:bodyPr/>
          <a:lstStyle/>
          <a:p>
            <a:pPr algn="ctr">
              <a:lnSpc>
                <a:spcPct val="100000"/>
              </a:lnSpc>
            </a:pPr>
            <a:r>
              <a:rPr lang="en-IE" sz="2600" dirty="0"/>
              <a:t>Decide on your ATA Business Model </a:t>
            </a:r>
          </a:p>
        </p:txBody>
      </p:sp>
      <p:grpSp>
        <p:nvGrpSpPr>
          <p:cNvPr id="3" name="Group 2">
            <a:extLst>
              <a:ext uri="{FF2B5EF4-FFF2-40B4-BE49-F238E27FC236}">
                <a16:creationId xmlns:a16="http://schemas.microsoft.com/office/drawing/2014/main" id="{7D632CE2-81AC-D279-C1F4-E67BA211E064}"/>
              </a:ext>
            </a:extLst>
          </p:cNvPr>
          <p:cNvGrpSpPr/>
          <p:nvPr/>
        </p:nvGrpSpPr>
        <p:grpSpPr>
          <a:xfrm>
            <a:off x="11081474" y="76852"/>
            <a:ext cx="720000" cy="861774"/>
            <a:chOff x="1016000" y="1024973"/>
            <a:chExt cx="1016000" cy="1216059"/>
          </a:xfrm>
        </p:grpSpPr>
        <p:sp>
          <p:nvSpPr>
            <p:cNvPr id="7" name="Oval 6">
              <a:extLst>
                <a:ext uri="{FF2B5EF4-FFF2-40B4-BE49-F238E27FC236}">
                  <a16:creationId xmlns:a16="http://schemas.microsoft.com/office/drawing/2014/main" id="{75A682FA-CC35-C863-BD84-4F533208BCAE}"/>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ACEF46AF-4444-F392-2C1A-335D4AEB2BF8}"/>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pic>
        <p:nvPicPr>
          <p:cNvPr id="9" name="Picture 2" descr="pod-366">
            <a:extLst>
              <a:ext uri="{FF2B5EF4-FFF2-40B4-BE49-F238E27FC236}">
                <a16:creationId xmlns:a16="http://schemas.microsoft.com/office/drawing/2014/main" id="{F5BB4BF4-4F97-BAEF-3854-61448A144CA9}"/>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7323" b="7323"/>
          <a:stretch/>
        </p:blipFill>
        <p:spPr bwMode="auto">
          <a:xfrm>
            <a:off x="392113" y="0"/>
            <a:ext cx="3422650" cy="194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691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E4BEA-D21C-420C-09A2-56B3DC7E6EEE}"/>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C82CA12B-5CCC-D85C-A8FF-31B3AD83A374}"/>
              </a:ext>
            </a:extLst>
          </p:cNvPr>
          <p:cNvGrpSpPr/>
          <p:nvPr/>
        </p:nvGrpSpPr>
        <p:grpSpPr>
          <a:xfrm>
            <a:off x="798380" y="277906"/>
            <a:ext cx="10521156" cy="6208620"/>
            <a:chOff x="798381" y="1738841"/>
            <a:chExt cx="8128000" cy="5418666"/>
          </a:xfrm>
          <a:solidFill>
            <a:srgbClr val="414DA1"/>
          </a:solidFill>
          <a:scene3d>
            <a:camera prst="orthographicFront">
              <a:rot lat="0" lon="0" rev="0"/>
            </a:camera>
            <a:lightRig rig="soft" dir="t">
              <a:rot lat="0" lon="0" rev="0"/>
            </a:lightRig>
          </a:scene3d>
        </p:grpSpPr>
        <p:sp>
          <p:nvSpPr>
            <p:cNvPr id="8" name="Freeform: Shape 7">
              <a:extLst>
                <a:ext uri="{FF2B5EF4-FFF2-40B4-BE49-F238E27FC236}">
                  <a16:creationId xmlns:a16="http://schemas.microsoft.com/office/drawing/2014/main" id="{A75603B2-D433-E179-6153-C1CCC59F9BFB}"/>
                </a:ext>
              </a:extLst>
            </p:cNvPr>
            <p:cNvSpPr/>
            <p:nvPr/>
          </p:nvSpPr>
          <p:spPr>
            <a:xfrm>
              <a:off x="798381" y="1738841"/>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defTabSz="1066800">
                <a:lnSpc>
                  <a:spcPct val="90000"/>
                </a:lnSpc>
                <a:spcBef>
                  <a:spcPct val="0"/>
                </a:spcBef>
                <a:spcAft>
                  <a:spcPct val="35000"/>
                </a:spcAft>
              </a:pPr>
              <a:r>
                <a:rPr lang="en-US" sz="2200" b="1" dirty="0"/>
                <a:t>Bell Tents, Yurts, and Safari Tents:</a:t>
              </a:r>
              <a:r>
                <a:rPr lang="en-US" sz="2200" dirty="0"/>
                <a:t> Typically canvas-based structures. They are relatively low-cost (a basic bell tent can cost </a:t>
              </a:r>
              <a:r>
                <a:rPr lang="en-US" sz="2200" dirty="0">
                  <a:solidFill>
                    <a:schemeClr val="bg1"/>
                  </a:solidFill>
                  <a:hlinkClick r:id="rId2">
                    <a:extLst>
                      <a:ext uri="{A12FA001-AC4F-418D-AE19-62706E023703}">
                        <ahyp:hlinkClr xmlns:ahyp="http://schemas.microsoft.com/office/drawing/2018/hyperlinkcolor" val="tx"/>
                      </a:ext>
                    </a:extLst>
                  </a:hlinkClick>
                </a:rPr>
                <a:t>around</a:t>
              </a:r>
              <a:r>
                <a:rPr lang="en-US" sz="2200" dirty="0"/>
                <a:t> </a:t>
              </a:r>
              <a:r>
                <a:rPr lang="en-US" sz="2200" b="1" dirty="0"/>
                <a:t>€1,000</a:t>
              </a:r>
              <a:r>
                <a:rPr lang="en-US" sz="2200" dirty="0"/>
                <a:t>) but often </a:t>
              </a:r>
              <a:r>
                <a:rPr lang="en-US" sz="2200" b="1" dirty="0"/>
                <a:t>seasonal</a:t>
              </a:r>
              <a:r>
                <a:rPr lang="en-US" sz="2200" dirty="0"/>
                <a:t> (not ideal in cold weather). A furnished safari tent might range from €15,000 to €20,000 each. They usually require separate bathroom facilities on-site. </a:t>
              </a:r>
              <a:r>
                <a:rPr lang="en-US" b="1" dirty="0"/>
                <a:t>Read </a:t>
              </a:r>
              <a:r>
                <a:rPr lang="en-US" b="1" dirty="0">
                  <a:solidFill>
                    <a:schemeClr val="bg1"/>
                  </a:solidFill>
                  <a:hlinkClick r:id="rId2">
                    <a:extLst>
                      <a:ext uri="{A12FA001-AC4F-418D-AE19-62706E023703}">
                        <ahyp:hlinkClr xmlns:ahyp="http://schemas.microsoft.com/office/drawing/2018/hyperlinkcolor" val="tx"/>
                      </a:ext>
                    </a:extLst>
                  </a:hlinkClick>
                </a:rPr>
                <a:t>How to Set Up A Glamping Business </a:t>
              </a:r>
              <a:r>
                <a:rPr lang="en-US" b="1" dirty="0"/>
                <a:t>and </a:t>
              </a:r>
              <a:r>
                <a:rPr lang="en-US" b="1" dirty="0">
                  <a:solidFill>
                    <a:schemeClr val="bg1"/>
                  </a:solidFill>
                  <a:hlinkClick r:id="rId3">
                    <a:extLst>
                      <a:ext uri="{A12FA001-AC4F-418D-AE19-62706E023703}">
                        <ahyp:hlinkClr xmlns:ahyp="http://schemas.microsoft.com/office/drawing/2018/hyperlinkcolor" val="tx"/>
                      </a:ext>
                    </a:extLst>
                  </a:hlinkClick>
                </a:rPr>
                <a:t>Starting a Glamping Business: The Ultimate Guide </a:t>
              </a:r>
              <a:endParaRPr lang="en-GB" b="1" kern="1200" dirty="0">
                <a:solidFill>
                  <a:schemeClr val="bg1"/>
                </a:solidFill>
              </a:endParaRPr>
            </a:p>
          </p:txBody>
        </p:sp>
        <p:sp>
          <p:nvSpPr>
            <p:cNvPr id="10" name="Freeform: Shape 9">
              <a:extLst>
                <a:ext uri="{FF2B5EF4-FFF2-40B4-BE49-F238E27FC236}">
                  <a16:creationId xmlns:a16="http://schemas.microsoft.com/office/drawing/2014/main" id="{FDCC01F9-2849-0E15-DEDF-A0B161418DA2}"/>
                </a:ext>
              </a:extLst>
            </p:cNvPr>
            <p:cNvSpPr/>
            <p:nvPr/>
          </p:nvSpPr>
          <p:spPr>
            <a:xfrm>
              <a:off x="798381" y="3601507"/>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lvl="0" defTabSz="1066800">
                <a:lnSpc>
                  <a:spcPct val="90000"/>
                </a:lnSpc>
                <a:spcBef>
                  <a:spcPct val="0"/>
                </a:spcBef>
                <a:spcAft>
                  <a:spcPct val="35000"/>
                </a:spcAft>
              </a:pPr>
              <a:r>
                <a:rPr lang="en-US" sz="2200" b="1" dirty="0"/>
                <a:t>Glamping Pods and Shepherd’s Huts:</a:t>
              </a:r>
              <a:r>
                <a:rPr lang="en-US" sz="2200" dirty="0"/>
                <a:t> Solid-wall structures (wooden pods, tiny cabins, huts) that offer more weather protection. High-quality pods/huts provide year-round comfort (insulation, heating) but come at higher cost (e.g. a high-end shepherd’s hut can cost </a:t>
              </a:r>
              <a:r>
                <a:rPr lang="en-US" sz="2200" b="1" dirty="0"/>
                <a:t>€35–€50k</a:t>
              </a:r>
              <a:r>
                <a:rPr lang="en-US" sz="2200" dirty="0"/>
                <a:t> each, and a 1-bed micro-lodge cabin </a:t>
              </a:r>
              <a:r>
                <a:rPr lang="en-US" sz="2200" b="1" dirty="0"/>
                <a:t>€80k</a:t>
              </a:r>
              <a:r>
                <a:rPr lang="en-US" sz="2200" dirty="0"/>
                <a:t>). Their durability and comfort can attract higher nightly rates and better off-season occupancy.</a:t>
              </a:r>
              <a:endParaRPr lang="en-GB" sz="2200" b="1" kern="1200" dirty="0"/>
            </a:p>
          </p:txBody>
        </p:sp>
        <p:sp>
          <p:nvSpPr>
            <p:cNvPr id="12" name="Freeform: Shape 11">
              <a:extLst>
                <a:ext uri="{FF2B5EF4-FFF2-40B4-BE49-F238E27FC236}">
                  <a16:creationId xmlns:a16="http://schemas.microsoft.com/office/drawing/2014/main" id="{45FA3DAB-F8D0-7EA0-274E-231E861FF11A}"/>
                </a:ext>
              </a:extLst>
            </p:cNvPr>
            <p:cNvSpPr/>
            <p:nvPr/>
          </p:nvSpPr>
          <p:spPr>
            <a:xfrm>
              <a:off x="798381" y="5464174"/>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lvl="0" defTabSz="1066800">
                <a:lnSpc>
                  <a:spcPct val="90000"/>
                </a:lnSpc>
                <a:spcBef>
                  <a:spcPct val="0"/>
                </a:spcBef>
                <a:spcAft>
                  <a:spcPct val="35000"/>
                </a:spcAft>
              </a:pPr>
              <a:r>
                <a:rPr lang="en-US" sz="2200" b="1" dirty="0"/>
                <a:t>Refurbished Barns or Farm Buildings:</a:t>
              </a:r>
              <a:r>
                <a:rPr lang="en-US" sz="2200" dirty="0"/>
                <a:t> Converting existing structures can save on building new units, but you’ll invest in renovations (insulation, plumbing, décor). Costs vary widely based on the building’s condition. These often-become </a:t>
              </a:r>
              <a:r>
                <a:rPr lang="en-US" sz="2200" b="1" dirty="0"/>
                <a:t>year-round</a:t>
              </a:r>
              <a:r>
                <a:rPr lang="en-US" sz="2200" dirty="0"/>
                <a:t> accommodations if well insulated (similar to small cottages or B&amp;B rooms).</a:t>
              </a:r>
              <a:endParaRPr lang="en-GB" sz="2200" b="0" kern="1200" dirty="0"/>
            </a:p>
          </p:txBody>
        </p:sp>
      </p:grpSp>
      <p:pic>
        <p:nvPicPr>
          <p:cNvPr id="24" name="Picture 23">
            <a:extLst>
              <a:ext uri="{FF2B5EF4-FFF2-40B4-BE49-F238E27FC236}">
                <a16:creationId xmlns:a16="http://schemas.microsoft.com/office/drawing/2014/main" id="{3BDBFFE0-A922-CBB4-0608-DD9691DAF46C}"/>
              </a:ext>
            </a:extLst>
          </p:cNvPr>
          <p:cNvPicPr>
            <a:picLocks noChangeAspect="1"/>
          </p:cNvPicPr>
          <p:nvPr/>
        </p:nvPicPr>
        <p:blipFill>
          <a:blip r:embed="rId4"/>
          <a:stretch>
            <a:fillRect/>
          </a:stretch>
        </p:blipFill>
        <p:spPr>
          <a:xfrm>
            <a:off x="957929" y="528003"/>
            <a:ext cx="1629782" cy="1440000"/>
          </a:xfrm>
          <a:prstGeom prst="rect">
            <a:avLst/>
          </a:prstGeom>
        </p:spPr>
      </p:pic>
      <p:pic>
        <p:nvPicPr>
          <p:cNvPr id="26" name="Picture 25" descr="A house with a glass door&#10;&#10;AI-generated content may be incorrect.">
            <a:extLst>
              <a:ext uri="{FF2B5EF4-FFF2-40B4-BE49-F238E27FC236}">
                <a16:creationId xmlns:a16="http://schemas.microsoft.com/office/drawing/2014/main" id="{3C0709E3-E801-598C-B1AC-702337A3DCDF}"/>
              </a:ext>
            </a:extLst>
          </p:cNvPr>
          <p:cNvPicPr>
            <a:picLocks noChangeAspect="1"/>
          </p:cNvPicPr>
          <p:nvPr/>
        </p:nvPicPr>
        <p:blipFill>
          <a:blip r:embed="rId5"/>
          <a:stretch>
            <a:fillRect/>
          </a:stretch>
        </p:blipFill>
        <p:spPr>
          <a:xfrm>
            <a:off x="1167055" y="2468197"/>
            <a:ext cx="1211530" cy="1817295"/>
          </a:xfrm>
          <a:prstGeom prst="rect">
            <a:avLst/>
          </a:prstGeom>
        </p:spPr>
      </p:pic>
      <p:pic>
        <p:nvPicPr>
          <p:cNvPr id="28" name="Picture 27" descr="A sign on a building&#10;&#10;AI-generated content may be incorrect.">
            <a:extLst>
              <a:ext uri="{FF2B5EF4-FFF2-40B4-BE49-F238E27FC236}">
                <a16:creationId xmlns:a16="http://schemas.microsoft.com/office/drawing/2014/main" id="{D30BCBE0-0635-D14D-0CFC-99096F3CCAF9}"/>
              </a:ext>
            </a:extLst>
          </p:cNvPr>
          <p:cNvPicPr>
            <a:picLocks noChangeAspect="1"/>
          </p:cNvPicPr>
          <p:nvPr/>
        </p:nvPicPr>
        <p:blipFill>
          <a:blip r:embed="rId6"/>
          <a:stretch>
            <a:fillRect/>
          </a:stretch>
        </p:blipFill>
        <p:spPr>
          <a:xfrm>
            <a:off x="1054273" y="4633405"/>
            <a:ext cx="1324312" cy="1766047"/>
          </a:xfrm>
          <a:prstGeom prst="rect">
            <a:avLst/>
          </a:prstGeom>
        </p:spPr>
      </p:pic>
    </p:spTree>
    <p:extLst>
      <p:ext uri="{BB962C8B-B14F-4D97-AF65-F5344CB8AC3E}">
        <p14:creationId xmlns:p14="http://schemas.microsoft.com/office/powerpoint/2010/main" val="2351493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30540-2544-642F-691D-DB0315348A9D}"/>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4E4C65B7-B0D3-70F2-CC51-7E3DF4F21725}"/>
              </a:ext>
            </a:extLst>
          </p:cNvPr>
          <p:cNvGrpSpPr/>
          <p:nvPr/>
        </p:nvGrpSpPr>
        <p:grpSpPr>
          <a:xfrm>
            <a:off x="798380" y="277906"/>
            <a:ext cx="10521156" cy="4332734"/>
            <a:chOff x="798381" y="1738841"/>
            <a:chExt cx="8128000" cy="3555999"/>
          </a:xfrm>
          <a:solidFill>
            <a:srgbClr val="459597"/>
          </a:solidFill>
          <a:scene3d>
            <a:camera prst="orthographicFront">
              <a:rot lat="0" lon="0" rev="0"/>
            </a:camera>
            <a:lightRig rig="soft" dir="t">
              <a:rot lat="0" lon="0" rev="0"/>
            </a:lightRig>
          </a:scene3d>
        </p:grpSpPr>
        <p:sp>
          <p:nvSpPr>
            <p:cNvPr id="8" name="Freeform: Shape 7">
              <a:extLst>
                <a:ext uri="{FF2B5EF4-FFF2-40B4-BE49-F238E27FC236}">
                  <a16:creationId xmlns:a16="http://schemas.microsoft.com/office/drawing/2014/main" id="{148CE55E-B0B5-6838-E73E-EEEA81D2DC0A}"/>
                </a:ext>
              </a:extLst>
            </p:cNvPr>
            <p:cNvSpPr/>
            <p:nvPr/>
          </p:nvSpPr>
          <p:spPr>
            <a:xfrm>
              <a:off x="798381" y="1738841"/>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lvl="1" defTabSz="1066800">
                <a:lnSpc>
                  <a:spcPct val="90000"/>
                </a:lnSpc>
                <a:spcBef>
                  <a:spcPct val="0"/>
                </a:spcBef>
                <a:spcAft>
                  <a:spcPct val="35000"/>
                </a:spcAft>
              </a:pPr>
              <a:r>
                <a:rPr lang="en-US" sz="2200" b="1" dirty="0"/>
                <a:t>Pop-up Units (Tiny Homes, Containers):</a:t>
              </a:r>
              <a:r>
                <a:rPr lang="en-US" sz="2200" dirty="0"/>
                <a:t> Portable or semi-permanent tiny houses or converted containers. Mid-range costs (a basic timber pod might be </a:t>
              </a:r>
              <a:r>
                <a:rPr lang="en-US" sz="2200" b="1" dirty="0"/>
                <a:t>€16k</a:t>
              </a:r>
              <a:r>
                <a:rPr lang="en-US" sz="2200" dirty="0"/>
                <a:t>) and moderate weather resilience. They offer flexibility (you can relocate or remove them) and can be made stylish to charge premium prices.</a:t>
              </a:r>
              <a:endParaRPr lang="en-GB" sz="2200" b="1" kern="1200" dirty="0">
                <a:solidFill>
                  <a:schemeClr val="bg1"/>
                </a:solidFill>
              </a:endParaRPr>
            </a:p>
          </p:txBody>
        </p:sp>
        <p:sp>
          <p:nvSpPr>
            <p:cNvPr id="10" name="Freeform: Shape 9">
              <a:extLst>
                <a:ext uri="{FF2B5EF4-FFF2-40B4-BE49-F238E27FC236}">
                  <a16:creationId xmlns:a16="http://schemas.microsoft.com/office/drawing/2014/main" id="{5810F0A0-537E-5D58-EBF2-D0707F987489}"/>
                </a:ext>
              </a:extLst>
            </p:cNvPr>
            <p:cNvSpPr/>
            <p:nvPr/>
          </p:nvSpPr>
          <p:spPr>
            <a:xfrm>
              <a:off x="798381" y="3601507"/>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EC7C69"/>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lvl="0" defTabSz="1066800">
                <a:lnSpc>
                  <a:spcPct val="90000"/>
                </a:lnSpc>
                <a:spcBef>
                  <a:spcPct val="0"/>
                </a:spcBef>
                <a:spcAft>
                  <a:spcPct val="35000"/>
                </a:spcAft>
              </a:pPr>
              <a:r>
                <a:rPr lang="en-US" sz="2200" i="1" dirty="0"/>
                <a:t>The capital investment needed tends to be highest for the accommodation units themselves. If you already own land, the </a:t>
              </a:r>
              <a:r>
                <a:rPr lang="en-US" sz="2200" b="1" i="1" dirty="0"/>
                <a:t>glamping units</a:t>
              </a:r>
              <a:r>
                <a:rPr lang="en-US" sz="2200" i="1" dirty="0"/>
                <a:t> are the major expense, ranging from under </a:t>
              </a:r>
              <a:r>
                <a:rPr lang="en-US" sz="2200" b="1" i="1" dirty="0"/>
                <a:t>€ 10,000 for simple tents to over € 40,000</a:t>
              </a:r>
              <a:r>
                <a:rPr lang="en-US" sz="2200" i="1" dirty="0"/>
                <a:t> for high-end huts.</a:t>
              </a:r>
              <a:r>
                <a:rPr lang="en-US" sz="2200" dirty="0"/>
                <a:t> Also plan for infrastructure (water, power, roads) – for example, installing utilities for a small 4-unit site might cost </a:t>
              </a:r>
              <a:r>
                <a:rPr lang="en-US" sz="2200" b="1" dirty="0"/>
                <a:t>€50–€100k </a:t>
              </a:r>
              <a:r>
                <a:rPr lang="en-US" sz="2200" dirty="0"/>
                <a:t>depending on existing services.</a:t>
              </a:r>
              <a:endParaRPr lang="en-GB" sz="2200" b="1" kern="1200" dirty="0"/>
            </a:p>
          </p:txBody>
        </p:sp>
      </p:grpSp>
      <p:sp>
        <p:nvSpPr>
          <p:cNvPr id="2" name="TextBox 1">
            <a:extLst>
              <a:ext uri="{FF2B5EF4-FFF2-40B4-BE49-F238E27FC236}">
                <a16:creationId xmlns:a16="http://schemas.microsoft.com/office/drawing/2014/main" id="{CD2B9ADD-7B1D-7D1A-0548-582FD710904D}"/>
              </a:ext>
            </a:extLst>
          </p:cNvPr>
          <p:cNvSpPr txBox="1"/>
          <p:nvPr/>
        </p:nvSpPr>
        <p:spPr>
          <a:xfrm>
            <a:off x="1471253" y="5249253"/>
            <a:ext cx="6096000" cy="369332"/>
          </a:xfrm>
          <a:prstGeom prst="rect">
            <a:avLst/>
          </a:prstGeom>
          <a:noFill/>
        </p:spPr>
        <p:txBody>
          <a:bodyPr wrap="square">
            <a:spAutoFit/>
          </a:bodyPr>
          <a:lstStyle/>
          <a:p>
            <a:pPr algn="l">
              <a:buNone/>
            </a:pPr>
            <a:r>
              <a:rPr lang="en-IE" i="0" dirty="0">
                <a:solidFill>
                  <a:srgbClr val="00B0F0"/>
                </a:solidFill>
                <a:effectLst/>
                <a:hlinkClick r:id="rId2">
                  <a:extLst>
                    <a:ext uri="{A12FA001-AC4F-418D-AE19-62706E023703}">
                      <ahyp:hlinkClr xmlns:ahyp="http://schemas.microsoft.com/office/drawing/2018/hyperlinkcolor" val="tx"/>
                    </a:ext>
                  </a:extLst>
                </a:hlinkClick>
              </a:rPr>
              <a:t>Choosing Your Glamping Units</a:t>
            </a:r>
            <a:endParaRPr lang="en-IE" i="0" dirty="0">
              <a:solidFill>
                <a:srgbClr val="00B0F0"/>
              </a:solidFill>
              <a:effectLst/>
            </a:endParaRPr>
          </a:p>
        </p:txBody>
      </p:sp>
      <p:sp>
        <p:nvSpPr>
          <p:cNvPr id="3" name="TextBox 2">
            <a:extLst>
              <a:ext uri="{FF2B5EF4-FFF2-40B4-BE49-F238E27FC236}">
                <a16:creationId xmlns:a16="http://schemas.microsoft.com/office/drawing/2014/main" id="{0E40A5C7-D7FD-ABBF-DB00-FBAA9EDCBF58}"/>
              </a:ext>
            </a:extLst>
          </p:cNvPr>
          <p:cNvSpPr txBox="1"/>
          <p:nvPr/>
        </p:nvSpPr>
        <p:spPr>
          <a:xfrm>
            <a:off x="1471253" y="5610867"/>
            <a:ext cx="6096000" cy="646331"/>
          </a:xfrm>
          <a:prstGeom prst="rect">
            <a:avLst/>
          </a:prstGeom>
          <a:noFill/>
        </p:spPr>
        <p:txBody>
          <a:bodyPr wrap="square">
            <a:spAutoFit/>
          </a:bodyPr>
          <a:lstStyle/>
          <a:p>
            <a:r>
              <a:rPr lang="en-US" dirty="0">
                <a:solidFill>
                  <a:srgbClr val="00B0F0"/>
                </a:solidFill>
                <a:hlinkClick r:id="rId3">
                  <a:extLst>
                    <a:ext uri="{A12FA001-AC4F-418D-AE19-62706E023703}">
                      <ahyp:hlinkClr xmlns:ahyp="http://schemas.microsoft.com/office/drawing/2018/hyperlinkcolor" val="tx"/>
                    </a:ext>
                  </a:extLst>
                </a:hlinkClick>
              </a:rPr>
              <a:t>How to Set Up A Glamping Business </a:t>
            </a:r>
            <a:endParaRPr lang="en-US" dirty="0">
              <a:solidFill>
                <a:srgbClr val="00B0F0"/>
              </a:solidFill>
            </a:endParaRPr>
          </a:p>
          <a:p>
            <a:r>
              <a:rPr lang="en-US" dirty="0">
                <a:solidFill>
                  <a:srgbClr val="00B0F0"/>
                </a:solidFill>
                <a:hlinkClick r:id="rId4">
                  <a:extLst>
                    <a:ext uri="{A12FA001-AC4F-418D-AE19-62706E023703}">
                      <ahyp:hlinkClr xmlns:ahyp="http://schemas.microsoft.com/office/drawing/2018/hyperlinkcolor" val="tx"/>
                    </a:ext>
                  </a:extLst>
                </a:hlinkClick>
              </a:rPr>
              <a:t>Starting a Glamping Business: The Ultimate Guide </a:t>
            </a:r>
            <a:endParaRPr lang="en-IE" dirty="0">
              <a:solidFill>
                <a:srgbClr val="00B0F0"/>
              </a:solidFill>
            </a:endParaRPr>
          </a:p>
        </p:txBody>
      </p:sp>
      <p:sp>
        <p:nvSpPr>
          <p:cNvPr id="4" name="TextBox 3">
            <a:extLst>
              <a:ext uri="{FF2B5EF4-FFF2-40B4-BE49-F238E27FC236}">
                <a16:creationId xmlns:a16="http://schemas.microsoft.com/office/drawing/2014/main" id="{86A829B6-5BA2-3AF7-819C-05501DD96984}"/>
              </a:ext>
            </a:extLst>
          </p:cNvPr>
          <p:cNvSpPr txBox="1"/>
          <p:nvPr/>
        </p:nvSpPr>
        <p:spPr>
          <a:xfrm>
            <a:off x="1471253" y="4880163"/>
            <a:ext cx="6096000" cy="369332"/>
          </a:xfrm>
          <a:prstGeom prst="rect">
            <a:avLst/>
          </a:prstGeom>
          <a:noFill/>
        </p:spPr>
        <p:txBody>
          <a:bodyPr wrap="square">
            <a:spAutoFit/>
          </a:bodyPr>
          <a:lstStyle/>
          <a:p>
            <a:pPr algn="l">
              <a:buNone/>
            </a:pPr>
            <a:r>
              <a:rPr lang="en-US" i="0" dirty="0">
                <a:solidFill>
                  <a:srgbClr val="00B0F0"/>
                </a:solidFill>
                <a:effectLst/>
                <a:hlinkClick r:id="rId5">
                  <a:extLst>
                    <a:ext uri="{A12FA001-AC4F-418D-AE19-62706E023703}">
                      <ahyp:hlinkClr xmlns:ahyp="http://schemas.microsoft.com/office/drawing/2018/hyperlinkcolor" val="tx"/>
                    </a:ext>
                  </a:extLst>
                </a:hlinkClick>
              </a:rPr>
              <a:t>Start a Glamping Business in 2025 </a:t>
            </a:r>
            <a:endParaRPr lang="en-US" i="0" dirty="0">
              <a:solidFill>
                <a:srgbClr val="00B0F0"/>
              </a:solidFill>
              <a:effectLst/>
            </a:endParaRPr>
          </a:p>
        </p:txBody>
      </p:sp>
      <p:sp>
        <p:nvSpPr>
          <p:cNvPr id="6" name="TextBox 5">
            <a:extLst>
              <a:ext uri="{FF2B5EF4-FFF2-40B4-BE49-F238E27FC236}">
                <a16:creationId xmlns:a16="http://schemas.microsoft.com/office/drawing/2014/main" id="{DC89D664-85EA-FBB2-78F0-C150701A16D6}"/>
              </a:ext>
            </a:extLst>
          </p:cNvPr>
          <p:cNvSpPr txBox="1"/>
          <p:nvPr/>
        </p:nvSpPr>
        <p:spPr>
          <a:xfrm>
            <a:off x="1277569" y="3627952"/>
            <a:ext cx="6096000" cy="769441"/>
          </a:xfrm>
          <a:prstGeom prst="rect">
            <a:avLst/>
          </a:prstGeom>
          <a:noFill/>
        </p:spPr>
        <p:txBody>
          <a:bodyPr wrap="square">
            <a:spAutoFit/>
          </a:bodyPr>
          <a:lstStyle/>
          <a:p>
            <a:r>
              <a:rPr lang="en-US" sz="4400" b="1" dirty="0">
                <a:solidFill>
                  <a:schemeClr val="bg1"/>
                </a:solidFill>
              </a:rPr>
              <a:t>Tip</a:t>
            </a:r>
            <a:r>
              <a:rPr lang="en-US" sz="4400" dirty="0">
                <a:solidFill>
                  <a:schemeClr val="bg1"/>
                </a:solidFill>
              </a:rPr>
              <a:t> </a:t>
            </a:r>
            <a:endParaRPr lang="en-IE" sz="4400" dirty="0">
              <a:solidFill>
                <a:schemeClr val="bg1"/>
              </a:solidFill>
            </a:endParaRPr>
          </a:p>
        </p:txBody>
      </p:sp>
      <p:pic>
        <p:nvPicPr>
          <p:cNvPr id="9" name="Graphic 8" descr="Lightbulb and gear with solid fill">
            <a:extLst>
              <a:ext uri="{FF2B5EF4-FFF2-40B4-BE49-F238E27FC236}">
                <a16:creationId xmlns:a16="http://schemas.microsoft.com/office/drawing/2014/main" id="{A5FFFF0C-F73C-574D-1891-B899BAA5C0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7569" y="2713552"/>
            <a:ext cx="914400" cy="914400"/>
          </a:xfrm>
          <a:prstGeom prst="rect">
            <a:avLst/>
          </a:prstGeom>
        </p:spPr>
      </p:pic>
      <p:pic>
        <p:nvPicPr>
          <p:cNvPr id="13" name="Picture 12" descr="A wooden structure with a door&#10;&#10;AI-generated content may be incorrect.">
            <a:extLst>
              <a:ext uri="{FF2B5EF4-FFF2-40B4-BE49-F238E27FC236}">
                <a16:creationId xmlns:a16="http://schemas.microsoft.com/office/drawing/2014/main" id="{720F1508-588A-F880-F05A-B4601D9D85E1}"/>
              </a:ext>
            </a:extLst>
          </p:cNvPr>
          <p:cNvPicPr>
            <a:picLocks noChangeAspect="1"/>
          </p:cNvPicPr>
          <p:nvPr/>
        </p:nvPicPr>
        <p:blipFill>
          <a:blip r:embed="rId8"/>
          <a:stretch>
            <a:fillRect/>
          </a:stretch>
        </p:blipFill>
        <p:spPr>
          <a:xfrm>
            <a:off x="958755" y="561125"/>
            <a:ext cx="2084861" cy="1440000"/>
          </a:xfrm>
          <a:prstGeom prst="rect">
            <a:avLst/>
          </a:prstGeom>
        </p:spPr>
      </p:pic>
    </p:spTree>
    <p:extLst>
      <p:ext uri="{BB962C8B-B14F-4D97-AF65-F5344CB8AC3E}">
        <p14:creationId xmlns:p14="http://schemas.microsoft.com/office/powerpoint/2010/main" val="69991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36A9AEC-EA74-F034-4401-62623FD721BA}"/>
              </a:ext>
            </a:extLst>
          </p:cNvPr>
          <p:cNvSpPr txBox="1">
            <a:spLocks/>
          </p:cNvSpPr>
          <p:nvPr/>
        </p:nvSpPr>
        <p:spPr>
          <a:xfrm>
            <a:off x="6783792" y="1010340"/>
            <a:ext cx="4913853"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Making It Viable </a:t>
            </a:r>
            <a:r>
              <a:rPr lang="en-US" sz="2400" dirty="0">
                <a:solidFill>
                  <a:srgbClr val="E96751"/>
                </a:solidFill>
              </a:rPr>
              <a:t>- Laying the Financial Foundations for a Viable Accommodation Business</a:t>
            </a:r>
          </a:p>
        </p:txBody>
      </p:sp>
      <p:sp>
        <p:nvSpPr>
          <p:cNvPr id="6" name="Text Placeholder 8">
            <a:extLst>
              <a:ext uri="{FF2B5EF4-FFF2-40B4-BE49-F238E27FC236}">
                <a16:creationId xmlns:a16="http://schemas.microsoft.com/office/drawing/2014/main" id="{FDB041E2-E3B8-FEB5-AE3E-14EB9A06C523}"/>
              </a:ext>
            </a:extLst>
          </p:cNvPr>
          <p:cNvSpPr>
            <a:spLocks noGrp="1"/>
          </p:cNvSpPr>
          <p:nvPr>
            <p:ph type="body" sz="quarter" idx="28"/>
          </p:nvPr>
        </p:nvSpPr>
        <p:spPr>
          <a:xfrm>
            <a:off x="394738" y="1385017"/>
            <a:ext cx="5259656" cy="4671588"/>
          </a:xfrm>
        </p:spPr>
        <p:txBody>
          <a:bodyPr/>
          <a:lstStyle/>
          <a:p>
            <a:pPr marL="0" indent="0"/>
            <a:r>
              <a:rPr lang="en-US" dirty="0"/>
              <a:t>Financial success in alternative tourism accommodation doesn’t happen by chance—it’s built through informed planning, smart pricing, and sustainable practices. This module introduces the core principles of financial management to help you build a resilient and profitable business, whether you’re just starting out or strengthening an existing venture. From choosing the right business model and identifying revenue sources to understanding costs, pricing strategies, and long-term risk management, this module provides the roadmap for creating a financially viable and values-driven accommodation offer.</a:t>
            </a:r>
          </a:p>
        </p:txBody>
      </p:sp>
      <p:sp>
        <p:nvSpPr>
          <p:cNvPr id="7" name="Text Placeholder 7">
            <a:extLst>
              <a:ext uri="{FF2B5EF4-FFF2-40B4-BE49-F238E27FC236}">
                <a16:creationId xmlns:a16="http://schemas.microsoft.com/office/drawing/2014/main" id="{CD992344-49E1-D46A-8BA6-AC164203BD01}"/>
              </a:ext>
            </a:extLst>
          </p:cNvPr>
          <p:cNvSpPr>
            <a:spLocks noGrp="1"/>
          </p:cNvSpPr>
          <p:nvPr>
            <p:ph type="body" sz="quarter" idx="27"/>
          </p:nvPr>
        </p:nvSpPr>
        <p:spPr>
          <a:xfrm>
            <a:off x="0" y="382100"/>
            <a:ext cx="5654394" cy="720752"/>
          </a:xfrm>
        </p:spPr>
        <p:txBody>
          <a:bodyPr/>
          <a:lstStyle/>
          <a:p>
            <a:r>
              <a:rPr lang="en-US" dirty="0"/>
              <a:t>Module 8 (Part 1) Overview</a:t>
            </a:r>
          </a:p>
        </p:txBody>
      </p:sp>
      <p:cxnSp>
        <p:nvCxnSpPr>
          <p:cNvPr id="8" name="Straight Connector 7">
            <a:extLst>
              <a:ext uri="{FF2B5EF4-FFF2-40B4-BE49-F238E27FC236}">
                <a16:creationId xmlns:a16="http://schemas.microsoft.com/office/drawing/2014/main" id="{CD585566-964F-CB02-8D61-CD8D8D8E1A4C}"/>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28AB90AF-8BD8-4D75-C445-DEFDC4A733DE}"/>
              </a:ext>
            </a:extLst>
          </p:cNvPr>
          <p:cNvSpPr txBox="1">
            <a:spLocks/>
          </p:cNvSpPr>
          <p:nvPr/>
        </p:nvSpPr>
        <p:spPr>
          <a:xfrm>
            <a:off x="6708762" y="4062383"/>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494949"/>
                </a:solidFill>
              </a:rPr>
              <a:t>Understand the role and importance of </a:t>
            </a:r>
            <a:r>
              <a:rPr lang="en-US" sz="1800" b="1" dirty="0">
                <a:solidFill>
                  <a:srgbClr val="494949"/>
                </a:solidFill>
              </a:rPr>
              <a:t>financial management </a:t>
            </a:r>
            <a:r>
              <a:rPr lang="en-US" sz="1800" dirty="0">
                <a:solidFill>
                  <a:srgbClr val="494949"/>
                </a:solidFill>
              </a:rPr>
              <a:t>in tourism accommodation businesses.</a:t>
            </a:r>
          </a:p>
          <a:p>
            <a:pPr marL="285750" indent="-285750">
              <a:buFont typeface="Arial" panose="020B0604020202020204" pitchFamily="34" charset="0"/>
              <a:buChar char="•"/>
            </a:pPr>
            <a:r>
              <a:rPr lang="en-US" sz="1800" dirty="0">
                <a:solidFill>
                  <a:srgbClr val="494949"/>
                </a:solidFill>
              </a:rPr>
              <a:t>Define your accommodation </a:t>
            </a:r>
            <a:r>
              <a:rPr lang="en-US" sz="1800" b="1" dirty="0">
                <a:solidFill>
                  <a:srgbClr val="494949"/>
                </a:solidFill>
              </a:rPr>
              <a:t>business model in financial terms</a:t>
            </a:r>
            <a:r>
              <a:rPr lang="en-US" sz="1800" dirty="0">
                <a:solidFill>
                  <a:srgbClr val="494949"/>
                </a:solidFill>
              </a:rPr>
              <a:t>, aligned with your values, site, and market.</a:t>
            </a:r>
          </a:p>
          <a:p>
            <a:pPr marL="285750" indent="-285750">
              <a:buFont typeface="Arial" panose="020B0604020202020204" pitchFamily="34" charset="0"/>
              <a:buChar char="•"/>
            </a:pPr>
            <a:r>
              <a:rPr lang="en-US" sz="1800" dirty="0">
                <a:solidFill>
                  <a:srgbClr val="494949"/>
                </a:solidFill>
              </a:rPr>
              <a:t>Recognise the difference between various </a:t>
            </a:r>
            <a:r>
              <a:rPr lang="en-US" sz="1800" b="1" dirty="0">
                <a:solidFill>
                  <a:srgbClr val="494949"/>
                </a:solidFill>
              </a:rPr>
              <a:t>ownership structures </a:t>
            </a:r>
            <a:r>
              <a:rPr lang="en-US" sz="1800" dirty="0">
                <a:solidFill>
                  <a:srgbClr val="494949"/>
                </a:solidFill>
              </a:rPr>
              <a:t>and what each means for funding and operations.</a:t>
            </a:r>
          </a:p>
          <a:p>
            <a:pPr marL="285750" indent="-285750">
              <a:buFont typeface="Arial" panose="020B0604020202020204" pitchFamily="34" charset="0"/>
              <a:buChar char="•"/>
            </a:pPr>
            <a:r>
              <a:rPr lang="en-US" sz="1800" dirty="0">
                <a:solidFill>
                  <a:srgbClr val="494949"/>
                </a:solidFill>
              </a:rPr>
              <a:t>Identify </a:t>
            </a:r>
            <a:r>
              <a:rPr lang="en-US" sz="1800" b="1" dirty="0">
                <a:solidFill>
                  <a:srgbClr val="494949"/>
                </a:solidFill>
              </a:rPr>
              <a:t>primary and secondary revenue streams </a:t>
            </a:r>
            <a:r>
              <a:rPr lang="en-US" sz="1800" dirty="0">
                <a:solidFill>
                  <a:srgbClr val="494949"/>
                </a:solidFill>
              </a:rPr>
              <a:t>to build a more resilient income strategy.</a:t>
            </a:r>
          </a:p>
          <a:p>
            <a:pPr marL="285750" indent="-285750">
              <a:buFont typeface="Arial" panose="020B0604020202020204" pitchFamily="34" charset="0"/>
              <a:buChar char="•"/>
            </a:pPr>
            <a:r>
              <a:rPr lang="en-US" sz="1800" dirty="0">
                <a:solidFill>
                  <a:srgbClr val="494949"/>
                </a:solidFill>
              </a:rPr>
              <a:t>Map out your </a:t>
            </a:r>
            <a:r>
              <a:rPr lang="en-US" sz="1800" b="1" dirty="0">
                <a:solidFill>
                  <a:srgbClr val="494949"/>
                </a:solidFill>
              </a:rPr>
              <a:t>earning potential </a:t>
            </a:r>
            <a:r>
              <a:rPr lang="en-US" sz="1800" dirty="0">
                <a:solidFill>
                  <a:srgbClr val="494949"/>
                </a:solidFill>
              </a:rPr>
              <a:t>based on capacity, seasonality, and services offered.</a:t>
            </a:r>
          </a:p>
          <a:p>
            <a:pPr marL="285750" indent="-285750">
              <a:buFont typeface="Arial" panose="020B0604020202020204" pitchFamily="34" charset="0"/>
              <a:buChar char="•"/>
            </a:pPr>
            <a:r>
              <a:rPr lang="en-US" sz="1800" dirty="0">
                <a:solidFill>
                  <a:srgbClr val="494949"/>
                </a:solidFill>
              </a:rPr>
              <a:t>Begin </a:t>
            </a:r>
            <a:r>
              <a:rPr lang="en-US" sz="1800" b="1" dirty="0">
                <a:solidFill>
                  <a:srgbClr val="494949"/>
                </a:solidFill>
              </a:rPr>
              <a:t>making informed, strategic decisions </a:t>
            </a:r>
            <a:r>
              <a:rPr lang="en-US" sz="1800" dirty="0">
                <a:solidFill>
                  <a:srgbClr val="494949"/>
                </a:solidFill>
              </a:rPr>
              <a:t>that support long-term business viability.</a:t>
            </a:r>
          </a:p>
        </p:txBody>
      </p:sp>
      <p:sp>
        <p:nvSpPr>
          <p:cNvPr id="2" name="TextBox 1">
            <a:extLst>
              <a:ext uri="{FF2B5EF4-FFF2-40B4-BE49-F238E27FC236}">
                <a16:creationId xmlns:a16="http://schemas.microsoft.com/office/drawing/2014/main" id="{E4130C0C-AF09-D52E-2E5B-48C73E8486CC}"/>
              </a:ext>
            </a:extLst>
          </p:cNvPr>
          <p:cNvSpPr txBox="1"/>
          <p:nvPr/>
        </p:nvSpPr>
        <p:spPr>
          <a:xfrm>
            <a:off x="6783792" y="266710"/>
            <a:ext cx="4335238" cy="646331"/>
          </a:xfrm>
          <a:prstGeom prst="rect">
            <a:avLst/>
          </a:prstGeom>
          <a:noFill/>
        </p:spPr>
        <p:txBody>
          <a:bodyPr wrap="square" rtlCol="0">
            <a:spAutoFit/>
          </a:bodyPr>
          <a:lstStyle/>
          <a:p>
            <a:r>
              <a:rPr lang="en-IE" sz="3600" b="1" dirty="0">
                <a:solidFill>
                  <a:srgbClr val="459597"/>
                </a:solidFill>
              </a:rPr>
              <a:t>Learning Outcomes</a:t>
            </a:r>
          </a:p>
        </p:txBody>
      </p:sp>
    </p:spTree>
    <p:extLst>
      <p:ext uri="{BB962C8B-B14F-4D97-AF65-F5344CB8AC3E}">
        <p14:creationId xmlns:p14="http://schemas.microsoft.com/office/powerpoint/2010/main" val="3979960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C34D-63F6-DE7C-73A8-AC3B14C245E2}"/>
            </a:ext>
          </a:extLst>
        </p:cNvPr>
        <p:cNvGrpSpPr/>
        <p:nvPr/>
      </p:nvGrpSpPr>
      <p:grpSpPr>
        <a:xfrm>
          <a:off x="0" y="0"/>
          <a:ext cx="0" cy="0"/>
          <a:chOff x="0" y="0"/>
          <a:chExt cx="0" cy="0"/>
        </a:xfrm>
      </p:grpSpPr>
      <p:pic>
        <p:nvPicPr>
          <p:cNvPr id="9" name="Picture Placeholder 8" descr="A person working on a solar panel&#10;&#10;AI-generated content may be incorrect.">
            <a:extLst>
              <a:ext uri="{FF2B5EF4-FFF2-40B4-BE49-F238E27FC236}">
                <a16:creationId xmlns:a16="http://schemas.microsoft.com/office/drawing/2014/main" id="{4EFC0E23-CF1C-A49B-AADC-AFCD3DFC1FE0}"/>
              </a:ext>
            </a:extLst>
          </p:cNvPr>
          <p:cNvPicPr>
            <a:picLocks noGrp="1" noChangeAspect="1"/>
          </p:cNvPicPr>
          <p:nvPr>
            <p:ph type="pic" sz="quarter" idx="10"/>
          </p:nvPr>
        </p:nvPicPr>
        <p:blipFill>
          <a:blip r:embed="rId2"/>
          <a:srcRect t="12090" b="12090"/>
          <a:stretch/>
        </p:blipFill>
        <p:spPr/>
      </p:pic>
      <p:sp>
        <p:nvSpPr>
          <p:cNvPr id="6" name="Text Placeholder 5">
            <a:extLst>
              <a:ext uri="{FF2B5EF4-FFF2-40B4-BE49-F238E27FC236}">
                <a16:creationId xmlns:a16="http://schemas.microsoft.com/office/drawing/2014/main" id="{1E2C0C71-875D-DBDB-EEB9-AE6B6860609C}"/>
              </a:ext>
            </a:extLst>
          </p:cNvPr>
          <p:cNvSpPr>
            <a:spLocks noGrp="1"/>
          </p:cNvSpPr>
          <p:nvPr>
            <p:ph type="body" sz="quarter" idx="21"/>
          </p:nvPr>
        </p:nvSpPr>
        <p:spPr>
          <a:xfrm>
            <a:off x="4362228" y="274747"/>
            <a:ext cx="7221426" cy="4530541"/>
          </a:xfrm>
        </p:spPr>
        <p:txBody>
          <a:bodyPr/>
          <a:lstStyle/>
          <a:p>
            <a:pPr>
              <a:spcAft>
                <a:spcPts val="1200"/>
              </a:spcAft>
            </a:pPr>
            <a:r>
              <a:rPr lang="en-US" dirty="0"/>
              <a:t>When budgeting startup costs, list everything needed to go from an empty field to an operational glamping site. Module 6 Section 1 goes into this in more detail. Draft a hypothetical </a:t>
            </a:r>
            <a:r>
              <a:rPr lang="en-US" b="1" dirty="0"/>
              <a:t>startup budget</a:t>
            </a:r>
            <a:r>
              <a:rPr lang="en-US" dirty="0"/>
              <a:t> for your alternative accommodation site (in euros). </a:t>
            </a:r>
            <a:r>
              <a:rPr lang="en-US" b="1" dirty="0"/>
              <a:t>Costs vary, so do your homework! </a:t>
            </a:r>
            <a:r>
              <a:rPr lang="en-US" dirty="0"/>
              <a:t>In reality, costs vary by country, location and project scale. </a:t>
            </a:r>
          </a:p>
          <a:p>
            <a:pPr>
              <a:spcAft>
                <a:spcPts val="1200"/>
              </a:spcAft>
            </a:pPr>
            <a:r>
              <a:rPr lang="en-US" b="1" dirty="0">
                <a:solidFill>
                  <a:srgbClr val="E96751"/>
                </a:solidFill>
              </a:rPr>
              <a:t>Example: </a:t>
            </a:r>
            <a:r>
              <a:rPr lang="en-US" dirty="0"/>
              <a:t>A one 4-pod glamping site in Ireland had a total startup cost of </a:t>
            </a:r>
            <a:r>
              <a:rPr lang="en-US" b="1" dirty="0"/>
              <a:t>€180k</a:t>
            </a:r>
            <a:r>
              <a:rPr lang="en-US" dirty="0"/>
              <a:t> (including pods and all setup), whereas a small DIY tent-based setup could start under €50k. Always get local quotes for groundworks and check if there are grants or supports for rural tourism. (See Module 7).</a:t>
            </a:r>
          </a:p>
          <a:p>
            <a:pPr>
              <a:spcAft>
                <a:spcPts val="1200"/>
              </a:spcAft>
            </a:pPr>
            <a:r>
              <a:rPr lang="en-US" b="1" dirty="0">
                <a:solidFill>
                  <a:schemeClr val="bg1"/>
                </a:solidFill>
                <a:highlight>
                  <a:srgbClr val="459597"/>
                </a:highlight>
              </a:rPr>
              <a:t>Planning &amp; Legal Fees:</a:t>
            </a:r>
            <a:r>
              <a:rPr lang="en-US" dirty="0">
                <a:solidFill>
                  <a:schemeClr val="bg1"/>
                </a:solidFill>
                <a:highlight>
                  <a:srgbClr val="459597"/>
                </a:highlight>
              </a:rPr>
              <a:t> </a:t>
            </a:r>
            <a:r>
              <a:rPr lang="en-US" dirty="0"/>
              <a:t>Don’t forget permitting costs (planning permission, inspections, licenses). These can be a few thousand euros and should be included in the startup budget. </a:t>
            </a:r>
          </a:p>
          <a:p>
            <a:pPr>
              <a:spcAft>
                <a:spcPts val="1200"/>
              </a:spcAft>
            </a:pPr>
            <a:r>
              <a:rPr lang="en-US" b="1" dirty="0">
                <a:solidFill>
                  <a:srgbClr val="E96751"/>
                </a:solidFill>
              </a:rPr>
              <a:t>Example: </a:t>
            </a:r>
            <a:r>
              <a:rPr lang="en-US" dirty="0"/>
              <a:t>In Ireland and much of the EU, using land for short-term accommodations typically requires a </a:t>
            </a:r>
            <a:r>
              <a:rPr lang="en-US" dirty="0">
                <a:solidFill>
                  <a:srgbClr val="E96751"/>
                </a:solidFill>
                <a:hlinkClick r:id="rId3">
                  <a:extLst>
                    <a:ext uri="{A12FA001-AC4F-418D-AE19-62706E023703}">
                      <ahyp:hlinkClr xmlns:ahyp="http://schemas.microsoft.com/office/drawing/2018/hyperlinkcolor" val="tx"/>
                    </a:ext>
                  </a:extLst>
                </a:hlinkClick>
              </a:rPr>
              <a:t>change of use permission</a:t>
            </a:r>
            <a:r>
              <a:rPr lang="en-US" dirty="0"/>
              <a:t> and possibly a tourist accommodation license.</a:t>
            </a:r>
          </a:p>
          <a:p>
            <a:pPr>
              <a:spcAft>
                <a:spcPts val="1200"/>
              </a:spcAft>
            </a:pPr>
            <a:endParaRPr lang="en-US" dirty="0"/>
          </a:p>
          <a:p>
            <a:pPr>
              <a:spcAft>
                <a:spcPts val="1200"/>
              </a:spcAft>
            </a:pPr>
            <a:endParaRPr lang="en-IE" dirty="0"/>
          </a:p>
        </p:txBody>
      </p:sp>
      <p:sp>
        <p:nvSpPr>
          <p:cNvPr id="3" name="Text Placeholder 2">
            <a:extLst>
              <a:ext uri="{FF2B5EF4-FFF2-40B4-BE49-F238E27FC236}">
                <a16:creationId xmlns:a16="http://schemas.microsoft.com/office/drawing/2014/main" id="{B195C999-CF69-DEA5-6095-57B050C62278}"/>
              </a:ext>
            </a:extLst>
          </p:cNvPr>
          <p:cNvSpPr>
            <a:spLocks noGrp="1"/>
          </p:cNvSpPr>
          <p:nvPr>
            <p:ph type="body" sz="quarter" idx="19"/>
          </p:nvPr>
        </p:nvSpPr>
        <p:spPr>
          <a:xfrm>
            <a:off x="697970" y="2540017"/>
            <a:ext cx="2810422" cy="385564"/>
          </a:xfrm>
        </p:spPr>
        <p:txBody>
          <a:bodyPr/>
          <a:lstStyle/>
          <a:p>
            <a:pPr algn="ctr"/>
            <a:r>
              <a:rPr lang="en-IE" sz="3000" dirty="0"/>
              <a:t>Start Up Costs &amp; Initial Budgeting</a:t>
            </a:r>
          </a:p>
        </p:txBody>
      </p:sp>
      <p:sp>
        <p:nvSpPr>
          <p:cNvPr id="11" name="TextBox 10">
            <a:extLst>
              <a:ext uri="{FF2B5EF4-FFF2-40B4-BE49-F238E27FC236}">
                <a16:creationId xmlns:a16="http://schemas.microsoft.com/office/drawing/2014/main" id="{BE1E2D9A-FEC3-D5CC-D7A1-081DFD5D3481}"/>
              </a:ext>
            </a:extLst>
          </p:cNvPr>
          <p:cNvSpPr txBox="1"/>
          <p:nvPr/>
        </p:nvSpPr>
        <p:spPr>
          <a:xfrm>
            <a:off x="236281" y="3661387"/>
            <a:ext cx="3733800" cy="769441"/>
          </a:xfrm>
          <a:prstGeom prst="rect">
            <a:avLst/>
          </a:prstGeom>
          <a:noFill/>
        </p:spPr>
        <p:txBody>
          <a:bodyPr wrap="square">
            <a:spAutoFit/>
          </a:bodyPr>
          <a:lstStyle/>
          <a:p>
            <a:pPr algn="ctr">
              <a:lnSpc>
                <a:spcPct val="100000"/>
              </a:lnSpc>
            </a:pPr>
            <a:r>
              <a:rPr lang="en-US" sz="2200" dirty="0">
                <a:solidFill>
                  <a:schemeClr val="bg1"/>
                </a:solidFill>
              </a:rPr>
              <a:t>Location &amp; Scale Greatly Impact Costs</a:t>
            </a:r>
            <a:endParaRPr lang="en-IE" sz="2200" dirty="0">
              <a:solidFill>
                <a:schemeClr val="bg1"/>
              </a:solidFill>
            </a:endParaRPr>
          </a:p>
        </p:txBody>
      </p:sp>
      <p:grpSp>
        <p:nvGrpSpPr>
          <p:cNvPr id="2" name="Group 1">
            <a:extLst>
              <a:ext uri="{FF2B5EF4-FFF2-40B4-BE49-F238E27FC236}">
                <a16:creationId xmlns:a16="http://schemas.microsoft.com/office/drawing/2014/main" id="{BA4E3F59-14C2-67FB-FF38-291BDD44C5B7}"/>
              </a:ext>
            </a:extLst>
          </p:cNvPr>
          <p:cNvGrpSpPr/>
          <p:nvPr/>
        </p:nvGrpSpPr>
        <p:grpSpPr>
          <a:xfrm>
            <a:off x="11271401" y="21197"/>
            <a:ext cx="720000" cy="861774"/>
            <a:chOff x="1016000" y="1024973"/>
            <a:chExt cx="1016000" cy="1216059"/>
          </a:xfrm>
        </p:grpSpPr>
        <p:sp>
          <p:nvSpPr>
            <p:cNvPr id="4" name="Oval 3">
              <a:extLst>
                <a:ext uri="{FF2B5EF4-FFF2-40B4-BE49-F238E27FC236}">
                  <a16:creationId xmlns:a16="http://schemas.microsoft.com/office/drawing/2014/main" id="{AC304674-0801-41BF-D242-D97A56AF875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8620739C-4C23-646E-4442-5649F67C7F25}"/>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7</a:t>
              </a:r>
            </a:p>
          </p:txBody>
        </p:sp>
      </p:grpSp>
    </p:spTree>
    <p:extLst>
      <p:ext uri="{BB962C8B-B14F-4D97-AF65-F5344CB8AC3E}">
        <p14:creationId xmlns:p14="http://schemas.microsoft.com/office/powerpoint/2010/main" val="1772764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AB6C2-9802-E6B5-748F-EDC0F624485D}"/>
            </a:ext>
          </a:extLst>
        </p:cNvPr>
        <p:cNvGrpSpPr/>
        <p:nvPr/>
      </p:nvGrpSpPr>
      <p:grpSpPr>
        <a:xfrm>
          <a:off x="0" y="0"/>
          <a:ext cx="0" cy="0"/>
          <a:chOff x="0" y="0"/>
          <a:chExt cx="0" cy="0"/>
        </a:xfrm>
      </p:grpSpPr>
      <p:pic>
        <p:nvPicPr>
          <p:cNvPr id="13" name="Picture Placeholder 12" descr="A person in a suit and helmet writing on a paper&#10;&#10;AI-generated content may be incorrect.">
            <a:extLst>
              <a:ext uri="{FF2B5EF4-FFF2-40B4-BE49-F238E27FC236}">
                <a16:creationId xmlns:a16="http://schemas.microsoft.com/office/drawing/2014/main" id="{5EE2FD1A-2171-BB5D-824E-6D3E0A0F9978}"/>
              </a:ext>
            </a:extLst>
          </p:cNvPr>
          <p:cNvPicPr>
            <a:picLocks noGrp="1" noChangeAspect="1"/>
          </p:cNvPicPr>
          <p:nvPr>
            <p:ph type="pic" sz="quarter" idx="10"/>
          </p:nvPr>
        </p:nvPicPr>
        <p:blipFill>
          <a:blip r:embed="rId2"/>
          <a:srcRect t="7352" b="7352"/>
          <a:stretch/>
        </p:blipFill>
        <p:spPr/>
      </p:pic>
      <p:sp>
        <p:nvSpPr>
          <p:cNvPr id="6" name="Text Placeholder 5">
            <a:extLst>
              <a:ext uri="{FF2B5EF4-FFF2-40B4-BE49-F238E27FC236}">
                <a16:creationId xmlns:a16="http://schemas.microsoft.com/office/drawing/2014/main" id="{216A7EC2-6D84-00CE-9F6D-631DDA1595DE}"/>
              </a:ext>
            </a:extLst>
          </p:cNvPr>
          <p:cNvSpPr>
            <a:spLocks noGrp="1"/>
          </p:cNvSpPr>
          <p:nvPr>
            <p:ph type="body" sz="quarter" idx="21"/>
          </p:nvPr>
        </p:nvSpPr>
        <p:spPr>
          <a:xfrm>
            <a:off x="4301562" y="387844"/>
            <a:ext cx="7221426" cy="4530541"/>
          </a:xfrm>
        </p:spPr>
        <p:txBody>
          <a:bodyPr/>
          <a:lstStyle/>
          <a:p>
            <a:pPr>
              <a:spcAft>
                <a:spcPts val="1200"/>
              </a:spcAft>
            </a:pPr>
            <a:r>
              <a:rPr lang="en-US" b="1" dirty="0">
                <a:solidFill>
                  <a:schemeClr val="bg1"/>
                </a:solidFill>
                <a:highlight>
                  <a:srgbClr val="459597"/>
                </a:highlight>
              </a:rPr>
              <a:t>Infrastructure Setup: </a:t>
            </a:r>
            <a:r>
              <a:rPr lang="en-US" dirty="0"/>
              <a:t>Setting up utilities is often a significant cost. Running water, electricity, wastewater/septic systems, and access roads or parking can </a:t>
            </a:r>
            <a:r>
              <a:rPr lang="en-US" dirty="0">
                <a:solidFill>
                  <a:srgbClr val="E96751"/>
                </a:solidFill>
                <a:hlinkClick r:id="rId3">
                  <a:extLst>
                    <a:ext uri="{A12FA001-AC4F-418D-AE19-62706E023703}">
                      <ahyp:hlinkClr xmlns:ahyp="http://schemas.microsoft.com/office/drawing/2018/hyperlinkcolor" val="tx"/>
                    </a:ext>
                  </a:extLst>
                </a:hlinkClick>
              </a:rPr>
              <a:t>collectively cost tens of thousands</a:t>
            </a:r>
            <a:r>
              <a:rPr lang="en-US" dirty="0"/>
              <a:t>. If your site is remote or off-grid, budget for alternatives (such as solar panels or boreholes) and factor those into upfront costs.</a:t>
            </a:r>
          </a:p>
          <a:p>
            <a:pPr>
              <a:spcAft>
                <a:spcPts val="1200"/>
              </a:spcAft>
            </a:pPr>
            <a:r>
              <a:rPr lang="en-US" b="1" dirty="0">
                <a:solidFill>
                  <a:schemeClr val="bg1"/>
                </a:solidFill>
                <a:highlight>
                  <a:srgbClr val="459597"/>
                </a:highlight>
              </a:rPr>
              <a:t>Initial Operating Cash: </a:t>
            </a:r>
            <a:r>
              <a:rPr lang="en-US" dirty="0"/>
              <a:t>It’s wise to reserve some startup capital for the first few months of operations (for any unexpected expenses or simply to cover costs until revenue picks up).</a:t>
            </a:r>
          </a:p>
          <a:p>
            <a:pPr>
              <a:spcAft>
                <a:spcPts val="1200"/>
              </a:spcAft>
            </a:pPr>
            <a:r>
              <a:rPr lang="en-US" b="1" dirty="0">
                <a:solidFill>
                  <a:srgbClr val="E96751"/>
                </a:solidFill>
              </a:rPr>
              <a:t>Budget Tip:</a:t>
            </a:r>
            <a:r>
              <a:rPr lang="en-US" dirty="0">
                <a:solidFill>
                  <a:srgbClr val="E96751"/>
                </a:solidFill>
              </a:rPr>
              <a:t> </a:t>
            </a:r>
            <a:r>
              <a:rPr lang="en-US" i="1" dirty="0"/>
              <a:t>Use a simple spreadsheet to list all expected startup expenses. and use a </a:t>
            </a:r>
            <a:r>
              <a:rPr lang="en-US" b="1" i="1" dirty="0"/>
              <a:t>contingency</a:t>
            </a:r>
            <a:r>
              <a:rPr lang="en-US" i="1" dirty="0"/>
              <a:t> formula (e.g. 10% of total costs) to account for overruns.</a:t>
            </a:r>
            <a:r>
              <a:rPr lang="en-US" dirty="0"/>
              <a:t> This ensures you have a realistic view of the cash needed before opening day. </a:t>
            </a:r>
          </a:p>
          <a:p>
            <a:pPr>
              <a:spcAft>
                <a:spcPts val="1200"/>
              </a:spcAft>
            </a:pPr>
            <a:r>
              <a:rPr lang="en-US" dirty="0"/>
              <a:t>An example start-up budget for a 4-unit glamping is covered in the next slide. It is based on Irish price estimates. </a:t>
            </a:r>
          </a:p>
          <a:p>
            <a:pPr>
              <a:spcAft>
                <a:spcPts val="1200"/>
              </a:spcAft>
            </a:pPr>
            <a:endParaRPr lang="en-US" dirty="0"/>
          </a:p>
          <a:p>
            <a:pPr>
              <a:spcAft>
                <a:spcPts val="1200"/>
              </a:spcAft>
            </a:pPr>
            <a:endParaRPr lang="en-US" dirty="0"/>
          </a:p>
          <a:p>
            <a:pPr>
              <a:spcAft>
                <a:spcPts val="1200"/>
              </a:spcAft>
            </a:pPr>
            <a:endParaRPr lang="en-IE" dirty="0"/>
          </a:p>
        </p:txBody>
      </p:sp>
      <p:sp>
        <p:nvSpPr>
          <p:cNvPr id="14" name="Text Placeholder 13">
            <a:extLst>
              <a:ext uri="{FF2B5EF4-FFF2-40B4-BE49-F238E27FC236}">
                <a16:creationId xmlns:a16="http://schemas.microsoft.com/office/drawing/2014/main" id="{352F3736-F78F-E524-967F-23157316962C}"/>
              </a:ext>
            </a:extLst>
          </p:cNvPr>
          <p:cNvSpPr>
            <a:spLocks noGrp="1"/>
          </p:cNvSpPr>
          <p:nvPr>
            <p:ph type="body" sz="quarter" idx="66"/>
          </p:nvPr>
        </p:nvSpPr>
        <p:spPr/>
        <p:txBody>
          <a:bodyPr/>
          <a:lstStyle/>
          <a:p>
            <a:endParaRPr lang="en-IE"/>
          </a:p>
        </p:txBody>
      </p:sp>
      <p:sp>
        <p:nvSpPr>
          <p:cNvPr id="3" name="Text Placeholder 2">
            <a:extLst>
              <a:ext uri="{FF2B5EF4-FFF2-40B4-BE49-F238E27FC236}">
                <a16:creationId xmlns:a16="http://schemas.microsoft.com/office/drawing/2014/main" id="{BBB4C29B-3AAC-71BC-56C2-00CB05479F91}"/>
              </a:ext>
            </a:extLst>
          </p:cNvPr>
          <p:cNvSpPr>
            <a:spLocks noGrp="1"/>
          </p:cNvSpPr>
          <p:nvPr>
            <p:ph type="body" sz="quarter" idx="19"/>
          </p:nvPr>
        </p:nvSpPr>
        <p:spPr>
          <a:xfrm>
            <a:off x="691820" y="2267551"/>
            <a:ext cx="2597067" cy="385564"/>
          </a:xfrm>
        </p:spPr>
        <p:txBody>
          <a:bodyPr/>
          <a:lstStyle/>
          <a:p>
            <a:pPr algn="ctr"/>
            <a:r>
              <a:rPr lang="en-IE" dirty="0"/>
              <a:t>Start Up Costs &amp; Budget</a:t>
            </a:r>
          </a:p>
        </p:txBody>
      </p:sp>
      <p:sp>
        <p:nvSpPr>
          <p:cNvPr id="15" name="Text Placeholder 1">
            <a:extLst>
              <a:ext uri="{FF2B5EF4-FFF2-40B4-BE49-F238E27FC236}">
                <a16:creationId xmlns:a16="http://schemas.microsoft.com/office/drawing/2014/main" id="{E340E3FC-131D-A4BE-B752-B2834633B0B5}"/>
              </a:ext>
            </a:extLst>
          </p:cNvPr>
          <p:cNvSpPr txBox="1">
            <a:spLocks/>
          </p:cNvSpPr>
          <p:nvPr/>
        </p:nvSpPr>
        <p:spPr>
          <a:xfrm>
            <a:off x="691820" y="3404691"/>
            <a:ext cx="2722604" cy="1049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600" dirty="0">
                <a:solidFill>
                  <a:schemeClr val="bg1"/>
                </a:solidFill>
              </a:rPr>
              <a:t>Don’t Overlook Initial Fees, Costs &amp; Early Expenses</a:t>
            </a:r>
            <a:endParaRPr lang="en-IE" sz="2600" dirty="0">
              <a:solidFill>
                <a:schemeClr val="bg1"/>
              </a:solidFill>
            </a:endParaRPr>
          </a:p>
        </p:txBody>
      </p:sp>
    </p:spTree>
    <p:extLst>
      <p:ext uri="{BB962C8B-B14F-4D97-AF65-F5344CB8AC3E}">
        <p14:creationId xmlns:p14="http://schemas.microsoft.com/office/powerpoint/2010/main" val="2646651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D73E2-0BD5-C890-9650-DADEA519390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38BD910-3276-F7F4-9E3F-DBD520690B68}"/>
              </a:ext>
            </a:extLst>
          </p:cNvPr>
          <p:cNvSpPr>
            <a:spLocks noGrp="1"/>
          </p:cNvSpPr>
          <p:nvPr>
            <p:ph type="body" sz="quarter" idx="16"/>
          </p:nvPr>
        </p:nvSpPr>
        <p:spPr>
          <a:xfrm>
            <a:off x="591432" y="218309"/>
            <a:ext cx="10614687" cy="803654"/>
          </a:xfrm>
        </p:spPr>
        <p:txBody>
          <a:bodyPr/>
          <a:lstStyle/>
          <a:p>
            <a:pPr fontAlgn="base"/>
            <a:r>
              <a:rPr lang="en-IE" sz="3200" dirty="0"/>
              <a:t>Startup Costs &amp; Initial Budgeting </a:t>
            </a:r>
          </a:p>
          <a:p>
            <a:pPr fontAlgn="base"/>
            <a:r>
              <a:rPr lang="en-US" sz="2800" b="0" dirty="0">
                <a:solidFill>
                  <a:srgbClr val="E96751"/>
                </a:solidFill>
              </a:rPr>
              <a:t>Glamping 4 Pods (Ireland 2025)</a:t>
            </a:r>
            <a:endParaRPr lang="en-IE" sz="2800" b="0" dirty="0">
              <a:solidFill>
                <a:srgbClr val="E96751"/>
              </a:solidFill>
            </a:endParaRPr>
          </a:p>
          <a:p>
            <a:endParaRPr lang="en-IE" sz="2800" dirty="0"/>
          </a:p>
        </p:txBody>
      </p:sp>
      <p:graphicFrame>
        <p:nvGraphicFramePr>
          <p:cNvPr id="5" name="Table 4">
            <a:extLst>
              <a:ext uri="{FF2B5EF4-FFF2-40B4-BE49-F238E27FC236}">
                <a16:creationId xmlns:a16="http://schemas.microsoft.com/office/drawing/2014/main" id="{1BF4ED07-291A-FA49-8FA2-367BA95F68D2}"/>
              </a:ext>
            </a:extLst>
          </p:cNvPr>
          <p:cNvGraphicFramePr>
            <a:graphicFrameLocks noGrp="1"/>
          </p:cNvGraphicFramePr>
          <p:nvPr/>
        </p:nvGraphicFramePr>
        <p:xfrm>
          <a:off x="657410" y="1331778"/>
          <a:ext cx="11355296" cy="4853940"/>
        </p:xfrm>
        <a:graphic>
          <a:graphicData uri="http://schemas.openxmlformats.org/drawingml/2006/table">
            <a:tbl>
              <a:tblPr firstRow="1" bandRow="1">
                <a:tableStyleId>{5C22544A-7EE6-4342-B048-85BDC9FD1C3A}</a:tableStyleId>
              </a:tblPr>
              <a:tblGrid>
                <a:gridCol w="2704355">
                  <a:extLst>
                    <a:ext uri="{9D8B030D-6E8A-4147-A177-3AD203B41FA5}">
                      <a16:colId xmlns:a16="http://schemas.microsoft.com/office/drawing/2014/main" val="1315654808"/>
                    </a:ext>
                  </a:extLst>
                </a:gridCol>
                <a:gridCol w="5253318">
                  <a:extLst>
                    <a:ext uri="{9D8B030D-6E8A-4147-A177-3AD203B41FA5}">
                      <a16:colId xmlns:a16="http://schemas.microsoft.com/office/drawing/2014/main" val="2964838693"/>
                    </a:ext>
                  </a:extLst>
                </a:gridCol>
                <a:gridCol w="1589140">
                  <a:extLst>
                    <a:ext uri="{9D8B030D-6E8A-4147-A177-3AD203B41FA5}">
                      <a16:colId xmlns:a16="http://schemas.microsoft.com/office/drawing/2014/main" val="573140853"/>
                    </a:ext>
                  </a:extLst>
                </a:gridCol>
                <a:gridCol w="1808483">
                  <a:extLst>
                    <a:ext uri="{9D8B030D-6E8A-4147-A177-3AD203B41FA5}">
                      <a16:colId xmlns:a16="http://schemas.microsoft.com/office/drawing/2014/main" val="2284815295"/>
                    </a:ext>
                  </a:extLst>
                </a:gridCol>
              </a:tblGrid>
              <a:tr h="370840">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Category</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Description</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Minimum Cost (€)</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Maximum Cost (€)</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641832468"/>
                  </a:ext>
                </a:extLst>
              </a:tr>
              <a:tr h="370840">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Land Purchase</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Buying suitable land for tourism use (zoning, access, drainage).</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€50,000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€120,000</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36756021"/>
                  </a:ext>
                </a:extLst>
              </a:tr>
              <a:tr h="370840">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Groundworks &amp; Infrastructure</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kern="1200" dirty="0">
                          <a:solidFill>
                            <a:srgbClr val="494949"/>
                          </a:solidFill>
                          <a:effectLst/>
                          <a:latin typeface="+mn-lt"/>
                          <a:ea typeface="MS Mincho" panose="02020609040205080304" pitchFamily="49" charset="-128"/>
                          <a:cs typeface="Times New Roman" panose="02020603050405020304" pitchFamily="18" charset="0"/>
                        </a:rPr>
                        <a:t>Includes clearance, levelling, drainage, access road, gravel pads for pods.</a:t>
                      </a:r>
                      <a:endParaRPr lang="en-IE" sz="1800" kern="12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€20,000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€35,000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69759737"/>
                  </a:ext>
                </a:extLst>
              </a:tr>
              <a:tr h="370840">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IE" sz="1800" kern="1200" dirty="0">
                          <a:solidFill>
                            <a:srgbClr val="494949"/>
                          </a:solidFill>
                          <a:effectLst/>
                          <a:latin typeface="+mn-lt"/>
                          <a:ea typeface="MS Mincho" panose="02020609040205080304" pitchFamily="49" charset="-128"/>
                          <a:cs typeface="Times New Roman" panose="02020603050405020304" pitchFamily="18" charset="0"/>
                        </a:rPr>
                        <a:t>Foundations for 4 Pods</a:t>
                      </a:r>
                    </a:p>
                  </a:txBody>
                  <a:tcPr marL="68580" marR="68580" marT="0" marB="0" anchor="ct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kern="1200" dirty="0">
                          <a:solidFill>
                            <a:srgbClr val="494949"/>
                          </a:solidFill>
                          <a:effectLst/>
                          <a:latin typeface="+mn-lt"/>
                          <a:ea typeface="MS Mincho" panose="02020609040205080304" pitchFamily="49" charset="-128"/>
                          <a:cs typeface="Times New Roman" panose="02020603050405020304" pitchFamily="18" charset="0"/>
                        </a:rPr>
                        <a:t>Concrete pads or ground screws, depends on pod weight.</a:t>
                      </a:r>
                      <a:endParaRPr lang="en-IE" sz="1800" kern="12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kern="1200" dirty="0">
                          <a:solidFill>
                            <a:srgbClr val="494949"/>
                          </a:solidFill>
                          <a:effectLst/>
                          <a:latin typeface="+mn-lt"/>
                          <a:ea typeface="MS Mincho" panose="02020609040205080304" pitchFamily="49" charset="-128"/>
                          <a:cs typeface="Times New Roman" panose="02020603050405020304" pitchFamily="18" charset="0"/>
                        </a:rPr>
                        <a:t>€6,000</a:t>
                      </a:r>
                      <a:endParaRPr lang="en-IE" sz="1800" kern="12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kern="1200" dirty="0">
                          <a:solidFill>
                            <a:srgbClr val="494949"/>
                          </a:solidFill>
                          <a:effectLst/>
                          <a:latin typeface="+mn-lt"/>
                          <a:ea typeface="MS Mincho" panose="02020609040205080304" pitchFamily="49" charset="-128"/>
                          <a:cs typeface="Times New Roman" panose="02020603050405020304" pitchFamily="18" charset="0"/>
                        </a:rPr>
                        <a:t>€10,000</a:t>
                      </a:r>
                      <a:endParaRPr lang="en-IE" sz="1800" kern="12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62743140"/>
                  </a:ext>
                </a:extLst>
              </a:tr>
              <a:tr h="370840">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Utility &amp; Internet Connections</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dirty="0">
                          <a:solidFill>
                            <a:srgbClr val="494949"/>
                          </a:solidFill>
                          <a:effectLst/>
                          <a:latin typeface="+mn-lt"/>
                          <a:ea typeface="MS Mincho" panose="02020609040205080304" pitchFamily="49" charset="-128"/>
                          <a:cs typeface="Times New Roman" panose="02020603050405020304" pitchFamily="18" charset="0"/>
                        </a:rPr>
                        <a:t>Electricity - l</a:t>
                      </a:r>
                      <a:r>
                        <a:rPr lang="en-US" sz="1800" kern="1200" dirty="0">
                          <a:solidFill>
                            <a:srgbClr val="494949"/>
                          </a:solidFill>
                          <a:effectLst/>
                          <a:latin typeface="+mn-lt"/>
                          <a:ea typeface="MS Mincho" panose="02020609040205080304" pitchFamily="49" charset="-128"/>
                          <a:cs typeface="Times New Roman" panose="02020603050405020304" pitchFamily="18" charset="0"/>
                        </a:rPr>
                        <a:t>ighting, Signage &amp; Site Cabling (low-voltage)</a:t>
                      </a:r>
                      <a:r>
                        <a:rPr lang="en-US" sz="1800" dirty="0">
                          <a:solidFill>
                            <a:srgbClr val="494949"/>
                          </a:solidFill>
                          <a:effectLst/>
                          <a:latin typeface="+mn-lt"/>
                          <a:ea typeface="MS Mincho" panose="02020609040205080304" pitchFamily="49" charset="-128"/>
                          <a:cs typeface="Times New Roman" panose="02020603050405020304" pitchFamily="18" charset="0"/>
                        </a:rPr>
                        <a:t>broadband (e.g. Starlink or </a:t>
                      </a:r>
                      <a:r>
                        <a:rPr lang="en-US" sz="1800" dirty="0" err="1">
                          <a:solidFill>
                            <a:srgbClr val="494949"/>
                          </a:solidFill>
                          <a:effectLst/>
                          <a:latin typeface="+mn-lt"/>
                          <a:ea typeface="MS Mincho" panose="02020609040205080304" pitchFamily="49" charset="-128"/>
                          <a:cs typeface="Times New Roman" panose="02020603050405020304" pitchFamily="18" charset="0"/>
                        </a:rPr>
                        <a:t>fibre</a:t>
                      </a:r>
                      <a:r>
                        <a:rPr lang="en-US" sz="1800" dirty="0">
                          <a:solidFill>
                            <a:srgbClr val="494949"/>
                          </a:solidFill>
                          <a:effectLst/>
                          <a:latin typeface="+mn-lt"/>
                          <a:ea typeface="MS Mincho" panose="02020609040205080304" pitchFamily="49" charset="-128"/>
                          <a:cs typeface="Times New Roman" panose="02020603050405020304" pitchFamily="18" charset="0"/>
                        </a:rPr>
                        <a:t>) setup. </a:t>
                      </a:r>
                      <a:r>
                        <a:rPr lang="en-US" sz="1800" kern="1200" dirty="0">
                          <a:solidFill>
                            <a:srgbClr val="494949"/>
                          </a:solidFill>
                          <a:effectLst/>
                          <a:latin typeface="+mn-lt"/>
                          <a:ea typeface="MS Mincho" panose="02020609040205080304" pitchFamily="49" charset="-128"/>
                          <a:cs typeface="Times New Roman" panose="02020603050405020304" pitchFamily="18" charset="0"/>
                        </a:rPr>
                        <a:t>Depends on distance to grid; includes trenching and safety systems</a:t>
                      </a:r>
                      <a:r>
                        <a:rPr lang="en-US" sz="1800" dirty="0"/>
                        <a:t>. </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€5,000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€10,000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19150372"/>
                  </a:ext>
                </a:extLst>
              </a:tr>
              <a:tr h="370840">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IE" sz="1800" kern="1200" dirty="0">
                          <a:solidFill>
                            <a:srgbClr val="494949"/>
                          </a:solidFill>
                          <a:effectLst/>
                          <a:latin typeface="+mn-lt"/>
                          <a:ea typeface="MS Mincho" panose="02020609040205080304" pitchFamily="49" charset="-128"/>
                          <a:cs typeface="Times New Roman" panose="02020603050405020304" pitchFamily="18" charset="0"/>
                        </a:rPr>
                        <a:t>Water Connection &amp; Plumbing Infrastructure</a:t>
                      </a:r>
                    </a:p>
                  </a:txBody>
                  <a:tcPr marL="68580" marR="68580" marT="0" marB="0" anchor="ct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dirty="0"/>
                        <a:t>Includes mains connection or well, water storage, and pipework.</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kern="1200" dirty="0">
                          <a:solidFill>
                            <a:srgbClr val="494949"/>
                          </a:solidFill>
                          <a:effectLst/>
                          <a:latin typeface="+mn-lt"/>
                          <a:ea typeface="MS Mincho" panose="02020609040205080304" pitchFamily="49" charset="-128"/>
                          <a:cs typeface="Times New Roman" panose="02020603050405020304" pitchFamily="18" charset="0"/>
                        </a:rPr>
                        <a:t>€4,000</a:t>
                      </a:r>
                      <a:endParaRPr lang="en-IE" sz="1800" kern="12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kern="1200" dirty="0">
                          <a:solidFill>
                            <a:srgbClr val="494949"/>
                          </a:solidFill>
                          <a:effectLst/>
                          <a:latin typeface="+mn-lt"/>
                          <a:ea typeface="MS Mincho" panose="02020609040205080304" pitchFamily="49" charset="-128"/>
                          <a:cs typeface="Times New Roman" panose="02020603050405020304" pitchFamily="18" charset="0"/>
                        </a:rPr>
                        <a:t>€8,000</a:t>
                      </a:r>
                      <a:endParaRPr lang="en-IE" sz="1800" kern="12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26049894"/>
                  </a:ext>
                </a:extLst>
              </a:tr>
              <a:tr h="370840">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Septic System</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buNone/>
                      </a:pPr>
                      <a:r>
                        <a:rPr lang="en-US" sz="1800" kern="1200" dirty="0">
                          <a:solidFill>
                            <a:srgbClr val="494949"/>
                          </a:solidFill>
                          <a:effectLst/>
                          <a:latin typeface="+mn-lt"/>
                          <a:ea typeface="MS Mincho" panose="02020609040205080304" pitchFamily="49" charset="-128"/>
                          <a:cs typeface="Times New Roman" panose="02020603050405020304" pitchFamily="18" charset="0"/>
                        </a:rPr>
                        <a:t>Septic tank or small-scale treatment plant; required per regulations.</a:t>
                      </a: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€10,000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€18,000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24824433"/>
                  </a:ext>
                </a:extLst>
              </a:tr>
            </a:tbl>
          </a:graphicData>
        </a:graphic>
      </p:graphicFrame>
      <p:sp>
        <p:nvSpPr>
          <p:cNvPr id="2" name="TextBox 1">
            <a:extLst>
              <a:ext uri="{FF2B5EF4-FFF2-40B4-BE49-F238E27FC236}">
                <a16:creationId xmlns:a16="http://schemas.microsoft.com/office/drawing/2014/main" id="{3493561B-F7E1-F88C-6DBD-79DF319A9697}"/>
              </a:ext>
            </a:extLst>
          </p:cNvPr>
          <p:cNvSpPr txBox="1"/>
          <p:nvPr/>
        </p:nvSpPr>
        <p:spPr>
          <a:xfrm>
            <a:off x="657410" y="6355976"/>
            <a:ext cx="2868944" cy="369332"/>
          </a:xfrm>
          <a:prstGeom prst="rect">
            <a:avLst/>
          </a:prstGeom>
          <a:noFill/>
        </p:spPr>
        <p:txBody>
          <a:bodyPr wrap="square" rtlCol="0">
            <a:spAutoFit/>
          </a:bodyPr>
          <a:lstStyle/>
          <a:p>
            <a:r>
              <a:rPr lang="en-IE" dirty="0">
                <a:solidFill>
                  <a:srgbClr val="E6533A"/>
                </a:solidFill>
              </a:rPr>
              <a:t>Continued to next slide:</a:t>
            </a:r>
          </a:p>
        </p:txBody>
      </p:sp>
    </p:spTree>
    <p:extLst>
      <p:ext uri="{BB962C8B-B14F-4D97-AF65-F5344CB8AC3E}">
        <p14:creationId xmlns:p14="http://schemas.microsoft.com/office/powerpoint/2010/main" val="2529206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3F5C9-DB7A-CF3A-C705-31E06C4ED74A}"/>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97B4F98-652A-EDF4-2454-CFE1C7DC3B38}"/>
              </a:ext>
            </a:extLst>
          </p:cNvPr>
          <p:cNvGraphicFramePr>
            <a:graphicFrameLocks noGrp="1"/>
          </p:cNvGraphicFramePr>
          <p:nvPr/>
        </p:nvGraphicFramePr>
        <p:xfrm>
          <a:off x="663150" y="109377"/>
          <a:ext cx="11355296" cy="5579618"/>
        </p:xfrm>
        <a:graphic>
          <a:graphicData uri="http://schemas.openxmlformats.org/drawingml/2006/table">
            <a:tbl>
              <a:tblPr firstRow="1" bandRow="1">
                <a:tableStyleId>{5C22544A-7EE6-4342-B048-85BDC9FD1C3A}</a:tableStyleId>
              </a:tblPr>
              <a:tblGrid>
                <a:gridCol w="2704355">
                  <a:extLst>
                    <a:ext uri="{9D8B030D-6E8A-4147-A177-3AD203B41FA5}">
                      <a16:colId xmlns:a16="http://schemas.microsoft.com/office/drawing/2014/main" val="1315654808"/>
                    </a:ext>
                  </a:extLst>
                </a:gridCol>
                <a:gridCol w="5253318">
                  <a:extLst>
                    <a:ext uri="{9D8B030D-6E8A-4147-A177-3AD203B41FA5}">
                      <a16:colId xmlns:a16="http://schemas.microsoft.com/office/drawing/2014/main" val="2964838693"/>
                    </a:ext>
                  </a:extLst>
                </a:gridCol>
                <a:gridCol w="1589140">
                  <a:extLst>
                    <a:ext uri="{9D8B030D-6E8A-4147-A177-3AD203B41FA5}">
                      <a16:colId xmlns:a16="http://schemas.microsoft.com/office/drawing/2014/main" val="573140853"/>
                    </a:ext>
                  </a:extLst>
                </a:gridCol>
                <a:gridCol w="1808483">
                  <a:extLst>
                    <a:ext uri="{9D8B030D-6E8A-4147-A177-3AD203B41FA5}">
                      <a16:colId xmlns:a16="http://schemas.microsoft.com/office/drawing/2014/main" val="2284815295"/>
                    </a:ext>
                  </a:extLst>
                </a:gridCol>
              </a:tblGrid>
              <a:tr h="370840">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Category</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Description</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Minimum Cost (€)</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Maximum Cost (€)</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641832468"/>
                  </a:ext>
                </a:extLst>
              </a:tr>
              <a:tr h="370840">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Solar Power</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Optional off-grid setup with panels, inverter, and battery bank.</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€12,000</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€25,000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045823375"/>
                  </a:ext>
                </a:extLst>
              </a:tr>
              <a:tr h="370840">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Permits / Planning Advice</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Planning application fees, ecological surveys, consultant support.</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€3,000</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€8,000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647323374"/>
                  </a:ext>
                </a:extLst>
              </a:tr>
              <a:tr h="370840">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Parking Access</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Gravel bays, turning areas, road surfacing, lighting for 4 pods.</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€4,000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€8,000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07473532"/>
                  </a:ext>
                </a:extLst>
              </a:tr>
              <a:tr h="370840">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Website / Booking System</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Domain, hosting, calendar syncing, payment systems (</a:t>
                      </a:r>
                      <a:r>
                        <a:rPr lang="en-US" sz="1800" dirty="0" err="1">
                          <a:solidFill>
                            <a:srgbClr val="494949"/>
                          </a:solidFill>
                          <a:effectLst/>
                          <a:latin typeface="+mn-lt"/>
                          <a:ea typeface="MS Mincho" panose="02020609040205080304" pitchFamily="49" charset="-128"/>
                          <a:cs typeface="Times New Roman" panose="02020603050405020304" pitchFamily="18" charset="0"/>
                        </a:rPr>
                        <a:t>Lodgify</a:t>
                      </a:r>
                      <a:r>
                        <a:rPr lang="en-US" sz="1800" dirty="0">
                          <a:solidFill>
                            <a:srgbClr val="494949"/>
                          </a:solidFill>
                          <a:effectLst/>
                          <a:latin typeface="+mn-lt"/>
                          <a:ea typeface="MS Mincho" panose="02020609040205080304" pitchFamily="49" charset="-128"/>
                          <a:cs typeface="Times New Roman" panose="02020603050405020304" pitchFamily="18" charset="0"/>
                        </a:rPr>
                        <a:t>/Wix).</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€1,200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€3,500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87594481"/>
                  </a:ext>
                </a:extLst>
              </a:tr>
              <a:tr h="370840">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Insurance</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Public liability, fire, contents and business interruption coverage.</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€1,500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€3,000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13131980"/>
                  </a:ext>
                </a:extLst>
              </a:tr>
              <a:tr h="370840">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Marketing &amp; Branding</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Launch campaign, logo, signs, photography, social media setup.</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€2,000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€5,000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109908443"/>
                  </a:ext>
                </a:extLst>
              </a:tr>
              <a:tr h="370840">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Contingency Fund</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Recommended 10–15% budget for delays or unforeseen costs.</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€10,000</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€20,000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906796694"/>
                  </a:ext>
                </a:extLst>
              </a:tr>
              <a:tr h="370840">
                <a:tc>
                  <a:txBody>
                    <a:bodyPr/>
                    <a:lstStyle/>
                    <a:p>
                      <a:pPr>
                        <a:lnSpc>
                          <a:spcPct val="115000"/>
                        </a:lnSpc>
                        <a:spcAft>
                          <a:spcPts val="1000"/>
                        </a:spcAft>
                        <a:buNone/>
                      </a:pPr>
                      <a:r>
                        <a:rPr lang="en-US" sz="2000" b="1" dirty="0">
                          <a:solidFill>
                            <a:schemeClr val="bg1"/>
                          </a:solidFill>
                          <a:effectLst/>
                          <a:latin typeface="+mn-lt"/>
                          <a:ea typeface="MS Mincho" panose="02020609040205080304" pitchFamily="49" charset="-128"/>
                          <a:cs typeface="Times New Roman" panose="02020603050405020304" pitchFamily="18" charset="0"/>
                        </a:rPr>
                        <a:t>Total</a:t>
                      </a:r>
                      <a:endParaRPr lang="en-IE" sz="20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E6533A"/>
                    </a:solidFill>
                  </a:tcPr>
                </a:tc>
                <a:tc>
                  <a:txBody>
                    <a:bodyPr/>
                    <a:lstStyle/>
                    <a:p>
                      <a:pPr>
                        <a:lnSpc>
                          <a:spcPct val="115000"/>
                        </a:lnSpc>
                        <a:spcAft>
                          <a:spcPts val="1000"/>
                        </a:spcAft>
                        <a:buNone/>
                      </a:pPr>
                      <a:r>
                        <a:rPr lang="en-US" sz="2000" b="0" dirty="0">
                          <a:solidFill>
                            <a:schemeClr val="bg1"/>
                          </a:solidFill>
                          <a:effectLst/>
                          <a:latin typeface="+mn-lt"/>
                          <a:ea typeface="MS Mincho" panose="02020609040205080304" pitchFamily="49" charset="-128"/>
                          <a:cs typeface="Times New Roman" panose="02020603050405020304" pitchFamily="18" charset="0"/>
                        </a:rPr>
                        <a:t>Estimated overall cost range for full glamping setup.</a:t>
                      </a:r>
                      <a:endParaRPr lang="en-IE" sz="2000" b="0"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E6533A"/>
                    </a:solidFill>
                  </a:tcPr>
                </a:tc>
                <a:tc>
                  <a:txBody>
                    <a:bodyPr/>
                    <a:lstStyle/>
                    <a:p>
                      <a:pPr>
                        <a:lnSpc>
                          <a:spcPct val="115000"/>
                        </a:lnSpc>
                        <a:spcAft>
                          <a:spcPts val="1000"/>
                        </a:spcAft>
                        <a:buNone/>
                      </a:pPr>
                      <a:r>
                        <a:rPr lang="en-US" sz="2000" b="1" dirty="0">
                          <a:solidFill>
                            <a:schemeClr val="bg1"/>
                          </a:solidFill>
                          <a:effectLst/>
                          <a:latin typeface="+mn-lt"/>
                          <a:ea typeface="MS Mincho" panose="02020609040205080304" pitchFamily="49" charset="-128"/>
                          <a:cs typeface="Times New Roman" panose="02020603050405020304" pitchFamily="18" charset="0"/>
                        </a:rPr>
                        <a:t>€128,700</a:t>
                      </a:r>
                      <a:endParaRPr lang="en-IE" sz="20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E6533A"/>
                    </a:solidFill>
                  </a:tcPr>
                </a:tc>
                <a:tc>
                  <a:txBody>
                    <a:bodyPr/>
                    <a:lstStyle/>
                    <a:p>
                      <a:pPr>
                        <a:lnSpc>
                          <a:spcPct val="115000"/>
                        </a:lnSpc>
                        <a:spcAft>
                          <a:spcPts val="1000"/>
                        </a:spcAft>
                        <a:buNone/>
                      </a:pPr>
                      <a:r>
                        <a:rPr lang="en-US" sz="2000" b="1" dirty="0">
                          <a:solidFill>
                            <a:schemeClr val="bg1"/>
                          </a:solidFill>
                          <a:effectLst/>
                          <a:latin typeface="+mn-lt"/>
                          <a:ea typeface="MS Mincho" panose="02020609040205080304" pitchFamily="49" charset="-128"/>
                          <a:cs typeface="Times New Roman" panose="02020603050405020304" pitchFamily="18" charset="0"/>
                        </a:rPr>
                        <a:t>€273,500</a:t>
                      </a:r>
                      <a:endParaRPr lang="en-IE" sz="20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E6533A"/>
                    </a:solidFill>
                  </a:tcPr>
                </a:tc>
                <a:extLst>
                  <a:ext uri="{0D108BD9-81ED-4DB2-BD59-A6C34878D82A}">
                    <a16:rowId xmlns:a16="http://schemas.microsoft.com/office/drawing/2014/main" val="3812721185"/>
                  </a:ext>
                </a:extLst>
              </a:tr>
            </a:tbl>
          </a:graphicData>
        </a:graphic>
      </p:graphicFrame>
      <p:sp>
        <p:nvSpPr>
          <p:cNvPr id="6" name="TextBox 5">
            <a:extLst>
              <a:ext uri="{FF2B5EF4-FFF2-40B4-BE49-F238E27FC236}">
                <a16:creationId xmlns:a16="http://schemas.microsoft.com/office/drawing/2014/main" id="{A3138EC9-88F7-FCEB-3DFA-2358B9A9E859}"/>
              </a:ext>
            </a:extLst>
          </p:cNvPr>
          <p:cNvSpPr txBox="1"/>
          <p:nvPr/>
        </p:nvSpPr>
        <p:spPr>
          <a:xfrm>
            <a:off x="591432" y="6379291"/>
            <a:ext cx="6311152" cy="369332"/>
          </a:xfrm>
          <a:prstGeom prst="rect">
            <a:avLst/>
          </a:prstGeom>
          <a:noFill/>
        </p:spPr>
        <p:txBody>
          <a:bodyPr wrap="square" rtlCol="0">
            <a:spAutoFit/>
          </a:bodyPr>
          <a:lstStyle/>
          <a:p>
            <a:r>
              <a:rPr lang="en-US" dirty="0">
                <a:solidFill>
                  <a:srgbClr val="00B0F0"/>
                </a:solidFill>
                <a:hlinkClick r:id="rId2">
                  <a:extLst>
                    <a:ext uri="{A12FA001-AC4F-418D-AE19-62706E023703}">
                      <ahyp:hlinkClr xmlns:ahyp="http://schemas.microsoft.com/office/drawing/2018/hyperlinkcolor" val="tx"/>
                    </a:ext>
                  </a:extLst>
                </a:hlinkClick>
              </a:rPr>
              <a:t>How To Start, Set Up, And Build A Profitable Glamping Business</a:t>
            </a:r>
            <a:endParaRPr lang="en-IE" dirty="0">
              <a:solidFill>
                <a:srgbClr val="00B0F0"/>
              </a:solidFill>
            </a:endParaRPr>
          </a:p>
        </p:txBody>
      </p:sp>
      <p:sp>
        <p:nvSpPr>
          <p:cNvPr id="4" name="TextBox 3">
            <a:extLst>
              <a:ext uri="{FF2B5EF4-FFF2-40B4-BE49-F238E27FC236}">
                <a16:creationId xmlns:a16="http://schemas.microsoft.com/office/drawing/2014/main" id="{EC4C9500-0EF6-8F63-E238-9A099F3DCAA9}"/>
              </a:ext>
            </a:extLst>
          </p:cNvPr>
          <p:cNvSpPr txBox="1"/>
          <p:nvPr/>
        </p:nvSpPr>
        <p:spPr>
          <a:xfrm>
            <a:off x="591432" y="6009959"/>
            <a:ext cx="9601200" cy="369332"/>
          </a:xfrm>
          <a:prstGeom prst="rect">
            <a:avLst/>
          </a:prstGeom>
          <a:noFill/>
        </p:spPr>
        <p:txBody>
          <a:bodyPr wrap="square">
            <a:spAutoFit/>
          </a:bodyPr>
          <a:lstStyle/>
          <a:p>
            <a:r>
              <a:rPr lang="en-US" b="0" i="0" dirty="0">
                <a:solidFill>
                  <a:srgbClr val="00B0F0"/>
                </a:solidFill>
                <a:effectLst/>
              </a:rPr>
              <a:t>Use the </a:t>
            </a:r>
            <a:r>
              <a:rPr lang="en-US" b="0" i="0" u="none" strike="noStrike" dirty="0">
                <a:solidFill>
                  <a:srgbClr val="00B0F0"/>
                </a:solidFill>
                <a:effectLst/>
                <a:hlinkClick r:id="rId3">
                  <a:extLst>
                    <a:ext uri="{A12FA001-AC4F-418D-AE19-62706E023703}">
                      <ahyp:hlinkClr xmlns:ahyp="http://schemas.microsoft.com/office/drawing/2018/hyperlinkcolor" val="tx"/>
                    </a:ext>
                  </a:extLst>
                </a:hlinkClick>
              </a:rPr>
              <a:t>Crossover Lodge ROI Calculator</a:t>
            </a:r>
            <a:r>
              <a:rPr lang="en-US" b="0" i="0" dirty="0">
                <a:solidFill>
                  <a:srgbClr val="00B0F0"/>
                </a:solidFill>
                <a:effectLst/>
              </a:rPr>
              <a:t> to calculate your ROI.</a:t>
            </a:r>
            <a:endParaRPr lang="en-IE" dirty="0">
              <a:solidFill>
                <a:srgbClr val="00B0F0"/>
              </a:solidFill>
            </a:endParaRPr>
          </a:p>
        </p:txBody>
      </p:sp>
    </p:spTree>
    <p:extLst>
      <p:ext uri="{BB962C8B-B14F-4D97-AF65-F5344CB8AC3E}">
        <p14:creationId xmlns:p14="http://schemas.microsoft.com/office/powerpoint/2010/main" val="2496452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A86B064-639A-0F14-9FC8-D734F7C7C01C}"/>
              </a:ext>
            </a:extLst>
          </p:cNvPr>
          <p:cNvSpPr>
            <a:spLocks noGrp="1"/>
          </p:cNvSpPr>
          <p:nvPr>
            <p:ph type="body" sz="quarter" idx="14"/>
          </p:nvPr>
        </p:nvSpPr>
        <p:spPr>
          <a:xfrm>
            <a:off x="6735158" y="3893915"/>
            <a:ext cx="5188120" cy="689519"/>
          </a:xfrm>
        </p:spPr>
        <p:txBody>
          <a:bodyPr/>
          <a:lstStyle/>
          <a:p>
            <a:r>
              <a:rPr lang="en-US" b="0" dirty="0"/>
              <a:t>Through five key learning blocks, you'll break down the core financial pillars of your business: revenue sources, cost structures, cost per night, breakeven analysis, and profit strategies. By the end of this module, you’ll understand how to:</a:t>
            </a:r>
          </a:p>
          <a:p>
            <a:endParaRPr lang="en-US" b="0" dirty="0"/>
          </a:p>
          <a:p>
            <a:pPr marL="342900" indent="-342900">
              <a:buFont typeface="Arial" panose="020B0604020202020204" pitchFamily="34" charset="0"/>
              <a:buChar char="•"/>
            </a:pPr>
            <a:r>
              <a:rPr lang="en-US" b="0" dirty="0"/>
              <a:t>Identify where your </a:t>
            </a:r>
            <a:r>
              <a:rPr lang="en-US" dirty="0"/>
              <a:t>money comes from.</a:t>
            </a:r>
          </a:p>
          <a:p>
            <a:pPr marL="342900" indent="-342900">
              <a:buFont typeface="Arial" panose="020B0604020202020204" pitchFamily="34" charset="0"/>
              <a:buChar char="•"/>
            </a:pPr>
            <a:r>
              <a:rPr lang="en-US" b="0" dirty="0"/>
              <a:t>Know exactly what it </a:t>
            </a:r>
            <a:r>
              <a:rPr lang="en-US" dirty="0"/>
              <a:t>costs to host </a:t>
            </a:r>
            <a:r>
              <a:rPr lang="en-US" b="0" dirty="0"/>
              <a:t>a guest.</a:t>
            </a:r>
          </a:p>
          <a:p>
            <a:pPr marL="342900" indent="-342900">
              <a:buFont typeface="Arial" panose="020B0604020202020204" pitchFamily="34" charset="0"/>
              <a:buChar char="•"/>
            </a:pPr>
            <a:r>
              <a:rPr lang="en-US" b="0" dirty="0"/>
              <a:t>Avoid underpricing by calculating your </a:t>
            </a:r>
            <a:r>
              <a:rPr lang="en-US" dirty="0"/>
              <a:t>true nightly costs</a:t>
            </a:r>
            <a:r>
              <a:rPr lang="en-US" b="0" dirty="0"/>
              <a:t>.</a:t>
            </a:r>
          </a:p>
          <a:p>
            <a:pPr marL="342900" indent="-342900">
              <a:buFont typeface="Arial" panose="020B0604020202020204" pitchFamily="34" charset="0"/>
              <a:buChar char="•"/>
            </a:pPr>
            <a:r>
              <a:rPr lang="en-US" b="0" dirty="0"/>
              <a:t>Set meaningful pricing based on </a:t>
            </a:r>
            <a:r>
              <a:rPr lang="en-US" dirty="0"/>
              <a:t>break-even analysis </a:t>
            </a:r>
            <a:r>
              <a:rPr lang="en-US" b="0" dirty="0"/>
              <a:t>and </a:t>
            </a:r>
            <a:r>
              <a:rPr lang="en-US" dirty="0"/>
              <a:t>desired profit.</a:t>
            </a:r>
          </a:p>
          <a:p>
            <a:pPr marL="342900" indent="-342900">
              <a:buFont typeface="Arial" panose="020B0604020202020204" pitchFamily="34" charset="0"/>
              <a:buChar char="•"/>
            </a:pPr>
            <a:r>
              <a:rPr lang="en-US" b="0" dirty="0"/>
              <a:t>Choose a </a:t>
            </a:r>
            <a:r>
              <a:rPr lang="en-US" dirty="0"/>
              <a:t>pricing model </a:t>
            </a:r>
            <a:r>
              <a:rPr lang="en-US" b="0" dirty="0"/>
              <a:t>that reflects your values and business stage.</a:t>
            </a:r>
          </a:p>
          <a:p>
            <a:endParaRPr lang="en-US" b="0" dirty="0"/>
          </a:p>
          <a:p>
            <a:endParaRPr lang="en-IE" b="0" dirty="0"/>
          </a:p>
        </p:txBody>
      </p:sp>
      <p:sp>
        <p:nvSpPr>
          <p:cNvPr id="8" name="Text Placeholder 7">
            <a:extLst>
              <a:ext uri="{FF2B5EF4-FFF2-40B4-BE49-F238E27FC236}">
                <a16:creationId xmlns:a16="http://schemas.microsoft.com/office/drawing/2014/main" id="{E2290D88-CB1E-3E74-C105-09498621A6D7}"/>
              </a:ext>
            </a:extLst>
          </p:cNvPr>
          <p:cNvSpPr>
            <a:spLocks noGrp="1"/>
          </p:cNvSpPr>
          <p:nvPr>
            <p:ph type="body" sz="quarter" idx="28"/>
          </p:nvPr>
        </p:nvSpPr>
        <p:spPr>
          <a:xfrm>
            <a:off x="539853" y="1275237"/>
            <a:ext cx="5188120" cy="4671588"/>
          </a:xfrm>
        </p:spPr>
        <p:txBody>
          <a:bodyPr/>
          <a:lstStyle/>
          <a:p>
            <a:pPr marL="0" indent="0">
              <a:spcAft>
                <a:spcPts val="600"/>
              </a:spcAft>
            </a:pPr>
            <a:r>
              <a:rPr lang="en-US" dirty="0"/>
              <a:t>Understanding the financial mechanics behind your accommodation business is essential for making informed decisions and building long-term sustainability. </a:t>
            </a:r>
          </a:p>
          <a:p>
            <a:pPr marL="0" indent="0">
              <a:spcAft>
                <a:spcPts val="600"/>
              </a:spcAft>
            </a:pPr>
            <a:r>
              <a:rPr lang="en-US" dirty="0"/>
              <a:t>Sections 3 to 7 helps entrepreneurs and hosts uncover the “why” behind their numbers—not just to survive, but to thrive. </a:t>
            </a:r>
          </a:p>
          <a:p>
            <a:pPr marL="0" indent="0">
              <a:spcAft>
                <a:spcPts val="600"/>
              </a:spcAft>
            </a:pPr>
            <a:r>
              <a:rPr lang="en-US" dirty="0"/>
              <a:t>Whether you're running a glamping site, </a:t>
            </a:r>
            <a:r>
              <a:rPr lang="en-US" dirty="0" err="1"/>
              <a:t>farmstay</a:t>
            </a:r>
            <a:r>
              <a:rPr lang="en-US" dirty="0"/>
              <a:t>, eco-lodge, or short-term rental, this part of the module provides the tools to confidently set prices, calculate breakeven points, and create pricing strategies that align with your goals and guest value.</a:t>
            </a:r>
          </a:p>
          <a:p>
            <a:pPr marL="0" indent="0">
              <a:spcAft>
                <a:spcPts val="600"/>
              </a:spcAft>
            </a:pPr>
            <a:endParaRPr lang="en-IE" dirty="0"/>
          </a:p>
        </p:txBody>
      </p:sp>
      <p:sp>
        <p:nvSpPr>
          <p:cNvPr id="7" name="Text Placeholder 6">
            <a:extLst>
              <a:ext uri="{FF2B5EF4-FFF2-40B4-BE49-F238E27FC236}">
                <a16:creationId xmlns:a16="http://schemas.microsoft.com/office/drawing/2014/main" id="{44FFDA22-89CC-2DE2-BE6D-D015D595BA71}"/>
              </a:ext>
            </a:extLst>
          </p:cNvPr>
          <p:cNvSpPr>
            <a:spLocks noGrp="1"/>
          </p:cNvSpPr>
          <p:nvPr>
            <p:ph type="body" sz="quarter" idx="27"/>
          </p:nvPr>
        </p:nvSpPr>
        <p:spPr/>
        <p:txBody>
          <a:bodyPr/>
          <a:lstStyle/>
          <a:p>
            <a:r>
              <a:rPr lang="en-IE" dirty="0"/>
              <a:t>Financial Mechanics</a:t>
            </a:r>
          </a:p>
        </p:txBody>
      </p:sp>
      <p:sp>
        <p:nvSpPr>
          <p:cNvPr id="12" name="TextBox 11">
            <a:extLst>
              <a:ext uri="{FF2B5EF4-FFF2-40B4-BE49-F238E27FC236}">
                <a16:creationId xmlns:a16="http://schemas.microsoft.com/office/drawing/2014/main" id="{6F8CE864-C2FA-B1F0-BC41-25066AFFEF69}"/>
              </a:ext>
            </a:extLst>
          </p:cNvPr>
          <p:cNvSpPr txBox="1"/>
          <p:nvPr/>
        </p:nvSpPr>
        <p:spPr>
          <a:xfrm>
            <a:off x="6735158" y="519563"/>
            <a:ext cx="6105524" cy="584775"/>
          </a:xfrm>
          <a:prstGeom prst="rect">
            <a:avLst/>
          </a:prstGeom>
          <a:noFill/>
        </p:spPr>
        <p:txBody>
          <a:bodyPr wrap="square">
            <a:spAutoFit/>
          </a:bodyPr>
          <a:lstStyle/>
          <a:p>
            <a:r>
              <a:rPr lang="en-US" sz="3200" b="1" dirty="0">
                <a:solidFill>
                  <a:srgbClr val="E96751"/>
                </a:solidFill>
              </a:rPr>
              <a:t>Sections 3 to 7 </a:t>
            </a:r>
            <a:endParaRPr lang="en-IE" sz="3200" b="1" dirty="0">
              <a:solidFill>
                <a:srgbClr val="E96751"/>
              </a:solidFill>
            </a:endParaRPr>
          </a:p>
        </p:txBody>
      </p:sp>
    </p:spTree>
    <p:extLst>
      <p:ext uri="{BB962C8B-B14F-4D97-AF65-F5344CB8AC3E}">
        <p14:creationId xmlns:p14="http://schemas.microsoft.com/office/powerpoint/2010/main" val="1594373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F265B36-5BAE-3539-7184-237D3A9545A8}"/>
              </a:ext>
            </a:extLst>
          </p:cNvPr>
          <p:cNvSpPr>
            <a:spLocks noGrp="1"/>
          </p:cNvSpPr>
          <p:nvPr>
            <p:ph type="body" sz="quarter" idx="16"/>
          </p:nvPr>
        </p:nvSpPr>
        <p:spPr>
          <a:xfrm>
            <a:off x="238125" y="130779"/>
            <a:ext cx="10984244" cy="803654"/>
          </a:xfrm>
        </p:spPr>
        <p:txBody>
          <a:bodyPr/>
          <a:lstStyle/>
          <a:p>
            <a:r>
              <a:rPr lang="en-US" sz="2800" dirty="0"/>
              <a:t>Financial Logic &amp; Planning for Accommodation Businesses Planning</a:t>
            </a:r>
            <a:endParaRPr lang="en-IE" sz="2800" dirty="0"/>
          </a:p>
        </p:txBody>
      </p:sp>
      <p:graphicFrame>
        <p:nvGraphicFramePr>
          <p:cNvPr id="9" name="Table 8">
            <a:extLst>
              <a:ext uri="{FF2B5EF4-FFF2-40B4-BE49-F238E27FC236}">
                <a16:creationId xmlns:a16="http://schemas.microsoft.com/office/drawing/2014/main" id="{56532DCB-EF80-37A1-22B7-B9E946C26904}"/>
              </a:ext>
            </a:extLst>
          </p:cNvPr>
          <p:cNvGraphicFramePr>
            <a:graphicFrameLocks noGrp="1"/>
          </p:cNvGraphicFramePr>
          <p:nvPr>
            <p:extLst>
              <p:ext uri="{D42A27DB-BD31-4B8C-83A1-F6EECF244321}">
                <p14:modId xmlns:p14="http://schemas.microsoft.com/office/powerpoint/2010/main" val="2610758944"/>
              </p:ext>
            </p:extLst>
          </p:nvPr>
        </p:nvGraphicFramePr>
        <p:xfrm>
          <a:off x="238125" y="869296"/>
          <a:ext cx="11620500" cy="5119407"/>
        </p:xfrm>
        <a:graphic>
          <a:graphicData uri="http://schemas.openxmlformats.org/drawingml/2006/table">
            <a:tbl>
              <a:tblPr/>
              <a:tblGrid>
                <a:gridCol w="990600">
                  <a:extLst>
                    <a:ext uri="{9D8B030D-6E8A-4147-A177-3AD203B41FA5}">
                      <a16:colId xmlns:a16="http://schemas.microsoft.com/office/drawing/2014/main" val="2849927846"/>
                    </a:ext>
                  </a:extLst>
                </a:gridCol>
                <a:gridCol w="2371725">
                  <a:extLst>
                    <a:ext uri="{9D8B030D-6E8A-4147-A177-3AD203B41FA5}">
                      <a16:colId xmlns:a16="http://schemas.microsoft.com/office/drawing/2014/main" val="1201256124"/>
                    </a:ext>
                  </a:extLst>
                </a:gridCol>
                <a:gridCol w="8258175">
                  <a:extLst>
                    <a:ext uri="{9D8B030D-6E8A-4147-A177-3AD203B41FA5}">
                      <a16:colId xmlns:a16="http://schemas.microsoft.com/office/drawing/2014/main" val="4165496528"/>
                    </a:ext>
                  </a:extLst>
                </a:gridCol>
              </a:tblGrid>
              <a:tr h="271959">
                <a:tc>
                  <a:txBody>
                    <a:bodyPr/>
                    <a:lstStyle/>
                    <a:p>
                      <a:pPr>
                        <a:buNone/>
                      </a:pPr>
                      <a:r>
                        <a:rPr lang="en-IE" sz="2000" b="1" dirty="0">
                          <a:solidFill>
                            <a:schemeClr val="bg1"/>
                          </a:solidFill>
                        </a:rPr>
                        <a:t>Section</a:t>
                      </a:r>
                      <a:endParaRPr lang="en-IE" sz="20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Section</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Why It Comes Here</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737105866"/>
                  </a:ext>
                </a:extLst>
              </a:tr>
              <a:tr h="679897">
                <a:tc>
                  <a:txBody>
                    <a:bodyPr/>
                    <a:lstStyle/>
                    <a:p>
                      <a:pPr algn="ctr">
                        <a:buNone/>
                      </a:pPr>
                      <a:r>
                        <a:rPr lang="en-IE" sz="2000" b="1" dirty="0"/>
                        <a:t>3</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Revenue &amp; Capacity Foundation</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dirty="0">
                          <a:solidFill>
                            <a:srgbClr val="E96751"/>
                          </a:solidFill>
                        </a:rPr>
                        <a:t>You start with calculating what you earn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You must know what </a:t>
                      </a:r>
                      <a:r>
                        <a:rPr lang="en-US" sz="1900" b="1" dirty="0">
                          <a:solidFill>
                            <a:srgbClr val="595959"/>
                          </a:solidFill>
                        </a:rPr>
                        <a:t>you're earning </a:t>
                      </a:r>
                      <a:r>
                        <a:rPr lang="en-US" sz="1900" dirty="0">
                          <a:solidFill>
                            <a:srgbClr val="595959"/>
                          </a:solidFill>
                        </a:rPr>
                        <a:t>(primary and secondary income sources) and how many </a:t>
                      </a:r>
                      <a:r>
                        <a:rPr lang="en-US" sz="1900" b="1" dirty="0">
                          <a:solidFill>
                            <a:srgbClr val="595959"/>
                          </a:solidFill>
                        </a:rPr>
                        <a:t>nights you can sell.</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8511184"/>
                  </a:ext>
                </a:extLst>
              </a:tr>
              <a:tr h="679897">
                <a:tc>
                  <a:txBody>
                    <a:bodyPr/>
                    <a:lstStyle/>
                    <a:p>
                      <a:pPr algn="ctr">
                        <a:buNone/>
                      </a:pPr>
                      <a:r>
                        <a:rPr lang="en-IE" sz="2000" b="1" dirty="0"/>
                        <a:t>4</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Cost Structure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kern="1200" dirty="0">
                          <a:solidFill>
                            <a:srgbClr val="E96751"/>
                          </a:solidFill>
                          <a:latin typeface="+mn-lt"/>
                          <a:ea typeface="+mn-ea"/>
                          <a:cs typeface="+mn-cs"/>
                        </a:rPr>
                        <a:t>Figure out what you spend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Without knowing your </a:t>
                      </a:r>
                      <a:r>
                        <a:rPr lang="en-US" sz="1900" b="1" dirty="0">
                          <a:solidFill>
                            <a:srgbClr val="595959"/>
                          </a:solidFill>
                        </a:rPr>
                        <a:t>fixed and variable costs, </a:t>
                      </a:r>
                      <a:r>
                        <a:rPr lang="en-US" sz="1900" dirty="0">
                          <a:solidFill>
                            <a:srgbClr val="595959"/>
                          </a:solidFill>
                        </a:rPr>
                        <a:t>you can't set prices or calculate profit.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548506"/>
                  </a:ext>
                </a:extLst>
              </a:tr>
              <a:tr h="679897">
                <a:tc>
                  <a:txBody>
                    <a:bodyPr/>
                    <a:lstStyle/>
                    <a:p>
                      <a:pPr algn="ctr">
                        <a:buNone/>
                      </a:pPr>
                      <a:r>
                        <a:rPr lang="en-IE" sz="2000" b="1" dirty="0"/>
                        <a:t>5</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1" dirty="0">
                          <a:solidFill>
                            <a:schemeClr val="bg1"/>
                          </a:solidFill>
                        </a:rPr>
                        <a:t>Know Your Cost Per Night</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rgbClr val="E96751"/>
                          </a:solidFill>
                          <a:latin typeface="+mn-lt"/>
                          <a:ea typeface="+mn-ea"/>
                          <a:cs typeface="+mn-cs"/>
                        </a:rPr>
                        <a:t>Calculate what each night must cover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Helps establish your </a:t>
                      </a:r>
                      <a:r>
                        <a:rPr lang="en-US" sz="1900" b="1" dirty="0">
                          <a:solidFill>
                            <a:srgbClr val="595959"/>
                          </a:solidFill>
                        </a:rPr>
                        <a:t>minimum charge </a:t>
                      </a:r>
                      <a:r>
                        <a:rPr lang="en-US" sz="1900" dirty="0">
                          <a:solidFill>
                            <a:srgbClr val="595959"/>
                          </a:solidFill>
                        </a:rPr>
                        <a:t>to break even. You calculate the </a:t>
                      </a:r>
                      <a:r>
                        <a:rPr lang="en-US" sz="1900" b="1" dirty="0">
                          <a:solidFill>
                            <a:srgbClr val="595959"/>
                          </a:solidFill>
                        </a:rPr>
                        <a:t>cost per night </a:t>
                      </a:r>
                      <a:r>
                        <a:rPr lang="en-US" sz="1900" dirty="0">
                          <a:solidFill>
                            <a:srgbClr val="595959"/>
                          </a:solidFill>
                        </a:rPr>
                        <a:t>by dividing total costs by expected nights sold.</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859256"/>
                  </a:ext>
                </a:extLst>
              </a:tr>
              <a:tr h="679897">
                <a:tc>
                  <a:txBody>
                    <a:bodyPr/>
                    <a:lstStyle/>
                    <a:p>
                      <a:pPr algn="ctr">
                        <a:buNone/>
                      </a:pPr>
                      <a:r>
                        <a:rPr lang="en-IE" sz="2000" b="1" dirty="0"/>
                        <a:t>6</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Break-Even Analysis &amp; Occupancy &amp; Revenue Planning</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rgbClr val="E96751"/>
                          </a:solidFill>
                          <a:latin typeface="+mn-lt"/>
                          <a:ea typeface="+mn-ea"/>
                          <a:cs typeface="+mn-cs"/>
                        </a:rPr>
                        <a:t>Determine your financial survival point &amp; forecast occupancy &amp; revenue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Tells you how to </a:t>
                      </a:r>
                      <a:r>
                        <a:rPr lang="en-US" sz="1900" b="1" dirty="0">
                          <a:solidFill>
                            <a:srgbClr val="595959"/>
                          </a:solidFill>
                        </a:rPr>
                        <a:t>stop losing money</a:t>
                      </a:r>
                      <a:r>
                        <a:rPr lang="en-US" sz="1900" dirty="0">
                          <a:solidFill>
                            <a:srgbClr val="595959"/>
                          </a:solidFill>
                        </a:rPr>
                        <a:t>. Once costs are known, calculate how many </a:t>
                      </a:r>
                      <a:r>
                        <a:rPr lang="en-US" sz="1900" b="1" dirty="0">
                          <a:solidFill>
                            <a:srgbClr val="595959"/>
                          </a:solidFill>
                        </a:rPr>
                        <a:t>bookings are needed to break even</a:t>
                      </a:r>
                      <a:r>
                        <a:rPr lang="en-US" sz="1900" dirty="0">
                          <a:solidFill>
                            <a:srgbClr val="595959"/>
                          </a:solidFill>
                        </a:rPr>
                        <a:t>. Ensure achievable pricing with </a:t>
                      </a:r>
                      <a:r>
                        <a:rPr lang="en-US" sz="1900" b="1" dirty="0">
                          <a:solidFill>
                            <a:srgbClr val="595959"/>
                          </a:solidFill>
                        </a:rPr>
                        <a:t>realistic bookings targets</a:t>
                      </a:r>
                      <a:r>
                        <a:rPr lang="en-US" sz="1900" dirty="0">
                          <a:solidFill>
                            <a:srgbClr val="595959"/>
                          </a:solidFill>
                        </a:rPr>
                        <a:t> and </a:t>
                      </a:r>
                      <a:r>
                        <a:rPr lang="en-US" sz="1900" b="1" dirty="0">
                          <a:solidFill>
                            <a:srgbClr val="595959"/>
                          </a:solidFill>
                        </a:rPr>
                        <a:t>occupancy rate % goals.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71939"/>
                  </a:ext>
                </a:extLst>
              </a:tr>
              <a:tr h="679897">
                <a:tc>
                  <a:txBody>
                    <a:bodyPr/>
                    <a:lstStyle/>
                    <a:p>
                      <a:pPr algn="ctr">
                        <a:buNone/>
                      </a:pPr>
                      <a:r>
                        <a:rPr lang="en-IE" sz="2000" b="1" dirty="0"/>
                        <a:t>7</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Profit &amp; Pricing Strategies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rgbClr val="E96751"/>
                          </a:solidFill>
                          <a:latin typeface="+mn-lt"/>
                          <a:ea typeface="+mn-ea"/>
                          <a:cs typeface="+mn-cs"/>
                        </a:rPr>
                        <a:t>Then choose a pricing strategy aligned with your goals</a:t>
                      </a:r>
                    </a:p>
                    <a:p>
                      <a:pPr>
                        <a:buNone/>
                      </a:pPr>
                      <a:r>
                        <a:rPr lang="en-US" sz="1900" dirty="0">
                          <a:solidFill>
                            <a:srgbClr val="595959"/>
                          </a:solidFill>
                        </a:rPr>
                        <a:t>With all the above in place, you can confidently </a:t>
                      </a:r>
                      <a:r>
                        <a:rPr lang="en-US" sz="1900" b="1" dirty="0">
                          <a:solidFill>
                            <a:srgbClr val="595959"/>
                          </a:solidFill>
                        </a:rPr>
                        <a:t>set pricing </a:t>
                      </a:r>
                      <a:r>
                        <a:rPr lang="en-US" sz="1900" dirty="0">
                          <a:solidFill>
                            <a:srgbClr val="595959"/>
                          </a:solidFill>
                        </a:rPr>
                        <a:t>and set </a:t>
                      </a:r>
                      <a:r>
                        <a:rPr lang="en-US" sz="1900" b="1" dirty="0">
                          <a:solidFill>
                            <a:srgbClr val="595959"/>
                          </a:solidFill>
                        </a:rPr>
                        <a:t>profit targets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0225255"/>
                  </a:ext>
                </a:extLst>
              </a:tr>
            </a:tbl>
          </a:graphicData>
        </a:graphic>
      </p:graphicFrame>
    </p:spTree>
    <p:extLst>
      <p:ext uri="{BB962C8B-B14F-4D97-AF65-F5344CB8AC3E}">
        <p14:creationId xmlns:p14="http://schemas.microsoft.com/office/powerpoint/2010/main" val="2231452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323A1-0D7F-FF45-876A-FDB51DFE8631}"/>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EF2B2AD3-1742-E311-9B81-3FAB43CCB7A7}"/>
              </a:ext>
            </a:extLst>
          </p:cNvPr>
          <p:cNvPicPr>
            <a:picLocks noGrp="1" noChangeAspect="1"/>
          </p:cNvPicPr>
          <p:nvPr>
            <p:ph type="pic" sz="quarter" idx="22"/>
          </p:nvPr>
        </p:nvPicPr>
        <p:blipFill>
          <a:blip r:embed="rId2"/>
          <a:srcRect t="8640" b="8640"/>
          <a:stretch>
            <a:fillRect/>
          </a:stretch>
        </p:blipFill>
        <p:spPr/>
      </p:pic>
      <p:sp>
        <p:nvSpPr>
          <p:cNvPr id="8" name="Text Placeholder 7">
            <a:extLst>
              <a:ext uri="{FF2B5EF4-FFF2-40B4-BE49-F238E27FC236}">
                <a16:creationId xmlns:a16="http://schemas.microsoft.com/office/drawing/2014/main" id="{B541DD4C-42F5-2959-2384-E0012BAB7D5C}"/>
              </a:ext>
            </a:extLst>
          </p:cNvPr>
          <p:cNvSpPr>
            <a:spLocks noGrp="1"/>
          </p:cNvSpPr>
          <p:nvPr>
            <p:ph type="body" sz="quarter" idx="23"/>
          </p:nvPr>
        </p:nvSpPr>
        <p:spPr>
          <a:xfrm>
            <a:off x="352425" y="4822301"/>
            <a:ext cx="11154222" cy="1248936"/>
          </a:xfrm>
        </p:spPr>
        <p:txBody>
          <a:bodyPr/>
          <a:lstStyle/>
          <a:p>
            <a:pPr algn="ctr"/>
            <a:r>
              <a:rPr lang="en-US" sz="2400" b="1" dirty="0"/>
              <a:t>Revenue &amp; Capacity Foundation </a:t>
            </a:r>
            <a:r>
              <a:rPr lang="en-US" sz="2400" dirty="0"/>
              <a:t>(What you earn and what’s possible)</a:t>
            </a:r>
          </a:p>
          <a:p>
            <a:pPr algn="ctr"/>
            <a:r>
              <a:rPr lang="en-US" sz="2400" dirty="0"/>
              <a:t>To map out all sources of income (primary and secondary) to get a full picture of potential earnings and business opportunities.</a:t>
            </a:r>
          </a:p>
          <a:p>
            <a:pPr algn="ctr"/>
            <a:r>
              <a:rPr lang="en-US" sz="2400" i="1" dirty="0">
                <a:solidFill>
                  <a:srgbClr val="E96751"/>
                </a:solidFill>
              </a:rPr>
              <a:t>Where does your </a:t>
            </a:r>
            <a:r>
              <a:rPr lang="en-US" sz="2400" b="1" i="1" dirty="0">
                <a:solidFill>
                  <a:srgbClr val="E96751"/>
                </a:solidFill>
              </a:rPr>
              <a:t>income come from</a:t>
            </a:r>
            <a:r>
              <a:rPr lang="en-US" sz="2400" i="1" dirty="0">
                <a:solidFill>
                  <a:srgbClr val="E96751"/>
                </a:solidFill>
              </a:rPr>
              <a:t>, and are you fully aware of all potential revenue streams - beyond just room bookings?</a:t>
            </a:r>
          </a:p>
          <a:p>
            <a:endParaRPr lang="en-US" sz="2400" i="1" dirty="0">
              <a:solidFill>
                <a:srgbClr val="E96751"/>
              </a:solidFill>
            </a:endParaRPr>
          </a:p>
          <a:p>
            <a:pPr algn="ctr"/>
            <a:endParaRPr lang="en-IE" sz="2400" dirty="0">
              <a:solidFill>
                <a:srgbClr val="E96751"/>
              </a:solidFill>
            </a:endParaRPr>
          </a:p>
        </p:txBody>
      </p:sp>
      <p:sp>
        <p:nvSpPr>
          <p:cNvPr id="5" name="Text Placeholder 4">
            <a:extLst>
              <a:ext uri="{FF2B5EF4-FFF2-40B4-BE49-F238E27FC236}">
                <a16:creationId xmlns:a16="http://schemas.microsoft.com/office/drawing/2014/main" id="{BFC259D1-2683-552B-5332-A71583529838}"/>
              </a:ext>
            </a:extLst>
          </p:cNvPr>
          <p:cNvSpPr>
            <a:spLocks noGrp="1"/>
          </p:cNvSpPr>
          <p:nvPr>
            <p:ph type="body" sz="quarter" idx="18"/>
          </p:nvPr>
        </p:nvSpPr>
        <p:spPr>
          <a:xfrm>
            <a:off x="8029576" y="2005442"/>
            <a:ext cx="3842924" cy="1049221"/>
          </a:xfrm>
        </p:spPr>
        <p:txBody>
          <a:bodyPr/>
          <a:lstStyle/>
          <a:p>
            <a:pPr algn="r"/>
            <a:r>
              <a:rPr lang="en-US" b="0" dirty="0"/>
              <a:t>Know Your Revenue Sources</a:t>
            </a:r>
            <a:endParaRPr lang="en-IE" b="0" dirty="0"/>
          </a:p>
        </p:txBody>
      </p:sp>
      <p:sp>
        <p:nvSpPr>
          <p:cNvPr id="6" name="Text Placeholder 5">
            <a:extLst>
              <a:ext uri="{FF2B5EF4-FFF2-40B4-BE49-F238E27FC236}">
                <a16:creationId xmlns:a16="http://schemas.microsoft.com/office/drawing/2014/main" id="{F1805844-62EE-A0E8-E559-A8C97424C386}"/>
              </a:ext>
            </a:extLst>
          </p:cNvPr>
          <p:cNvSpPr>
            <a:spLocks noGrp="1"/>
          </p:cNvSpPr>
          <p:nvPr>
            <p:ph type="body" sz="quarter" idx="19"/>
          </p:nvPr>
        </p:nvSpPr>
        <p:spPr>
          <a:xfrm>
            <a:off x="9275432" y="1123130"/>
            <a:ext cx="2597067" cy="385564"/>
          </a:xfrm>
        </p:spPr>
        <p:txBody>
          <a:bodyPr/>
          <a:lstStyle/>
          <a:p>
            <a:pPr algn="r"/>
            <a:r>
              <a:rPr lang="en-IE" sz="4000" dirty="0"/>
              <a:t>Section 3</a:t>
            </a:r>
          </a:p>
        </p:txBody>
      </p:sp>
    </p:spTree>
    <p:extLst>
      <p:ext uri="{BB962C8B-B14F-4D97-AF65-F5344CB8AC3E}">
        <p14:creationId xmlns:p14="http://schemas.microsoft.com/office/powerpoint/2010/main" val="32151927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529A1-2230-6261-84F0-FE9352F1A52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8193F17-DA88-E9AA-5183-743BF6DD65E6}"/>
              </a:ext>
            </a:extLst>
          </p:cNvPr>
          <p:cNvSpPr>
            <a:spLocks noGrp="1"/>
          </p:cNvSpPr>
          <p:nvPr>
            <p:ph type="body" sz="quarter" idx="16"/>
          </p:nvPr>
        </p:nvSpPr>
        <p:spPr>
          <a:xfrm>
            <a:off x="238125" y="130779"/>
            <a:ext cx="10984244" cy="803654"/>
          </a:xfrm>
        </p:spPr>
        <p:txBody>
          <a:bodyPr/>
          <a:lstStyle/>
          <a:p>
            <a:r>
              <a:rPr lang="en-US" sz="2800" dirty="0"/>
              <a:t>Financial Logic &amp; Planning for Accommodation Businesses Planning</a:t>
            </a:r>
            <a:endParaRPr lang="en-IE" sz="2800" dirty="0"/>
          </a:p>
        </p:txBody>
      </p:sp>
      <p:graphicFrame>
        <p:nvGraphicFramePr>
          <p:cNvPr id="9" name="Table 8">
            <a:extLst>
              <a:ext uri="{FF2B5EF4-FFF2-40B4-BE49-F238E27FC236}">
                <a16:creationId xmlns:a16="http://schemas.microsoft.com/office/drawing/2014/main" id="{34981516-F482-06D8-A718-FE670512C41F}"/>
              </a:ext>
            </a:extLst>
          </p:cNvPr>
          <p:cNvGraphicFramePr>
            <a:graphicFrameLocks noGrp="1"/>
          </p:cNvGraphicFramePr>
          <p:nvPr>
            <p:extLst>
              <p:ext uri="{D42A27DB-BD31-4B8C-83A1-F6EECF244321}">
                <p14:modId xmlns:p14="http://schemas.microsoft.com/office/powerpoint/2010/main" val="3713678453"/>
              </p:ext>
            </p:extLst>
          </p:nvPr>
        </p:nvGraphicFramePr>
        <p:xfrm>
          <a:off x="238125" y="698482"/>
          <a:ext cx="11620500" cy="6056077"/>
        </p:xfrm>
        <a:graphic>
          <a:graphicData uri="http://schemas.openxmlformats.org/drawingml/2006/table">
            <a:tbl>
              <a:tblPr/>
              <a:tblGrid>
                <a:gridCol w="990600">
                  <a:extLst>
                    <a:ext uri="{9D8B030D-6E8A-4147-A177-3AD203B41FA5}">
                      <a16:colId xmlns:a16="http://schemas.microsoft.com/office/drawing/2014/main" val="2849927846"/>
                    </a:ext>
                  </a:extLst>
                </a:gridCol>
                <a:gridCol w="2371725">
                  <a:extLst>
                    <a:ext uri="{9D8B030D-6E8A-4147-A177-3AD203B41FA5}">
                      <a16:colId xmlns:a16="http://schemas.microsoft.com/office/drawing/2014/main" val="1201256124"/>
                    </a:ext>
                  </a:extLst>
                </a:gridCol>
                <a:gridCol w="8258175">
                  <a:extLst>
                    <a:ext uri="{9D8B030D-6E8A-4147-A177-3AD203B41FA5}">
                      <a16:colId xmlns:a16="http://schemas.microsoft.com/office/drawing/2014/main" val="4165496528"/>
                    </a:ext>
                  </a:extLst>
                </a:gridCol>
              </a:tblGrid>
              <a:tr h="271959">
                <a:tc>
                  <a:txBody>
                    <a:bodyPr/>
                    <a:lstStyle/>
                    <a:p>
                      <a:pPr>
                        <a:buNone/>
                      </a:pPr>
                      <a:r>
                        <a:rPr lang="en-IE" sz="2000" b="1" dirty="0">
                          <a:solidFill>
                            <a:schemeClr val="bg1"/>
                          </a:solidFill>
                        </a:rPr>
                        <a:t>Section</a:t>
                      </a:r>
                      <a:endParaRPr lang="en-IE" sz="20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Section</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Why It Comes Here</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737105866"/>
                  </a:ext>
                </a:extLst>
              </a:tr>
              <a:tr h="679897">
                <a:tc>
                  <a:txBody>
                    <a:bodyPr/>
                    <a:lstStyle/>
                    <a:p>
                      <a:pPr algn="ctr">
                        <a:buNone/>
                      </a:pPr>
                      <a:r>
                        <a:rPr lang="en-IE" sz="2000" b="1" dirty="0"/>
                        <a:t>3</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Revenue &amp; Capacity Foundation</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1" i="1" dirty="0">
                          <a:solidFill>
                            <a:srgbClr val="E96751"/>
                          </a:solidFill>
                        </a:rPr>
                        <a:t>You start by calculating what you earn or all your income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You must know what </a:t>
                      </a:r>
                      <a:r>
                        <a:rPr lang="en-US" sz="1900" b="1" dirty="0">
                          <a:solidFill>
                            <a:srgbClr val="595959"/>
                          </a:solidFill>
                        </a:rPr>
                        <a:t>you're earning </a:t>
                      </a:r>
                      <a:r>
                        <a:rPr lang="en-US" sz="1900" dirty="0">
                          <a:solidFill>
                            <a:srgbClr val="595959"/>
                          </a:solidFill>
                        </a:rPr>
                        <a:t>(primary and secondary income sources) and how many </a:t>
                      </a:r>
                      <a:r>
                        <a:rPr lang="en-US" sz="1900" b="1" dirty="0">
                          <a:solidFill>
                            <a:srgbClr val="595959"/>
                          </a:solidFill>
                        </a:rPr>
                        <a:t>nights you can sell.</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8511184"/>
                  </a:ext>
                </a:extLst>
              </a:tr>
              <a:tr h="679897">
                <a:tc>
                  <a:txBody>
                    <a:bodyPr/>
                    <a:lstStyle/>
                    <a:p>
                      <a:pPr algn="ctr">
                        <a:buNone/>
                      </a:pPr>
                      <a:r>
                        <a:rPr lang="en-IE" sz="2000" b="1" dirty="0">
                          <a:solidFill>
                            <a:schemeClr val="bg1">
                              <a:lumMod val="50000"/>
                            </a:schemeClr>
                          </a:solidFill>
                        </a:rPr>
                        <a:t>4</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Cost Structure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kern="1200" dirty="0">
                          <a:solidFill>
                            <a:schemeClr val="bg1">
                              <a:lumMod val="50000"/>
                            </a:schemeClr>
                          </a:solidFill>
                          <a:latin typeface="+mn-lt"/>
                          <a:ea typeface="+mn-ea"/>
                          <a:cs typeface="+mn-cs"/>
                        </a:rPr>
                        <a:t>Figure out what you spend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Without knowing your </a:t>
                      </a:r>
                      <a:r>
                        <a:rPr lang="en-US" sz="1900" b="1" dirty="0">
                          <a:solidFill>
                            <a:schemeClr val="bg1">
                              <a:lumMod val="50000"/>
                            </a:schemeClr>
                          </a:solidFill>
                        </a:rPr>
                        <a:t>fixed and variable costs, </a:t>
                      </a:r>
                      <a:r>
                        <a:rPr lang="en-US" sz="1900" dirty="0">
                          <a:solidFill>
                            <a:schemeClr val="bg1">
                              <a:lumMod val="50000"/>
                            </a:schemeClr>
                          </a:solidFill>
                        </a:rPr>
                        <a:t>you can't set prices or calculate profit.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548506"/>
                  </a:ext>
                </a:extLst>
              </a:tr>
              <a:tr h="679897">
                <a:tc>
                  <a:txBody>
                    <a:bodyPr/>
                    <a:lstStyle/>
                    <a:p>
                      <a:pPr algn="ctr">
                        <a:buNone/>
                      </a:pPr>
                      <a:r>
                        <a:rPr lang="en-IE" sz="2000" b="1" dirty="0">
                          <a:solidFill>
                            <a:schemeClr val="bg1">
                              <a:lumMod val="50000"/>
                            </a:schemeClr>
                          </a:solidFill>
                        </a:rPr>
                        <a:t>5</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0" dirty="0">
                          <a:solidFill>
                            <a:schemeClr val="bg1">
                              <a:lumMod val="85000"/>
                            </a:schemeClr>
                          </a:solidFill>
                        </a:rPr>
                        <a:t>Know Your Cost Per Night</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Calculate what each night must cover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Helps establish your </a:t>
                      </a:r>
                      <a:r>
                        <a:rPr lang="en-US" sz="1900" b="1" dirty="0">
                          <a:solidFill>
                            <a:schemeClr val="bg1">
                              <a:lumMod val="50000"/>
                            </a:schemeClr>
                          </a:solidFill>
                        </a:rPr>
                        <a:t>minimum charge </a:t>
                      </a:r>
                      <a:r>
                        <a:rPr lang="en-US" sz="1900" dirty="0">
                          <a:solidFill>
                            <a:schemeClr val="bg1">
                              <a:lumMod val="50000"/>
                            </a:schemeClr>
                          </a:solidFill>
                        </a:rPr>
                        <a:t>to break even. You calculate the </a:t>
                      </a:r>
                      <a:r>
                        <a:rPr lang="en-US" sz="1900" b="1" dirty="0">
                          <a:solidFill>
                            <a:schemeClr val="bg1">
                              <a:lumMod val="50000"/>
                            </a:schemeClr>
                          </a:solidFill>
                        </a:rPr>
                        <a:t>cost per night </a:t>
                      </a:r>
                      <a:r>
                        <a:rPr lang="en-US" sz="1900" dirty="0">
                          <a:solidFill>
                            <a:schemeClr val="bg1">
                              <a:lumMod val="50000"/>
                            </a:schemeClr>
                          </a:solidFill>
                        </a:rPr>
                        <a:t>by dividing total costs by expected nights sold.</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859256"/>
                  </a:ext>
                </a:extLst>
              </a:tr>
              <a:tr h="679897">
                <a:tc>
                  <a:txBody>
                    <a:bodyPr/>
                    <a:lstStyle/>
                    <a:p>
                      <a:pPr algn="ctr">
                        <a:buNone/>
                      </a:pPr>
                      <a:r>
                        <a:rPr lang="en-IE" sz="2000" b="1" dirty="0">
                          <a:solidFill>
                            <a:schemeClr val="bg1">
                              <a:lumMod val="50000"/>
                            </a:schemeClr>
                          </a:solidFill>
                        </a:rPr>
                        <a:t>6</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Break-Even Analysis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Determine your financial survival point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Tells you how to </a:t>
                      </a:r>
                      <a:r>
                        <a:rPr lang="en-US" sz="1900" b="1" dirty="0">
                          <a:solidFill>
                            <a:schemeClr val="bg1">
                              <a:lumMod val="50000"/>
                            </a:schemeClr>
                          </a:solidFill>
                        </a:rPr>
                        <a:t>stop losing money</a:t>
                      </a:r>
                      <a:r>
                        <a:rPr lang="en-US" sz="1900" dirty="0">
                          <a:solidFill>
                            <a:schemeClr val="bg1">
                              <a:lumMod val="50000"/>
                            </a:schemeClr>
                          </a:solidFill>
                        </a:rPr>
                        <a:t>. Once costs are known, calculate how many </a:t>
                      </a:r>
                      <a:r>
                        <a:rPr lang="en-US" sz="1900" b="1" dirty="0">
                          <a:solidFill>
                            <a:schemeClr val="bg1">
                              <a:lumMod val="50000"/>
                            </a:schemeClr>
                          </a:solidFill>
                        </a:rPr>
                        <a:t>bookings are needed to break even</a:t>
                      </a:r>
                      <a:r>
                        <a:rPr lang="en-US" sz="1900" dirty="0">
                          <a:solidFill>
                            <a:schemeClr val="bg1">
                              <a:lumMod val="50000"/>
                            </a:schemeClr>
                          </a:solidFill>
                        </a:rPr>
                        <a:t>.</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71939"/>
                  </a:ext>
                </a:extLst>
              </a:tr>
              <a:tr h="679897">
                <a:tc>
                  <a:txBody>
                    <a:bodyPr/>
                    <a:lstStyle/>
                    <a:p>
                      <a:pPr algn="ctr">
                        <a:buNone/>
                      </a:pPr>
                      <a:r>
                        <a:rPr lang="en-IE" sz="2000" b="1" dirty="0">
                          <a:solidFill>
                            <a:schemeClr val="bg1">
                              <a:lumMod val="50000"/>
                            </a:schemeClr>
                          </a:solidFill>
                        </a:rPr>
                        <a:t>7</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Occupancy &amp; Revenue Planning</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Forecast occupancy and revenue potential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Essential to ensure your </a:t>
                      </a:r>
                      <a:r>
                        <a:rPr lang="en-US" sz="1900" b="1" dirty="0">
                          <a:solidFill>
                            <a:schemeClr val="bg1">
                              <a:lumMod val="50000"/>
                            </a:schemeClr>
                          </a:solidFill>
                        </a:rPr>
                        <a:t>pricing is achievable </a:t>
                      </a:r>
                      <a:r>
                        <a:rPr lang="en-US" sz="1900" dirty="0">
                          <a:solidFill>
                            <a:schemeClr val="bg1">
                              <a:lumMod val="50000"/>
                            </a:schemeClr>
                          </a:solidFill>
                        </a:rPr>
                        <a:t>with </a:t>
                      </a:r>
                      <a:r>
                        <a:rPr lang="en-US" sz="1900" b="1" dirty="0">
                          <a:solidFill>
                            <a:schemeClr val="bg1">
                              <a:lumMod val="50000"/>
                            </a:schemeClr>
                          </a:solidFill>
                        </a:rPr>
                        <a:t>realistic bookings</a:t>
                      </a:r>
                      <a:r>
                        <a:rPr lang="en-US" sz="1900" dirty="0">
                          <a:solidFill>
                            <a:schemeClr val="bg1">
                              <a:lumMod val="50000"/>
                            </a:schemeClr>
                          </a:solidFill>
                        </a:rPr>
                        <a:t>. You will do this by calculating break-even data, </a:t>
                      </a:r>
                      <a:r>
                        <a:rPr lang="en-US" sz="1900" b="1" dirty="0">
                          <a:solidFill>
                            <a:schemeClr val="bg1">
                              <a:lumMod val="50000"/>
                            </a:schemeClr>
                          </a:solidFill>
                        </a:rPr>
                        <a:t>realistic booking targets,</a:t>
                      </a:r>
                      <a:r>
                        <a:rPr lang="en-US" sz="1900" dirty="0">
                          <a:solidFill>
                            <a:schemeClr val="bg1">
                              <a:lumMod val="50000"/>
                            </a:schemeClr>
                          </a:solidFill>
                        </a:rPr>
                        <a:t> and </a:t>
                      </a:r>
                      <a:r>
                        <a:rPr lang="en-US" sz="1900" b="1" dirty="0">
                          <a:solidFill>
                            <a:schemeClr val="bg1">
                              <a:lumMod val="50000"/>
                            </a:schemeClr>
                          </a:solidFill>
                        </a:rPr>
                        <a:t>occupancy rate</a:t>
                      </a:r>
                      <a:r>
                        <a:rPr lang="en-US" sz="1900" dirty="0">
                          <a:solidFill>
                            <a:schemeClr val="bg1">
                              <a:lumMod val="50000"/>
                            </a:schemeClr>
                          </a:solidFill>
                        </a:rPr>
                        <a:t> </a:t>
                      </a:r>
                      <a:r>
                        <a:rPr lang="en-US" sz="1900" b="1" dirty="0">
                          <a:solidFill>
                            <a:schemeClr val="bg1">
                              <a:lumMod val="50000"/>
                            </a:schemeClr>
                          </a:solidFill>
                        </a:rPr>
                        <a:t>%</a:t>
                      </a:r>
                      <a:r>
                        <a:rPr lang="en-US" sz="1900" dirty="0">
                          <a:solidFill>
                            <a:schemeClr val="bg1">
                              <a:lumMod val="50000"/>
                            </a:schemeClr>
                          </a:solidFill>
                        </a:rPr>
                        <a:t> goals.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7971875"/>
                  </a:ext>
                </a:extLst>
              </a:tr>
              <a:tr h="679897">
                <a:tc>
                  <a:txBody>
                    <a:bodyPr/>
                    <a:lstStyle/>
                    <a:p>
                      <a:pPr algn="ctr">
                        <a:buNone/>
                      </a:pPr>
                      <a:r>
                        <a:rPr lang="en-IE" sz="2000" b="1" dirty="0">
                          <a:solidFill>
                            <a:schemeClr val="bg1">
                              <a:lumMod val="50000"/>
                            </a:schemeClr>
                          </a:solidFill>
                        </a:rPr>
                        <a:t>8</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Profit &amp; Pricing Strategies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Then choose a pricing strategy aligned with your goals</a:t>
                      </a:r>
                    </a:p>
                    <a:p>
                      <a:pPr>
                        <a:buNone/>
                      </a:pPr>
                      <a:r>
                        <a:rPr lang="en-US" sz="1900" dirty="0">
                          <a:solidFill>
                            <a:schemeClr val="bg1">
                              <a:lumMod val="50000"/>
                            </a:schemeClr>
                          </a:solidFill>
                        </a:rPr>
                        <a:t>With all the above in place, you can confidently </a:t>
                      </a:r>
                      <a:r>
                        <a:rPr lang="en-US" sz="1900" b="1" dirty="0">
                          <a:solidFill>
                            <a:schemeClr val="bg1">
                              <a:lumMod val="50000"/>
                            </a:schemeClr>
                          </a:solidFill>
                        </a:rPr>
                        <a:t>set pricing </a:t>
                      </a:r>
                      <a:r>
                        <a:rPr lang="en-US" sz="1900" dirty="0">
                          <a:solidFill>
                            <a:schemeClr val="bg1">
                              <a:lumMod val="50000"/>
                            </a:schemeClr>
                          </a:solidFill>
                        </a:rPr>
                        <a:t>and set </a:t>
                      </a:r>
                      <a:r>
                        <a:rPr lang="en-US" sz="1900" b="1" dirty="0">
                          <a:solidFill>
                            <a:schemeClr val="bg1">
                              <a:lumMod val="50000"/>
                            </a:schemeClr>
                          </a:solidFill>
                        </a:rPr>
                        <a:t>profit targets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0225255"/>
                  </a:ext>
                </a:extLst>
              </a:tr>
            </a:tbl>
          </a:graphicData>
        </a:graphic>
      </p:graphicFrame>
      <p:sp>
        <p:nvSpPr>
          <p:cNvPr id="2" name="Arrow: Right 1">
            <a:extLst>
              <a:ext uri="{FF2B5EF4-FFF2-40B4-BE49-F238E27FC236}">
                <a16:creationId xmlns:a16="http://schemas.microsoft.com/office/drawing/2014/main" id="{470F8B2E-9218-27A3-ABB1-5D7B8F1453BE}"/>
              </a:ext>
            </a:extLst>
          </p:cNvPr>
          <p:cNvSpPr/>
          <p:nvPr/>
        </p:nvSpPr>
        <p:spPr>
          <a:xfrm>
            <a:off x="0" y="1343025"/>
            <a:ext cx="609600" cy="390525"/>
          </a:xfrm>
          <a:prstGeom prst="rightArrow">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64509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D75AF-F50E-6674-96FB-5DA50ACAD384}"/>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78344FC0-67B7-8284-1746-5D00B778BF52}"/>
              </a:ext>
            </a:extLst>
          </p:cNvPr>
          <p:cNvSpPr>
            <a:spLocks noGrp="1"/>
          </p:cNvSpPr>
          <p:nvPr>
            <p:ph type="body" sz="quarter" idx="28"/>
          </p:nvPr>
        </p:nvSpPr>
        <p:spPr>
          <a:xfrm>
            <a:off x="592118" y="1326352"/>
            <a:ext cx="5503882" cy="4671588"/>
          </a:xfrm>
        </p:spPr>
        <p:txBody>
          <a:bodyPr/>
          <a:lstStyle/>
          <a:p>
            <a:pPr marL="0" indent="0">
              <a:spcAft>
                <a:spcPts val="600"/>
              </a:spcAft>
            </a:pPr>
            <a:r>
              <a:rPr lang="en-US" b="1" i="1" dirty="0"/>
              <a:t>To identify and list all current and potential revenue streams your business can generate. This lays the foundation for realistic forecasting, pricing, profitability, and growth decisions. </a:t>
            </a:r>
          </a:p>
          <a:p>
            <a:pPr marL="0" indent="0">
              <a:spcAft>
                <a:spcPts val="600"/>
              </a:spcAft>
            </a:pPr>
            <a:r>
              <a:rPr lang="en-US" dirty="0"/>
              <a:t>Revenue is the lifeblood of your business. While most income may come from accommodation bookings, successful businesses explore and leverage secondary sources of income—such as meal services, workshops, equipment rental, guided tours, or spa add-ons. Identifying both core and additional revenue streams helps you diversify your business model and increase financial resilience, especially in off-peak seasons.</a:t>
            </a:r>
            <a:endParaRPr lang="en-IE" dirty="0"/>
          </a:p>
        </p:txBody>
      </p:sp>
      <p:sp>
        <p:nvSpPr>
          <p:cNvPr id="9" name="Text Placeholder 8">
            <a:extLst>
              <a:ext uri="{FF2B5EF4-FFF2-40B4-BE49-F238E27FC236}">
                <a16:creationId xmlns:a16="http://schemas.microsoft.com/office/drawing/2014/main" id="{A3F38384-3173-A6C0-E04D-C30DFD4BFA03}"/>
              </a:ext>
            </a:extLst>
          </p:cNvPr>
          <p:cNvSpPr>
            <a:spLocks noGrp="1"/>
          </p:cNvSpPr>
          <p:nvPr>
            <p:ph type="body" sz="quarter" idx="27"/>
          </p:nvPr>
        </p:nvSpPr>
        <p:spPr>
          <a:xfrm>
            <a:off x="600550" y="405222"/>
            <a:ext cx="5041923" cy="720752"/>
          </a:xfrm>
        </p:spPr>
        <p:txBody>
          <a:bodyPr/>
          <a:lstStyle/>
          <a:p>
            <a:r>
              <a:rPr lang="en-US" sz="3000" dirty="0"/>
              <a:t>Know Your Revenue Sources</a:t>
            </a:r>
          </a:p>
        </p:txBody>
      </p:sp>
      <p:sp>
        <p:nvSpPr>
          <p:cNvPr id="30" name="Text Placeholder 1">
            <a:extLst>
              <a:ext uri="{FF2B5EF4-FFF2-40B4-BE49-F238E27FC236}">
                <a16:creationId xmlns:a16="http://schemas.microsoft.com/office/drawing/2014/main" id="{4D2A11ED-E463-3281-E70D-C9AAA04EB9E2}"/>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08</a:t>
            </a:r>
          </a:p>
        </p:txBody>
      </p:sp>
      <p:sp>
        <p:nvSpPr>
          <p:cNvPr id="31" name="Text Placeholder 2">
            <a:extLst>
              <a:ext uri="{FF2B5EF4-FFF2-40B4-BE49-F238E27FC236}">
                <a16:creationId xmlns:a16="http://schemas.microsoft.com/office/drawing/2014/main" id="{F2FE7F62-BE9D-F677-2580-CB66D0D285AE}"/>
              </a:ext>
            </a:extLst>
          </p:cNvPr>
          <p:cNvSpPr>
            <a:spLocks noGrp="1"/>
          </p:cNvSpPr>
          <p:nvPr>
            <p:ph type="body" sz="quarter" idx="4294967295"/>
          </p:nvPr>
        </p:nvSpPr>
        <p:spPr>
          <a:xfrm>
            <a:off x="6750111" y="1432521"/>
            <a:ext cx="4931847" cy="689519"/>
          </a:xfrm>
          <a:prstGeom prst="rect">
            <a:avLst/>
          </a:prstGeom>
        </p:spPr>
        <p:txBody>
          <a:bodyPr anchor="ctr"/>
          <a:lstStyle/>
          <a:p>
            <a:pPr marL="0" indent="0">
              <a:spcBef>
                <a:spcPts val="0"/>
              </a:spcBef>
              <a:buNone/>
            </a:pPr>
            <a:r>
              <a:rPr lang="en-IE" sz="2200" b="1" dirty="0">
                <a:solidFill>
                  <a:srgbClr val="595959"/>
                </a:solidFill>
              </a:rPr>
              <a:t>Know Your Revenue Sources</a:t>
            </a:r>
            <a:endParaRPr lang="en-IE" sz="2200" dirty="0">
              <a:solidFill>
                <a:srgbClr val="595959"/>
              </a:solidFill>
            </a:endParaRPr>
          </a:p>
          <a:p>
            <a:pPr marL="0" indent="0">
              <a:spcBef>
                <a:spcPts val="0"/>
              </a:spcBef>
              <a:buNone/>
            </a:pPr>
            <a:r>
              <a:rPr lang="en-US" sz="1800" i="1" dirty="0">
                <a:solidFill>
                  <a:srgbClr val="595959"/>
                </a:solidFill>
              </a:rPr>
              <a:t>Identify and calculate your primary (e.g., bookings) and secondary income (e.g., tours, packages)</a:t>
            </a:r>
          </a:p>
          <a:p>
            <a:pPr marL="0" indent="0">
              <a:spcBef>
                <a:spcPts val="0"/>
              </a:spcBef>
              <a:buNone/>
            </a:pPr>
            <a:endParaRPr lang="en-IE" sz="2200" dirty="0">
              <a:solidFill>
                <a:srgbClr val="595959"/>
              </a:solidFill>
            </a:endParaRPr>
          </a:p>
        </p:txBody>
      </p:sp>
      <p:sp>
        <p:nvSpPr>
          <p:cNvPr id="32" name="Text Placeholder 4">
            <a:extLst>
              <a:ext uri="{FF2B5EF4-FFF2-40B4-BE49-F238E27FC236}">
                <a16:creationId xmlns:a16="http://schemas.microsoft.com/office/drawing/2014/main" id="{46CCBE0B-2F62-1716-7FCA-E9FA0FF5DB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09</a:t>
            </a:r>
          </a:p>
        </p:txBody>
      </p:sp>
      <p:cxnSp>
        <p:nvCxnSpPr>
          <p:cNvPr id="2" name="Straight Connector 1">
            <a:extLst>
              <a:ext uri="{FF2B5EF4-FFF2-40B4-BE49-F238E27FC236}">
                <a16:creationId xmlns:a16="http://schemas.microsoft.com/office/drawing/2014/main" id="{FC2D5301-8B2E-3A5B-47DF-E2B9C47D9AE3}"/>
              </a:ext>
            </a:extLst>
          </p:cNvPr>
          <p:cNvCxnSpPr>
            <a:cxnSpLocks/>
          </p:cNvCxnSpPr>
          <p:nvPr/>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A483300-90B0-DE68-6C04-136640134A9F}"/>
              </a:ext>
            </a:extLst>
          </p:cNvPr>
          <p:cNvCxnSpPr>
            <a:cxnSpLocks/>
          </p:cNvCxnSpPr>
          <p:nvPr/>
        </p:nvCxnSpPr>
        <p:spPr>
          <a:xfrm flipH="1">
            <a:off x="5726023" y="30365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8216CD0F-6026-3993-A20D-4531ADBD3244}"/>
              </a:ext>
            </a:extLst>
          </p:cNvPr>
          <p:cNvSpPr txBox="1">
            <a:spLocks/>
          </p:cNvSpPr>
          <p:nvPr/>
        </p:nvSpPr>
        <p:spPr>
          <a:xfrm>
            <a:off x="6782600" y="2391686"/>
            <a:ext cx="4931847"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Determine Your Available Nights</a:t>
            </a:r>
          </a:p>
          <a:p>
            <a:r>
              <a:rPr lang="en-US" sz="1800" b="0" i="1" dirty="0"/>
              <a:t>Know how many nights per year you can rent your space.</a:t>
            </a:r>
          </a:p>
          <a:p>
            <a:endParaRPr lang="en-IE" dirty="0"/>
          </a:p>
        </p:txBody>
      </p:sp>
    </p:spTree>
    <p:extLst>
      <p:ext uri="{BB962C8B-B14F-4D97-AF65-F5344CB8AC3E}">
        <p14:creationId xmlns:p14="http://schemas.microsoft.com/office/powerpoint/2010/main" val="1672458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house with a large body of water&#10;&#10;AI-generated content may be incorrect.">
            <a:extLst>
              <a:ext uri="{FF2B5EF4-FFF2-40B4-BE49-F238E27FC236}">
                <a16:creationId xmlns:a16="http://schemas.microsoft.com/office/drawing/2014/main" id="{05F296A1-20E9-F2CA-49A4-9A9C7D9488FB}"/>
              </a:ext>
            </a:extLst>
          </p:cNvPr>
          <p:cNvPicPr>
            <a:picLocks noGrp="1" noChangeAspect="1"/>
          </p:cNvPicPr>
          <p:nvPr>
            <p:ph type="pic" sz="quarter" idx="10"/>
          </p:nvPr>
        </p:nvPicPr>
        <p:blipFill>
          <a:blip r:embed="rId2"/>
          <a:srcRect t="7285" b="7285"/>
          <a:stretch>
            <a:fillRect/>
          </a:stretch>
        </p:blipFill>
        <p:spPr/>
      </p:pic>
      <p:sp>
        <p:nvSpPr>
          <p:cNvPr id="5" name="Text Placeholder 4">
            <a:extLst>
              <a:ext uri="{FF2B5EF4-FFF2-40B4-BE49-F238E27FC236}">
                <a16:creationId xmlns:a16="http://schemas.microsoft.com/office/drawing/2014/main" id="{E4AC2EAA-5B13-71C4-1A4F-2329D37F2340}"/>
              </a:ext>
            </a:extLst>
          </p:cNvPr>
          <p:cNvSpPr>
            <a:spLocks noGrp="1"/>
          </p:cNvSpPr>
          <p:nvPr>
            <p:ph type="body" sz="quarter" idx="16"/>
          </p:nvPr>
        </p:nvSpPr>
        <p:spPr>
          <a:xfrm>
            <a:off x="4295553" y="146744"/>
            <a:ext cx="7221426" cy="803654"/>
          </a:xfrm>
        </p:spPr>
        <p:txBody>
          <a:bodyPr/>
          <a:lstStyle/>
          <a:p>
            <a:r>
              <a:rPr lang="en-IE" dirty="0"/>
              <a:t>Understanding Your Income and Costs</a:t>
            </a:r>
          </a:p>
        </p:txBody>
      </p:sp>
      <p:sp>
        <p:nvSpPr>
          <p:cNvPr id="8" name="Text Placeholder 7">
            <a:extLst>
              <a:ext uri="{FF2B5EF4-FFF2-40B4-BE49-F238E27FC236}">
                <a16:creationId xmlns:a16="http://schemas.microsoft.com/office/drawing/2014/main" id="{3843FE9E-5F13-C063-99DA-844AE899BD30}"/>
              </a:ext>
            </a:extLst>
          </p:cNvPr>
          <p:cNvSpPr>
            <a:spLocks noGrp="1"/>
          </p:cNvSpPr>
          <p:nvPr>
            <p:ph type="body" sz="quarter" idx="21"/>
          </p:nvPr>
        </p:nvSpPr>
        <p:spPr>
          <a:xfrm>
            <a:off x="4295552" y="1790494"/>
            <a:ext cx="7493035" cy="4530541"/>
          </a:xfrm>
        </p:spPr>
        <p:txBody>
          <a:bodyPr/>
          <a:lstStyle/>
          <a:p>
            <a:pPr marL="342900" indent="-342900">
              <a:buFont typeface="Wingdings" panose="05000000000000000000" pitchFamily="2" charset="2"/>
              <a:buChar char="Ø"/>
            </a:pPr>
            <a:r>
              <a:rPr lang="en-IE" dirty="0"/>
              <a:t>The purpose of this section is to compile all your expected </a:t>
            </a:r>
            <a:r>
              <a:rPr lang="en-IE" b="1" dirty="0"/>
              <a:t>income and costs</a:t>
            </a:r>
            <a:r>
              <a:rPr lang="en-IE" dirty="0"/>
              <a:t> in one place, to see if your accommodation business will make money or burn money. </a:t>
            </a:r>
          </a:p>
          <a:p>
            <a:pPr marL="342900" indent="-342900">
              <a:buFont typeface="Wingdings" panose="05000000000000000000" pitchFamily="2" charset="2"/>
              <a:buChar char="Ø"/>
            </a:pPr>
            <a:r>
              <a:rPr lang="en-IE" dirty="0"/>
              <a:t>In a real-world context, this is like looking at your </a:t>
            </a:r>
            <a:r>
              <a:rPr lang="en-IE" b="1" dirty="0"/>
              <a:t>bank balance at year’s end</a:t>
            </a:r>
            <a:r>
              <a:rPr lang="en-IE" dirty="0"/>
              <a:t>: </a:t>
            </a:r>
            <a:r>
              <a:rPr lang="en-IE" i="1" dirty="0">
                <a:solidFill>
                  <a:srgbClr val="E96751"/>
                </a:solidFill>
              </a:rPr>
              <a:t>did you earn more than you spent? </a:t>
            </a:r>
          </a:p>
          <a:p>
            <a:pPr marL="342900" indent="-342900">
              <a:buFont typeface="Wingdings" panose="05000000000000000000" pitchFamily="2" charset="2"/>
              <a:buChar char="Ø"/>
            </a:pPr>
            <a:r>
              <a:rPr lang="en-IE" dirty="0"/>
              <a:t>The objective is to ensure you haven’t overlooked any costs or expenses and to determine if you need to adjust your plan (increase revenue or cut costs) </a:t>
            </a:r>
            <a:r>
              <a:rPr lang="en-IE" b="1" dirty="0"/>
              <a:t>to achieve a profit</a:t>
            </a:r>
            <a:r>
              <a:rPr lang="en-IE" dirty="0"/>
              <a:t>. </a:t>
            </a:r>
          </a:p>
          <a:p>
            <a:pPr marL="342900" indent="-342900">
              <a:buFont typeface="Wingdings" panose="05000000000000000000" pitchFamily="2" charset="2"/>
              <a:buChar char="Ø"/>
            </a:pPr>
            <a:r>
              <a:rPr lang="en-IE" dirty="0"/>
              <a:t>By the end of this section, you’ll have a clear picture of your projected </a:t>
            </a:r>
            <a:r>
              <a:rPr lang="en-IE" b="1" dirty="0"/>
              <a:t>net profit, </a:t>
            </a:r>
            <a:r>
              <a:rPr lang="en-IE" dirty="0"/>
              <a:t>which is crucial for judging the viability of your business and is something any potential investor or lender will want to see.</a:t>
            </a:r>
          </a:p>
          <a:p>
            <a:pPr marL="342900" indent="-342900">
              <a:buFont typeface="Wingdings" panose="05000000000000000000" pitchFamily="2" charset="2"/>
              <a:buChar char="Ø"/>
            </a:pPr>
            <a:endParaRPr lang="en-IE" sz="1000" dirty="0"/>
          </a:p>
          <a:p>
            <a:r>
              <a:rPr lang="en-IE" i="1" dirty="0"/>
              <a:t>Later on, after completing your calculations, you will be completing your Income Statement</a:t>
            </a:r>
            <a:r>
              <a:rPr lang="en-IE" dirty="0"/>
              <a:t>.</a:t>
            </a:r>
          </a:p>
        </p:txBody>
      </p:sp>
      <p:sp>
        <p:nvSpPr>
          <p:cNvPr id="9" name="Text Placeholder 8">
            <a:extLst>
              <a:ext uri="{FF2B5EF4-FFF2-40B4-BE49-F238E27FC236}">
                <a16:creationId xmlns:a16="http://schemas.microsoft.com/office/drawing/2014/main" id="{1AFE1699-A92C-48BE-0394-E397F0356353}"/>
              </a:ext>
            </a:extLst>
          </p:cNvPr>
          <p:cNvSpPr>
            <a:spLocks noGrp="1"/>
          </p:cNvSpPr>
          <p:nvPr>
            <p:ph type="body" sz="quarter" idx="23"/>
          </p:nvPr>
        </p:nvSpPr>
        <p:spPr>
          <a:xfrm>
            <a:off x="4295553" y="694404"/>
            <a:ext cx="7221426" cy="803654"/>
          </a:xfrm>
        </p:spPr>
        <p:txBody>
          <a:bodyPr/>
          <a:lstStyle/>
          <a:p>
            <a:r>
              <a:rPr lang="en-IE" sz="2200" dirty="0">
                <a:solidFill>
                  <a:srgbClr val="595959"/>
                </a:solidFill>
              </a:rPr>
              <a:t>Guiding Question: </a:t>
            </a:r>
            <a:r>
              <a:rPr lang="en-IE" sz="2200" i="1" dirty="0"/>
              <a:t>“Will my accommodation business be profitable, and what are my expected expenses versus income this year?”</a:t>
            </a:r>
            <a:endParaRPr lang="en-IE" sz="2200" dirty="0"/>
          </a:p>
          <a:p>
            <a:endParaRPr lang="en-IE" sz="2400" dirty="0"/>
          </a:p>
        </p:txBody>
      </p:sp>
      <p:sp>
        <p:nvSpPr>
          <p:cNvPr id="6" name="Text Placeholder 5">
            <a:extLst>
              <a:ext uri="{FF2B5EF4-FFF2-40B4-BE49-F238E27FC236}">
                <a16:creationId xmlns:a16="http://schemas.microsoft.com/office/drawing/2014/main" id="{EC8D07D1-83D5-F6CA-1A88-274C0128B650}"/>
              </a:ext>
            </a:extLst>
          </p:cNvPr>
          <p:cNvSpPr>
            <a:spLocks noGrp="1"/>
          </p:cNvSpPr>
          <p:nvPr>
            <p:ph type="body" sz="quarter" idx="18"/>
          </p:nvPr>
        </p:nvSpPr>
        <p:spPr/>
        <p:txBody>
          <a:bodyPr/>
          <a:lstStyle/>
          <a:p>
            <a:r>
              <a:rPr lang="en-IE" b="0" dirty="0"/>
              <a:t>Introduction to Revenue &amp; Costs</a:t>
            </a:r>
          </a:p>
        </p:txBody>
      </p:sp>
      <p:sp>
        <p:nvSpPr>
          <p:cNvPr id="7" name="Text Placeholder 6">
            <a:extLst>
              <a:ext uri="{FF2B5EF4-FFF2-40B4-BE49-F238E27FC236}">
                <a16:creationId xmlns:a16="http://schemas.microsoft.com/office/drawing/2014/main" id="{7EA5D521-E957-E51E-FAEC-4B66454259C3}"/>
              </a:ext>
            </a:extLst>
          </p:cNvPr>
          <p:cNvSpPr>
            <a:spLocks noGrp="1"/>
          </p:cNvSpPr>
          <p:nvPr>
            <p:ph type="body" sz="quarter" idx="19"/>
          </p:nvPr>
        </p:nvSpPr>
        <p:spPr>
          <a:xfrm>
            <a:off x="369372" y="2074769"/>
            <a:ext cx="3199623" cy="385564"/>
          </a:xfrm>
        </p:spPr>
        <p:txBody>
          <a:bodyPr/>
          <a:lstStyle/>
          <a:p>
            <a:r>
              <a:rPr lang="en-IE" sz="3000" dirty="0"/>
              <a:t>Know Your Revenue Sources</a:t>
            </a:r>
          </a:p>
          <a:p>
            <a:endParaRPr lang="en-IE" sz="3000" dirty="0"/>
          </a:p>
        </p:txBody>
      </p:sp>
      <p:grpSp>
        <p:nvGrpSpPr>
          <p:cNvPr id="2" name="Group 1">
            <a:extLst>
              <a:ext uri="{FF2B5EF4-FFF2-40B4-BE49-F238E27FC236}">
                <a16:creationId xmlns:a16="http://schemas.microsoft.com/office/drawing/2014/main" id="{7016B81D-BA86-EE58-53DB-05CD96DBD703}"/>
              </a:ext>
            </a:extLst>
          </p:cNvPr>
          <p:cNvGrpSpPr/>
          <p:nvPr/>
        </p:nvGrpSpPr>
        <p:grpSpPr>
          <a:xfrm>
            <a:off x="10976006" y="84508"/>
            <a:ext cx="1081945" cy="1011723"/>
            <a:chOff x="1016000" y="1137920"/>
            <a:chExt cx="1016000" cy="1016000"/>
          </a:xfrm>
        </p:grpSpPr>
        <p:sp>
          <p:nvSpPr>
            <p:cNvPr id="4" name="Oval 3">
              <a:extLst>
                <a:ext uri="{FF2B5EF4-FFF2-40B4-BE49-F238E27FC236}">
                  <a16:creationId xmlns:a16="http://schemas.microsoft.com/office/drawing/2014/main" id="{D9F1728A-DFED-1CEF-6460-969D418E1D41}"/>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834B5222-C2F7-A29C-3A1D-FA41D192BF2D}"/>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8</a:t>
              </a:r>
            </a:p>
          </p:txBody>
        </p:sp>
      </p:grpSp>
    </p:spTree>
    <p:extLst>
      <p:ext uri="{BB962C8B-B14F-4D97-AF65-F5344CB8AC3E}">
        <p14:creationId xmlns:p14="http://schemas.microsoft.com/office/powerpoint/2010/main" val="2230137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E33CF-4EC4-084E-D274-A8D062199CF2}"/>
            </a:ext>
          </a:extLst>
        </p:cNvPr>
        <p:cNvGrpSpPr/>
        <p:nvPr/>
      </p:nvGrpSpPr>
      <p:grpSpPr>
        <a:xfrm>
          <a:off x="0" y="0"/>
          <a:ext cx="0" cy="0"/>
          <a:chOff x="0" y="0"/>
          <a:chExt cx="0" cy="0"/>
        </a:xfrm>
      </p:grpSpPr>
      <p:pic>
        <p:nvPicPr>
          <p:cNvPr id="9" name="Picture 8" descr="A triangular building with lights at night&#10;&#10;AI-generated content may be incorrect.">
            <a:extLst>
              <a:ext uri="{FF2B5EF4-FFF2-40B4-BE49-F238E27FC236}">
                <a16:creationId xmlns:a16="http://schemas.microsoft.com/office/drawing/2014/main" id="{ECC0DAA5-7C19-1D08-B545-339C4341978D}"/>
              </a:ext>
            </a:extLst>
          </p:cNvPr>
          <p:cNvPicPr>
            <a:picLocks noChangeAspect="1"/>
          </p:cNvPicPr>
          <p:nvPr/>
        </p:nvPicPr>
        <p:blipFill>
          <a:blip r:embed="rId2"/>
          <a:srcRect t="17815"/>
          <a:stretch>
            <a:fillRect/>
          </a:stretch>
        </p:blipFill>
        <p:spPr>
          <a:xfrm>
            <a:off x="6921222" y="-32614"/>
            <a:ext cx="2556747" cy="3151915"/>
          </a:xfrm>
          <a:prstGeom prst="rect">
            <a:avLst/>
          </a:prstGeom>
        </p:spPr>
      </p:pic>
      <p:sp>
        <p:nvSpPr>
          <p:cNvPr id="4" name="Text Placeholder 16">
            <a:extLst>
              <a:ext uri="{FF2B5EF4-FFF2-40B4-BE49-F238E27FC236}">
                <a16:creationId xmlns:a16="http://schemas.microsoft.com/office/drawing/2014/main" id="{67AB9898-3E03-23C1-FBE1-8CBB21F09932}"/>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459597"/>
                </a:solidFill>
              </a:rPr>
              <a:t>Module 8</a:t>
            </a:r>
          </a:p>
          <a:p>
            <a:pPr marL="0" indent="0">
              <a:lnSpc>
                <a:spcPct val="100000"/>
              </a:lnSpc>
              <a:spcBef>
                <a:spcPts val="0"/>
              </a:spcBef>
              <a:buFont typeface="Arial" panose="020B0604020202020204" pitchFamily="34" charset="0"/>
              <a:buNone/>
            </a:pPr>
            <a:r>
              <a:rPr lang="en-GB" sz="6600" dirty="0">
                <a:solidFill>
                  <a:srgbClr val="E96751"/>
                </a:solidFill>
              </a:rPr>
              <a:t>CONTENTS</a:t>
            </a:r>
          </a:p>
        </p:txBody>
      </p:sp>
      <p:pic>
        <p:nvPicPr>
          <p:cNvPr id="7" name="Picture Placeholder 6" descr="A triangular building with lights at night&#10;&#10;AI-generated content may be incorrect.">
            <a:extLst>
              <a:ext uri="{FF2B5EF4-FFF2-40B4-BE49-F238E27FC236}">
                <a16:creationId xmlns:a16="http://schemas.microsoft.com/office/drawing/2014/main" id="{EFD8D6F3-6E9D-F648-1569-CBDA0D90685C}"/>
              </a:ext>
            </a:extLst>
          </p:cNvPr>
          <p:cNvPicPr>
            <a:picLocks noGrp="1" noChangeAspect="1"/>
          </p:cNvPicPr>
          <p:nvPr>
            <p:ph type="pic" sz="quarter" idx="69"/>
          </p:nvPr>
        </p:nvPicPr>
        <p:blipFill>
          <a:blip r:embed="rId2"/>
          <a:srcRect t="7940" b="7940"/>
          <a:stretch>
            <a:fillRect/>
          </a:stretch>
        </p:blipFill>
        <p:spPr/>
      </p:pic>
      <p:sp>
        <p:nvSpPr>
          <p:cNvPr id="42" name="object 3">
            <a:extLst>
              <a:ext uri="{FF2B5EF4-FFF2-40B4-BE49-F238E27FC236}">
                <a16:creationId xmlns:a16="http://schemas.microsoft.com/office/drawing/2014/main" id="{05BD9179-40E2-1122-8F1F-D8CA53016786}"/>
              </a:ext>
            </a:extLst>
          </p:cNvPr>
          <p:cNvSpPr/>
          <p:nvPr/>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3" name="Text Placeholder 32">
            <a:extLst>
              <a:ext uri="{FF2B5EF4-FFF2-40B4-BE49-F238E27FC236}">
                <a16:creationId xmlns:a16="http://schemas.microsoft.com/office/drawing/2014/main" id="{4AFB20DF-1819-B2F5-9637-1C3189868158}"/>
              </a:ext>
            </a:extLst>
          </p:cNvPr>
          <p:cNvSpPr txBox="1">
            <a:spLocks/>
          </p:cNvSpPr>
          <p:nvPr/>
        </p:nvSpPr>
        <p:spPr>
          <a:xfrm>
            <a:off x="6945485" y="425650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dirty="0"/>
              <a:t>Know Your Revenue Sources</a:t>
            </a:r>
          </a:p>
          <a:p>
            <a:pPr algn="ctr">
              <a:lnSpc>
                <a:spcPct val="100000"/>
              </a:lnSpc>
              <a:spcAft>
                <a:spcPts val="600"/>
              </a:spcAft>
            </a:pPr>
            <a:r>
              <a:rPr lang="en-IE" b="0" i="1" dirty="0">
                <a:solidFill>
                  <a:schemeClr val="bg1"/>
                </a:solidFill>
              </a:rPr>
              <a:t>(24 Slides)</a:t>
            </a:r>
          </a:p>
          <a:p>
            <a:pPr algn="ctr">
              <a:lnSpc>
                <a:spcPct val="100000"/>
              </a:lnSpc>
              <a:spcAft>
                <a:spcPts val="600"/>
              </a:spcAft>
            </a:pPr>
            <a:r>
              <a:rPr lang="en-US" b="0" dirty="0"/>
              <a:t> </a:t>
            </a:r>
            <a:endParaRPr lang="en-IE" b="0" dirty="0"/>
          </a:p>
        </p:txBody>
      </p:sp>
      <p:cxnSp>
        <p:nvCxnSpPr>
          <p:cNvPr id="44" name="Straight Connector 43">
            <a:extLst>
              <a:ext uri="{FF2B5EF4-FFF2-40B4-BE49-F238E27FC236}">
                <a16:creationId xmlns:a16="http://schemas.microsoft.com/office/drawing/2014/main" id="{9405F2C7-4AB5-54B5-510D-C4FB4B700CD2}"/>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 Placeholder 32">
            <a:extLst>
              <a:ext uri="{FF2B5EF4-FFF2-40B4-BE49-F238E27FC236}">
                <a16:creationId xmlns:a16="http://schemas.microsoft.com/office/drawing/2014/main" id="{4CE958E9-B4DA-9FF8-7A1B-D6D39C35EFC1}"/>
              </a:ext>
            </a:extLst>
          </p:cNvPr>
          <p:cNvSpPr txBox="1">
            <a:spLocks/>
          </p:cNvSpPr>
          <p:nvPr/>
        </p:nvSpPr>
        <p:spPr>
          <a:xfrm>
            <a:off x="7417792" y="3834123"/>
            <a:ext cx="2163887"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Section 3 </a:t>
            </a:r>
            <a:r>
              <a:rPr lang="en-US" sz="2400" b="0" dirty="0"/>
              <a:t>P36</a:t>
            </a:r>
          </a:p>
        </p:txBody>
      </p:sp>
      <p:sp>
        <p:nvSpPr>
          <p:cNvPr id="46" name="Text Placeholder 6">
            <a:extLst>
              <a:ext uri="{FF2B5EF4-FFF2-40B4-BE49-F238E27FC236}">
                <a16:creationId xmlns:a16="http://schemas.microsoft.com/office/drawing/2014/main" id="{659ED92B-C840-D52C-8DEF-8FB2185090E4}"/>
              </a:ext>
            </a:extLst>
          </p:cNvPr>
          <p:cNvSpPr>
            <a:spLocks noGrp="1"/>
          </p:cNvSpPr>
          <p:nvPr>
            <p:ph type="body" sz="quarter" idx="18"/>
          </p:nvPr>
        </p:nvSpPr>
        <p:spPr>
          <a:xfrm>
            <a:off x="558534" y="4243251"/>
            <a:ext cx="2636194" cy="1399756"/>
          </a:xfrm>
        </p:spPr>
        <p:txBody>
          <a:bodyPr/>
          <a:lstStyle/>
          <a:p>
            <a:pPr algn="ctr">
              <a:lnSpc>
                <a:spcPct val="100000"/>
              </a:lnSpc>
              <a:spcAft>
                <a:spcPts val="600"/>
              </a:spcAft>
            </a:pPr>
            <a:r>
              <a:rPr lang="en-US" sz="2400" dirty="0">
                <a:solidFill>
                  <a:schemeClr val="bg1"/>
                </a:solidFill>
              </a:rPr>
              <a:t>Introduction to Financial Management &amp; Viability</a:t>
            </a:r>
          </a:p>
          <a:p>
            <a:pPr algn="ctr">
              <a:lnSpc>
                <a:spcPct val="100000"/>
              </a:lnSpc>
              <a:spcAft>
                <a:spcPts val="600"/>
              </a:spcAft>
            </a:pPr>
            <a:r>
              <a:rPr lang="en-US" b="0" i="1" dirty="0">
                <a:solidFill>
                  <a:schemeClr val="bg1"/>
                </a:solidFill>
              </a:rPr>
              <a:t>(16 Slides)</a:t>
            </a:r>
            <a:endParaRPr lang="en-IE" b="0" i="1" dirty="0">
              <a:solidFill>
                <a:schemeClr val="bg1"/>
              </a:solidFill>
            </a:endParaRPr>
          </a:p>
        </p:txBody>
      </p:sp>
      <p:pic>
        <p:nvPicPr>
          <p:cNvPr id="47" name="Picture Placeholder 20">
            <a:extLst>
              <a:ext uri="{FF2B5EF4-FFF2-40B4-BE49-F238E27FC236}">
                <a16:creationId xmlns:a16="http://schemas.microsoft.com/office/drawing/2014/main" id="{1554C0CC-7421-6C12-5BC2-646840B035F3}"/>
              </a:ext>
            </a:extLst>
          </p:cNvPr>
          <p:cNvPicPr>
            <a:picLocks noChangeAspect="1"/>
          </p:cNvPicPr>
          <p:nvPr/>
        </p:nvPicPr>
        <p:blipFill>
          <a:blip r:embed="rId3"/>
          <a:srcRect t="2665" b="2665"/>
          <a:stretch/>
        </p:blipFill>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pic>
      <p:sp>
        <p:nvSpPr>
          <p:cNvPr id="48" name="Text Placeholder 7">
            <a:extLst>
              <a:ext uri="{FF2B5EF4-FFF2-40B4-BE49-F238E27FC236}">
                <a16:creationId xmlns:a16="http://schemas.microsoft.com/office/drawing/2014/main" id="{E490DAAD-777C-955F-1C5A-2DE7C96F2CE3}"/>
              </a:ext>
            </a:extLst>
          </p:cNvPr>
          <p:cNvSpPr txBox="1">
            <a:spLocks/>
          </p:cNvSpPr>
          <p:nvPr/>
        </p:nvSpPr>
        <p:spPr>
          <a:xfrm rot="16200000">
            <a:off x="4906453" y="4778610"/>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Photo Credit: Teapot Lane, Leitrim, Ireland</a:t>
            </a:r>
          </a:p>
          <a:p>
            <a:endParaRPr lang="en-GB"/>
          </a:p>
        </p:txBody>
      </p:sp>
      <p:sp>
        <p:nvSpPr>
          <p:cNvPr id="49" name="Text Placeholder 32">
            <a:extLst>
              <a:ext uri="{FF2B5EF4-FFF2-40B4-BE49-F238E27FC236}">
                <a16:creationId xmlns:a16="http://schemas.microsoft.com/office/drawing/2014/main" id="{0A829F92-EAF2-D313-CC06-C07C66B18C64}"/>
              </a:ext>
            </a:extLst>
          </p:cNvPr>
          <p:cNvSpPr txBox="1">
            <a:spLocks/>
          </p:cNvSpPr>
          <p:nvPr/>
        </p:nvSpPr>
        <p:spPr>
          <a:xfrm>
            <a:off x="571972" y="368781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01</a:t>
            </a:r>
            <a:endParaRPr lang="en-US" dirty="0"/>
          </a:p>
        </p:txBody>
      </p:sp>
      <p:cxnSp>
        <p:nvCxnSpPr>
          <p:cNvPr id="50" name="Straight Connector 49">
            <a:extLst>
              <a:ext uri="{FF2B5EF4-FFF2-40B4-BE49-F238E27FC236}">
                <a16:creationId xmlns:a16="http://schemas.microsoft.com/office/drawing/2014/main" id="{E863FDA4-74DF-EBFF-7C15-EAB6E18F8842}"/>
              </a:ext>
            </a:extLst>
          </p:cNvPr>
          <p:cNvCxnSpPr>
            <a:cxnSpLocks/>
          </p:cNvCxnSpPr>
          <p:nvPr/>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object 3">
            <a:extLst>
              <a:ext uri="{FF2B5EF4-FFF2-40B4-BE49-F238E27FC236}">
                <a16:creationId xmlns:a16="http://schemas.microsoft.com/office/drawing/2014/main" id="{011EE5EF-6968-63EE-A5C2-FFDD9D35E02C}"/>
              </a:ext>
            </a:extLst>
          </p:cNvPr>
          <p:cNvSpPr/>
          <p:nvPr/>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52" name="Text Placeholder 23">
            <a:extLst>
              <a:ext uri="{FF2B5EF4-FFF2-40B4-BE49-F238E27FC236}">
                <a16:creationId xmlns:a16="http://schemas.microsoft.com/office/drawing/2014/main" id="{2C9245C6-0DA9-1D4B-47D8-8C8351F4D59B}"/>
              </a:ext>
            </a:extLst>
          </p:cNvPr>
          <p:cNvSpPr txBox="1">
            <a:spLocks/>
          </p:cNvSpPr>
          <p:nvPr/>
        </p:nvSpPr>
        <p:spPr>
          <a:xfrm rot="16200000">
            <a:off x="4906453" y="4778610"/>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Photo Credit: </a:t>
            </a:r>
            <a:endParaRPr lang="en-US" dirty="0"/>
          </a:p>
        </p:txBody>
      </p:sp>
      <p:sp>
        <p:nvSpPr>
          <p:cNvPr id="53" name="Text Placeholder 32">
            <a:extLst>
              <a:ext uri="{FF2B5EF4-FFF2-40B4-BE49-F238E27FC236}">
                <a16:creationId xmlns:a16="http://schemas.microsoft.com/office/drawing/2014/main" id="{45970F5E-C7D5-1044-7163-408566C69295}"/>
              </a:ext>
            </a:extLst>
          </p:cNvPr>
          <p:cNvSpPr txBox="1">
            <a:spLocks/>
          </p:cNvSpPr>
          <p:nvPr/>
        </p:nvSpPr>
        <p:spPr>
          <a:xfrm>
            <a:off x="3739878" y="186763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sz="2400" dirty="0">
                <a:solidFill>
                  <a:schemeClr val="bg1"/>
                </a:solidFill>
              </a:rPr>
              <a:t>Select Your Business Model</a:t>
            </a:r>
          </a:p>
          <a:p>
            <a:pPr algn="ctr">
              <a:lnSpc>
                <a:spcPct val="100000"/>
              </a:lnSpc>
              <a:spcAft>
                <a:spcPts val="600"/>
              </a:spcAft>
            </a:pPr>
            <a:r>
              <a:rPr lang="en-IE" b="0" i="1" dirty="0">
                <a:solidFill>
                  <a:schemeClr val="bg1"/>
                </a:solidFill>
              </a:rPr>
              <a:t>(10 Slides)</a:t>
            </a:r>
          </a:p>
          <a:p>
            <a:pPr>
              <a:lnSpc>
                <a:spcPct val="100000"/>
              </a:lnSpc>
              <a:spcAft>
                <a:spcPts val="600"/>
              </a:spcAft>
            </a:pPr>
            <a:endParaRPr lang="en-IE" sz="2400" b="0" dirty="0">
              <a:solidFill>
                <a:schemeClr val="bg1"/>
              </a:solidFill>
            </a:endParaRPr>
          </a:p>
        </p:txBody>
      </p:sp>
      <p:sp>
        <p:nvSpPr>
          <p:cNvPr id="54" name="Text Placeholder 32">
            <a:extLst>
              <a:ext uri="{FF2B5EF4-FFF2-40B4-BE49-F238E27FC236}">
                <a16:creationId xmlns:a16="http://schemas.microsoft.com/office/drawing/2014/main" id="{3F51CBEA-FDBB-DD31-8BAA-82BCBCE3123B}"/>
              </a:ext>
            </a:extLst>
          </p:cNvPr>
          <p:cNvSpPr txBox="1">
            <a:spLocks/>
          </p:cNvSpPr>
          <p:nvPr/>
        </p:nvSpPr>
        <p:spPr>
          <a:xfrm>
            <a:off x="3753316" y="129894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02</a:t>
            </a:r>
            <a:endParaRPr lang="en-US" dirty="0"/>
          </a:p>
        </p:txBody>
      </p:sp>
      <p:cxnSp>
        <p:nvCxnSpPr>
          <p:cNvPr id="55" name="Straight Connector 54">
            <a:extLst>
              <a:ext uri="{FF2B5EF4-FFF2-40B4-BE49-F238E27FC236}">
                <a16:creationId xmlns:a16="http://schemas.microsoft.com/office/drawing/2014/main" id="{4C4B2502-960E-F866-0579-5CD2866FCB7E}"/>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6" name="Picture Placeholder 18">
            <a:extLst>
              <a:ext uri="{FF2B5EF4-FFF2-40B4-BE49-F238E27FC236}">
                <a16:creationId xmlns:a16="http://schemas.microsoft.com/office/drawing/2014/main" id="{7F2406B3-CC05-0F62-A852-AD0C52F5D171}"/>
              </a:ext>
            </a:extLst>
          </p:cNvPr>
          <p:cNvPicPr>
            <a:picLocks noChangeAspect="1"/>
          </p:cNvPicPr>
          <p:nvPr/>
        </p:nvPicPr>
        <p:blipFill>
          <a:blip r:embed="rId4"/>
          <a:srcRect t="7917" b="7917"/>
          <a:stretch/>
        </p:blipFill>
        <p:spPr>
          <a:xfrm>
            <a:off x="537649" y="-32614"/>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pic>
      <p:sp>
        <p:nvSpPr>
          <p:cNvPr id="57" name="Freeform 28">
            <a:extLst>
              <a:ext uri="{FF2B5EF4-FFF2-40B4-BE49-F238E27FC236}">
                <a16:creationId xmlns:a16="http://schemas.microsoft.com/office/drawing/2014/main" id="{1C3415D3-AD27-991E-CF2B-012A03686D84}"/>
              </a:ext>
            </a:extLst>
          </p:cNvPr>
          <p:cNvSpPr/>
          <p:nvPr/>
        </p:nvSpPr>
        <p:spPr>
          <a:xfrm>
            <a:off x="-15515" y="175448"/>
            <a:ext cx="11643661" cy="111542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8" name="Text Placeholder 16">
            <a:extLst>
              <a:ext uri="{FF2B5EF4-FFF2-40B4-BE49-F238E27FC236}">
                <a16:creationId xmlns:a16="http://schemas.microsoft.com/office/drawing/2014/main" id="{2F03CB5E-310B-1AE7-3623-43B53B0A57C8}"/>
              </a:ext>
            </a:extLst>
          </p:cNvPr>
          <p:cNvSpPr txBox="1">
            <a:spLocks/>
          </p:cNvSpPr>
          <p:nvPr/>
        </p:nvSpPr>
        <p:spPr>
          <a:xfrm>
            <a:off x="448808" y="158322"/>
            <a:ext cx="10973347"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4000" b="1" dirty="0">
                <a:solidFill>
                  <a:schemeClr val="bg1"/>
                </a:solidFill>
              </a:rPr>
              <a:t>Part 1: </a:t>
            </a:r>
            <a:r>
              <a:rPr lang="en-US" b="1" dirty="0">
                <a:solidFill>
                  <a:schemeClr val="bg1"/>
                </a:solidFill>
              </a:rPr>
              <a:t>Sections 1 – 3 </a:t>
            </a:r>
            <a:r>
              <a:rPr lang="en-US" dirty="0">
                <a:solidFill>
                  <a:schemeClr val="bg1"/>
                </a:solidFill>
              </a:rPr>
              <a:t>Laying the Financial Foundations for a Viable Accommodation Business </a:t>
            </a:r>
            <a:r>
              <a:rPr lang="en-US" sz="2400" i="1" dirty="0">
                <a:solidFill>
                  <a:schemeClr val="bg1"/>
                </a:solidFill>
              </a:rPr>
              <a:t>(50 Slides)</a:t>
            </a:r>
          </a:p>
          <a:p>
            <a:pPr marL="0" indent="0">
              <a:lnSpc>
                <a:spcPct val="100000"/>
              </a:lnSpc>
              <a:spcBef>
                <a:spcPts val="0"/>
              </a:spcBef>
              <a:buNone/>
            </a:pPr>
            <a:endParaRPr lang="en-GB" dirty="0">
              <a:solidFill>
                <a:schemeClr val="bg1"/>
              </a:solidFill>
            </a:endParaRPr>
          </a:p>
        </p:txBody>
      </p:sp>
      <p:sp>
        <p:nvSpPr>
          <p:cNvPr id="59" name="Text Placeholder 32">
            <a:extLst>
              <a:ext uri="{FF2B5EF4-FFF2-40B4-BE49-F238E27FC236}">
                <a16:creationId xmlns:a16="http://schemas.microsoft.com/office/drawing/2014/main" id="{185B7AE0-668C-7838-8B27-74001FA0B780}"/>
              </a:ext>
            </a:extLst>
          </p:cNvPr>
          <p:cNvSpPr txBox="1">
            <a:spLocks/>
          </p:cNvSpPr>
          <p:nvPr/>
        </p:nvSpPr>
        <p:spPr>
          <a:xfrm>
            <a:off x="1060833" y="3834123"/>
            <a:ext cx="2198367"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1 </a:t>
            </a:r>
            <a:r>
              <a:rPr lang="en-US" sz="2400" b="0" dirty="0"/>
              <a:t>P08</a:t>
            </a:r>
            <a:r>
              <a:rPr lang="en-US" dirty="0"/>
              <a:t> </a:t>
            </a:r>
          </a:p>
        </p:txBody>
      </p:sp>
      <p:sp>
        <p:nvSpPr>
          <p:cNvPr id="60" name="Text Placeholder 32">
            <a:extLst>
              <a:ext uri="{FF2B5EF4-FFF2-40B4-BE49-F238E27FC236}">
                <a16:creationId xmlns:a16="http://schemas.microsoft.com/office/drawing/2014/main" id="{23F7E91A-4153-75F6-68F9-75509B02FAE2}"/>
              </a:ext>
            </a:extLst>
          </p:cNvPr>
          <p:cNvSpPr txBox="1">
            <a:spLocks/>
          </p:cNvSpPr>
          <p:nvPr/>
        </p:nvSpPr>
        <p:spPr>
          <a:xfrm>
            <a:off x="4260322" y="1457388"/>
            <a:ext cx="2210552"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2 </a:t>
            </a:r>
            <a:r>
              <a:rPr lang="en-US" sz="2400" b="0" dirty="0"/>
              <a:t>P25 </a:t>
            </a:r>
          </a:p>
        </p:txBody>
      </p:sp>
      <p:sp>
        <p:nvSpPr>
          <p:cNvPr id="61" name="Text Placeholder 32">
            <a:extLst>
              <a:ext uri="{FF2B5EF4-FFF2-40B4-BE49-F238E27FC236}">
                <a16:creationId xmlns:a16="http://schemas.microsoft.com/office/drawing/2014/main" id="{FDBC4210-6D43-96CE-8E4F-9469594F5F19}"/>
              </a:ext>
            </a:extLst>
          </p:cNvPr>
          <p:cNvSpPr txBox="1">
            <a:spLocks/>
          </p:cNvSpPr>
          <p:nvPr/>
        </p:nvSpPr>
        <p:spPr>
          <a:xfrm>
            <a:off x="6958923" y="368781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03</a:t>
            </a:r>
            <a:endParaRPr lang="en-US" dirty="0"/>
          </a:p>
        </p:txBody>
      </p:sp>
    </p:spTree>
    <p:extLst>
      <p:ext uri="{BB962C8B-B14F-4D97-AF65-F5344CB8AC3E}">
        <p14:creationId xmlns:p14="http://schemas.microsoft.com/office/powerpoint/2010/main" val="35186960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85DF57E-E0EE-6BE9-E759-715906FCED4B}"/>
              </a:ext>
            </a:extLst>
          </p:cNvPr>
          <p:cNvSpPr/>
          <p:nvPr/>
        </p:nvSpPr>
        <p:spPr>
          <a:xfrm>
            <a:off x="4237327" y="3755640"/>
            <a:ext cx="7601173" cy="1352550"/>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1F6D842B-7956-D705-F688-CD7F535BB880}"/>
              </a:ext>
            </a:extLst>
          </p:cNvPr>
          <p:cNvSpPr>
            <a:spLocks noGrp="1"/>
          </p:cNvSpPr>
          <p:nvPr>
            <p:ph type="body" sz="quarter" idx="21"/>
          </p:nvPr>
        </p:nvSpPr>
        <p:spPr>
          <a:xfrm>
            <a:off x="4295552" y="709648"/>
            <a:ext cx="7367529" cy="4530541"/>
          </a:xfrm>
        </p:spPr>
        <p:txBody>
          <a:bodyPr/>
          <a:lstStyle/>
          <a:p>
            <a:pPr marL="342900" indent="-342900">
              <a:spcAft>
                <a:spcPts val="600"/>
              </a:spcAft>
              <a:buFont typeface="Wingdings" panose="05000000000000000000" pitchFamily="2" charset="2"/>
              <a:buChar char="Ø"/>
            </a:pPr>
            <a:r>
              <a:rPr lang="en-IE" dirty="0"/>
              <a:t>Begin by detailing all </a:t>
            </a:r>
            <a:r>
              <a:rPr lang="en-IE" b="1" dirty="0"/>
              <a:t>sources of income</a:t>
            </a:r>
            <a:r>
              <a:rPr lang="en-IE" dirty="0"/>
              <a:t> for your business. </a:t>
            </a:r>
          </a:p>
          <a:p>
            <a:pPr marL="342900" indent="-342900">
              <a:spcAft>
                <a:spcPts val="600"/>
              </a:spcAft>
              <a:buFont typeface="Wingdings" panose="05000000000000000000" pitchFamily="2" charset="2"/>
              <a:buChar char="Ø"/>
            </a:pPr>
            <a:r>
              <a:rPr lang="en-IE" dirty="0"/>
              <a:t>For most accommodation businesses, the </a:t>
            </a:r>
            <a:r>
              <a:rPr lang="en-IE" b="1" dirty="0">
                <a:solidFill>
                  <a:srgbClr val="E96751"/>
                </a:solidFill>
              </a:rPr>
              <a:t>primary revenue </a:t>
            </a:r>
            <a:r>
              <a:rPr lang="en-IE" dirty="0"/>
              <a:t>will be </a:t>
            </a:r>
            <a:r>
              <a:rPr lang="en-IE" b="1" dirty="0"/>
              <a:t>room/nightly charges </a:t>
            </a:r>
            <a:r>
              <a:rPr lang="en-IE" dirty="0"/>
              <a:t>(lodging fees). </a:t>
            </a:r>
          </a:p>
          <a:p>
            <a:pPr marL="342900" indent="-342900">
              <a:spcAft>
                <a:spcPts val="600"/>
              </a:spcAft>
              <a:buFont typeface="Wingdings" panose="05000000000000000000" pitchFamily="2" charset="2"/>
              <a:buChar char="Ø"/>
            </a:pPr>
            <a:r>
              <a:rPr lang="en-IE" dirty="0"/>
              <a:t>However, include any </a:t>
            </a:r>
            <a:r>
              <a:rPr lang="en-IE" b="1" dirty="0"/>
              <a:t>other income sources </a:t>
            </a:r>
            <a:r>
              <a:rPr lang="en-IE" dirty="0"/>
              <a:t>you plan to have: </a:t>
            </a:r>
            <a:r>
              <a:rPr lang="en-IE" b="1" dirty="0">
                <a:solidFill>
                  <a:srgbClr val="E96751"/>
                </a:solidFill>
              </a:rPr>
              <a:t>for example</a:t>
            </a:r>
            <a:r>
              <a:rPr lang="en-IE" dirty="0"/>
              <a:t>, food &amp; beverage (if you serve breakfast or have a restaurant), extra services (airport pickup fees, tours, etc.), or ancillary fees (cleaning fees, equipment rentals, etc.).</a:t>
            </a:r>
          </a:p>
          <a:p>
            <a:pPr marL="342900" indent="-342900">
              <a:spcAft>
                <a:spcPts val="600"/>
              </a:spcAft>
              <a:buFont typeface="Wingdings" panose="05000000000000000000" pitchFamily="2" charset="2"/>
              <a:buChar char="Ø"/>
            </a:pPr>
            <a:endParaRPr lang="en-IE" sz="1000" dirty="0"/>
          </a:p>
          <a:p>
            <a:pPr>
              <a:spcAft>
                <a:spcPts val="600"/>
              </a:spcAft>
            </a:pPr>
            <a:r>
              <a:rPr lang="en-IE" b="1" i="1" dirty="0">
                <a:solidFill>
                  <a:schemeClr val="bg1"/>
                </a:solidFill>
              </a:rPr>
              <a:t>Example:</a:t>
            </a:r>
            <a:r>
              <a:rPr lang="en-IE" b="1" dirty="0">
                <a:solidFill>
                  <a:schemeClr val="bg1"/>
                </a:solidFill>
              </a:rPr>
              <a:t> </a:t>
            </a:r>
            <a:r>
              <a:rPr lang="en-IE" i="1" dirty="0">
                <a:solidFill>
                  <a:schemeClr val="bg1"/>
                </a:solidFill>
              </a:rPr>
              <a:t>Revenue might include €50,000 from room bookings (as per your seasonal forecast), plus €5,000 from add-ons like breakfast sales and local tours, for a </a:t>
            </a:r>
            <a:r>
              <a:rPr lang="en-IE" b="1" i="1" dirty="0">
                <a:solidFill>
                  <a:schemeClr val="bg1"/>
                </a:solidFill>
              </a:rPr>
              <a:t>total revenue of €55,000</a:t>
            </a:r>
            <a:r>
              <a:rPr lang="en-IE" i="1" dirty="0">
                <a:solidFill>
                  <a:schemeClr val="bg1"/>
                </a:solidFill>
              </a:rPr>
              <a:t>.</a:t>
            </a:r>
            <a:r>
              <a:rPr lang="en-IE" dirty="0">
                <a:solidFill>
                  <a:schemeClr val="bg1"/>
                </a:solidFill>
              </a:rPr>
              <a:t> </a:t>
            </a:r>
          </a:p>
          <a:p>
            <a:pPr>
              <a:spcAft>
                <a:spcPts val="600"/>
              </a:spcAft>
            </a:pPr>
            <a:endParaRPr lang="en-IE" sz="1000" dirty="0"/>
          </a:p>
          <a:p>
            <a:pPr>
              <a:spcAft>
                <a:spcPts val="600"/>
              </a:spcAft>
            </a:pPr>
            <a:r>
              <a:rPr lang="en-IE" dirty="0"/>
              <a:t>Writing these down establishes the income side of the equation. </a:t>
            </a:r>
            <a:r>
              <a:rPr lang="en-IE" b="1" dirty="0">
                <a:solidFill>
                  <a:srgbClr val="E96751"/>
                </a:solidFill>
              </a:rPr>
              <a:t>Tip: </a:t>
            </a:r>
            <a:r>
              <a:rPr lang="en-IE" dirty="0"/>
              <a:t>It’s usually better to be slightly conservative in estimates – better to be pleasantly surprised with more income than expected than the opposite.</a:t>
            </a:r>
          </a:p>
          <a:p>
            <a:pPr>
              <a:spcAft>
                <a:spcPts val="600"/>
              </a:spcAft>
            </a:pPr>
            <a:endParaRPr lang="en-IE" dirty="0"/>
          </a:p>
        </p:txBody>
      </p:sp>
      <p:sp>
        <p:nvSpPr>
          <p:cNvPr id="5" name="Text Placeholder 4">
            <a:extLst>
              <a:ext uri="{FF2B5EF4-FFF2-40B4-BE49-F238E27FC236}">
                <a16:creationId xmlns:a16="http://schemas.microsoft.com/office/drawing/2014/main" id="{30DC9BDC-EF0A-6C70-8883-286976C09E6A}"/>
              </a:ext>
            </a:extLst>
          </p:cNvPr>
          <p:cNvSpPr>
            <a:spLocks noGrp="1"/>
          </p:cNvSpPr>
          <p:nvPr>
            <p:ph type="body" sz="quarter" idx="23"/>
          </p:nvPr>
        </p:nvSpPr>
        <p:spPr>
          <a:xfrm>
            <a:off x="4295553" y="159928"/>
            <a:ext cx="7221426" cy="803654"/>
          </a:xfrm>
        </p:spPr>
        <p:txBody>
          <a:bodyPr/>
          <a:lstStyle/>
          <a:p>
            <a:r>
              <a:rPr lang="en-IE" sz="3200" dirty="0"/>
              <a:t>Detail All Your Sources of Income</a:t>
            </a:r>
          </a:p>
        </p:txBody>
      </p:sp>
      <p:sp>
        <p:nvSpPr>
          <p:cNvPr id="7" name="Text Placeholder 6">
            <a:extLst>
              <a:ext uri="{FF2B5EF4-FFF2-40B4-BE49-F238E27FC236}">
                <a16:creationId xmlns:a16="http://schemas.microsoft.com/office/drawing/2014/main" id="{0E60E351-5C78-4A92-7577-C07A10C3B571}"/>
              </a:ext>
            </a:extLst>
          </p:cNvPr>
          <p:cNvSpPr>
            <a:spLocks noGrp="1"/>
          </p:cNvSpPr>
          <p:nvPr>
            <p:ph type="body" sz="quarter" idx="18"/>
          </p:nvPr>
        </p:nvSpPr>
        <p:spPr>
          <a:xfrm>
            <a:off x="675021" y="3392026"/>
            <a:ext cx="2893974" cy="1049221"/>
          </a:xfrm>
        </p:spPr>
        <p:txBody>
          <a:bodyPr/>
          <a:lstStyle/>
          <a:p>
            <a:r>
              <a:rPr lang="en-IE" dirty="0"/>
              <a:t>List Your Revenue Sources</a:t>
            </a:r>
          </a:p>
        </p:txBody>
      </p:sp>
      <p:sp>
        <p:nvSpPr>
          <p:cNvPr id="11" name="TextBox 10">
            <a:extLst>
              <a:ext uri="{FF2B5EF4-FFF2-40B4-BE49-F238E27FC236}">
                <a16:creationId xmlns:a16="http://schemas.microsoft.com/office/drawing/2014/main" id="{8D87F8C7-82F3-613D-8874-C3D17D9B9BFD}"/>
              </a:ext>
            </a:extLst>
          </p:cNvPr>
          <p:cNvSpPr txBox="1"/>
          <p:nvPr/>
        </p:nvSpPr>
        <p:spPr>
          <a:xfrm>
            <a:off x="391600" y="6328740"/>
            <a:ext cx="6096000" cy="369332"/>
          </a:xfrm>
          <a:prstGeom prst="rect">
            <a:avLst/>
          </a:prstGeom>
          <a:noFill/>
        </p:spPr>
        <p:txBody>
          <a:bodyPr wrap="square">
            <a:spAutoFit/>
          </a:bodyPr>
          <a:lstStyle/>
          <a:p>
            <a:pPr algn="l">
              <a:buNone/>
            </a:pPr>
            <a:r>
              <a:rPr lang="en-US" i="0" dirty="0">
                <a:solidFill>
                  <a:srgbClr val="00B0F0"/>
                </a:solidFill>
                <a:effectLst/>
                <a:latin typeface="var(--font-family-b)"/>
                <a:hlinkClick r:id="rId2">
                  <a:extLst>
                    <a:ext uri="{A12FA001-AC4F-418D-AE19-62706E023703}">
                      <ahyp:hlinkClr xmlns:ahyp="http://schemas.microsoft.com/office/drawing/2018/hyperlinkcolor" val="tx"/>
                    </a:ext>
                  </a:extLst>
                </a:hlinkClick>
              </a:rPr>
              <a:t>Break-Even Analysis: Formula and Calculation</a:t>
            </a:r>
            <a:endParaRPr lang="en-US" i="0" dirty="0">
              <a:solidFill>
                <a:srgbClr val="00B0F0"/>
              </a:solidFill>
              <a:effectLst/>
              <a:latin typeface="var(--font-family-b)"/>
            </a:endParaRPr>
          </a:p>
        </p:txBody>
      </p:sp>
      <p:pic>
        <p:nvPicPr>
          <p:cNvPr id="17" name="Picture Placeholder 16" descr="A couple sitting in a pool overlooking the ocean&#10;&#10;AI-generated content may be incorrect.">
            <a:extLst>
              <a:ext uri="{FF2B5EF4-FFF2-40B4-BE49-F238E27FC236}">
                <a16:creationId xmlns:a16="http://schemas.microsoft.com/office/drawing/2014/main" id="{CDD73605-59EE-B728-B8BB-75D135B0699D}"/>
              </a:ext>
            </a:extLst>
          </p:cNvPr>
          <p:cNvPicPr>
            <a:picLocks noGrp="1" noChangeAspect="1"/>
          </p:cNvPicPr>
          <p:nvPr>
            <p:ph type="pic" sz="quarter" idx="10"/>
          </p:nvPr>
        </p:nvPicPr>
        <p:blipFill>
          <a:blip r:embed="rId3"/>
          <a:srcRect t="27254" b="27254"/>
          <a:stretch>
            <a:fillRect/>
          </a:stretch>
        </p:blipFill>
        <p:spPr/>
      </p:pic>
      <p:sp>
        <p:nvSpPr>
          <p:cNvPr id="9" name="Text Placeholder 6">
            <a:extLst>
              <a:ext uri="{FF2B5EF4-FFF2-40B4-BE49-F238E27FC236}">
                <a16:creationId xmlns:a16="http://schemas.microsoft.com/office/drawing/2014/main" id="{1F5976BF-7C01-4FC6-875B-C4E235554665}"/>
              </a:ext>
            </a:extLst>
          </p:cNvPr>
          <p:cNvSpPr txBox="1">
            <a:spLocks/>
          </p:cNvSpPr>
          <p:nvPr/>
        </p:nvSpPr>
        <p:spPr>
          <a:xfrm>
            <a:off x="369372" y="2074769"/>
            <a:ext cx="3199623"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000"/>
              <a:t>Know Your Revenue Sources</a:t>
            </a:r>
          </a:p>
          <a:p>
            <a:endParaRPr lang="en-IE" sz="3000" dirty="0"/>
          </a:p>
        </p:txBody>
      </p:sp>
    </p:spTree>
    <p:extLst>
      <p:ext uri="{BB962C8B-B14F-4D97-AF65-F5344CB8AC3E}">
        <p14:creationId xmlns:p14="http://schemas.microsoft.com/office/powerpoint/2010/main" val="2082607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0E3B2-1206-78E9-E09A-EE2070E2659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D36313A-C3AD-6FCC-ACA1-6CBFBBCEECFC}"/>
              </a:ext>
            </a:extLst>
          </p:cNvPr>
          <p:cNvSpPr>
            <a:spLocks noGrp="1"/>
          </p:cNvSpPr>
          <p:nvPr>
            <p:ph type="body" sz="quarter" idx="21"/>
          </p:nvPr>
        </p:nvSpPr>
        <p:spPr>
          <a:xfrm>
            <a:off x="4295553" y="820707"/>
            <a:ext cx="7527075" cy="4530541"/>
          </a:xfrm>
        </p:spPr>
        <p:txBody>
          <a:bodyPr/>
          <a:lstStyle/>
          <a:p>
            <a:r>
              <a:rPr lang="en-US" sz="2400" b="1" dirty="0">
                <a:solidFill>
                  <a:srgbClr val="E96751"/>
                </a:solidFill>
              </a:rPr>
              <a:t>Primary Revenue (Core Accommodation Income)</a:t>
            </a:r>
          </a:p>
          <a:p>
            <a:endParaRPr lang="en-US" sz="1000" b="1" dirty="0">
              <a:solidFill>
                <a:srgbClr val="E96751"/>
              </a:solidFill>
            </a:endParaRPr>
          </a:p>
          <a:p>
            <a:r>
              <a:rPr lang="en-US" b="1" dirty="0">
                <a:solidFill>
                  <a:srgbClr val="E96751"/>
                </a:solidFill>
              </a:rPr>
              <a:t>What it is: </a:t>
            </a:r>
            <a:r>
              <a:rPr lang="en-US" dirty="0">
                <a:solidFill>
                  <a:srgbClr val="595959"/>
                </a:solidFill>
              </a:rPr>
              <a:t>Your core income from nightly, weekly, or long-stay guest bookings.</a:t>
            </a:r>
          </a:p>
          <a:p>
            <a:pPr marL="342900" indent="-342900">
              <a:buFont typeface="Wingdings" panose="05000000000000000000" pitchFamily="2" charset="2"/>
              <a:buChar char="Ø"/>
            </a:pPr>
            <a:r>
              <a:rPr lang="en-US" dirty="0"/>
              <a:t>Nightly/weekly stays</a:t>
            </a:r>
          </a:p>
          <a:p>
            <a:pPr marL="342900" indent="-342900">
              <a:buFont typeface="Wingdings" panose="05000000000000000000" pitchFamily="2" charset="2"/>
              <a:buChar char="Ø"/>
            </a:pPr>
            <a:r>
              <a:rPr lang="en-US" dirty="0"/>
              <a:t>Longer-term bookings (e.g. month-long retreats)</a:t>
            </a:r>
          </a:p>
          <a:p>
            <a:pPr marL="342900" indent="-342900">
              <a:buFont typeface="Wingdings" panose="05000000000000000000" pitchFamily="2" charset="2"/>
              <a:buChar char="Ø"/>
            </a:pPr>
            <a:r>
              <a:rPr lang="en-US" dirty="0"/>
              <a:t>Group bookings (family reunions, wedding guests)</a:t>
            </a:r>
          </a:p>
          <a:p>
            <a:pPr marL="342900" indent="-342900">
              <a:buFont typeface="Wingdings" panose="05000000000000000000" pitchFamily="2" charset="2"/>
              <a:buChar char="Ø"/>
            </a:pPr>
            <a:r>
              <a:rPr lang="en-US" dirty="0"/>
              <a:t>Event hosting (retreats, workshops, small weddings)</a:t>
            </a:r>
            <a:endParaRPr lang="en-US" dirty="0">
              <a:solidFill>
                <a:srgbClr val="595959"/>
              </a:solidFill>
            </a:endParaRPr>
          </a:p>
          <a:p>
            <a:pPr>
              <a:spcAft>
                <a:spcPts val="600"/>
              </a:spcAft>
            </a:pPr>
            <a:r>
              <a:rPr lang="en-US" b="1" dirty="0">
                <a:solidFill>
                  <a:srgbClr val="E96751"/>
                </a:solidFill>
              </a:rPr>
              <a:t>Examples: </a:t>
            </a:r>
            <a:r>
              <a:rPr lang="en-US" dirty="0">
                <a:solidFill>
                  <a:srgbClr val="595959"/>
                </a:solidFill>
              </a:rPr>
              <a:t>€120/night glamping pod, €300 for a 3-night eco-retreat stay.</a:t>
            </a:r>
          </a:p>
          <a:p>
            <a:pPr>
              <a:spcAft>
                <a:spcPts val="600"/>
              </a:spcAft>
            </a:pPr>
            <a:r>
              <a:rPr lang="en-US" b="1" dirty="0">
                <a:solidFill>
                  <a:srgbClr val="E96751"/>
                </a:solidFill>
              </a:rPr>
              <a:t>Integration: </a:t>
            </a:r>
          </a:p>
          <a:p>
            <a:pPr marL="342900" indent="-342900">
              <a:spcAft>
                <a:spcPts val="600"/>
              </a:spcAft>
              <a:buFont typeface="Arial" panose="020B0604020202020204" pitchFamily="34" charset="0"/>
              <a:buChar char="•"/>
            </a:pPr>
            <a:r>
              <a:rPr lang="en-US" dirty="0">
                <a:solidFill>
                  <a:srgbClr val="595959"/>
                </a:solidFill>
              </a:rPr>
              <a:t>Offer </a:t>
            </a:r>
            <a:r>
              <a:rPr lang="en-US" b="1" dirty="0">
                <a:solidFill>
                  <a:srgbClr val="595959"/>
                </a:solidFill>
              </a:rPr>
              <a:t>seasonal packages </a:t>
            </a:r>
            <a:r>
              <a:rPr lang="en-US" dirty="0">
                <a:solidFill>
                  <a:srgbClr val="595959"/>
                </a:solidFill>
              </a:rPr>
              <a:t>(e.g., Summer Stargazer Weekend, Autumn Wellness Escape).</a:t>
            </a:r>
          </a:p>
          <a:p>
            <a:pPr marL="342900" indent="-342900">
              <a:spcAft>
                <a:spcPts val="600"/>
              </a:spcAft>
              <a:buFont typeface="Arial" panose="020B0604020202020204" pitchFamily="34" charset="0"/>
              <a:buChar char="•"/>
            </a:pPr>
            <a:r>
              <a:rPr lang="en-US" dirty="0">
                <a:solidFill>
                  <a:srgbClr val="595959"/>
                </a:solidFill>
              </a:rPr>
              <a:t>Use value-based pricing </a:t>
            </a:r>
            <a:r>
              <a:rPr lang="en-US" b="1" dirty="0">
                <a:solidFill>
                  <a:srgbClr val="595959"/>
                </a:solidFill>
              </a:rPr>
              <a:t>tiered pricing</a:t>
            </a:r>
            <a:r>
              <a:rPr lang="en-US" dirty="0">
                <a:solidFill>
                  <a:srgbClr val="595959"/>
                </a:solidFill>
              </a:rPr>
              <a:t>: base rate + upgrades (like hot tub access). </a:t>
            </a:r>
            <a:r>
              <a:rPr lang="en-US" i="1" dirty="0">
                <a:solidFill>
                  <a:srgbClr val="595959"/>
                </a:solidFill>
              </a:rPr>
              <a:t>(discussed later) </a:t>
            </a:r>
          </a:p>
          <a:p>
            <a:pPr>
              <a:spcAft>
                <a:spcPts val="600"/>
              </a:spcAft>
            </a:pPr>
            <a:r>
              <a:rPr lang="en-US" b="1" dirty="0">
                <a:solidFill>
                  <a:srgbClr val="E96751"/>
                </a:solidFill>
              </a:rPr>
              <a:t>Value: </a:t>
            </a:r>
            <a:r>
              <a:rPr lang="en-US" dirty="0">
                <a:solidFill>
                  <a:srgbClr val="595959"/>
                </a:solidFill>
              </a:rPr>
              <a:t>Predictable income stream and foundation of your business.</a:t>
            </a:r>
            <a:endParaRPr lang="en-IE" sz="1000" dirty="0"/>
          </a:p>
          <a:p>
            <a:pPr>
              <a:spcAft>
                <a:spcPts val="600"/>
              </a:spcAft>
            </a:pPr>
            <a:endParaRPr lang="en-IE" dirty="0"/>
          </a:p>
        </p:txBody>
      </p:sp>
      <p:sp>
        <p:nvSpPr>
          <p:cNvPr id="5" name="Text Placeholder 4">
            <a:extLst>
              <a:ext uri="{FF2B5EF4-FFF2-40B4-BE49-F238E27FC236}">
                <a16:creationId xmlns:a16="http://schemas.microsoft.com/office/drawing/2014/main" id="{22305326-8918-5EF5-B5A8-1346BFFED9B8}"/>
              </a:ext>
            </a:extLst>
          </p:cNvPr>
          <p:cNvSpPr>
            <a:spLocks noGrp="1"/>
          </p:cNvSpPr>
          <p:nvPr>
            <p:ph type="body" sz="quarter" idx="23"/>
          </p:nvPr>
        </p:nvSpPr>
        <p:spPr>
          <a:xfrm>
            <a:off x="4295553" y="159928"/>
            <a:ext cx="7221426" cy="803654"/>
          </a:xfrm>
        </p:spPr>
        <p:txBody>
          <a:bodyPr/>
          <a:lstStyle/>
          <a:p>
            <a:r>
              <a:rPr lang="en-IE" sz="3200" dirty="0"/>
              <a:t>Start with Your Primary Revenue</a:t>
            </a:r>
          </a:p>
        </p:txBody>
      </p:sp>
      <p:sp>
        <p:nvSpPr>
          <p:cNvPr id="7" name="Text Placeholder 6">
            <a:extLst>
              <a:ext uri="{FF2B5EF4-FFF2-40B4-BE49-F238E27FC236}">
                <a16:creationId xmlns:a16="http://schemas.microsoft.com/office/drawing/2014/main" id="{09DD34FC-BC4D-EE7F-77C8-59D23FA48145}"/>
              </a:ext>
            </a:extLst>
          </p:cNvPr>
          <p:cNvSpPr>
            <a:spLocks noGrp="1"/>
          </p:cNvSpPr>
          <p:nvPr>
            <p:ph type="body" sz="quarter" idx="18"/>
          </p:nvPr>
        </p:nvSpPr>
        <p:spPr>
          <a:xfrm>
            <a:off x="675021" y="3392026"/>
            <a:ext cx="2893974" cy="1049221"/>
          </a:xfrm>
        </p:spPr>
        <p:txBody>
          <a:bodyPr/>
          <a:lstStyle/>
          <a:p>
            <a:r>
              <a:rPr lang="en-IE" b="0" dirty="0"/>
              <a:t>Primary Revenue </a:t>
            </a:r>
          </a:p>
        </p:txBody>
      </p:sp>
      <p:sp>
        <p:nvSpPr>
          <p:cNvPr id="9" name="Text Placeholder 6">
            <a:extLst>
              <a:ext uri="{FF2B5EF4-FFF2-40B4-BE49-F238E27FC236}">
                <a16:creationId xmlns:a16="http://schemas.microsoft.com/office/drawing/2014/main" id="{1510D1F0-7442-4F13-4671-7D888019BB0F}"/>
              </a:ext>
            </a:extLst>
          </p:cNvPr>
          <p:cNvSpPr txBox="1">
            <a:spLocks/>
          </p:cNvSpPr>
          <p:nvPr/>
        </p:nvSpPr>
        <p:spPr>
          <a:xfrm>
            <a:off x="369372" y="2074769"/>
            <a:ext cx="3199623"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000"/>
              <a:t>Know Your Revenue Sources</a:t>
            </a:r>
          </a:p>
          <a:p>
            <a:endParaRPr lang="en-IE" sz="3000" dirty="0"/>
          </a:p>
        </p:txBody>
      </p:sp>
      <p:pic>
        <p:nvPicPr>
          <p:cNvPr id="16" name="Picture Placeholder 15" descr="A group of people looking at a map&#10;&#10;AI-generated content may be incorrect.">
            <a:extLst>
              <a:ext uri="{FF2B5EF4-FFF2-40B4-BE49-F238E27FC236}">
                <a16:creationId xmlns:a16="http://schemas.microsoft.com/office/drawing/2014/main" id="{E319A780-CCC9-0C74-DD09-7C71E974FA30}"/>
              </a:ext>
            </a:extLst>
          </p:cNvPr>
          <p:cNvPicPr>
            <a:picLocks noGrp="1" noChangeAspect="1"/>
          </p:cNvPicPr>
          <p:nvPr>
            <p:ph type="pic" sz="quarter" idx="10"/>
          </p:nvPr>
        </p:nvPicPr>
        <p:blipFill>
          <a:blip r:embed="rId2"/>
          <a:srcRect t="7352" b="7352"/>
          <a:stretch>
            <a:fillRect/>
          </a:stretch>
        </p:blipFill>
        <p:spPr/>
      </p:pic>
    </p:spTree>
    <p:extLst>
      <p:ext uri="{BB962C8B-B14F-4D97-AF65-F5344CB8AC3E}">
        <p14:creationId xmlns:p14="http://schemas.microsoft.com/office/powerpoint/2010/main" val="3949448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30AD0-83C8-A898-37D2-1D1E632D209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DEC6FEB-33E7-F287-1CCA-307DCF6ED089}"/>
              </a:ext>
            </a:extLst>
          </p:cNvPr>
          <p:cNvSpPr>
            <a:spLocks noGrp="1"/>
          </p:cNvSpPr>
          <p:nvPr>
            <p:ph type="body" sz="quarter" idx="21"/>
          </p:nvPr>
        </p:nvSpPr>
        <p:spPr>
          <a:xfrm>
            <a:off x="4505923" y="857321"/>
            <a:ext cx="7114578" cy="4530541"/>
          </a:xfrm>
        </p:spPr>
        <p:txBody>
          <a:bodyPr/>
          <a:lstStyle/>
          <a:p>
            <a:pPr>
              <a:spcAft>
                <a:spcPts val="600"/>
              </a:spcAft>
            </a:pPr>
            <a:r>
              <a:rPr lang="en-US" dirty="0"/>
              <a:t>While nightly bookings form the backbone of most accommodation businesses, your </a:t>
            </a:r>
            <a:r>
              <a:rPr lang="en-US" b="1" dirty="0"/>
              <a:t>true potential for growth </a:t>
            </a:r>
            <a:r>
              <a:rPr lang="en-US" dirty="0"/>
              <a:t>and </a:t>
            </a:r>
            <a:r>
              <a:rPr lang="en-US" b="1" dirty="0"/>
              <a:t>financial resilience </a:t>
            </a:r>
            <a:r>
              <a:rPr lang="en-US" dirty="0"/>
              <a:t>lies in secondary income streams. </a:t>
            </a:r>
          </a:p>
          <a:p>
            <a:pPr>
              <a:spcAft>
                <a:spcPts val="600"/>
              </a:spcAft>
            </a:pPr>
            <a:r>
              <a:rPr lang="en-US" dirty="0"/>
              <a:t>These are the </a:t>
            </a:r>
            <a:r>
              <a:rPr lang="en-US" b="1" dirty="0"/>
              <a:t>added services, experiences, and extras </a:t>
            </a:r>
            <a:r>
              <a:rPr lang="en-US" dirty="0"/>
              <a:t>that guests are often willing—and excited—to pay for, such as breakfast hampers, guided hikes, craft workshops, or access to a hot tub. </a:t>
            </a:r>
          </a:p>
          <a:p>
            <a:pPr>
              <a:spcAft>
                <a:spcPts val="600"/>
              </a:spcAft>
            </a:pPr>
            <a:r>
              <a:rPr lang="en-US" dirty="0">
                <a:solidFill>
                  <a:srgbClr val="E96751"/>
                </a:solidFill>
              </a:rPr>
              <a:t>Secondary income is not just about making more money—it’s about </a:t>
            </a:r>
            <a:r>
              <a:rPr lang="en-US" b="1" dirty="0">
                <a:solidFill>
                  <a:srgbClr val="E96751"/>
                </a:solidFill>
              </a:rPr>
              <a:t>creating value and deepening guest connection</a:t>
            </a:r>
            <a:r>
              <a:rPr lang="en-US" dirty="0">
                <a:solidFill>
                  <a:srgbClr val="E96751"/>
                </a:solidFill>
              </a:rPr>
              <a:t>.</a:t>
            </a:r>
          </a:p>
          <a:p>
            <a:pPr>
              <a:spcAft>
                <a:spcPts val="600"/>
              </a:spcAft>
            </a:pPr>
            <a:r>
              <a:rPr lang="en-US" dirty="0"/>
              <a:t>These offerings </a:t>
            </a:r>
            <a:r>
              <a:rPr lang="en-US" b="1" dirty="0"/>
              <a:t>enhance the overall guest experience, increase your average spend per booking, and help you differentiate yourself </a:t>
            </a:r>
            <a:r>
              <a:rPr lang="en-US" dirty="0"/>
              <a:t>in a competitive market. Whether it's the convenience of a cooked meal, the delight of a stargazing kit, or the memory of a local craft workshop, these additions transform a standard stay into a unique, shareable, and memorable experience. </a:t>
            </a:r>
          </a:p>
          <a:p>
            <a:pPr>
              <a:spcAft>
                <a:spcPts val="600"/>
              </a:spcAft>
            </a:pPr>
            <a:endParaRPr lang="en-IE" dirty="0"/>
          </a:p>
        </p:txBody>
      </p:sp>
      <p:sp>
        <p:nvSpPr>
          <p:cNvPr id="5" name="Text Placeholder 4">
            <a:extLst>
              <a:ext uri="{FF2B5EF4-FFF2-40B4-BE49-F238E27FC236}">
                <a16:creationId xmlns:a16="http://schemas.microsoft.com/office/drawing/2014/main" id="{811F09A0-C27F-0A40-197F-81CEE6815EB8}"/>
              </a:ext>
            </a:extLst>
          </p:cNvPr>
          <p:cNvSpPr>
            <a:spLocks noGrp="1"/>
          </p:cNvSpPr>
          <p:nvPr>
            <p:ph type="body" sz="quarter" idx="23"/>
          </p:nvPr>
        </p:nvSpPr>
        <p:spPr>
          <a:xfrm>
            <a:off x="4505922" y="157698"/>
            <a:ext cx="7221426" cy="803654"/>
          </a:xfrm>
        </p:spPr>
        <p:txBody>
          <a:bodyPr/>
          <a:lstStyle/>
          <a:p>
            <a:r>
              <a:rPr lang="en-IE" sz="3200" dirty="0"/>
              <a:t>Next Calculate Your Secondary Revenue</a:t>
            </a:r>
          </a:p>
        </p:txBody>
      </p:sp>
      <p:sp>
        <p:nvSpPr>
          <p:cNvPr id="7" name="Text Placeholder 6">
            <a:extLst>
              <a:ext uri="{FF2B5EF4-FFF2-40B4-BE49-F238E27FC236}">
                <a16:creationId xmlns:a16="http://schemas.microsoft.com/office/drawing/2014/main" id="{B741AE9D-344F-0C1B-BCDB-72B74D4FF06A}"/>
              </a:ext>
            </a:extLst>
          </p:cNvPr>
          <p:cNvSpPr>
            <a:spLocks noGrp="1"/>
          </p:cNvSpPr>
          <p:nvPr>
            <p:ph type="body" sz="quarter" idx="18"/>
          </p:nvPr>
        </p:nvSpPr>
        <p:spPr>
          <a:xfrm>
            <a:off x="675021" y="3220576"/>
            <a:ext cx="2893974" cy="1049221"/>
          </a:xfrm>
        </p:spPr>
        <p:txBody>
          <a:bodyPr/>
          <a:lstStyle/>
          <a:p>
            <a:r>
              <a:rPr lang="en-IE" b="0" dirty="0"/>
              <a:t>Secondary Revenue </a:t>
            </a:r>
          </a:p>
          <a:p>
            <a:r>
              <a:rPr lang="en-IE" sz="2600" b="0" i="1" dirty="0"/>
              <a:t>(Add-On Services &amp; Experiences)</a:t>
            </a:r>
          </a:p>
        </p:txBody>
      </p:sp>
      <p:sp>
        <p:nvSpPr>
          <p:cNvPr id="9" name="Text Placeholder 6">
            <a:extLst>
              <a:ext uri="{FF2B5EF4-FFF2-40B4-BE49-F238E27FC236}">
                <a16:creationId xmlns:a16="http://schemas.microsoft.com/office/drawing/2014/main" id="{0C9A1FB3-92E0-B82D-67D5-036107E9D204}"/>
              </a:ext>
            </a:extLst>
          </p:cNvPr>
          <p:cNvSpPr txBox="1">
            <a:spLocks/>
          </p:cNvSpPr>
          <p:nvPr/>
        </p:nvSpPr>
        <p:spPr>
          <a:xfrm>
            <a:off x="369372" y="2074769"/>
            <a:ext cx="3199623"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000"/>
              <a:t>Know Your Revenue Sources</a:t>
            </a:r>
          </a:p>
          <a:p>
            <a:endParaRPr lang="en-IE" sz="3000" dirty="0"/>
          </a:p>
        </p:txBody>
      </p:sp>
      <p:pic>
        <p:nvPicPr>
          <p:cNvPr id="3" name="Picture Placeholder 2" descr="A bedroom with a bed and a window&#10;&#10;AI-generated content may be incorrect.">
            <a:extLst>
              <a:ext uri="{FF2B5EF4-FFF2-40B4-BE49-F238E27FC236}">
                <a16:creationId xmlns:a16="http://schemas.microsoft.com/office/drawing/2014/main" id="{740FABEF-0F39-440B-2B38-E58EA2C61B9E}"/>
              </a:ext>
            </a:extLst>
          </p:cNvPr>
          <p:cNvPicPr>
            <a:picLocks noGrp="1" noChangeAspect="1"/>
          </p:cNvPicPr>
          <p:nvPr>
            <p:ph type="pic" sz="quarter" idx="10"/>
          </p:nvPr>
        </p:nvPicPr>
        <p:blipFill>
          <a:blip r:embed="rId2"/>
          <a:srcRect t="7352" b="7352"/>
          <a:stretch>
            <a:fillRect/>
          </a:stretch>
        </p:blipFill>
        <p:spPr/>
      </p:pic>
    </p:spTree>
    <p:extLst>
      <p:ext uri="{BB962C8B-B14F-4D97-AF65-F5344CB8AC3E}">
        <p14:creationId xmlns:p14="http://schemas.microsoft.com/office/powerpoint/2010/main" val="936325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1F50B-3D45-E1B7-54D3-8132B862F255}"/>
            </a:ext>
          </a:extLst>
        </p:cNvPr>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9DE8BD6F-5679-204D-1D84-992C97FB41D4}"/>
              </a:ext>
            </a:extLst>
          </p:cNvPr>
          <p:cNvGraphicFramePr>
            <a:graphicFrameLocks noGrp="1"/>
          </p:cNvGraphicFramePr>
          <p:nvPr>
            <p:extLst>
              <p:ext uri="{D42A27DB-BD31-4B8C-83A1-F6EECF244321}">
                <p14:modId xmlns:p14="http://schemas.microsoft.com/office/powerpoint/2010/main" val="2010245682"/>
              </p:ext>
            </p:extLst>
          </p:nvPr>
        </p:nvGraphicFramePr>
        <p:xfrm>
          <a:off x="655307" y="3615266"/>
          <a:ext cx="10681362" cy="2895600"/>
        </p:xfrm>
        <a:graphic>
          <a:graphicData uri="http://schemas.openxmlformats.org/drawingml/2006/table">
            <a:tbl>
              <a:tblPr firstRow="1" bandRow="1">
                <a:tableStyleId>{5C22544A-7EE6-4342-B048-85BDC9FD1C3A}</a:tableStyleId>
              </a:tblPr>
              <a:tblGrid>
                <a:gridCol w="5340681">
                  <a:extLst>
                    <a:ext uri="{9D8B030D-6E8A-4147-A177-3AD203B41FA5}">
                      <a16:colId xmlns:a16="http://schemas.microsoft.com/office/drawing/2014/main" val="3672560847"/>
                    </a:ext>
                  </a:extLst>
                </a:gridCol>
                <a:gridCol w="5340681">
                  <a:extLst>
                    <a:ext uri="{9D8B030D-6E8A-4147-A177-3AD203B41FA5}">
                      <a16:colId xmlns:a16="http://schemas.microsoft.com/office/drawing/2014/main" val="2281810728"/>
                    </a:ext>
                  </a:extLst>
                </a:gridCol>
              </a:tblGrid>
              <a:tr h="370840">
                <a:tc>
                  <a:txBody>
                    <a:bodyPr/>
                    <a:lstStyle/>
                    <a:p>
                      <a:pPr algn="ctr"/>
                      <a:r>
                        <a:rPr lang="en-IE" sz="2400" dirty="0"/>
                        <a:t>Digital &amp; Passive Income Streams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ctr"/>
                      <a:r>
                        <a:rPr lang="en-IE" sz="2400" dirty="0"/>
                        <a:t>Convenience Services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379626245"/>
                  </a:ext>
                </a:extLst>
              </a:tr>
              <a:tr h="370840">
                <a:tc>
                  <a:txBody>
                    <a:bodyPr/>
                    <a:lstStyle/>
                    <a:p>
                      <a:pPr marL="342900" indent="-342900">
                        <a:buFont typeface="Arial" panose="020B0604020202020204" pitchFamily="34" charset="0"/>
                        <a:buChar char="•"/>
                      </a:pPr>
                      <a:r>
                        <a:rPr lang="en-US" sz="2200" kern="1200" dirty="0">
                          <a:solidFill>
                            <a:srgbClr val="595959"/>
                          </a:solidFill>
                          <a:latin typeface="+mn-lt"/>
                          <a:ea typeface="+mn-ea"/>
                          <a:cs typeface="+mn-cs"/>
                        </a:rPr>
                        <a:t>Affiliate bookings (local tours, spas, restaurants)</a:t>
                      </a:r>
                    </a:p>
                    <a:p>
                      <a:pPr marL="342900" indent="-342900">
                        <a:buFont typeface="Arial" panose="020B0604020202020204" pitchFamily="34" charset="0"/>
                        <a:buChar char="•"/>
                      </a:pPr>
                      <a:r>
                        <a:rPr lang="en-US" sz="2200" kern="1200" dirty="0">
                          <a:solidFill>
                            <a:srgbClr val="595959"/>
                          </a:solidFill>
                          <a:latin typeface="+mn-lt"/>
                          <a:ea typeface="+mn-ea"/>
                          <a:cs typeface="+mn-cs"/>
                        </a:rPr>
                        <a:t>Patreon support for educational or eco-content</a:t>
                      </a:r>
                    </a:p>
                    <a:p>
                      <a:pPr marL="342900" indent="-342900">
                        <a:buFont typeface="Arial" panose="020B0604020202020204" pitchFamily="34" charset="0"/>
                        <a:buChar char="•"/>
                      </a:pPr>
                      <a:r>
                        <a:rPr lang="en-US" sz="2200" kern="1200" dirty="0">
                          <a:solidFill>
                            <a:srgbClr val="595959"/>
                          </a:solidFill>
                          <a:latin typeface="+mn-lt"/>
                          <a:ea typeface="+mn-ea"/>
                          <a:cs typeface="+mn-cs"/>
                        </a:rPr>
                        <a:t>Virtual tours or retreat livestream access</a:t>
                      </a:r>
                    </a:p>
                    <a:p>
                      <a:pPr marL="342900" indent="-342900">
                        <a:buFont typeface="Arial" panose="020B0604020202020204" pitchFamily="34" charset="0"/>
                        <a:buChar char="•"/>
                      </a:pPr>
                      <a:r>
                        <a:rPr lang="en-US" sz="2200" kern="1200" dirty="0">
                          <a:solidFill>
                            <a:srgbClr val="595959"/>
                          </a:solidFill>
                          <a:latin typeface="+mn-lt"/>
                          <a:ea typeface="+mn-ea"/>
                          <a:cs typeface="+mn-cs"/>
                        </a:rPr>
                        <a:t>Online courses related to sustainability or hospitality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lgn="l" defTabSz="914400" rtl="0" eaLnBrk="1" latinLnBrk="0" hangingPunct="1">
                        <a:buFont typeface="Arial" panose="020B0604020202020204" pitchFamily="34" charset="0"/>
                        <a:buChar char="•"/>
                      </a:pPr>
                      <a:r>
                        <a:rPr lang="en-US" sz="2200" kern="1200" dirty="0">
                          <a:solidFill>
                            <a:srgbClr val="595959"/>
                          </a:solidFill>
                          <a:latin typeface="+mn-lt"/>
                          <a:ea typeface="+mn-ea"/>
                          <a:cs typeface="+mn-cs"/>
                        </a:rPr>
                        <a:t>Early check-in / late check-out fees</a:t>
                      </a:r>
                    </a:p>
                    <a:p>
                      <a:pPr marL="342900" indent="-342900" algn="l" defTabSz="914400" rtl="0" eaLnBrk="1" latinLnBrk="0" hangingPunct="1">
                        <a:buFont typeface="Arial" panose="020B0604020202020204" pitchFamily="34" charset="0"/>
                        <a:buChar char="•"/>
                      </a:pPr>
                      <a:r>
                        <a:rPr lang="en-US" sz="2200" kern="1200" dirty="0">
                          <a:solidFill>
                            <a:srgbClr val="595959"/>
                          </a:solidFill>
                          <a:latin typeface="+mn-lt"/>
                          <a:ea typeface="+mn-ea"/>
                          <a:cs typeface="+mn-cs"/>
                        </a:rPr>
                        <a:t>Luggage storage or transfer services</a:t>
                      </a:r>
                    </a:p>
                    <a:p>
                      <a:pPr marL="342900" indent="-342900" algn="l" defTabSz="914400" rtl="0" eaLnBrk="1" latinLnBrk="0" hangingPunct="1">
                        <a:buFont typeface="Arial" panose="020B0604020202020204" pitchFamily="34" charset="0"/>
                        <a:buChar char="•"/>
                      </a:pPr>
                      <a:r>
                        <a:rPr lang="en-US" sz="2200" kern="1200" dirty="0">
                          <a:solidFill>
                            <a:srgbClr val="595959"/>
                          </a:solidFill>
                          <a:latin typeface="+mn-lt"/>
                          <a:ea typeface="+mn-ea"/>
                          <a:cs typeface="+mn-cs"/>
                        </a:rPr>
                        <a:t>Paid parking (if limited space)</a:t>
                      </a:r>
                    </a:p>
                    <a:p>
                      <a:pPr marL="342900" indent="-342900" algn="l" defTabSz="914400" rtl="0" eaLnBrk="1" latinLnBrk="0" hangingPunct="1">
                        <a:buFont typeface="Arial" panose="020B0604020202020204" pitchFamily="34" charset="0"/>
                        <a:buChar char="•"/>
                      </a:pPr>
                      <a:r>
                        <a:rPr lang="en-US" sz="2200" kern="1200" dirty="0">
                          <a:solidFill>
                            <a:srgbClr val="595959"/>
                          </a:solidFill>
                          <a:latin typeface="+mn-lt"/>
                          <a:ea typeface="+mn-ea"/>
                          <a:cs typeface="+mn-cs"/>
                        </a:rPr>
                        <a:t>Pet-friendly fees or dog-sitting</a:t>
                      </a:r>
                    </a:p>
                    <a:p>
                      <a:pPr marL="342900" indent="-342900" algn="l" defTabSz="914400" rtl="0" eaLnBrk="1" latinLnBrk="0" hangingPunct="1">
                        <a:buFont typeface="Arial" panose="020B0604020202020204" pitchFamily="34" charset="0"/>
                        <a:buChar char="•"/>
                      </a:pPr>
                      <a:r>
                        <a:rPr lang="en-US" sz="2200" kern="1200" dirty="0">
                          <a:solidFill>
                            <a:srgbClr val="595959"/>
                          </a:solidFill>
                          <a:latin typeface="+mn-lt"/>
                          <a:ea typeface="+mn-ea"/>
                          <a:cs typeface="+mn-cs"/>
                        </a:rPr>
                        <a:t>Airport/train station pickups</a:t>
                      </a:r>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1245251"/>
                  </a:ext>
                </a:extLst>
              </a:tr>
            </a:tbl>
          </a:graphicData>
        </a:graphic>
      </p:graphicFrame>
      <p:sp>
        <p:nvSpPr>
          <p:cNvPr id="2" name="Text Placeholder 8">
            <a:extLst>
              <a:ext uri="{FF2B5EF4-FFF2-40B4-BE49-F238E27FC236}">
                <a16:creationId xmlns:a16="http://schemas.microsoft.com/office/drawing/2014/main" id="{0EEA7581-66EE-6E76-51EE-57B4C7BB27B7}"/>
              </a:ext>
            </a:extLst>
          </p:cNvPr>
          <p:cNvSpPr txBox="1">
            <a:spLocks/>
          </p:cNvSpPr>
          <p:nvPr/>
        </p:nvSpPr>
        <p:spPr>
          <a:xfrm>
            <a:off x="688644" y="2625346"/>
            <a:ext cx="1061468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2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600" dirty="0"/>
              <a:t>Secondary Revenue </a:t>
            </a:r>
            <a:r>
              <a:rPr lang="en-IE" sz="2600" i="1" dirty="0"/>
              <a:t>(Add-On Services &amp; Experiences)</a:t>
            </a:r>
          </a:p>
          <a:p>
            <a:r>
              <a:rPr lang="en-IE" sz="2600" b="0" i="1" dirty="0">
                <a:solidFill>
                  <a:srgbClr val="E96751"/>
                </a:solidFill>
              </a:rPr>
              <a:t>Examples, Integration and How They Add Real Value</a:t>
            </a:r>
          </a:p>
          <a:p>
            <a:endParaRPr lang="en-IE" sz="2600" dirty="0"/>
          </a:p>
        </p:txBody>
      </p:sp>
      <p:sp>
        <p:nvSpPr>
          <p:cNvPr id="4" name="TextBox 3">
            <a:extLst>
              <a:ext uri="{FF2B5EF4-FFF2-40B4-BE49-F238E27FC236}">
                <a16:creationId xmlns:a16="http://schemas.microsoft.com/office/drawing/2014/main" id="{120DEF34-17C4-8C3A-F1FC-E3BAA0F16A80}"/>
              </a:ext>
            </a:extLst>
          </p:cNvPr>
          <p:cNvSpPr txBox="1"/>
          <p:nvPr/>
        </p:nvSpPr>
        <p:spPr>
          <a:xfrm>
            <a:off x="721982" y="163011"/>
            <a:ext cx="12079618" cy="584775"/>
          </a:xfrm>
          <a:prstGeom prst="rect">
            <a:avLst/>
          </a:prstGeom>
          <a:noFill/>
        </p:spPr>
        <p:txBody>
          <a:bodyPr wrap="square">
            <a:spAutoFit/>
          </a:bodyPr>
          <a:lstStyle/>
          <a:p>
            <a:r>
              <a:rPr lang="en-IE" sz="3200" b="1" dirty="0">
                <a:solidFill>
                  <a:srgbClr val="EC7C69"/>
                </a:solidFill>
              </a:rPr>
              <a:t>Next Calculate Your Secondary Revenue</a:t>
            </a:r>
          </a:p>
        </p:txBody>
      </p:sp>
      <p:sp>
        <p:nvSpPr>
          <p:cNvPr id="6" name="TextBox 5">
            <a:extLst>
              <a:ext uri="{FF2B5EF4-FFF2-40B4-BE49-F238E27FC236}">
                <a16:creationId xmlns:a16="http://schemas.microsoft.com/office/drawing/2014/main" id="{6143FE81-D28E-810A-CE3F-F750CEDBF3F1}"/>
              </a:ext>
            </a:extLst>
          </p:cNvPr>
          <p:cNvSpPr txBox="1"/>
          <p:nvPr/>
        </p:nvSpPr>
        <p:spPr>
          <a:xfrm>
            <a:off x="721982" y="934052"/>
            <a:ext cx="10498468" cy="1446550"/>
          </a:xfrm>
          <a:prstGeom prst="rect">
            <a:avLst/>
          </a:prstGeom>
          <a:noFill/>
        </p:spPr>
        <p:txBody>
          <a:bodyPr wrap="square">
            <a:spAutoFit/>
          </a:bodyPr>
          <a:lstStyle/>
          <a:p>
            <a:pPr>
              <a:spcAft>
                <a:spcPts val="600"/>
              </a:spcAft>
            </a:pPr>
            <a:r>
              <a:rPr lang="en-US" sz="2200" dirty="0">
                <a:solidFill>
                  <a:srgbClr val="595959"/>
                </a:solidFill>
              </a:rPr>
              <a:t>Next are multiple secondary revenues </a:t>
            </a:r>
            <a:r>
              <a:rPr lang="en-US" sz="2200" i="1" dirty="0">
                <a:solidFill>
                  <a:srgbClr val="595959"/>
                </a:solidFill>
              </a:rPr>
              <a:t>(add-on services and experiences) </a:t>
            </a:r>
            <a:r>
              <a:rPr lang="en-US" sz="2200" dirty="0">
                <a:solidFill>
                  <a:srgbClr val="595959"/>
                </a:solidFill>
              </a:rPr>
              <a:t>you can use to align with your unique offering, location, and guest profile. These will help you </a:t>
            </a:r>
            <a:r>
              <a:rPr lang="en-US" sz="2200" b="1" dirty="0" err="1">
                <a:solidFill>
                  <a:srgbClr val="595959"/>
                </a:solidFill>
              </a:rPr>
              <a:t>maximise</a:t>
            </a:r>
            <a:r>
              <a:rPr lang="en-US" sz="2200" b="1" dirty="0">
                <a:solidFill>
                  <a:srgbClr val="595959"/>
                </a:solidFill>
              </a:rPr>
              <a:t> earnings </a:t>
            </a:r>
            <a:r>
              <a:rPr lang="en-US" sz="2200" dirty="0">
                <a:solidFill>
                  <a:srgbClr val="595959"/>
                </a:solidFill>
              </a:rPr>
              <a:t>while enhancing the guest experience. They also help </a:t>
            </a:r>
            <a:r>
              <a:rPr lang="en-US" sz="2200" b="1" dirty="0">
                <a:solidFill>
                  <a:srgbClr val="595959"/>
                </a:solidFill>
              </a:rPr>
              <a:t>support local partners</a:t>
            </a:r>
            <a:r>
              <a:rPr lang="en-US" sz="2200" dirty="0">
                <a:solidFill>
                  <a:srgbClr val="595959"/>
                </a:solidFill>
              </a:rPr>
              <a:t>, extend your </a:t>
            </a:r>
            <a:r>
              <a:rPr lang="en-US" sz="2200" b="1" dirty="0">
                <a:solidFill>
                  <a:srgbClr val="595959"/>
                </a:solidFill>
              </a:rPr>
              <a:t>brand identity</a:t>
            </a:r>
            <a:r>
              <a:rPr lang="en-US" sz="2200" dirty="0">
                <a:solidFill>
                  <a:srgbClr val="595959"/>
                </a:solidFill>
              </a:rPr>
              <a:t>, and cushion your business against seasonal dips in bookings.</a:t>
            </a:r>
            <a:endParaRPr lang="en-IE" sz="2200" dirty="0">
              <a:solidFill>
                <a:srgbClr val="595959"/>
              </a:solidFill>
            </a:endParaRPr>
          </a:p>
        </p:txBody>
      </p:sp>
    </p:spTree>
    <p:extLst>
      <p:ext uri="{BB962C8B-B14F-4D97-AF65-F5344CB8AC3E}">
        <p14:creationId xmlns:p14="http://schemas.microsoft.com/office/powerpoint/2010/main" val="353979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D9FB9-9B19-0BB8-EC65-50F5E10EE17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8CE7448-AF79-84FE-C339-D9525B172859}"/>
              </a:ext>
            </a:extLst>
          </p:cNvPr>
          <p:cNvSpPr>
            <a:spLocks noGrp="1"/>
          </p:cNvSpPr>
          <p:nvPr>
            <p:ph type="body" sz="quarter" idx="16"/>
          </p:nvPr>
        </p:nvSpPr>
        <p:spPr/>
        <p:txBody>
          <a:bodyPr/>
          <a:lstStyle/>
          <a:p>
            <a:r>
              <a:rPr lang="en-GB" b="1" dirty="0">
                <a:solidFill>
                  <a:srgbClr val="E96751"/>
                </a:solidFill>
              </a:rPr>
              <a:t>Digital &amp; Passive Income </a:t>
            </a:r>
            <a:r>
              <a:rPr lang="en-GB" sz="2800" b="0" dirty="0">
                <a:solidFill>
                  <a:srgbClr val="E96751"/>
                </a:solidFill>
              </a:rPr>
              <a:t>(Real Value Integration)</a:t>
            </a:r>
            <a:endParaRPr lang="en-GB" sz="2800" dirty="0">
              <a:solidFill>
                <a:srgbClr val="E96751"/>
              </a:solidFill>
            </a:endParaRPr>
          </a:p>
        </p:txBody>
      </p:sp>
      <p:cxnSp>
        <p:nvCxnSpPr>
          <p:cNvPr id="2" name="Straight Connector 1">
            <a:extLst>
              <a:ext uri="{FF2B5EF4-FFF2-40B4-BE49-F238E27FC236}">
                <a16:creationId xmlns:a16="http://schemas.microsoft.com/office/drawing/2014/main" id="{AB91D3A5-B36D-51DB-6670-35C6FF477303}"/>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129C11B5-A1A0-6552-3BA6-EEB3F17A477F}"/>
              </a:ext>
            </a:extLst>
          </p:cNvPr>
          <p:cNvSpPr/>
          <p:nvPr/>
        </p:nvSpPr>
        <p:spPr>
          <a:xfrm>
            <a:off x="-5346244" y="501923"/>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BB5702D9-3418-3C37-D932-929077F447DB}"/>
              </a:ext>
            </a:extLst>
          </p:cNvPr>
          <p:cNvSpPr/>
          <p:nvPr/>
        </p:nvSpPr>
        <p:spPr>
          <a:xfrm>
            <a:off x="1531042" y="1836191"/>
            <a:ext cx="9882026" cy="1354666"/>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1" name="Oval 10">
            <a:extLst>
              <a:ext uri="{FF2B5EF4-FFF2-40B4-BE49-F238E27FC236}">
                <a16:creationId xmlns:a16="http://schemas.microsoft.com/office/drawing/2014/main" id="{6DA4C4E6-CC4B-8BE8-AAB8-4FBA3C99DCF2}"/>
              </a:ext>
            </a:extLst>
          </p:cNvPr>
          <p:cNvSpPr/>
          <p:nvPr/>
        </p:nvSpPr>
        <p:spPr>
          <a:xfrm>
            <a:off x="853709" y="18457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solidFill>
                <a:srgbClr val="E96751"/>
              </a:solidFill>
            </a:endParaRPr>
          </a:p>
        </p:txBody>
      </p:sp>
      <p:sp>
        <p:nvSpPr>
          <p:cNvPr id="12" name="Freeform: Shape 11">
            <a:extLst>
              <a:ext uri="{FF2B5EF4-FFF2-40B4-BE49-F238E27FC236}">
                <a16:creationId xmlns:a16="http://schemas.microsoft.com/office/drawing/2014/main" id="{80F37AA6-C1CF-2966-A107-85CBC0B13316}"/>
              </a:ext>
            </a:extLst>
          </p:cNvPr>
          <p:cNvSpPr/>
          <p:nvPr/>
        </p:nvSpPr>
        <p:spPr>
          <a:xfrm>
            <a:off x="1924980" y="3471333"/>
            <a:ext cx="9488088" cy="1361052"/>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3" name="Oval 12">
            <a:extLst>
              <a:ext uri="{FF2B5EF4-FFF2-40B4-BE49-F238E27FC236}">
                <a16:creationId xmlns:a16="http://schemas.microsoft.com/office/drawing/2014/main" id="{140F6069-58F0-95F3-D71C-1EFCBC242183}"/>
              </a:ext>
            </a:extLst>
          </p:cNvPr>
          <p:cNvSpPr/>
          <p:nvPr/>
        </p:nvSpPr>
        <p:spPr>
          <a:xfrm>
            <a:off x="1247646" y="34713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9148182F-F5AE-64FD-988E-8EEB2CD40548}"/>
              </a:ext>
            </a:extLst>
          </p:cNvPr>
          <p:cNvSpPr/>
          <p:nvPr/>
        </p:nvSpPr>
        <p:spPr>
          <a:xfrm>
            <a:off x="1531042" y="5112861"/>
            <a:ext cx="9882026" cy="133873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5" name="Oval 14">
            <a:extLst>
              <a:ext uri="{FF2B5EF4-FFF2-40B4-BE49-F238E27FC236}">
                <a16:creationId xmlns:a16="http://schemas.microsoft.com/office/drawing/2014/main" id="{6FDEBFD1-3317-2342-2083-4AE83EE636C2}"/>
              </a:ext>
            </a:extLst>
          </p:cNvPr>
          <p:cNvSpPr/>
          <p:nvPr/>
        </p:nvSpPr>
        <p:spPr>
          <a:xfrm>
            <a:off x="853709" y="50969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Text Placeholder 4">
            <a:extLst>
              <a:ext uri="{FF2B5EF4-FFF2-40B4-BE49-F238E27FC236}">
                <a16:creationId xmlns:a16="http://schemas.microsoft.com/office/drawing/2014/main" id="{BEFB1E8D-E418-770F-9E29-9A51A3663609}"/>
              </a:ext>
            </a:extLst>
          </p:cNvPr>
          <p:cNvSpPr>
            <a:spLocks noGrp="1"/>
          </p:cNvSpPr>
          <p:nvPr>
            <p:ph type="body" sz="quarter" idx="18"/>
          </p:nvPr>
        </p:nvSpPr>
        <p:spPr>
          <a:xfrm>
            <a:off x="2339609" y="2110656"/>
            <a:ext cx="8942225" cy="901809"/>
          </a:xfrm>
        </p:spPr>
        <p:txBody>
          <a:bodyPr anchor="ctr"/>
          <a:lstStyle/>
          <a:p>
            <a:pPr marL="0" indent="0"/>
            <a:r>
              <a:rPr lang="en-US" sz="2200" dirty="0">
                <a:solidFill>
                  <a:schemeClr val="bg1"/>
                </a:solidFill>
              </a:rPr>
              <a:t>Affiliate Bookings or Commissions: 10% commission for every guest who books a local kayaking tour. Link to third-party experiences or set up cross-promotion.</a:t>
            </a:r>
            <a:r>
              <a:rPr lang="en-US" sz="2200" b="1" dirty="0">
                <a:solidFill>
                  <a:schemeClr val="bg1"/>
                </a:solidFill>
              </a:rPr>
              <a:t> Value: </a:t>
            </a:r>
            <a:r>
              <a:rPr lang="en-US" sz="2200" dirty="0">
                <a:solidFill>
                  <a:schemeClr val="bg1"/>
                </a:solidFill>
              </a:rPr>
              <a:t>Earn from recommendations you already make.</a:t>
            </a:r>
          </a:p>
        </p:txBody>
      </p:sp>
      <p:sp>
        <p:nvSpPr>
          <p:cNvPr id="17" name="Text Placeholder 4">
            <a:extLst>
              <a:ext uri="{FF2B5EF4-FFF2-40B4-BE49-F238E27FC236}">
                <a16:creationId xmlns:a16="http://schemas.microsoft.com/office/drawing/2014/main" id="{485E0FBA-87A2-CD35-5B21-10CE7A9C6C1D}"/>
              </a:ext>
            </a:extLst>
          </p:cNvPr>
          <p:cNvSpPr txBox="1">
            <a:spLocks/>
          </p:cNvSpPr>
          <p:nvPr/>
        </p:nvSpPr>
        <p:spPr>
          <a:xfrm>
            <a:off x="2339608" y="5323360"/>
            <a:ext cx="8942225"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dirty="0">
                <a:solidFill>
                  <a:schemeClr val="bg1"/>
                </a:solidFill>
              </a:rPr>
              <a:t>Virtual Retreat Access: €15 livestream yoga session or online journaling circle. Use Zoom or Teachable to deliver paid online experiences.</a:t>
            </a:r>
            <a:r>
              <a:rPr lang="en-US" sz="2200" b="1" dirty="0">
                <a:solidFill>
                  <a:schemeClr val="bg1"/>
                </a:solidFill>
              </a:rPr>
              <a:t> </a:t>
            </a:r>
          </a:p>
          <a:p>
            <a:pPr marL="0" indent="0"/>
            <a:r>
              <a:rPr lang="en-US" sz="2200" b="1" dirty="0">
                <a:solidFill>
                  <a:schemeClr val="bg1"/>
                </a:solidFill>
              </a:rPr>
              <a:t>Value: </a:t>
            </a:r>
            <a:r>
              <a:rPr lang="en-US" sz="2200" dirty="0">
                <a:solidFill>
                  <a:schemeClr val="bg1"/>
                </a:solidFill>
              </a:rPr>
              <a:t>Opens access to global audiences and off-season earnings.</a:t>
            </a:r>
          </a:p>
        </p:txBody>
      </p:sp>
      <p:sp>
        <p:nvSpPr>
          <p:cNvPr id="19" name="Text Placeholder 4">
            <a:extLst>
              <a:ext uri="{FF2B5EF4-FFF2-40B4-BE49-F238E27FC236}">
                <a16:creationId xmlns:a16="http://schemas.microsoft.com/office/drawing/2014/main" id="{44F0AD7E-8637-FFC0-4CA7-DF886F840A77}"/>
              </a:ext>
            </a:extLst>
          </p:cNvPr>
          <p:cNvSpPr txBox="1">
            <a:spLocks/>
          </p:cNvSpPr>
          <p:nvPr/>
        </p:nvSpPr>
        <p:spPr>
          <a:xfrm>
            <a:off x="2710832" y="3703009"/>
            <a:ext cx="8571001"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2200" dirty="0">
                <a:solidFill>
                  <a:schemeClr val="bg1"/>
                </a:solidFill>
              </a:rPr>
              <a:t>Online Courses or Guides: €10 downloadable “Eco-Hosting 101” or “Hidden Hikes of Leitrim”. Offer as an upsell at booking or post-stay email follow-up.</a:t>
            </a:r>
            <a:r>
              <a:rPr lang="en-US" sz="2200" b="1" dirty="0">
                <a:solidFill>
                  <a:schemeClr val="bg1"/>
                </a:solidFill>
              </a:rPr>
              <a:t> </a:t>
            </a:r>
          </a:p>
          <a:p>
            <a:pPr marL="0" indent="0">
              <a:spcBef>
                <a:spcPts val="0"/>
              </a:spcBef>
            </a:pPr>
            <a:r>
              <a:rPr lang="en-US" sz="2200" b="1" dirty="0">
                <a:solidFill>
                  <a:schemeClr val="bg1"/>
                </a:solidFill>
              </a:rPr>
              <a:t>Value: </a:t>
            </a:r>
            <a:r>
              <a:rPr lang="en-US" sz="2200" dirty="0">
                <a:solidFill>
                  <a:schemeClr val="bg1"/>
                </a:solidFill>
              </a:rPr>
              <a:t>Generates passive income and extends your brand digitally.</a:t>
            </a:r>
          </a:p>
        </p:txBody>
      </p:sp>
      <p:pic>
        <p:nvPicPr>
          <p:cNvPr id="37" name="Graphic 36" descr="Fork and knife outline">
            <a:extLst>
              <a:ext uri="{FF2B5EF4-FFF2-40B4-BE49-F238E27FC236}">
                <a16:creationId xmlns:a16="http://schemas.microsoft.com/office/drawing/2014/main" id="{BF25B4CF-64C5-6A23-0CDF-8A734CA383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2844" y="2021451"/>
            <a:ext cx="914400" cy="914400"/>
          </a:xfrm>
          <a:prstGeom prst="rect">
            <a:avLst/>
          </a:prstGeom>
        </p:spPr>
      </p:pic>
      <p:pic>
        <p:nvPicPr>
          <p:cNvPr id="40" name="Graphic 39" descr="Fruit bowl with solid fill">
            <a:extLst>
              <a:ext uri="{FF2B5EF4-FFF2-40B4-BE49-F238E27FC236}">
                <a16:creationId xmlns:a16="http://schemas.microsoft.com/office/drawing/2014/main" id="{03072F24-5FB7-933A-4695-8DD2D2C07B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0044" y="3691466"/>
            <a:ext cx="914400" cy="914400"/>
          </a:xfrm>
          <a:prstGeom prst="rect">
            <a:avLst/>
          </a:prstGeom>
        </p:spPr>
      </p:pic>
      <p:pic>
        <p:nvPicPr>
          <p:cNvPr id="41" name="Graphic 40" descr="Restaurant with solid fill">
            <a:extLst>
              <a:ext uri="{FF2B5EF4-FFF2-40B4-BE49-F238E27FC236}">
                <a16:creationId xmlns:a16="http://schemas.microsoft.com/office/drawing/2014/main" id="{218C6E7E-C073-DAEC-C89A-5C742EA7CF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461" y="5285369"/>
            <a:ext cx="914400" cy="914400"/>
          </a:xfrm>
          <a:prstGeom prst="rect">
            <a:avLst/>
          </a:prstGeom>
        </p:spPr>
      </p:pic>
    </p:spTree>
    <p:extLst>
      <p:ext uri="{BB962C8B-B14F-4D97-AF65-F5344CB8AC3E}">
        <p14:creationId xmlns:p14="http://schemas.microsoft.com/office/powerpoint/2010/main" val="2269070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40FF4-B087-273F-F905-C78EF6F810B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7368C7A-7564-DB2D-FE41-760CE89AAA48}"/>
              </a:ext>
            </a:extLst>
          </p:cNvPr>
          <p:cNvSpPr>
            <a:spLocks noGrp="1"/>
          </p:cNvSpPr>
          <p:nvPr>
            <p:ph type="body" sz="quarter" idx="16"/>
          </p:nvPr>
        </p:nvSpPr>
        <p:spPr/>
        <p:txBody>
          <a:bodyPr/>
          <a:lstStyle/>
          <a:p>
            <a:r>
              <a:rPr lang="en-GB" b="1" dirty="0">
                <a:solidFill>
                  <a:srgbClr val="E96751"/>
                </a:solidFill>
              </a:rPr>
              <a:t>Guest Services &amp; Practical Add-ons </a:t>
            </a:r>
            <a:r>
              <a:rPr lang="en-GB" sz="2800" b="0" dirty="0">
                <a:solidFill>
                  <a:srgbClr val="E96751"/>
                </a:solidFill>
              </a:rPr>
              <a:t>(Real Value Integration)</a:t>
            </a:r>
            <a:endParaRPr lang="en-GB" sz="2800" dirty="0">
              <a:solidFill>
                <a:srgbClr val="E96751"/>
              </a:solidFill>
            </a:endParaRPr>
          </a:p>
        </p:txBody>
      </p:sp>
      <p:cxnSp>
        <p:nvCxnSpPr>
          <p:cNvPr id="2" name="Straight Connector 1">
            <a:extLst>
              <a:ext uri="{FF2B5EF4-FFF2-40B4-BE49-F238E27FC236}">
                <a16:creationId xmlns:a16="http://schemas.microsoft.com/office/drawing/2014/main" id="{81D8E90B-030B-0BDE-EDBF-251C8EE09253}"/>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B3E959B9-38D1-CD7A-1D90-4A11D2E91970}"/>
              </a:ext>
            </a:extLst>
          </p:cNvPr>
          <p:cNvSpPr/>
          <p:nvPr/>
        </p:nvSpPr>
        <p:spPr>
          <a:xfrm>
            <a:off x="-5346244" y="501923"/>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90A7176E-06C4-3CA3-2BE8-5B0540084589}"/>
              </a:ext>
            </a:extLst>
          </p:cNvPr>
          <p:cNvSpPr/>
          <p:nvPr/>
        </p:nvSpPr>
        <p:spPr>
          <a:xfrm>
            <a:off x="1531042" y="1836191"/>
            <a:ext cx="9882026" cy="1354666"/>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1" name="Oval 10">
            <a:extLst>
              <a:ext uri="{FF2B5EF4-FFF2-40B4-BE49-F238E27FC236}">
                <a16:creationId xmlns:a16="http://schemas.microsoft.com/office/drawing/2014/main" id="{AC9B6B7A-1C50-D410-8776-1CCB55F963F1}"/>
              </a:ext>
            </a:extLst>
          </p:cNvPr>
          <p:cNvSpPr/>
          <p:nvPr/>
        </p:nvSpPr>
        <p:spPr>
          <a:xfrm>
            <a:off x="853709" y="18457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solidFill>
                <a:srgbClr val="E96751"/>
              </a:solidFill>
            </a:endParaRPr>
          </a:p>
        </p:txBody>
      </p:sp>
      <p:sp>
        <p:nvSpPr>
          <p:cNvPr id="12" name="Freeform: Shape 11">
            <a:extLst>
              <a:ext uri="{FF2B5EF4-FFF2-40B4-BE49-F238E27FC236}">
                <a16:creationId xmlns:a16="http://schemas.microsoft.com/office/drawing/2014/main" id="{365D7659-3F08-0B83-7A94-60595782BFE7}"/>
              </a:ext>
            </a:extLst>
          </p:cNvPr>
          <p:cNvSpPr/>
          <p:nvPr/>
        </p:nvSpPr>
        <p:spPr>
          <a:xfrm>
            <a:off x="1924980" y="3471333"/>
            <a:ext cx="9488088" cy="1361052"/>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3" name="Oval 12">
            <a:extLst>
              <a:ext uri="{FF2B5EF4-FFF2-40B4-BE49-F238E27FC236}">
                <a16:creationId xmlns:a16="http://schemas.microsoft.com/office/drawing/2014/main" id="{2FC541CF-4E66-8772-6D83-E20EF9863CD5}"/>
              </a:ext>
            </a:extLst>
          </p:cNvPr>
          <p:cNvSpPr/>
          <p:nvPr/>
        </p:nvSpPr>
        <p:spPr>
          <a:xfrm>
            <a:off x="1247646" y="34713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6EED62CB-D91A-9897-26F8-C6A2E63F5F1A}"/>
              </a:ext>
            </a:extLst>
          </p:cNvPr>
          <p:cNvSpPr/>
          <p:nvPr/>
        </p:nvSpPr>
        <p:spPr>
          <a:xfrm>
            <a:off x="1531042" y="5112861"/>
            <a:ext cx="9882026" cy="133873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5" name="Oval 14">
            <a:extLst>
              <a:ext uri="{FF2B5EF4-FFF2-40B4-BE49-F238E27FC236}">
                <a16:creationId xmlns:a16="http://schemas.microsoft.com/office/drawing/2014/main" id="{BA743F5A-DB4A-4138-95D7-4DE4BEDFE968}"/>
              </a:ext>
            </a:extLst>
          </p:cNvPr>
          <p:cNvSpPr/>
          <p:nvPr/>
        </p:nvSpPr>
        <p:spPr>
          <a:xfrm>
            <a:off x="853709" y="50969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Text Placeholder 4">
            <a:extLst>
              <a:ext uri="{FF2B5EF4-FFF2-40B4-BE49-F238E27FC236}">
                <a16:creationId xmlns:a16="http://schemas.microsoft.com/office/drawing/2014/main" id="{4363B83E-CE5C-94DA-8A1D-99852A8042B0}"/>
              </a:ext>
            </a:extLst>
          </p:cNvPr>
          <p:cNvSpPr>
            <a:spLocks noGrp="1"/>
          </p:cNvSpPr>
          <p:nvPr>
            <p:ph type="body" sz="quarter" idx="18"/>
          </p:nvPr>
        </p:nvSpPr>
        <p:spPr>
          <a:xfrm>
            <a:off x="2339609" y="2074546"/>
            <a:ext cx="8942225" cy="901809"/>
          </a:xfrm>
        </p:spPr>
        <p:txBody>
          <a:bodyPr anchor="ctr"/>
          <a:lstStyle/>
          <a:p>
            <a:pPr marL="0" indent="0"/>
            <a:r>
              <a:rPr lang="en-US" sz="2200" b="1" dirty="0">
                <a:solidFill>
                  <a:schemeClr val="bg1"/>
                </a:solidFill>
              </a:rPr>
              <a:t>Early Check-In / Late Check-Out: </a:t>
            </a:r>
            <a:r>
              <a:rPr lang="en-US" sz="2200" dirty="0">
                <a:solidFill>
                  <a:schemeClr val="bg1"/>
                </a:solidFill>
              </a:rPr>
              <a:t>€15 for early check-in from 1:00 PM; €20 for late checkout until 1:00 PM. Offer during low-demand days; automate via booking platforms.</a:t>
            </a:r>
            <a:r>
              <a:rPr lang="en-US" sz="2200" b="1" dirty="0">
                <a:solidFill>
                  <a:schemeClr val="bg1"/>
                </a:solidFill>
              </a:rPr>
              <a:t> Value: </a:t>
            </a:r>
            <a:r>
              <a:rPr lang="en-US" sz="2200" dirty="0">
                <a:solidFill>
                  <a:schemeClr val="bg1"/>
                </a:solidFill>
              </a:rPr>
              <a:t>Easy passive income and guest convenience.</a:t>
            </a:r>
          </a:p>
        </p:txBody>
      </p:sp>
      <p:sp>
        <p:nvSpPr>
          <p:cNvPr id="17" name="Text Placeholder 4">
            <a:extLst>
              <a:ext uri="{FF2B5EF4-FFF2-40B4-BE49-F238E27FC236}">
                <a16:creationId xmlns:a16="http://schemas.microsoft.com/office/drawing/2014/main" id="{8068167A-9E97-0764-70CD-912EE9D74E6A}"/>
              </a:ext>
            </a:extLst>
          </p:cNvPr>
          <p:cNvSpPr txBox="1">
            <a:spLocks/>
          </p:cNvSpPr>
          <p:nvPr/>
        </p:nvSpPr>
        <p:spPr>
          <a:xfrm>
            <a:off x="2339608" y="5323360"/>
            <a:ext cx="8942225"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Transport Services: </a:t>
            </a:r>
            <a:r>
              <a:rPr lang="en-US" sz="2200" dirty="0">
                <a:solidFill>
                  <a:schemeClr val="bg1"/>
                </a:solidFill>
              </a:rPr>
              <a:t>€40 return from the local station; €15 luggage transfer to the next stay. Offer with local drivers or through your own vehicle.</a:t>
            </a:r>
            <a:r>
              <a:rPr lang="en-US" sz="2200" b="1" dirty="0">
                <a:solidFill>
                  <a:schemeClr val="bg1"/>
                </a:solidFill>
              </a:rPr>
              <a:t> </a:t>
            </a:r>
          </a:p>
          <a:p>
            <a:pPr marL="0" indent="0"/>
            <a:r>
              <a:rPr lang="en-US" sz="2200" b="1" dirty="0">
                <a:solidFill>
                  <a:schemeClr val="bg1"/>
                </a:solidFill>
              </a:rPr>
              <a:t>Value: </a:t>
            </a:r>
            <a:r>
              <a:rPr lang="en-US" sz="2200" dirty="0">
                <a:solidFill>
                  <a:schemeClr val="bg1"/>
                </a:solidFill>
              </a:rPr>
              <a:t>Adds value in rural or hard-to-access destinations.</a:t>
            </a:r>
          </a:p>
        </p:txBody>
      </p:sp>
      <p:sp>
        <p:nvSpPr>
          <p:cNvPr id="19" name="Text Placeholder 4">
            <a:extLst>
              <a:ext uri="{FF2B5EF4-FFF2-40B4-BE49-F238E27FC236}">
                <a16:creationId xmlns:a16="http://schemas.microsoft.com/office/drawing/2014/main" id="{206A83F4-0EDD-692C-EA49-F172D487AAAC}"/>
              </a:ext>
            </a:extLst>
          </p:cNvPr>
          <p:cNvSpPr txBox="1">
            <a:spLocks/>
          </p:cNvSpPr>
          <p:nvPr/>
        </p:nvSpPr>
        <p:spPr>
          <a:xfrm>
            <a:off x="2710832" y="3703009"/>
            <a:ext cx="8571001"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2200" b="1" dirty="0">
                <a:solidFill>
                  <a:schemeClr val="bg1"/>
                </a:solidFill>
              </a:rPr>
              <a:t>Pet-Friendly Fees or Dog-Sitting: </a:t>
            </a:r>
            <a:r>
              <a:rPr lang="en-US" sz="2200" dirty="0">
                <a:solidFill>
                  <a:schemeClr val="bg1"/>
                </a:solidFill>
              </a:rPr>
              <a:t>€25 pet stay surcharge or €10/hour dog sitting. Provide beds, bowls, and clear house rules.</a:t>
            </a:r>
            <a:r>
              <a:rPr lang="en-US" sz="2200" b="1" dirty="0">
                <a:solidFill>
                  <a:schemeClr val="bg1"/>
                </a:solidFill>
              </a:rPr>
              <a:t> </a:t>
            </a:r>
          </a:p>
          <a:p>
            <a:pPr marL="0" indent="0">
              <a:spcBef>
                <a:spcPts val="0"/>
              </a:spcBef>
            </a:pPr>
            <a:r>
              <a:rPr lang="en-US" sz="2200" b="1" dirty="0">
                <a:solidFill>
                  <a:schemeClr val="bg1"/>
                </a:solidFill>
              </a:rPr>
              <a:t>Value: </a:t>
            </a:r>
            <a:r>
              <a:rPr lang="en-US" sz="2200" dirty="0">
                <a:solidFill>
                  <a:schemeClr val="bg1"/>
                </a:solidFill>
              </a:rPr>
              <a:t>Opens your property to a wider audience of pet owners.</a:t>
            </a:r>
          </a:p>
        </p:txBody>
      </p:sp>
      <p:pic>
        <p:nvPicPr>
          <p:cNvPr id="5" name="Graphic 4" descr="Sleep with solid fill">
            <a:extLst>
              <a:ext uri="{FF2B5EF4-FFF2-40B4-BE49-F238E27FC236}">
                <a16:creationId xmlns:a16="http://schemas.microsoft.com/office/drawing/2014/main" id="{2B2DF99E-B29A-73A9-01D0-CCBF221F04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3885" y="2056324"/>
            <a:ext cx="914400" cy="914400"/>
          </a:xfrm>
          <a:prstGeom prst="rect">
            <a:avLst/>
          </a:prstGeom>
        </p:spPr>
      </p:pic>
      <p:pic>
        <p:nvPicPr>
          <p:cNvPr id="7" name="Graphic 6" descr="Puppy 2 with solid fill">
            <a:extLst>
              <a:ext uri="{FF2B5EF4-FFF2-40B4-BE49-F238E27FC236}">
                <a16:creationId xmlns:a16="http://schemas.microsoft.com/office/drawing/2014/main" id="{9172A4A6-803E-EB15-0B37-AA5499DA55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5662" y="3593059"/>
            <a:ext cx="914400" cy="914400"/>
          </a:xfrm>
          <a:prstGeom prst="rect">
            <a:avLst/>
          </a:prstGeom>
        </p:spPr>
      </p:pic>
      <p:pic>
        <p:nvPicPr>
          <p:cNvPr id="18" name="Graphic 17" descr="Taxi with solid fill">
            <a:extLst>
              <a:ext uri="{FF2B5EF4-FFF2-40B4-BE49-F238E27FC236}">
                <a16:creationId xmlns:a16="http://schemas.microsoft.com/office/drawing/2014/main" id="{9099D1CC-69F2-7C17-095F-92EC928CF8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462" y="5268401"/>
            <a:ext cx="914400" cy="914400"/>
          </a:xfrm>
          <a:prstGeom prst="rect">
            <a:avLst/>
          </a:prstGeom>
        </p:spPr>
      </p:pic>
    </p:spTree>
    <p:extLst>
      <p:ext uri="{BB962C8B-B14F-4D97-AF65-F5344CB8AC3E}">
        <p14:creationId xmlns:p14="http://schemas.microsoft.com/office/powerpoint/2010/main" val="18833256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BCBA54F-74C0-3937-1EBA-623704D35BA9}"/>
              </a:ext>
            </a:extLst>
          </p:cNvPr>
          <p:cNvSpPr>
            <a:spLocks noGrp="1"/>
          </p:cNvSpPr>
          <p:nvPr>
            <p:ph type="body" sz="quarter" idx="16"/>
          </p:nvPr>
        </p:nvSpPr>
        <p:spPr>
          <a:xfrm>
            <a:off x="788657" y="513953"/>
            <a:ext cx="10614687" cy="803654"/>
          </a:xfrm>
        </p:spPr>
        <p:txBody>
          <a:bodyPr/>
          <a:lstStyle/>
          <a:p>
            <a:r>
              <a:rPr lang="en-IE" dirty="0"/>
              <a:t>Secondary Revenue </a:t>
            </a:r>
            <a:r>
              <a:rPr lang="en-IE" i="1" dirty="0"/>
              <a:t>(Add-On Services &amp; Experiences)</a:t>
            </a:r>
          </a:p>
          <a:p>
            <a:r>
              <a:rPr lang="en-IE" sz="2800" b="0" i="1" dirty="0">
                <a:solidFill>
                  <a:srgbClr val="E96751"/>
                </a:solidFill>
              </a:rPr>
              <a:t>Examples, Integration and How They Add Real Value</a:t>
            </a:r>
          </a:p>
          <a:p>
            <a:endParaRPr lang="en-IE" dirty="0"/>
          </a:p>
        </p:txBody>
      </p:sp>
      <p:graphicFrame>
        <p:nvGraphicFramePr>
          <p:cNvPr id="12" name="Table 11">
            <a:extLst>
              <a:ext uri="{FF2B5EF4-FFF2-40B4-BE49-F238E27FC236}">
                <a16:creationId xmlns:a16="http://schemas.microsoft.com/office/drawing/2014/main" id="{05AA941A-B20F-C9A7-017A-64AAD32BE586}"/>
              </a:ext>
            </a:extLst>
          </p:cNvPr>
          <p:cNvGraphicFramePr>
            <a:graphicFrameLocks noGrp="1"/>
          </p:cNvGraphicFramePr>
          <p:nvPr>
            <p:extLst>
              <p:ext uri="{D42A27DB-BD31-4B8C-83A1-F6EECF244321}">
                <p14:modId xmlns:p14="http://schemas.microsoft.com/office/powerpoint/2010/main" val="2369243090"/>
              </p:ext>
            </p:extLst>
          </p:nvPr>
        </p:nvGraphicFramePr>
        <p:xfrm>
          <a:off x="721982" y="1776941"/>
          <a:ext cx="10600833" cy="4846320"/>
        </p:xfrm>
        <a:graphic>
          <a:graphicData uri="http://schemas.openxmlformats.org/drawingml/2006/table">
            <a:tbl>
              <a:tblPr firstRow="1" bandRow="1">
                <a:tableStyleId>{5C22544A-7EE6-4342-B048-85BDC9FD1C3A}</a:tableStyleId>
              </a:tblPr>
              <a:tblGrid>
                <a:gridCol w="3533611">
                  <a:extLst>
                    <a:ext uri="{9D8B030D-6E8A-4147-A177-3AD203B41FA5}">
                      <a16:colId xmlns:a16="http://schemas.microsoft.com/office/drawing/2014/main" val="3672560847"/>
                    </a:ext>
                  </a:extLst>
                </a:gridCol>
                <a:gridCol w="3533611">
                  <a:extLst>
                    <a:ext uri="{9D8B030D-6E8A-4147-A177-3AD203B41FA5}">
                      <a16:colId xmlns:a16="http://schemas.microsoft.com/office/drawing/2014/main" val="2281810728"/>
                    </a:ext>
                  </a:extLst>
                </a:gridCol>
                <a:gridCol w="3533611">
                  <a:extLst>
                    <a:ext uri="{9D8B030D-6E8A-4147-A177-3AD203B41FA5}">
                      <a16:colId xmlns:a16="http://schemas.microsoft.com/office/drawing/2014/main" val="1963352348"/>
                    </a:ext>
                  </a:extLst>
                </a:gridCol>
              </a:tblGrid>
              <a:tr h="370840">
                <a:tc>
                  <a:txBody>
                    <a:bodyPr/>
                    <a:lstStyle/>
                    <a:p>
                      <a:pPr algn="ctr"/>
                      <a:r>
                        <a:rPr lang="en-IE" sz="2400" dirty="0"/>
                        <a:t>Food &amp; Drink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ctr"/>
                      <a:r>
                        <a:rPr lang="en-IE" sz="2400" dirty="0"/>
                        <a:t>Wellbeing &amp; Wellness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ctr"/>
                      <a:r>
                        <a:rPr lang="en-IE" sz="2400" dirty="0"/>
                        <a:t>Outdoor Experiences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379626245"/>
                  </a:ext>
                </a:extLst>
              </a:tr>
              <a:tr h="370840">
                <a:tc>
                  <a:txBody>
                    <a:bodyPr/>
                    <a:lstStyle/>
                    <a:p>
                      <a:pPr marL="342900" indent="-342900">
                        <a:buFont typeface="Arial" panose="020B0604020202020204" pitchFamily="34" charset="0"/>
                        <a:buChar char="•"/>
                      </a:pPr>
                      <a:r>
                        <a:rPr lang="en-US" sz="2200" b="1" dirty="0">
                          <a:solidFill>
                            <a:srgbClr val="595959"/>
                          </a:solidFill>
                        </a:rPr>
                        <a:t>Breakfast</a:t>
                      </a:r>
                      <a:r>
                        <a:rPr lang="en-US" sz="2200" dirty="0">
                          <a:solidFill>
                            <a:srgbClr val="595959"/>
                          </a:solidFill>
                        </a:rPr>
                        <a:t> (continental, full Irish, plant-based)</a:t>
                      </a:r>
                    </a:p>
                    <a:p>
                      <a:pPr marL="342900" indent="-342900">
                        <a:buFont typeface="Arial" panose="020B0604020202020204" pitchFamily="34" charset="0"/>
                        <a:buChar char="•"/>
                      </a:pPr>
                      <a:r>
                        <a:rPr lang="en-US" sz="2200" b="1" dirty="0">
                          <a:solidFill>
                            <a:srgbClr val="595959"/>
                          </a:solidFill>
                        </a:rPr>
                        <a:t>Welcome hampers </a:t>
                      </a:r>
                      <a:r>
                        <a:rPr lang="en-US" sz="2200" dirty="0">
                          <a:solidFill>
                            <a:srgbClr val="595959"/>
                          </a:solidFill>
                        </a:rPr>
                        <a:t>(local produce, wine, snacks)</a:t>
                      </a:r>
                    </a:p>
                    <a:p>
                      <a:pPr marL="342900" indent="-342900">
                        <a:buFont typeface="Arial" panose="020B0604020202020204" pitchFamily="34" charset="0"/>
                        <a:buChar char="•"/>
                      </a:pPr>
                      <a:r>
                        <a:rPr lang="en-US" sz="2200" b="1" dirty="0">
                          <a:solidFill>
                            <a:srgbClr val="595959"/>
                          </a:solidFill>
                        </a:rPr>
                        <a:t>BBQ packs or picnic lunches</a:t>
                      </a:r>
                    </a:p>
                    <a:p>
                      <a:pPr marL="342900" indent="-342900">
                        <a:buFont typeface="Arial" panose="020B0604020202020204" pitchFamily="34" charset="0"/>
                        <a:buChar char="•"/>
                      </a:pPr>
                      <a:r>
                        <a:rPr lang="en-US" sz="2200" b="1" dirty="0">
                          <a:solidFill>
                            <a:srgbClr val="595959"/>
                          </a:solidFill>
                        </a:rPr>
                        <a:t>Evening meals </a:t>
                      </a:r>
                      <a:r>
                        <a:rPr lang="en-US" sz="2200" dirty="0">
                          <a:solidFill>
                            <a:srgbClr val="595959"/>
                          </a:solidFill>
                        </a:rPr>
                        <a:t>or home-cooked dinners (on request)</a:t>
                      </a:r>
                    </a:p>
                    <a:p>
                      <a:pPr marL="342900" indent="-342900">
                        <a:buFont typeface="Arial" panose="020B0604020202020204" pitchFamily="34" charset="0"/>
                        <a:buChar char="•"/>
                      </a:pPr>
                      <a:r>
                        <a:rPr lang="en-US" sz="2200" b="1" dirty="0">
                          <a:solidFill>
                            <a:srgbClr val="595959"/>
                          </a:solidFill>
                        </a:rPr>
                        <a:t>Coffee or smoothie bar</a:t>
                      </a:r>
                    </a:p>
                    <a:p>
                      <a:pPr marL="342900" indent="-342900">
                        <a:buFont typeface="Arial" panose="020B0604020202020204" pitchFamily="34" charset="0"/>
                        <a:buChar char="•"/>
                      </a:pPr>
                      <a:r>
                        <a:rPr lang="en-US" sz="2200" b="1" dirty="0">
                          <a:solidFill>
                            <a:srgbClr val="595959"/>
                          </a:solidFill>
                        </a:rPr>
                        <a:t>Wine, gin or craft beer </a:t>
                      </a:r>
                      <a:r>
                        <a:rPr lang="en-US" sz="2200" dirty="0">
                          <a:solidFill>
                            <a:srgbClr val="595959"/>
                          </a:solidFill>
                        </a:rPr>
                        <a:t>tastings (especially local)</a:t>
                      </a:r>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200" kern="1200" dirty="0">
                          <a:solidFill>
                            <a:srgbClr val="595959"/>
                          </a:solidFill>
                          <a:latin typeface="+mn-lt"/>
                          <a:ea typeface="+mn-ea"/>
                          <a:cs typeface="+mn-cs"/>
                        </a:rPr>
                        <a:t>Private </a:t>
                      </a:r>
                      <a:r>
                        <a:rPr lang="en-US" sz="2200" b="1" kern="1200" dirty="0">
                          <a:solidFill>
                            <a:srgbClr val="595959"/>
                          </a:solidFill>
                          <a:latin typeface="+mn-lt"/>
                          <a:ea typeface="+mn-ea"/>
                          <a:cs typeface="+mn-cs"/>
                        </a:rPr>
                        <a:t>hot tub or sauna </a:t>
                      </a:r>
                      <a:r>
                        <a:rPr lang="en-US" sz="2200" kern="1200" dirty="0">
                          <a:solidFill>
                            <a:srgbClr val="595959"/>
                          </a:solidFill>
                          <a:latin typeface="+mn-lt"/>
                          <a:ea typeface="+mn-ea"/>
                          <a:cs typeface="+mn-cs"/>
                        </a:rPr>
                        <a:t>use (paid access per stay)</a:t>
                      </a:r>
                    </a:p>
                    <a:p>
                      <a:pPr marL="342900" indent="-342900">
                        <a:buFont typeface="Arial" panose="020B0604020202020204" pitchFamily="34" charset="0"/>
                        <a:buChar char="•"/>
                      </a:pPr>
                      <a:r>
                        <a:rPr lang="en-US" sz="2200" b="1" kern="1200" dirty="0">
                          <a:solidFill>
                            <a:srgbClr val="595959"/>
                          </a:solidFill>
                          <a:latin typeface="+mn-lt"/>
                          <a:ea typeface="+mn-ea"/>
                          <a:cs typeface="+mn-cs"/>
                        </a:rPr>
                        <a:t>Yoga or meditation </a:t>
                      </a:r>
                      <a:r>
                        <a:rPr lang="en-US" sz="2200" kern="1200" dirty="0">
                          <a:solidFill>
                            <a:srgbClr val="595959"/>
                          </a:solidFill>
                          <a:latin typeface="+mn-lt"/>
                          <a:ea typeface="+mn-ea"/>
                          <a:cs typeface="+mn-cs"/>
                        </a:rPr>
                        <a:t>classes (on-site or virtual)</a:t>
                      </a:r>
                    </a:p>
                    <a:p>
                      <a:pPr marL="342900" indent="-342900">
                        <a:buFont typeface="Arial" panose="020B0604020202020204" pitchFamily="34" charset="0"/>
                        <a:buChar char="•"/>
                      </a:pPr>
                      <a:r>
                        <a:rPr lang="en-US" sz="2200" b="1" kern="1200" dirty="0">
                          <a:solidFill>
                            <a:srgbClr val="595959"/>
                          </a:solidFill>
                          <a:latin typeface="+mn-lt"/>
                          <a:ea typeface="+mn-ea"/>
                          <a:cs typeface="+mn-cs"/>
                        </a:rPr>
                        <a:t>Forest bathing </a:t>
                      </a:r>
                      <a:r>
                        <a:rPr lang="en-US" sz="2200" kern="1200" dirty="0">
                          <a:solidFill>
                            <a:srgbClr val="595959"/>
                          </a:solidFill>
                          <a:latin typeface="+mn-lt"/>
                          <a:ea typeface="+mn-ea"/>
                          <a:cs typeface="+mn-cs"/>
                        </a:rPr>
                        <a:t>or guided mindfulness walks</a:t>
                      </a:r>
                    </a:p>
                    <a:p>
                      <a:pPr marL="342900" indent="-342900">
                        <a:buFont typeface="Arial" panose="020B0604020202020204" pitchFamily="34" charset="0"/>
                        <a:buChar char="•"/>
                      </a:pPr>
                      <a:r>
                        <a:rPr lang="en-US" sz="2200" b="1" kern="1200" dirty="0">
                          <a:solidFill>
                            <a:srgbClr val="595959"/>
                          </a:solidFill>
                          <a:latin typeface="+mn-lt"/>
                          <a:ea typeface="+mn-ea"/>
                          <a:cs typeface="+mn-cs"/>
                        </a:rPr>
                        <a:t>Massage or spa </a:t>
                      </a:r>
                      <a:r>
                        <a:rPr lang="en-US" sz="2200" kern="1200" dirty="0">
                          <a:solidFill>
                            <a:srgbClr val="595959"/>
                          </a:solidFill>
                          <a:latin typeface="+mn-lt"/>
                          <a:ea typeface="+mn-ea"/>
                          <a:cs typeface="+mn-cs"/>
                        </a:rPr>
                        <a:t>therapist partnerships</a:t>
                      </a:r>
                    </a:p>
                    <a:p>
                      <a:pPr marL="342900" indent="-342900">
                        <a:buFont typeface="Arial" panose="020B0604020202020204" pitchFamily="34" charset="0"/>
                        <a:buChar char="•"/>
                      </a:pPr>
                      <a:r>
                        <a:rPr lang="en-US" sz="2200" b="1" kern="1200" dirty="0">
                          <a:solidFill>
                            <a:srgbClr val="595959"/>
                          </a:solidFill>
                          <a:latin typeface="+mn-lt"/>
                          <a:ea typeface="+mn-ea"/>
                          <a:cs typeface="+mn-cs"/>
                        </a:rPr>
                        <a:t>Wellness retreat </a:t>
                      </a:r>
                      <a:r>
                        <a:rPr lang="en-US" sz="2200" kern="1200" dirty="0">
                          <a:solidFill>
                            <a:srgbClr val="595959"/>
                          </a:solidFill>
                          <a:latin typeface="+mn-lt"/>
                          <a:ea typeface="+mn-ea"/>
                          <a:cs typeface="+mn-cs"/>
                        </a:rPr>
                        <a:t>packages</a:t>
                      </a:r>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IE" sz="2200" b="1" kern="1200" dirty="0">
                          <a:solidFill>
                            <a:srgbClr val="595959"/>
                          </a:solidFill>
                          <a:latin typeface="+mn-lt"/>
                          <a:ea typeface="+mn-ea"/>
                          <a:cs typeface="+mn-cs"/>
                        </a:rPr>
                        <a:t>Guided hikes </a:t>
                      </a:r>
                      <a:r>
                        <a:rPr lang="en-IE" sz="2200" kern="1200" dirty="0">
                          <a:solidFill>
                            <a:srgbClr val="595959"/>
                          </a:solidFill>
                          <a:latin typeface="+mn-lt"/>
                          <a:ea typeface="+mn-ea"/>
                          <a:cs typeface="+mn-cs"/>
                        </a:rPr>
                        <a:t>or nature tours</a:t>
                      </a:r>
                    </a:p>
                    <a:p>
                      <a:pPr marL="342900" indent="-342900">
                        <a:buFont typeface="Arial" panose="020B0604020202020204" pitchFamily="34" charset="0"/>
                        <a:buChar char="•"/>
                      </a:pPr>
                      <a:r>
                        <a:rPr lang="en-IE" sz="2200" b="1" kern="1200" dirty="0">
                          <a:solidFill>
                            <a:srgbClr val="595959"/>
                          </a:solidFill>
                          <a:latin typeface="+mn-lt"/>
                          <a:ea typeface="+mn-ea"/>
                          <a:cs typeface="+mn-cs"/>
                        </a:rPr>
                        <a:t>Bike, kayak, or surfboard </a:t>
                      </a:r>
                      <a:r>
                        <a:rPr lang="en-IE" sz="2200" kern="1200" dirty="0">
                          <a:solidFill>
                            <a:srgbClr val="595959"/>
                          </a:solidFill>
                          <a:latin typeface="+mn-lt"/>
                          <a:ea typeface="+mn-ea"/>
                          <a:cs typeface="+mn-cs"/>
                        </a:rPr>
                        <a:t>rentals</a:t>
                      </a:r>
                    </a:p>
                    <a:p>
                      <a:pPr marL="342900" indent="-342900">
                        <a:buFont typeface="Arial" panose="020B0604020202020204" pitchFamily="34" charset="0"/>
                        <a:buChar char="•"/>
                      </a:pPr>
                      <a:r>
                        <a:rPr lang="en-IE" sz="2200" b="1" kern="1200" dirty="0">
                          <a:solidFill>
                            <a:srgbClr val="595959"/>
                          </a:solidFill>
                          <a:latin typeface="+mn-lt"/>
                          <a:ea typeface="+mn-ea"/>
                          <a:cs typeface="+mn-cs"/>
                        </a:rPr>
                        <a:t>Foraging walks </a:t>
                      </a:r>
                      <a:r>
                        <a:rPr lang="en-IE" sz="2200" kern="1200" dirty="0">
                          <a:solidFill>
                            <a:srgbClr val="595959"/>
                          </a:solidFill>
                          <a:latin typeface="+mn-lt"/>
                          <a:ea typeface="+mn-ea"/>
                          <a:cs typeface="+mn-cs"/>
                        </a:rPr>
                        <a:t>or wild </a:t>
                      </a:r>
                      <a:r>
                        <a:rPr lang="en-IE" sz="2200" b="1" kern="1200" dirty="0">
                          <a:solidFill>
                            <a:srgbClr val="595959"/>
                          </a:solidFill>
                          <a:latin typeface="+mn-lt"/>
                          <a:ea typeface="+mn-ea"/>
                          <a:cs typeface="+mn-cs"/>
                        </a:rPr>
                        <a:t>swimming</a:t>
                      </a:r>
                      <a:r>
                        <a:rPr lang="en-IE" sz="2200" kern="1200" dirty="0">
                          <a:solidFill>
                            <a:srgbClr val="595959"/>
                          </a:solidFill>
                          <a:latin typeface="+mn-lt"/>
                          <a:ea typeface="+mn-ea"/>
                          <a:cs typeface="+mn-cs"/>
                        </a:rPr>
                        <a:t> experiences</a:t>
                      </a:r>
                    </a:p>
                    <a:p>
                      <a:pPr marL="342900" indent="-342900">
                        <a:buFont typeface="Arial" panose="020B0604020202020204" pitchFamily="34" charset="0"/>
                        <a:buChar char="•"/>
                      </a:pPr>
                      <a:r>
                        <a:rPr lang="en-IE" sz="2200" b="1" kern="1200" dirty="0">
                          <a:solidFill>
                            <a:srgbClr val="595959"/>
                          </a:solidFill>
                          <a:latin typeface="+mn-lt"/>
                          <a:ea typeface="+mn-ea"/>
                          <a:cs typeface="+mn-cs"/>
                        </a:rPr>
                        <a:t>Stargazing</a:t>
                      </a:r>
                      <a:r>
                        <a:rPr lang="en-IE" sz="2200" kern="1200" dirty="0">
                          <a:solidFill>
                            <a:srgbClr val="595959"/>
                          </a:solidFill>
                          <a:latin typeface="+mn-lt"/>
                          <a:ea typeface="+mn-ea"/>
                          <a:cs typeface="+mn-cs"/>
                        </a:rPr>
                        <a:t> kits or telescope rental</a:t>
                      </a:r>
                    </a:p>
                    <a:p>
                      <a:pPr marL="342900" indent="-342900">
                        <a:buFont typeface="Arial" panose="020B0604020202020204" pitchFamily="34" charset="0"/>
                        <a:buChar char="•"/>
                      </a:pPr>
                      <a:r>
                        <a:rPr lang="en-IE" sz="2200" b="1" kern="1200" dirty="0">
                          <a:solidFill>
                            <a:srgbClr val="595959"/>
                          </a:solidFill>
                          <a:latin typeface="+mn-lt"/>
                          <a:ea typeface="+mn-ea"/>
                          <a:cs typeface="+mn-cs"/>
                        </a:rPr>
                        <a:t>Campfire </a:t>
                      </a:r>
                      <a:r>
                        <a:rPr lang="en-IE" sz="2200" kern="1200" dirty="0">
                          <a:solidFill>
                            <a:srgbClr val="595959"/>
                          </a:solidFill>
                          <a:latin typeface="+mn-lt"/>
                          <a:ea typeface="+mn-ea"/>
                          <a:cs typeface="+mn-cs"/>
                        </a:rPr>
                        <a:t>experience kits (wood, marshmallows, blankets)</a:t>
                      </a:r>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1245251"/>
                  </a:ext>
                </a:extLst>
              </a:tr>
            </a:tbl>
          </a:graphicData>
        </a:graphic>
      </p:graphicFrame>
    </p:spTree>
    <p:extLst>
      <p:ext uri="{BB962C8B-B14F-4D97-AF65-F5344CB8AC3E}">
        <p14:creationId xmlns:p14="http://schemas.microsoft.com/office/powerpoint/2010/main" val="24225034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78F98-E663-477C-BFD1-76184CA4690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247C45B-FEE1-934A-3D19-79739C073DA8}"/>
              </a:ext>
            </a:extLst>
          </p:cNvPr>
          <p:cNvSpPr>
            <a:spLocks noGrp="1"/>
          </p:cNvSpPr>
          <p:nvPr>
            <p:ph type="body" sz="quarter" idx="16"/>
          </p:nvPr>
        </p:nvSpPr>
        <p:spPr/>
        <p:txBody>
          <a:bodyPr/>
          <a:lstStyle/>
          <a:p>
            <a:r>
              <a:rPr lang="en-GB" b="1" dirty="0">
                <a:solidFill>
                  <a:srgbClr val="E96751"/>
                </a:solidFill>
              </a:rPr>
              <a:t>Food and Drink Add-ons </a:t>
            </a:r>
            <a:r>
              <a:rPr lang="en-GB" sz="2800" b="0" dirty="0">
                <a:solidFill>
                  <a:srgbClr val="E96751"/>
                </a:solidFill>
              </a:rPr>
              <a:t>(Real Value Integration)</a:t>
            </a:r>
          </a:p>
        </p:txBody>
      </p:sp>
      <p:cxnSp>
        <p:nvCxnSpPr>
          <p:cNvPr id="2" name="Straight Connector 1">
            <a:extLst>
              <a:ext uri="{FF2B5EF4-FFF2-40B4-BE49-F238E27FC236}">
                <a16:creationId xmlns:a16="http://schemas.microsoft.com/office/drawing/2014/main" id="{FE6FC430-2D3D-49C2-85D2-B883F79594F2}"/>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151F4965-99B3-65DC-48FD-327E2848F067}"/>
              </a:ext>
            </a:extLst>
          </p:cNvPr>
          <p:cNvSpPr/>
          <p:nvPr/>
        </p:nvSpPr>
        <p:spPr>
          <a:xfrm>
            <a:off x="-5346244" y="501923"/>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DA9608CC-187E-4F5D-3339-8BB876BFBE0D}"/>
              </a:ext>
            </a:extLst>
          </p:cNvPr>
          <p:cNvSpPr/>
          <p:nvPr/>
        </p:nvSpPr>
        <p:spPr>
          <a:xfrm>
            <a:off x="1531042" y="1836191"/>
            <a:ext cx="9882026" cy="1354666"/>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1" name="Oval 10">
            <a:extLst>
              <a:ext uri="{FF2B5EF4-FFF2-40B4-BE49-F238E27FC236}">
                <a16:creationId xmlns:a16="http://schemas.microsoft.com/office/drawing/2014/main" id="{54CA82EB-848E-C4BB-486C-B0FE4B75CF2A}"/>
              </a:ext>
            </a:extLst>
          </p:cNvPr>
          <p:cNvSpPr/>
          <p:nvPr/>
        </p:nvSpPr>
        <p:spPr>
          <a:xfrm>
            <a:off x="853709" y="18457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solidFill>
                <a:srgbClr val="E96751"/>
              </a:solidFill>
            </a:endParaRPr>
          </a:p>
        </p:txBody>
      </p:sp>
      <p:sp>
        <p:nvSpPr>
          <p:cNvPr id="12" name="Freeform: Shape 11">
            <a:extLst>
              <a:ext uri="{FF2B5EF4-FFF2-40B4-BE49-F238E27FC236}">
                <a16:creationId xmlns:a16="http://schemas.microsoft.com/office/drawing/2014/main" id="{F55446E9-B12C-F806-4898-CF34B375C23F}"/>
              </a:ext>
            </a:extLst>
          </p:cNvPr>
          <p:cNvSpPr/>
          <p:nvPr/>
        </p:nvSpPr>
        <p:spPr>
          <a:xfrm>
            <a:off x="1924980" y="3471333"/>
            <a:ext cx="9488088" cy="1361052"/>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3" name="Oval 12">
            <a:extLst>
              <a:ext uri="{FF2B5EF4-FFF2-40B4-BE49-F238E27FC236}">
                <a16:creationId xmlns:a16="http://schemas.microsoft.com/office/drawing/2014/main" id="{769AE272-A93B-C55E-6B01-8A2CC89EB34B}"/>
              </a:ext>
            </a:extLst>
          </p:cNvPr>
          <p:cNvSpPr/>
          <p:nvPr/>
        </p:nvSpPr>
        <p:spPr>
          <a:xfrm>
            <a:off x="1247646" y="34713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D3D4E790-CDD3-8962-DEFE-5F83ED59A420}"/>
              </a:ext>
            </a:extLst>
          </p:cNvPr>
          <p:cNvSpPr/>
          <p:nvPr/>
        </p:nvSpPr>
        <p:spPr>
          <a:xfrm>
            <a:off x="1531042" y="5112861"/>
            <a:ext cx="9882026" cy="133873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5" name="Oval 14">
            <a:extLst>
              <a:ext uri="{FF2B5EF4-FFF2-40B4-BE49-F238E27FC236}">
                <a16:creationId xmlns:a16="http://schemas.microsoft.com/office/drawing/2014/main" id="{3EA59750-4939-2656-0BCC-CC5B7D72F6C4}"/>
              </a:ext>
            </a:extLst>
          </p:cNvPr>
          <p:cNvSpPr/>
          <p:nvPr/>
        </p:nvSpPr>
        <p:spPr>
          <a:xfrm>
            <a:off x="853709" y="50969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Text Placeholder 4">
            <a:extLst>
              <a:ext uri="{FF2B5EF4-FFF2-40B4-BE49-F238E27FC236}">
                <a16:creationId xmlns:a16="http://schemas.microsoft.com/office/drawing/2014/main" id="{0779D57E-408A-1498-DC85-B91BC7712F7C}"/>
              </a:ext>
            </a:extLst>
          </p:cNvPr>
          <p:cNvSpPr>
            <a:spLocks noGrp="1"/>
          </p:cNvSpPr>
          <p:nvPr>
            <p:ph type="body" sz="quarter" idx="18"/>
          </p:nvPr>
        </p:nvSpPr>
        <p:spPr>
          <a:xfrm>
            <a:off x="2339609" y="2284758"/>
            <a:ext cx="8942225" cy="901809"/>
          </a:xfrm>
        </p:spPr>
        <p:txBody>
          <a:bodyPr anchor="ctr"/>
          <a:lstStyle/>
          <a:p>
            <a:pPr marL="0" indent="0"/>
            <a:r>
              <a:rPr lang="en-US" sz="2200" b="1" dirty="0">
                <a:solidFill>
                  <a:schemeClr val="bg1"/>
                </a:solidFill>
              </a:rPr>
              <a:t>Breakfast Options: </a:t>
            </a:r>
            <a:r>
              <a:rPr lang="en-US" sz="2200" dirty="0">
                <a:solidFill>
                  <a:schemeClr val="bg1"/>
                </a:solidFill>
              </a:rPr>
              <a:t>€10 continental breakfast basket with pastries, fruit, juice; €15 cooked breakfast. Offer a “breakfast basket” guests can pre-order when booking or request onsite. </a:t>
            </a:r>
            <a:r>
              <a:rPr lang="en-US" sz="2200" b="1" dirty="0">
                <a:solidFill>
                  <a:schemeClr val="bg1"/>
                </a:solidFill>
              </a:rPr>
              <a:t>Value: </a:t>
            </a:r>
            <a:r>
              <a:rPr lang="en-US" sz="2200" dirty="0">
                <a:solidFill>
                  <a:schemeClr val="bg1"/>
                </a:solidFill>
              </a:rPr>
              <a:t>Easy upsell that enhances guest comfort and supports local food producers.</a:t>
            </a:r>
          </a:p>
          <a:p>
            <a:pPr marL="0" indent="0"/>
            <a:endParaRPr lang="en-US" sz="2200" dirty="0">
              <a:solidFill>
                <a:schemeClr val="bg1"/>
              </a:solidFill>
            </a:endParaRPr>
          </a:p>
        </p:txBody>
      </p:sp>
      <p:sp>
        <p:nvSpPr>
          <p:cNvPr id="17" name="Text Placeholder 4">
            <a:extLst>
              <a:ext uri="{FF2B5EF4-FFF2-40B4-BE49-F238E27FC236}">
                <a16:creationId xmlns:a16="http://schemas.microsoft.com/office/drawing/2014/main" id="{F7696294-10C8-7EE7-53ED-7B05093804B2}"/>
              </a:ext>
            </a:extLst>
          </p:cNvPr>
          <p:cNvSpPr txBox="1">
            <a:spLocks/>
          </p:cNvSpPr>
          <p:nvPr/>
        </p:nvSpPr>
        <p:spPr>
          <a:xfrm>
            <a:off x="2339608" y="5323360"/>
            <a:ext cx="8942225"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On-Demand Evening Meals: </a:t>
            </a:r>
            <a:r>
              <a:rPr lang="en-US" sz="2200" dirty="0">
                <a:solidFill>
                  <a:schemeClr val="bg1"/>
                </a:solidFill>
              </a:rPr>
              <a:t>€20 for homemade vegetarian stew with soda bread. Collaborate with a local cook or prepare simple meals in advance. </a:t>
            </a:r>
            <a:r>
              <a:rPr lang="en-US" sz="2200" b="1" dirty="0">
                <a:solidFill>
                  <a:schemeClr val="bg1"/>
                </a:solidFill>
              </a:rPr>
              <a:t>Value: </a:t>
            </a:r>
            <a:r>
              <a:rPr lang="en-US" sz="2200" dirty="0">
                <a:solidFill>
                  <a:schemeClr val="bg1"/>
                </a:solidFill>
              </a:rPr>
              <a:t>Ideal for remote accommodations with no nearby restaurants.</a:t>
            </a:r>
          </a:p>
        </p:txBody>
      </p:sp>
      <p:sp>
        <p:nvSpPr>
          <p:cNvPr id="19" name="Text Placeholder 4">
            <a:extLst>
              <a:ext uri="{FF2B5EF4-FFF2-40B4-BE49-F238E27FC236}">
                <a16:creationId xmlns:a16="http://schemas.microsoft.com/office/drawing/2014/main" id="{C4AC2400-DFE3-5D8A-5BA2-C523871B66C1}"/>
              </a:ext>
            </a:extLst>
          </p:cNvPr>
          <p:cNvSpPr txBox="1">
            <a:spLocks/>
          </p:cNvSpPr>
          <p:nvPr/>
        </p:nvSpPr>
        <p:spPr>
          <a:xfrm>
            <a:off x="2710832" y="3703009"/>
            <a:ext cx="8571001"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2200" b="1" dirty="0">
                <a:solidFill>
                  <a:schemeClr val="bg1"/>
                </a:solidFill>
              </a:rPr>
              <a:t>Welcome Hampers: </a:t>
            </a:r>
            <a:r>
              <a:rPr lang="en-US" sz="2200" dirty="0">
                <a:solidFill>
                  <a:schemeClr val="bg1"/>
                </a:solidFill>
              </a:rPr>
              <a:t>€25 locally sourced cheese and wine basket. Add a checkbox to your booking form or offer it as an upsell via email before check-in. </a:t>
            </a:r>
            <a:r>
              <a:rPr lang="en-US" sz="2200" b="1" dirty="0">
                <a:solidFill>
                  <a:schemeClr val="bg1"/>
                </a:solidFill>
              </a:rPr>
              <a:t>Value: </a:t>
            </a:r>
            <a:r>
              <a:rPr lang="en-US" sz="2200" dirty="0">
                <a:solidFill>
                  <a:schemeClr val="bg1"/>
                </a:solidFill>
              </a:rPr>
              <a:t>Increases booking value and supports local food artisans.</a:t>
            </a:r>
          </a:p>
        </p:txBody>
      </p:sp>
      <p:pic>
        <p:nvPicPr>
          <p:cNvPr id="37" name="Graphic 36" descr="Fork and knife outline">
            <a:extLst>
              <a:ext uri="{FF2B5EF4-FFF2-40B4-BE49-F238E27FC236}">
                <a16:creationId xmlns:a16="http://schemas.microsoft.com/office/drawing/2014/main" id="{02EB64B5-10E2-71F2-4F7C-67EB94394D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2844" y="2021451"/>
            <a:ext cx="914400" cy="914400"/>
          </a:xfrm>
          <a:prstGeom prst="rect">
            <a:avLst/>
          </a:prstGeom>
        </p:spPr>
      </p:pic>
      <p:pic>
        <p:nvPicPr>
          <p:cNvPr id="40" name="Graphic 39" descr="Fruit bowl with solid fill">
            <a:extLst>
              <a:ext uri="{FF2B5EF4-FFF2-40B4-BE49-F238E27FC236}">
                <a16:creationId xmlns:a16="http://schemas.microsoft.com/office/drawing/2014/main" id="{FE53F9CA-365B-7C78-9B38-40A692C280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0044" y="3691466"/>
            <a:ext cx="914400" cy="914400"/>
          </a:xfrm>
          <a:prstGeom prst="rect">
            <a:avLst/>
          </a:prstGeom>
        </p:spPr>
      </p:pic>
      <p:pic>
        <p:nvPicPr>
          <p:cNvPr id="41" name="Graphic 40" descr="Restaurant with solid fill">
            <a:extLst>
              <a:ext uri="{FF2B5EF4-FFF2-40B4-BE49-F238E27FC236}">
                <a16:creationId xmlns:a16="http://schemas.microsoft.com/office/drawing/2014/main" id="{5E65952C-0E62-D7CB-5A49-A1F9237EEF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461" y="5285369"/>
            <a:ext cx="914400" cy="914400"/>
          </a:xfrm>
          <a:prstGeom prst="rect">
            <a:avLst/>
          </a:prstGeom>
        </p:spPr>
      </p:pic>
    </p:spTree>
    <p:extLst>
      <p:ext uri="{BB962C8B-B14F-4D97-AF65-F5344CB8AC3E}">
        <p14:creationId xmlns:p14="http://schemas.microsoft.com/office/powerpoint/2010/main" val="705283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CE4CB-226C-BB81-032F-48D26B398A5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E1B43BF-97EC-B58C-C17F-7FA8C4513283}"/>
              </a:ext>
            </a:extLst>
          </p:cNvPr>
          <p:cNvSpPr>
            <a:spLocks noGrp="1"/>
          </p:cNvSpPr>
          <p:nvPr>
            <p:ph type="body" sz="quarter" idx="16"/>
          </p:nvPr>
        </p:nvSpPr>
        <p:spPr/>
        <p:txBody>
          <a:bodyPr/>
          <a:lstStyle/>
          <a:p>
            <a:r>
              <a:rPr lang="en-GB" b="1" dirty="0">
                <a:solidFill>
                  <a:srgbClr val="E96751"/>
                </a:solidFill>
              </a:rPr>
              <a:t>Wellness and Wellbeing Experiences </a:t>
            </a:r>
            <a:r>
              <a:rPr lang="en-GB" sz="2800" b="0" dirty="0">
                <a:solidFill>
                  <a:srgbClr val="E96751"/>
                </a:solidFill>
              </a:rPr>
              <a:t>(Real Value Integration)</a:t>
            </a:r>
            <a:endParaRPr lang="en-GB" sz="2800" dirty="0">
              <a:solidFill>
                <a:srgbClr val="E96751"/>
              </a:solidFill>
            </a:endParaRPr>
          </a:p>
        </p:txBody>
      </p:sp>
      <p:cxnSp>
        <p:nvCxnSpPr>
          <p:cNvPr id="2" name="Straight Connector 1">
            <a:extLst>
              <a:ext uri="{FF2B5EF4-FFF2-40B4-BE49-F238E27FC236}">
                <a16:creationId xmlns:a16="http://schemas.microsoft.com/office/drawing/2014/main" id="{84D7937D-3D08-0691-3BC9-8A7E033A690D}"/>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49F61185-A6BC-7828-D239-FB0E8BC6B025}"/>
              </a:ext>
            </a:extLst>
          </p:cNvPr>
          <p:cNvSpPr/>
          <p:nvPr/>
        </p:nvSpPr>
        <p:spPr>
          <a:xfrm>
            <a:off x="-5346244" y="501923"/>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11475CA1-DDA1-EC8A-23AB-EC8E7778E5ED}"/>
              </a:ext>
            </a:extLst>
          </p:cNvPr>
          <p:cNvSpPr/>
          <p:nvPr/>
        </p:nvSpPr>
        <p:spPr>
          <a:xfrm>
            <a:off x="1531042" y="1836191"/>
            <a:ext cx="9882026" cy="1354666"/>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buNone/>
            </a:pPr>
            <a:endParaRPr lang="en-GB" sz="5600" kern="1200"/>
          </a:p>
        </p:txBody>
      </p:sp>
      <p:sp>
        <p:nvSpPr>
          <p:cNvPr id="11" name="Oval 10">
            <a:extLst>
              <a:ext uri="{FF2B5EF4-FFF2-40B4-BE49-F238E27FC236}">
                <a16:creationId xmlns:a16="http://schemas.microsoft.com/office/drawing/2014/main" id="{86B6023B-840A-0501-EA9D-4E2DF11B54AB}"/>
              </a:ext>
            </a:extLst>
          </p:cNvPr>
          <p:cNvSpPr/>
          <p:nvPr/>
        </p:nvSpPr>
        <p:spPr>
          <a:xfrm>
            <a:off x="904785" y="18457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solidFill>
                <a:srgbClr val="E96751"/>
              </a:solidFill>
            </a:endParaRPr>
          </a:p>
        </p:txBody>
      </p:sp>
      <p:sp>
        <p:nvSpPr>
          <p:cNvPr id="12" name="Freeform: Shape 11">
            <a:extLst>
              <a:ext uri="{FF2B5EF4-FFF2-40B4-BE49-F238E27FC236}">
                <a16:creationId xmlns:a16="http://schemas.microsoft.com/office/drawing/2014/main" id="{D3E16E82-1332-8A89-3592-DB1D3D5B7661}"/>
              </a:ext>
            </a:extLst>
          </p:cNvPr>
          <p:cNvSpPr/>
          <p:nvPr/>
        </p:nvSpPr>
        <p:spPr>
          <a:xfrm>
            <a:off x="1924980" y="3471333"/>
            <a:ext cx="9488088" cy="1361052"/>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buNone/>
            </a:pPr>
            <a:endParaRPr lang="en-GB" sz="5600" kern="1200"/>
          </a:p>
        </p:txBody>
      </p:sp>
      <p:sp>
        <p:nvSpPr>
          <p:cNvPr id="13" name="Oval 12">
            <a:extLst>
              <a:ext uri="{FF2B5EF4-FFF2-40B4-BE49-F238E27FC236}">
                <a16:creationId xmlns:a16="http://schemas.microsoft.com/office/drawing/2014/main" id="{C081C4F1-29F7-94F7-6BED-E32DD63C7A87}"/>
              </a:ext>
            </a:extLst>
          </p:cNvPr>
          <p:cNvSpPr/>
          <p:nvPr/>
        </p:nvSpPr>
        <p:spPr>
          <a:xfrm>
            <a:off x="1247646" y="34713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71D5F65E-F6CA-054F-9E2D-42E3A60887A2}"/>
              </a:ext>
            </a:extLst>
          </p:cNvPr>
          <p:cNvSpPr/>
          <p:nvPr/>
        </p:nvSpPr>
        <p:spPr>
          <a:xfrm>
            <a:off x="1531042" y="5112861"/>
            <a:ext cx="9882026" cy="133873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buNone/>
            </a:pPr>
            <a:endParaRPr lang="en-GB" sz="5600" kern="1200"/>
          </a:p>
        </p:txBody>
      </p:sp>
      <p:sp>
        <p:nvSpPr>
          <p:cNvPr id="15" name="Oval 14">
            <a:extLst>
              <a:ext uri="{FF2B5EF4-FFF2-40B4-BE49-F238E27FC236}">
                <a16:creationId xmlns:a16="http://schemas.microsoft.com/office/drawing/2014/main" id="{87886707-D085-A603-1E77-DE3061431A6C}"/>
              </a:ext>
            </a:extLst>
          </p:cNvPr>
          <p:cNvSpPr/>
          <p:nvPr/>
        </p:nvSpPr>
        <p:spPr>
          <a:xfrm>
            <a:off x="853709" y="50969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Text Placeholder 4">
            <a:extLst>
              <a:ext uri="{FF2B5EF4-FFF2-40B4-BE49-F238E27FC236}">
                <a16:creationId xmlns:a16="http://schemas.microsoft.com/office/drawing/2014/main" id="{DC412FC6-72AE-6871-491B-8464E00D9C4A}"/>
              </a:ext>
            </a:extLst>
          </p:cNvPr>
          <p:cNvSpPr>
            <a:spLocks noGrp="1"/>
          </p:cNvSpPr>
          <p:nvPr>
            <p:ph type="body" sz="quarter" idx="18"/>
          </p:nvPr>
        </p:nvSpPr>
        <p:spPr>
          <a:xfrm>
            <a:off x="2339609" y="2110656"/>
            <a:ext cx="8942225" cy="901809"/>
          </a:xfrm>
        </p:spPr>
        <p:txBody>
          <a:bodyPr anchor="ctr"/>
          <a:lstStyle/>
          <a:p>
            <a:pPr marL="0" indent="0">
              <a:lnSpc>
                <a:spcPct val="100000"/>
              </a:lnSpc>
              <a:spcBef>
                <a:spcPts val="0"/>
              </a:spcBef>
            </a:pPr>
            <a:r>
              <a:rPr lang="en-US" sz="2200" b="1" dirty="0">
                <a:solidFill>
                  <a:schemeClr val="bg1"/>
                </a:solidFill>
              </a:rPr>
              <a:t>Private Hot Tub/Sauna Use: </a:t>
            </a:r>
            <a:r>
              <a:rPr lang="en-US" sz="2200" dirty="0">
                <a:solidFill>
                  <a:schemeClr val="bg1"/>
                </a:solidFill>
              </a:rPr>
              <a:t>€25 for a 1-hour private hot tub session. Have bookable time slots, a smart lock or an outdoor privacy curtain setup.</a:t>
            </a:r>
          </a:p>
          <a:p>
            <a:pPr marL="0" indent="0">
              <a:lnSpc>
                <a:spcPct val="100000"/>
              </a:lnSpc>
              <a:spcBef>
                <a:spcPts val="0"/>
              </a:spcBef>
            </a:pPr>
            <a:r>
              <a:rPr lang="en-US" sz="2200" b="1" dirty="0">
                <a:solidFill>
                  <a:schemeClr val="bg1"/>
                </a:solidFill>
              </a:rPr>
              <a:t>Value: </a:t>
            </a:r>
            <a:r>
              <a:rPr lang="en-US" sz="2200" dirty="0">
                <a:solidFill>
                  <a:schemeClr val="bg1"/>
                </a:solidFill>
              </a:rPr>
              <a:t>Elevates luxury and appeals to couples or wellness </a:t>
            </a:r>
            <a:r>
              <a:rPr lang="en-US" sz="2200" dirty="0" err="1">
                <a:solidFill>
                  <a:schemeClr val="bg1"/>
                </a:solidFill>
              </a:rPr>
              <a:t>travellers</a:t>
            </a:r>
            <a:r>
              <a:rPr lang="en-US" sz="2200" dirty="0">
                <a:solidFill>
                  <a:schemeClr val="bg1"/>
                </a:solidFill>
              </a:rPr>
              <a:t>.</a:t>
            </a:r>
          </a:p>
        </p:txBody>
      </p:sp>
      <p:sp>
        <p:nvSpPr>
          <p:cNvPr id="17" name="Text Placeholder 4">
            <a:extLst>
              <a:ext uri="{FF2B5EF4-FFF2-40B4-BE49-F238E27FC236}">
                <a16:creationId xmlns:a16="http://schemas.microsoft.com/office/drawing/2014/main" id="{46EF66BE-D2B4-1EB8-1A2C-1767B269B065}"/>
              </a:ext>
            </a:extLst>
          </p:cNvPr>
          <p:cNvSpPr txBox="1">
            <a:spLocks/>
          </p:cNvSpPr>
          <p:nvPr/>
        </p:nvSpPr>
        <p:spPr>
          <a:xfrm>
            <a:off x="2339608" y="5323360"/>
            <a:ext cx="8942225"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US" sz="2200" b="1" dirty="0">
                <a:solidFill>
                  <a:schemeClr val="bg1"/>
                </a:solidFill>
              </a:rPr>
              <a:t>Forest Bathing or Mindful Walks: </a:t>
            </a:r>
            <a:r>
              <a:rPr lang="en-US" sz="2200" dirty="0">
                <a:solidFill>
                  <a:schemeClr val="bg1"/>
                </a:solidFill>
              </a:rPr>
              <a:t>€10 guided silent walk-through local woodland. Add to Airbnb Experiences or create your own website booking link. </a:t>
            </a:r>
            <a:r>
              <a:rPr lang="en-US" sz="2200" b="1" dirty="0">
                <a:solidFill>
                  <a:schemeClr val="bg1"/>
                </a:solidFill>
              </a:rPr>
              <a:t>Value: </a:t>
            </a:r>
            <a:r>
              <a:rPr lang="en-US" sz="2200" dirty="0">
                <a:solidFill>
                  <a:schemeClr val="bg1"/>
                </a:solidFill>
              </a:rPr>
              <a:t>Enhances nature immersion and mental health value of the stay.</a:t>
            </a:r>
          </a:p>
        </p:txBody>
      </p:sp>
      <p:sp>
        <p:nvSpPr>
          <p:cNvPr id="19" name="Text Placeholder 4">
            <a:extLst>
              <a:ext uri="{FF2B5EF4-FFF2-40B4-BE49-F238E27FC236}">
                <a16:creationId xmlns:a16="http://schemas.microsoft.com/office/drawing/2014/main" id="{2172F062-9F79-6734-7399-5DC8DB5D8526}"/>
              </a:ext>
            </a:extLst>
          </p:cNvPr>
          <p:cNvSpPr txBox="1">
            <a:spLocks/>
          </p:cNvSpPr>
          <p:nvPr/>
        </p:nvSpPr>
        <p:spPr>
          <a:xfrm>
            <a:off x="2653683" y="3681743"/>
            <a:ext cx="8571001"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US" sz="2200" b="1" dirty="0">
                <a:solidFill>
                  <a:schemeClr val="bg1"/>
                </a:solidFill>
              </a:rPr>
              <a:t>Yoga or Meditation Classes: </a:t>
            </a:r>
            <a:r>
              <a:rPr lang="en-US" sz="2200" dirty="0">
                <a:solidFill>
                  <a:schemeClr val="bg1"/>
                </a:solidFill>
              </a:rPr>
              <a:t>€15 per person for a morning yoga session led by a local instructor. Host sessions on a lawn, deck, or indoor space; include in retreat packages. </a:t>
            </a:r>
            <a:r>
              <a:rPr lang="en-US" sz="2200" b="1" dirty="0">
                <a:solidFill>
                  <a:schemeClr val="bg1"/>
                </a:solidFill>
              </a:rPr>
              <a:t>Value: </a:t>
            </a:r>
            <a:r>
              <a:rPr lang="en-US" sz="2200" dirty="0">
                <a:solidFill>
                  <a:schemeClr val="bg1"/>
                </a:solidFill>
              </a:rPr>
              <a:t>Supports health-focused guests and attracts wellness-seekers.</a:t>
            </a:r>
          </a:p>
        </p:txBody>
      </p:sp>
      <p:pic>
        <p:nvPicPr>
          <p:cNvPr id="5" name="Graphic 4" descr="Yoga with solid fill">
            <a:extLst>
              <a:ext uri="{FF2B5EF4-FFF2-40B4-BE49-F238E27FC236}">
                <a16:creationId xmlns:a16="http://schemas.microsoft.com/office/drawing/2014/main" id="{B37915F8-C76A-687B-20F3-E1B77369B0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7780" y="3636012"/>
            <a:ext cx="914400" cy="914400"/>
          </a:xfrm>
          <a:prstGeom prst="rect">
            <a:avLst/>
          </a:prstGeom>
        </p:spPr>
      </p:pic>
      <p:pic>
        <p:nvPicPr>
          <p:cNvPr id="7" name="Graphic 6" descr="Lotus Flower with solid fill">
            <a:extLst>
              <a:ext uri="{FF2B5EF4-FFF2-40B4-BE49-F238E27FC236}">
                <a16:creationId xmlns:a16="http://schemas.microsoft.com/office/drawing/2014/main" id="{95D660AB-13F7-3B3D-E9F6-500EFE579C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4918" y="2017394"/>
            <a:ext cx="914400" cy="914400"/>
          </a:xfrm>
          <a:prstGeom prst="rect">
            <a:avLst/>
          </a:prstGeom>
        </p:spPr>
      </p:pic>
      <p:pic>
        <p:nvPicPr>
          <p:cNvPr id="18" name="Graphic 17" descr="Road with solid fill">
            <a:extLst>
              <a:ext uri="{FF2B5EF4-FFF2-40B4-BE49-F238E27FC236}">
                <a16:creationId xmlns:a16="http://schemas.microsoft.com/office/drawing/2014/main" id="{98398AB7-765E-86C0-A44E-5C9435E774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8442" y="5292743"/>
            <a:ext cx="914400" cy="914400"/>
          </a:xfrm>
          <a:prstGeom prst="rect">
            <a:avLst/>
          </a:prstGeom>
        </p:spPr>
      </p:pic>
    </p:spTree>
    <p:extLst>
      <p:ext uri="{BB962C8B-B14F-4D97-AF65-F5344CB8AC3E}">
        <p14:creationId xmlns:p14="http://schemas.microsoft.com/office/powerpoint/2010/main" val="950752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4DA83-994F-C1E0-EE07-0DCFF426293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91740C8-53DD-49B5-4D80-5FDBAFE062A5}"/>
              </a:ext>
            </a:extLst>
          </p:cNvPr>
          <p:cNvSpPr>
            <a:spLocks noGrp="1"/>
          </p:cNvSpPr>
          <p:nvPr>
            <p:ph type="body" sz="quarter" idx="16"/>
          </p:nvPr>
        </p:nvSpPr>
        <p:spPr/>
        <p:txBody>
          <a:bodyPr/>
          <a:lstStyle/>
          <a:p>
            <a:r>
              <a:rPr lang="en-GB" b="1" dirty="0">
                <a:solidFill>
                  <a:srgbClr val="E96751"/>
                </a:solidFill>
              </a:rPr>
              <a:t>Outdoor &amp; Adventure Activities </a:t>
            </a:r>
            <a:r>
              <a:rPr lang="en-GB" sz="2800" b="0" dirty="0">
                <a:solidFill>
                  <a:srgbClr val="E96751"/>
                </a:solidFill>
              </a:rPr>
              <a:t>(Real Value Integration)</a:t>
            </a:r>
            <a:endParaRPr lang="en-GB" sz="2800" dirty="0">
              <a:solidFill>
                <a:srgbClr val="E96751"/>
              </a:solidFill>
            </a:endParaRPr>
          </a:p>
        </p:txBody>
      </p:sp>
      <p:cxnSp>
        <p:nvCxnSpPr>
          <p:cNvPr id="2" name="Straight Connector 1">
            <a:extLst>
              <a:ext uri="{FF2B5EF4-FFF2-40B4-BE49-F238E27FC236}">
                <a16:creationId xmlns:a16="http://schemas.microsoft.com/office/drawing/2014/main" id="{9F9F6F43-7392-A58D-8E9D-4AC754410625}"/>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0DCBD132-B488-1BD2-ED3C-889296545E12}"/>
              </a:ext>
            </a:extLst>
          </p:cNvPr>
          <p:cNvSpPr/>
          <p:nvPr/>
        </p:nvSpPr>
        <p:spPr>
          <a:xfrm>
            <a:off x="-5346244" y="501923"/>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BE825747-9A20-C6AB-8058-02AD3E6024A3}"/>
              </a:ext>
            </a:extLst>
          </p:cNvPr>
          <p:cNvSpPr/>
          <p:nvPr/>
        </p:nvSpPr>
        <p:spPr>
          <a:xfrm>
            <a:off x="1531042" y="1836191"/>
            <a:ext cx="9882026" cy="1354666"/>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1" name="Oval 10">
            <a:extLst>
              <a:ext uri="{FF2B5EF4-FFF2-40B4-BE49-F238E27FC236}">
                <a16:creationId xmlns:a16="http://schemas.microsoft.com/office/drawing/2014/main" id="{EB90FF18-645F-DD0C-A1AD-647750269740}"/>
              </a:ext>
            </a:extLst>
          </p:cNvPr>
          <p:cNvSpPr/>
          <p:nvPr/>
        </p:nvSpPr>
        <p:spPr>
          <a:xfrm>
            <a:off x="853709" y="18457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solidFill>
                <a:srgbClr val="E96751"/>
              </a:solidFill>
            </a:endParaRPr>
          </a:p>
        </p:txBody>
      </p:sp>
      <p:sp>
        <p:nvSpPr>
          <p:cNvPr id="12" name="Freeform: Shape 11">
            <a:extLst>
              <a:ext uri="{FF2B5EF4-FFF2-40B4-BE49-F238E27FC236}">
                <a16:creationId xmlns:a16="http://schemas.microsoft.com/office/drawing/2014/main" id="{2792C14A-6169-1182-C7C3-DF946D7DBEB4}"/>
              </a:ext>
            </a:extLst>
          </p:cNvPr>
          <p:cNvSpPr/>
          <p:nvPr/>
        </p:nvSpPr>
        <p:spPr>
          <a:xfrm>
            <a:off x="1924980" y="3471333"/>
            <a:ext cx="9488088" cy="1361052"/>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3" name="Oval 12">
            <a:extLst>
              <a:ext uri="{FF2B5EF4-FFF2-40B4-BE49-F238E27FC236}">
                <a16:creationId xmlns:a16="http://schemas.microsoft.com/office/drawing/2014/main" id="{C4957197-FD62-15C4-76D7-DDE1FA25BF65}"/>
              </a:ext>
            </a:extLst>
          </p:cNvPr>
          <p:cNvSpPr/>
          <p:nvPr/>
        </p:nvSpPr>
        <p:spPr>
          <a:xfrm>
            <a:off x="1247646" y="34713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F7B07107-2813-95C3-745F-F9475DE0183D}"/>
              </a:ext>
            </a:extLst>
          </p:cNvPr>
          <p:cNvSpPr/>
          <p:nvPr/>
        </p:nvSpPr>
        <p:spPr>
          <a:xfrm>
            <a:off x="1531042" y="5112861"/>
            <a:ext cx="9882026" cy="133873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5" name="Oval 14">
            <a:extLst>
              <a:ext uri="{FF2B5EF4-FFF2-40B4-BE49-F238E27FC236}">
                <a16:creationId xmlns:a16="http://schemas.microsoft.com/office/drawing/2014/main" id="{6DB9D59D-98CC-9915-A473-80C9CEB4A7FF}"/>
              </a:ext>
            </a:extLst>
          </p:cNvPr>
          <p:cNvSpPr/>
          <p:nvPr/>
        </p:nvSpPr>
        <p:spPr>
          <a:xfrm>
            <a:off x="853709" y="50969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Text Placeholder 4">
            <a:extLst>
              <a:ext uri="{FF2B5EF4-FFF2-40B4-BE49-F238E27FC236}">
                <a16:creationId xmlns:a16="http://schemas.microsoft.com/office/drawing/2014/main" id="{EF915284-8D74-4A76-793E-593C50EB1542}"/>
              </a:ext>
            </a:extLst>
          </p:cNvPr>
          <p:cNvSpPr>
            <a:spLocks noGrp="1"/>
          </p:cNvSpPr>
          <p:nvPr>
            <p:ph type="body" sz="quarter" idx="18"/>
          </p:nvPr>
        </p:nvSpPr>
        <p:spPr>
          <a:xfrm>
            <a:off x="2339609" y="2110656"/>
            <a:ext cx="8942225" cy="901809"/>
          </a:xfrm>
        </p:spPr>
        <p:txBody>
          <a:bodyPr anchor="ctr"/>
          <a:lstStyle/>
          <a:p>
            <a:pPr marL="0" indent="0"/>
            <a:r>
              <a:rPr lang="en-US" sz="2200" b="1" dirty="0">
                <a:solidFill>
                  <a:schemeClr val="bg1"/>
                </a:solidFill>
              </a:rPr>
              <a:t>Guided Hikes, Nature or Mythology Walks: </a:t>
            </a:r>
            <a:r>
              <a:rPr lang="en-US" sz="2200" dirty="0">
                <a:solidFill>
                  <a:schemeClr val="bg1"/>
                </a:solidFill>
              </a:rPr>
              <a:t>€20 guided local hike; €25 for “Legends of the Landscape” storytelling walk. Offer on specific days or through partnership with local eco-guides. </a:t>
            </a:r>
            <a:r>
              <a:rPr lang="en-US" sz="2200" b="1" dirty="0">
                <a:solidFill>
                  <a:schemeClr val="bg1"/>
                </a:solidFill>
              </a:rPr>
              <a:t>Value: </a:t>
            </a:r>
            <a:r>
              <a:rPr lang="en-US" sz="2200" dirty="0">
                <a:solidFill>
                  <a:schemeClr val="bg1"/>
                </a:solidFill>
              </a:rPr>
              <a:t>Adds value to the rural or nature-based location.</a:t>
            </a:r>
          </a:p>
        </p:txBody>
      </p:sp>
      <p:sp>
        <p:nvSpPr>
          <p:cNvPr id="17" name="Text Placeholder 4">
            <a:extLst>
              <a:ext uri="{FF2B5EF4-FFF2-40B4-BE49-F238E27FC236}">
                <a16:creationId xmlns:a16="http://schemas.microsoft.com/office/drawing/2014/main" id="{72F9AF80-466E-8A1C-C061-B763F1F67350}"/>
              </a:ext>
            </a:extLst>
          </p:cNvPr>
          <p:cNvSpPr txBox="1">
            <a:spLocks/>
          </p:cNvSpPr>
          <p:nvPr/>
        </p:nvSpPr>
        <p:spPr>
          <a:xfrm>
            <a:off x="2339608" y="5323360"/>
            <a:ext cx="8942225"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Campfire Kits or Stargazing Packs:  </a:t>
            </a:r>
            <a:r>
              <a:rPr lang="en-US" sz="2200" dirty="0">
                <a:solidFill>
                  <a:schemeClr val="bg1"/>
                </a:solidFill>
              </a:rPr>
              <a:t>€15 stargazing pack with binoculars, blanket, thermos &amp; star map. Market as a romantic or family experience; prepare kits in advance. </a:t>
            </a:r>
            <a:r>
              <a:rPr lang="en-US" sz="2200" b="1" dirty="0">
                <a:solidFill>
                  <a:schemeClr val="bg1"/>
                </a:solidFill>
              </a:rPr>
              <a:t>Value: </a:t>
            </a:r>
            <a:r>
              <a:rPr lang="en-US" sz="2200" dirty="0">
                <a:solidFill>
                  <a:schemeClr val="bg1"/>
                </a:solidFill>
              </a:rPr>
              <a:t>Turns a night under the stars into a curated, memorable moment.</a:t>
            </a:r>
          </a:p>
        </p:txBody>
      </p:sp>
      <p:sp>
        <p:nvSpPr>
          <p:cNvPr id="19" name="Text Placeholder 4">
            <a:extLst>
              <a:ext uri="{FF2B5EF4-FFF2-40B4-BE49-F238E27FC236}">
                <a16:creationId xmlns:a16="http://schemas.microsoft.com/office/drawing/2014/main" id="{9DE8DD61-FCFD-2CDE-DB39-1885DA573DFA}"/>
              </a:ext>
            </a:extLst>
          </p:cNvPr>
          <p:cNvSpPr txBox="1">
            <a:spLocks/>
          </p:cNvSpPr>
          <p:nvPr/>
        </p:nvSpPr>
        <p:spPr>
          <a:xfrm>
            <a:off x="2710832" y="3703009"/>
            <a:ext cx="8571001"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2200" b="1" dirty="0">
                <a:solidFill>
                  <a:schemeClr val="bg1"/>
                </a:solidFill>
              </a:rPr>
              <a:t>Bicycle, Kayak, Paddleboard or Surfboard Rental: </a:t>
            </a:r>
            <a:r>
              <a:rPr lang="en-US" sz="2200" dirty="0">
                <a:solidFill>
                  <a:schemeClr val="bg1"/>
                </a:solidFill>
              </a:rPr>
              <a:t>€15/day bike hire; €30/day surfboard hire. Store equipment onsite or refer to a local outdoor shop for commission. </a:t>
            </a:r>
            <a:r>
              <a:rPr lang="en-US" sz="2200" b="1" dirty="0">
                <a:solidFill>
                  <a:schemeClr val="bg1"/>
                </a:solidFill>
              </a:rPr>
              <a:t>Value: </a:t>
            </a:r>
            <a:r>
              <a:rPr lang="en-US" sz="2200" dirty="0">
                <a:solidFill>
                  <a:schemeClr val="bg1"/>
                </a:solidFill>
              </a:rPr>
              <a:t>Attracts active </a:t>
            </a:r>
            <a:r>
              <a:rPr lang="en-US" sz="2200" dirty="0" err="1">
                <a:solidFill>
                  <a:schemeClr val="bg1"/>
                </a:solidFill>
              </a:rPr>
              <a:t>travellers</a:t>
            </a:r>
            <a:r>
              <a:rPr lang="en-US" sz="2200" dirty="0">
                <a:solidFill>
                  <a:schemeClr val="bg1"/>
                </a:solidFill>
              </a:rPr>
              <a:t> and families, encourages longer stays.</a:t>
            </a:r>
          </a:p>
        </p:txBody>
      </p:sp>
      <p:pic>
        <p:nvPicPr>
          <p:cNvPr id="5" name="Graphic 4" descr="Hike with solid fill">
            <a:extLst>
              <a:ext uri="{FF2B5EF4-FFF2-40B4-BE49-F238E27FC236}">
                <a16:creationId xmlns:a16="http://schemas.microsoft.com/office/drawing/2014/main" id="{7563CA33-F867-15D6-946A-673804382D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8461" y="2056324"/>
            <a:ext cx="914400" cy="914400"/>
          </a:xfrm>
          <a:prstGeom prst="rect">
            <a:avLst/>
          </a:prstGeom>
        </p:spPr>
      </p:pic>
      <p:pic>
        <p:nvPicPr>
          <p:cNvPr id="7" name="Graphic 6" descr="Cycling with solid fill">
            <a:extLst>
              <a:ext uri="{FF2B5EF4-FFF2-40B4-BE49-F238E27FC236}">
                <a16:creationId xmlns:a16="http://schemas.microsoft.com/office/drawing/2014/main" id="{9462A31E-7618-A63E-B771-F5C070113F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7765" y="3636012"/>
            <a:ext cx="914400" cy="914400"/>
          </a:xfrm>
          <a:prstGeom prst="rect">
            <a:avLst/>
          </a:prstGeom>
        </p:spPr>
      </p:pic>
      <p:pic>
        <p:nvPicPr>
          <p:cNvPr id="18" name="Graphic 17" descr="Roasting Marshmallows with solid fill">
            <a:extLst>
              <a:ext uri="{FF2B5EF4-FFF2-40B4-BE49-F238E27FC236}">
                <a16:creationId xmlns:a16="http://schemas.microsoft.com/office/drawing/2014/main" id="{007C3A6D-BA31-AC58-97BE-84329CF6A9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3842" y="5292743"/>
            <a:ext cx="914400" cy="914400"/>
          </a:xfrm>
          <a:prstGeom prst="rect">
            <a:avLst/>
          </a:prstGeom>
        </p:spPr>
      </p:pic>
    </p:spTree>
    <p:extLst>
      <p:ext uri="{BB962C8B-B14F-4D97-AF65-F5344CB8AC3E}">
        <p14:creationId xmlns:p14="http://schemas.microsoft.com/office/powerpoint/2010/main" val="2401331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F2CBC-52A5-4463-CA4F-CD2E18BD4E3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FF688D3-A0E9-3F84-8DB2-15EBAF93D61B}"/>
              </a:ext>
            </a:extLst>
          </p:cNvPr>
          <p:cNvSpPr>
            <a:spLocks noGrp="1"/>
          </p:cNvSpPr>
          <p:nvPr>
            <p:ph type="body" sz="quarter" idx="18"/>
          </p:nvPr>
        </p:nvSpPr>
        <p:spPr>
          <a:xfrm>
            <a:off x="7888941" y="1843806"/>
            <a:ext cx="3954106" cy="870198"/>
          </a:xfrm>
        </p:spPr>
        <p:txBody>
          <a:bodyPr/>
          <a:lstStyle/>
          <a:p>
            <a:pPr algn="r">
              <a:spcAft>
                <a:spcPts val="600"/>
              </a:spcAft>
            </a:pPr>
            <a:r>
              <a:rPr lang="en-US" dirty="0">
                <a:solidFill>
                  <a:schemeClr val="bg1">
                    <a:lumMod val="95000"/>
                  </a:schemeClr>
                </a:solidFill>
              </a:rPr>
              <a:t>Making It Viable – </a:t>
            </a:r>
            <a:r>
              <a:rPr lang="en-US" b="0" dirty="0">
                <a:solidFill>
                  <a:schemeClr val="bg1">
                    <a:lumMod val="95000"/>
                  </a:schemeClr>
                </a:solidFill>
              </a:rPr>
              <a:t>Pricing, Planning &amp; Long-Term Financial Health</a:t>
            </a:r>
          </a:p>
        </p:txBody>
      </p:sp>
      <p:sp>
        <p:nvSpPr>
          <p:cNvPr id="3" name="Text Placeholder 2">
            <a:extLst>
              <a:ext uri="{FF2B5EF4-FFF2-40B4-BE49-F238E27FC236}">
                <a16:creationId xmlns:a16="http://schemas.microsoft.com/office/drawing/2014/main" id="{64196694-A6F8-9E75-BEDD-91B9278F6892}"/>
              </a:ext>
            </a:extLst>
          </p:cNvPr>
          <p:cNvSpPr>
            <a:spLocks noGrp="1"/>
          </p:cNvSpPr>
          <p:nvPr>
            <p:ph type="body" sz="quarter" idx="19"/>
          </p:nvPr>
        </p:nvSpPr>
        <p:spPr>
          <a:xfrm>
            <a:off x="9376759" y="1131491"/>
            <a:ext cx="2466288" cy="319777"/>
          </a:xfrm>
        </p:spPr>
        <p:txBody>
          <a:bodyPr/>
          <a:lstStyle/>
          <a:p>
            <a:pPr marL="0" indent="0" algn="r" defTabSz="914400" rtl="0" eaLnBrk="1" latinLnBrk="0" hangingPunct="1">
              <a:lnSpc>
                <a:spcPct val="100000"/>
              </a:lnSpc>
              <a:spcBef>
                <a:spcPts val="0"/>
              </a:spcBef>
              <a:buFont typeface="Arial" panose="020B0604020202020204" pitchFamily="34" charset="0"/>
              <a:buNone/>
            </a:pPr>
            <a:r>
              <a:rPr lang="en-GB" sz="4400" dirty="0"/>
              <a:t>Module 8</a:t>
            </a:r>
          </a:p>
        </p:txBody>
      </p:sp>
      <p:sp>
        <p:nvSpPr>
          <p:cNvPr id="5" name="Text Placeholder 4">
            <a:extLst>
              <a:ext uri="{FF2B5EF4-FFF2-40B4-BE49-F238E27FC236}">
                <a16:creationId xmlns:a16="http://schemas.microsoft.com/office/drawing/2014/main" id="{7E7E87E4-57FE-7CB9-CD7B-4DE137E5D180}"/>
              </a:ext>
            </a:extLst>
          </p:cNvPr>
          <p:cNvSpPr>
            <a:spLocks noGrp="1"/>
          </p:cNvSpPr>
          <p:nvPr>
            <p:ph type="body" sz="quarter" idx="23"/>
          </p:nvPr>
        </p:nvSpPr>
        <p:spPr>
          <a:xfrm>
            <a:off x="455460" y="3933819"/>
            <a:ext cx="11253303" cy="1248936"/>
          </a:xfrm>
        </p:spPr>
        <p:txBody>
          <a:bodyPr/>
          <a:lstStyle/>
          <a:p>
            <a:r>
              <a:rPr lang="en-US" sz="2800" b="1" dirty="0">
                <a:solidFill>
                  <a:srgbClr val="E96751"/>
                </a:solidFill>
              </a:rPr>
              <a:t>Overview: </a:t>
            </a:r>
            <a:r>
              <a:rPr lang="en-US" dirty="0"/>
              <a:t>Financial success in alternative tourism accommodation doesn’t happen by chance—it’s built on informed planning, smart pricing, and long-term sustainability. This module guides you through the key pillars of financial management, from choosing the right business model and understanding your costs, to pricing strategically, tracking performance, and planning for seasonal changes and future risks. Whether you're just starting out or refining an existing business, these 11 sections will help you build a financially viable, resilient, and values-aligned accommodation offer.</a:t>
            </a:r>
            <a:endParaRPr lang="en-US" dirty="0">
              <a:solidFill>
                <a:srgbClr val="414141"/>
              </a:solidFill>
            </a:endParaRPr>
          </a:p>
        </p:txBody>
      </p:sp>
      <p:sp>
        <p:nvSpPr>
          <p:cNvPr id="8" name="Text Placeholder 7">
            <a:extLst>
              <a:ext uri="{FF2B5EF4-FFF2-40B4-BE49-F238E27FC236}">
                <a16:creationId xmlns:a16="http://schemas.microsoft.com/office/drawing/2014/main" id="{6C82F794-9C55-46A9-7014-D14C78B36667}"/>
              </a:ext>
            </a:extLst>
          </p:cNvPr>
          <p:cNvSpPr>
            <a:spLocks noGrp="1"/>
          </p:cNvSpPr>
          <p:nvPr>
            <p:ph type="body" sz="quarter" idx="66"/>
          </p:nvPr>
        </p:nvSpPr>
        <p:spPr/>
        <p:txBody>
          <a:bodyPr/>
          <a:lstStyle/>
          <a:p>
            <a:r>
              <a:rPr lang="en-GB" dirty="0"/>
              <a:t>Photo Credit: :</a:t>
            </a:r>
          </a:p>
        </p:txBody>
      </p:sp>
      <p:sp>
        <p:nvSpPr>
          <p:cNvPr id="11" name="Slide Number Placeholder 5">
            <a:extLst>
              <a:ext uri="{FF2B5EF4-FFF2-40B4-BE49-F238E27FC236}">
                <a16:creationId xmlns:a16="http://schemas.microsoft.com/office/drawing/2014/main" id="{197C7FAE-AF20-E47D-F038-6AE28908779E}"/>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5</a:t>
            </a:fld>
            <a:endParaRPr lang="fr-CA" dirty="0"/>
          </a:p>
        </p:txBody>
      </p:sp>
      <p:pic>
        <p:nvPicPr>
          <p:cNvPr id="10" name="Picture Placeholder 9" descr="A hand putting money into a box&#10;&#10;AI-generated content may be incorrect.">
            <a:extLst>
              <a:ext uri="{FF2B5EF4-FFF2-40B4-BE49-F238E27FC236}">
                <a16:creationId xmlns:a16="http://schemas.microsoft.com/office/drawing/2014/main" id="{B5A7023A-A006-D53D-BA8C-558F292E2CE9}"/>
              </a:ext>
            </a:extLst>
          </p:cNvPr>
          <p:cNvPicPr>
            <a:picLocks noGrp="1" noChangeAspect="1"/>
          </p:cNvPicPr>
          <p:nvPr>
            <p:ph type="pic" sz="quarter" idx="22"/>
          </p:nvPr>
        </p:nvPicPr>
        <p:blipFill>
          <a:blip r:embed="rId2"/>
          <a:srcRect t="8661" b="8661"/>
          <a:stretch>
            <a:fillRect/>
          </a:stretch>
        </p:blipFill>
        <p:spPr>
          <a:xfrm>
            <a:off x="1" y="148453"/>
            <a:ext cx="6777318" cy="3738500"/>
          </a:xfrm>
        </p:spPr>
      </p:pic>
    </p:spTree>
    <p:extLst>
      <p:ext uri="{BB962C8B-B14F-4D97-AF65-F5344CB8AC3E}">
        <p14:creationId xmlns:p14="http://schemas.microsoft.com/office/powerpoint/2010/main" val="32708706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423CF-09E9-49CE-5609-4D7CD9CAC98F}"/>
            </a:ext>
          </a:extLst>
        </p:cNvPr>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138CB12D-92F2-5F64-95C6-D91744AA1E4C}"/>
              </a:ext>
            </a:extLst>
          </p:cNvPr>
          <p:cNvGraphicFramePr>
            <a:graphicFrameLocks noGrp="1"/>
          </p:cNvGraphicFramePr>
          <p:nvPr>
            <p:extLst>
              <p:ext uri="{D42A27DB-BD31-4B8C-83A1-F6EECF244321}">
                <p14:modId xmlns:p14="http://schemas.microsoft.com/office/powerpoint/2010/main" val="3776806389"/>
              </p:ext>
            </p:extLst>
          </p:nvPr>
        </p:nvGraphicFramePr>
        <p:xfrm>
          <a:off x="721982" y="1776941"/>
          <a:ext cx="10600833" cy="3566160"/>
        </p:xfrm>
        <a:graphic>
          <a:graphicData uri="http://schemas.openxmlformats.org/drawingml/2006/table">
            <a:tbl>
              <a:tblPr firstRow="1" bandRow="1">
                <a:tableStyleId>{5C22544A-7EE6-4342-B048-85BDC9FD1C3A}</a:tableStyleId>
              </a:tblPr>
              <a:tblGrid>
                <a:gridCol w="3533611">
                  <a:extLst>
                    <a:ext uri="{9D8B030D-6E8A-4147-A177-3AD203B41FA5}">
                      <a16:colId xmlns:a16="http://schemas.microsoft.com/office/drawing/2014/main" val="3672560847"/>
                    </a:ext>
                  </a:extLst>
                </a:gridCol>
                <a:gridCol w="3533611">
                  <a:extLst>
                    <a:ext uri="{9D8B030D-6E8A-4147-A177-3AD203B41FA5}">
                      <a16:colId xmlns:a16="http://schemas.microsoft.com/office/drawing/2014/main" val="2281810728"/>
                    </a:ext>
                  </a:extLst>
                </a:gridCol>
                <a:gridCol w="3533611">
                  <a:extLst>
                    <a:ext uri="{9D8B030D-6E8A-4147-A177-3AD203B41FA5}">
                      <a16:colId xmlns:a16="http://schemas.microsoft.com/office/drawing/2014/main" val="1963352348"/>
                    </a:ext>
                  </a:extLst>
                </a:gridCol>
              </a:tblGrid>
              <a:tr h="370840">
                <a:tc>
                  <a:txBody>
                    <a:bodyPr/>
                    <a:lstStyle/>
                    <a:p>
                      <a:pPr algn="ctr"/>
                      <a:r>
                        <a:rPr lang="en-IE" sz="2400" dirty="0"/>
                        <a:t>Creative Experiences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ctr"/>
                      <a:r>
                        <a:rPr lang="en-IE" sz="2400" dirty="0"/>
                        <a:t>Eco &amp; Farm Tourism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ctr"/>
                      <a:r>
                        <a:rPr lang="en-IE" sz="2400" dirty="0"/>
                        <a:t>Retail &amp; Merchandise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379626245"/>
                  </a:ext>
                </a:extLst>
              </a:tr>
              <a:tr h="370840">
                <a:tc>
                  <a:txBody>
                    <a:bodyPr/>
                    <a:lstStyle/>
                    <a:p>
                      <a:pPr marL="342900" indent="-342900">
                        <a:buFont typeface="Arial" panose="020B0604020202020204" pitchFamily="34" charset="0"/>
                        <a:buChar char="•"/>
                      </a:pPr>
                      <a:r>
                        <a:rPr lang="en-US" sz="2200" b="1" dirty="0">
                          <a:solidFill>
                            <a:srgbClr val="595959"/>
                          </a:solidFill>
                        </a:rPr>
                        <a:t>Craft workshops </a:t>
                      </a:r>
                      <a:r>
                        <a:rPr lang="en-US" sz="2200" dirty="0">
                          <a:solidFill>
                            <a:srgbClr val="595959"/>
                          </a:solidFill>
                        </a:rPr>
                        <a:t>(e.g. pottery, basket weaving)</a:t>
                      </a:r>
                    </a:p>
                    <a:p>
                      <a:pPr marL="342900" indent="-342900">
                        <a:buFont typeface="Arial" panose="020B0604020202020204" pitchFamily="34" charset="0"/>
                        <a:buChar char="•"/>
                      </a:pPr>
                      <a:r>
                        <a:rPr lang="en-US" sz="2200" b="1" dirty="0">
                          <a:solidFill>
                            <a:srgbClr val="595959"/>
                          </a:solidFill>
                        </a:rPr>
                        <a:t>Cooking or baking </a:t>
                      </a:r>
                      <a:r>
                        <a:rPr lang="en-US" sz="2200" dirty="0">
                          <a:solidFill>
                            <a:srgbClr val="595959"/>
                          </a:solidFill>
                        </a:rPr>
                        <a:t>lessons (e.g. sourdough, boxty)</a:t>
                      </a:r>
                    </a:p>
                    <a:p>
                      <a:pPr marL="342900" indent="-342900">
                        <a:buFont typeface="Arial" panose="020B0604020202020204" pitchFamily="34" charset="0"/>
                        <a:buChar char="•"/>
                      </a:pPr>
                      <a:r>
                        <a:rPr lang="en-US" sz="2200" b="1" dirty="0">
                          <a:solidFill>
                            <a:srgbClr val="595959"/>
                          </a:solidFill>
                        </a:rPr>
                        <a:t>Art or photography </a:t>
                      </a:r>
                      <a:r>
                        <a:rPr lang="en-US" sz="2200" dirty="0">
                          <a:solidFill>
                            <a:srgbClr val="595959"/>
                          </a:solidFill>
                        </a:rPr>
                        <a:t>classes using the local landscape</a:t>
                      </a:r>
                    </a:p>
                    <a:p>
                      <a:pPr marL="342900" indent="-342900">
                        <a:buFont typeface="Arial" panose="020B0604020202020204" pitchFamily="34" charset="0"/>
                        <a:buChar char="•"/>
                      </a:pPr>
                      <a:r>
                        <a:rPr lang="en-US" sz="2200" b="1" dirty="0">
                          <a:solidFill>
                            <a:srgbClr val="595959"/>
                          </a:solidFill>
                        </a:rPr>
                        <a:t>Writing or journaling </a:t>
                      </a:r>
                      <a:r>
                        <a:rPr lang="en-US" sz="2200" dirty="0">
                          <a:solidFill>
                            <a:srgbClr val="595959"/>
                          </a:solidFill>
                        </a:rPr>
                        <a:t>retreat services</a:t>
                      </a:r>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200" b="1" kern="1200" dirty="0">
                          <a:solidFill>
                            <a:srgbClr val="595959"/>
                          </a:solidFill>
                          <a:latin typeface="+mn-lt"/>
                          <a:ea typeface="+mn-ea"/>
                          <a:cs typeface="+mn-cs"/>
                        </a:rPr>
                        <a:t>Animal</a:t>
                      </a:r>
                      <a:r>
                        <a:rPr lang="en-US" sz="2200" kern="1200" dirty="0">
                          <a:solidFill>
                            <a:srgbClr val="595959"/>
                          </a:solidFill>
                          <a:latin typeface="+mn-lt"/>
                          <a:ea typeface="+mn-ea"/>
                          <a:cs typeface="+mn-cs"/>
                        </a:rPr>
                        <a:t> feeding or farm tours (family-friendly)</a:t>
                      </a:r>
                    </a:p>
                    <a:p>
                      <a:pPr marL="342900" indent="-342900">
                        <a:buFont typeface="Arial" panose="020B0604020202020204" pitchFamily="34" charset="0"/>
                        <a:buChar char="•"/>
                      </a:pPr>
                      <a:r>
                        <a:rPr lang="en-US" sz="2200" b="1" kern="1200" dirty="0">
                          <a:solidFill>
                            <a:srgbClr val="595959"/>
                          </a:solidFill>
                          <a:latin typeface="+mn-lt"/>
                          <a:ea typeface="+mn-ea"/>
                          <a:cs typeface="+mn-cs"/>
                        </a:rPr>
                        <a:t>Gardening </a:t>
                      </a:r>
                      <a:r>
                        <a:rPr lang="en-US" sz="2200" kern="1200" dirty="0">
                          <a:solidFill>
                            <a:srgbClr val="595959"/>
                          </a:solidFill>
                          <a:latin typeface="+mn-lt"/>
                          <a:ea typeface="+mn-ea"/>
                          <a:cs typeface="+mn-cs"/>
                        </a:rPr>
                        <a:t>or permaculture experiences</a:t>
                      </a:r>
                    </a:p>
                    <a:p>
                      <a:pPr marL="342900" indent="-342900">
                        <a:buFont typeface="Arial" panose="020B0604020202020204" pitchFamily="34" charset="0"/>
                        <a:buChar char="•"/>
                      </a:pPr>
                      <a:r>
                        <a:rPr lang="en-US" sz="2200" b="1" kern="1200" dirty="0">
                          <a:solidFill>
                            <a:srgbClr val="595959"/>
                          </a:solidFill>
                          <a:latin typeface="+mn-lt"/>
                          <a:ea typeface="+mn-ea"/>
                          <a:cs typeface="+mn-cs"/>
                        </a:rPr>
                        <a:t>Bee-keeping</a:t>
                      </a:r>
                      <a:r>
                        <a:rPr lang="en-US" sz="2200" kern="1200" dirty="0">
                          <a:solidFill>
                            <a:srgbClr val="595959"/>
                          </a:solidFill>
                          <a:latin typeface="+mn-lt"/>
                          <a:ea typeface="+mn-ea"/>
                          <a:cs typeface="+mn-cs"/>
                        </a:rPr>
                        <a:t> or honey-tasting sessions</a:t>
                      </a:r>
                    </a:p>
                    <a:p>
                      <a:pPr marL="342900" indent="-342900">
                        <a:buFont typeface="Arial" panose="020B0604020202020204" pitchFamily="34" charset="0"/>
                        <a:buChar char="•"/>
                      </a:pPr>
                      <a:r>
                        <a:rPr lang="en-US" sz="2200" b="1" kern="1200" dirty="0">
                          <a:solidFill>
                            <a:srgbClr val="595959"/>
                          </a:solidFill>
                          <a:latin typeface="+mn-lt"/>
                          <a:ea typeface="+mn-ea"/>
                          <a:cs typeface="+mn-cs"/>
                        </a:rPr>
                        <a:t>Organic vegetable</a:t>
                      </a:r>
                      <a:r>
                        <a:rPr lang="en-US" sz="2200" kern="1200" dirty="0">
                          <a:solidFill>
                            <a:srgbClr val="595959"/>
                          </a:solidFill>
                          <a:latin typeface="+mn-lt"/>
                          <a:ea typeface="+mn-ea"/>
                          <a:cs typeface="+mn-cs"/>
                        </a:rPr>
                        <a:t>/egg box sales</a:t>
                      </a:r>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200" b="1" kern="1200" dirty="0">
                          <a:solidFill>
                            <a:srgbClr val="595959"/>
                          </a:solidFill>
                          <a:latin typeface="+mn-lt"/>
                          <a:ea typeface="+mn-ea"/>
                          <a:cs typeface="+mn-cs"/>
                        </a:rPr>
                        <a:t>Local crafts, </a:t>
                      </a:r>
                      <a:r>
                        <a:rPr lang="en-US" sz="2200" kern="1200" dirty="0">
                          <a:solidFill>
                            <a:srgbClr val="595959"/>
                          </a:solidFill>
                          <a:latin typeface="+mn-lt"/>
                          <a:ea typeface="+mn-ea"/>
                          <a:cs typeface="+mn-cs"/>
                        </a:rPr>
                        <a:t>art, or souvenirs for sale</a:t>
                      </a:r>
                    </a:p>
                    <a:p>
                      <a:pPr marL="342900" indent="-342900">
                        <a:buFont typeface="Arial" panose="020B0604020202020204" pitchFamily="34" charset="0"/>
                        <a:buChar char="•"/>
                      </a:pPr>
                      <a:r>
                        <a:rPr lang="en-US" sz="2200" b="1" kern="1200" dirty="0">
                          <a:solidFill>
                            <a:srgbClr val="595959"/>
                          </a:solidFill>
                          <a:latin typeface="+mn-lt"/>
                          <a:ea typeface="+mn-ea"/>
                          <a:cs typeface="+mn-cs"/>
                        </a:rPr>
                        <a:t>Eco-toiletries</a:t>
                      </a:r>
                      <a:r>
                        <a:rPr lang="en-US" sz="2200" kern="1200" dirty="0">
                          <a:solidFill>
                            <a:srgbClr val="595959"/>
                          </a:solidFill>
                          <a:latin typeface="+mn-lt"/>
                          <a:ea typeface="+mn-ea"/>
                          <a:cs typeface="+mn-cs"/>
                        </a:rPr>
                        <a:t> or refill station products</a:t>
                      </a:r>
                    </a:p>
                    <a:p>
                      <a:pPr marL="342900" indent="-342900">
                        <a:buFont typeface="Arial" panose="020B0604020202020204" pitchFamily="34" charset="0"/>
                        <a:buChar char="•"/>
                      </a:pPr>
                      <a:r>
                        <a:rPr lang="en-US" sz="2200" b="1" kern="1200" dirty="0">
                          <a:solidFill>
                            <a:srgbClr val="595959"/>
                          </a:solidFill>
                          <a:latin typeface="+mn-lt"/>
                          <a:ea typeface="+mn-ea"/>
                          <a:cs typeface="+mn-cs"/>
                        </a:rPr>
                        <a:t>Home-branded</a:t>
                      </a:r>
                      <a:r>
                        <a:rPr lang="en-US" sz="2200" kern="1200" dirty="0">
                          <a:solidFill>
                            <a:srgbClr val="595959"/>
                          </a:solidFill>
                          <a:latin typeface="+mn-lt"/>
                          <a:ea typeface="+mn-ea"/>
                          <a:cs typeface="+mn-cs"/>
                        </a:rPr>
                        <a:t> items (e.g. mugs, tote bags, robes)</a:t>
                      </a:r>
                    </a:p>
                    <a:p>
                      <a:pPr marL="342900" indent="-342900">
                        <a:buFont typeface="Arial" panose="020B0604020202020204" pitchFamily="34" charset="0"/>
                        <a:buChar char="•"/>
                      </a:pPr>
                      <a:r>
                        <a:rPr lang="en-US" sz="2200" b="1" kern="1200" dirty="0">
                          <a:solidFill>
                            <a:srgbClr val="595959"/>
                          </a:solidFill>
                          <a:latin typeface="+mn-lt"/>
                          <a:ea typeface="+mn-ea"/>
                          <a:cs typeface="+mn-cs"/>
                        </a:rPr>
                        <a:t>Digital guides </a:t>
                      </a:r>
                      <a:r>
                        <a:rPr lang="en-US" sz="2200" kern="1200" dirty="0">
                          <a:solidFill>
                            <a:srgbClr val="595959"/>
                          </a:solidFill>
                          <a:latin typeface="+mn-lt"/>
                          <a:ea typeface="+mn-ea"/>
                          <a:cs typeface="+mn-cs"/>
                        </a:rPr>
                        <a:t>or travel eBooks</a:t>
                      </a:r>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1245251"/>
                  </a:ext>
                </a:extLst>
              </a:tr>
            </a:tbl>
          </a:graphicData>
        </a:graphic>
      </p:graphicFrame>
      <p:sp>
        <p:nvSpPr>
          <p:cNvPr id="2" name="Text Placeholder 8">
            <a:extLst>
              <a:ext uri="{FF2B5EF4-FFF2-40B4-BE49-F238E27FC236}">
                <a16:creationId xmlns:a16="http://schemas.microsoft.com/office/drawing/2014/main" id="{01C00A8B-B75D-F1A6-08A4-61E856CE2F13}"/>
              </a:ext>
            </a:extLst>
          </p:cNvPr>
          <p:cNvSpPr txBox="1">
            <a:spLocks/>
          </p:cNvSpPr>
          <p:nvPr/>
        </p:nvSpPr>
        <p:spPr>
          <a:xfrm>
            <a:off x="788657" y="513953"/>
            <a:ext cx="1061468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2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Secondary Revenue </a:t>
            </a:r>
            <a:r>
              <a:rPr lang="en-IE" i="1"/>
              <a:t>(Add-On Services &amp; Experiences)</a:t>
            </a:r>
          </a:p>
          <a:p>
            <a:r>
              <a:rPr lang="en-IE" sz="2800" b="0" i="1">
                <a:solidFill>
                  <a:srgbClr val="E96751"/>
                </a:solidFill>
              </a:rPr>
              <a:t>Examples, Integration and How They Add Real Value</a:t>
            </a:r>
          </a:p>
          <a:p>
            <a:endParaRPr lang="en-IE" dirty="0"/>
          </a:p>
        </p:txBody>
      </p:sp>
    </p:spTree>
    <p:extLst>
      <p:ext uri="{BB962C8B-B14F-4D97-AF65-F5344CB8AC3E}">
        <p14:creationId xmlns:p14="http://schemas.microsoft.com/office/powerpoint/2010/main" val="3209016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BC1E8-B7EE-3735-E0B3-E2ACC027118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0C338EA-1704-84FA-CD83-26CB2AA73FAD}"/>
              </a:ext>
            </a:extLst>
          </p:cNvPr>
          <p:cNvSpPr>
            <a:spLocks noGrp="1"/>
          </p:cNvSpPr>
          <p:nvPr>
            <p:ph type="body" sz="quarter" idx="16"/>
          </p:nvPr>
        </p:nvSpPr>
        <p:spPr/>
        <p:txBody>
          <a:bodyPr/>
          <a:lstStyle/>
          <a:p>
            <a:r>
              <a:rPr lang="en-GB" b="1" dirty="0">
                <a:solidFill>
                  <a:srgbClr val="E96751"/>
                </a:solidFill>
              </a:rPr>
              <a:t>Creative &amp; Cultural Workshops </a:t>
            </a:r>
            <a:r>
              <a:rPr lang="en-GB" sz="2800" b="0" dirty="0">
                <a:solidFill>
                  <a:srgbClr val="E96751"/>
                </a:solidFill>
              </a:rPr>
              <a:t>(Real Value Integration)</a:t>
            </a:r>
            <a:endParaRPr lang="en-GB" sz="2800" dirty="0">
              <a:solidFill>
                <a:srgbClr val="E96751"/>
              </a:solidFill>
            </a:endParaRPr>
          </a:p>
        </p:txBody>
      </p:sp>
      <p:cxnSp>
        <p:nvCxnSpPr>
          <p:cNvPr id="2" name="Straight Connector 1">
            <a:extLst>
              <a:ext uri="{FF2B5EF4-FFF2-40B4-BE49-F238E27FC236}">
                <a16:creationId xmlns:a16="http://schemas.microsoft.com/office/drawing/2014/main" id="{AD66B93B-D0AA-7B9C-FF5B-5DCEF89E038F}"/>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5DDA3EFA-2C25-AAC7-C30A-AB84D00793F6}"/>
              </a:ext>
            </a:extLst>
          </p:cNvPr>
          <p:cNvSpPr/>
          <p:nvPr/>
        </p:nvSpPr>
        <p:spPr>
          <a:xfrm>
            <a:off x="-5346244" y="501923"/>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FFF6CC2F-9085-3EB9-EA22-7CA88AD54861}"/>
              </a:ext>
            </a:extLst>
          </p:cNvPr>
          <p:cNvSpPr/>
          <p:nvPr/>
        </p:nvSpPr>
        <p:spPr>
          <a:xfrm>
            <a:off x="1531042" y="1836191"/>
            <a:ext cx="9882026" cy="1354666"/>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1" name="Oval 10">
            <a:extLst>
              <a:ext uri="{FF2B5EF4-FFF2-40B4-BE49-F238E27FC236}">
                <a16:creationId xmlns:a16="http://schemas.microsoft.com/office/drawing/2014/main" id="{5982D0D5-3477-8258-D5BB-68EE7BEE299E}"/>
              </a:ext>
            </a:extLst>
          </p:cNvPr>
          <p:cNvSpPr/>
          <p:nvPr/>
        </p:nvSpPr>
        <p:spPr>
          <a:xfrm>
            <a:off x="853709" y="18457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solidFill>
                <a:srgbClr val="E96751"/>
              </a:solidFill>
            </a:endParaRPr>
          </a:p>
        </p:txBody>
      </p:sp>
      <p:sp>
        <p:nvSpPr>
          <p:cNvPr id="12" name="Freeform: Shape 11">
            <a:extLst>
              <a:ext uri="{FF2B5EF4-FFF2-40B4-BE49-F238E27FC236}">
                <a16:creationId xmlns:a16="http://schemas.microsoft.com/office/drawing/2014/main" id="{3ACCADEB-A820-69EC-DCF0-1CA351A74628}"/>
              </a:ext>
            </a:extLst>
          </p:cNvPr>
          <p:cNvSpPr/>
          <p:nvPr/>
        </p:nvSpPr>
        <p:spPr>
          <a:xfrm>
            <a:off x="1924980" y="3471333"/>
            <a:ext cx="9488088" cy="1361052"/>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3" name="Oval 12">
            <a:extLst>
              <a:ext uri="{FF2B5EF4-FFF2-40B4-BE49-F238E27FC236}">
                <a16:creationId xmlns:a16="http://schemas.microsoft.com/office/drawing/2014/main" id="{16C95616-B1F3-6063-E064-C7C268F10F12}"/>
              </a:ext>
            </a:extLst>
          </p:cNvPr>
          <p:cNvSpPr/>
          <p:nvPr/>
        </p:nvSpPr>
        <p:spPr>
          <a:xfrm>
            <a:off x="1247646" y="34713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3E6F58AA-F2A0-ABD1-AB89-04272FA400E8}"/>
              </a:ext>
            </a:extLst>
          </p:cNvPr>
          <p:cNvSpPr/>
          <p:nvPr/>
        </p:nvSpPr>
        <p:spPr>
          <a:xfrm>
            <a:off x="1531042" y="5112861"/>
            <a:ext cx="9882026" cy="133873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5" name="Oval 14">
            <a:extLst>
              <a:ext uri="{FF2B5EF4-FFF2-40B4-BE49-F238E27FC236}">
                <a16:creationId xmlns:a16="http://schemas.microsoft.com/office/drawing/2014/main" id="{FDCB26EF-E0E8-DB13-8E93-0AB3C5256EDE}"/>
              </a:ext>
            </a:extLst>
          </p:cNvPr>
          <p:cNvSpPr/>
          <p:nvPr/>
        </p:nvSpPr>
        <p:spPr>
          <a:xfrm>
            <a:off x="853709" y="50969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Text Placeholder 4">
            <a:extLst>
              <a:ext uri="{FF2B5EF4-FFF2-40B4-BE49-F238E27FC236}">
                <a16:creationId xmlns:a16="http://schemas.microsoft.com/office/drawing/2014/main" id="{B05FA4F8-8FDA-A827-B3EC-6E52DA6873D1}"/>
              </a:ext>
            </a:extLst>
          </p:cNvPr>
          <p:cNvSpPr>
            <a:spLocks noGrp="1"/>
          </p:cNvSpPr>
          <p:nvPr>
            <p:ph type="body" sz="quarter" idx="18"/>
          </p:nvPr>
        </p:nvSpPr>
        <p:spPr>
          <a:xfrm>
            <a:off x="2339609" y="2110656"/>
            <a:ext cx="8942225" cy="901809"/>
          </a:xfrm>
        </p:spPr>
        <p:txBody>
          <a:bodyPr anchor="ctr"/>
          <a:lstStyle/>
          <a:p>
            <a:pPr marL="0" indent="0"/>
            <a:r>
              <a:rPr lang="en-US" sz="2200" b="1" dirty="0">
                <a:solidFill>
                  <a:schemeClr val="bg1"/>
                </a:solidFill>
              </a:rPr>
              <a:t>Craft Classes </a:t>
            </a:r>
            <a:r>
              <a:rPr lang="en-US" sz="2200" dirty="0">
                <a:solidFill>
                  <a:schemeClr val="bg1"/>
                </a:solidFill>
              </a:rPr>
              <a:t>(Pottery, Candle Making, Art): €35 for a 2-hour pottery session with a local artist. Run weekly sessions in a shared barn or repurposed space. </a:t>
            </a:r>
            <a:r>
              <a:rPr lang="en-US" sz="2200" b="1" dirty="0">
                <a:solidFill>
                  <a:schemeClr val="bg1"/>
                </a:solidFill>
              </a:rPr>
              <a:t>Value: </a:t>
            </a:r>
            <a:r>
              <a:rPr lang="en-US" sz="2200" dirty="0">
                <a:solidFill>
                  <a:schemeClr val="bg1"/>
                </a:solidFill>
              </a:rPr>
              <a:t>Showcases local talent and attracts guests interested in creativity and slow travel.</a:t>
            </a:r>
          </a:p>
        </p:txBody>
      </p:sp>
      <p:sp>
        <p:nvSpPr>
          <p:cNvPr id="17" name="Text Placeholder 4">
            <a:extLst>
              <a:ext uri="{FF2B5EF4-FFF2-40B4-BE49-F238E27FC236}">
                <a16:creationId xmlns:a16="http://schemas.microsoft.com/office/drawing/2014/main" id="{C1D181D4-D229-DFC8-69B2-DA74DD503922}"/>
              </a:ext>
            </a:extLst>
          </p:cNvPr>
          <p:cNvSpPr txBox="1">
            <a:spLocks/>
          </p:cNvSpPr>
          <p:nvPr/>
        </p:nvSpPr>
        <p:spPr>
          <a:xfrm>
            <a:off x="2339608" y="5323360"/>
            <a:ext cx="8942225"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Photography Walks or Writing Retreats: </a:t>
            </a:r>
            <a:r>
              <a:rPr lang="en-US" sz="2200" dirty="0">
                <a:solidFill>
                  <a:schemeClr val="bg1"/>
                </a:solidFill>
              </a:rPr>
              <a:t>€20 guided photo tour of local landscape. List as an experience, ideal for solo </a:t>
            </a:r>
            <a:r>
              <a:rPr lang="en-US" sz="2200" dirty="0" err="1">
                <a:solidFill>
                  <a:schemeClr val="bg1"/>
                </a:solidFill>
              </a:rPr>
              <a:t>travellers</a:t>
            </a:r>
            <a:r>
              <a:rPr lang="en-US" sz="2200" dirty="0">
                <a:solidFill>
                  <a:schemeClr val="bg1"/>
                </a:solidFill>
              </a:rPr>
              <a:t> or mid-week guests. </a:t>
            </a:r>
            <a:r>
              <a:rPr lang="en-US" sz="2200" b="1" dirty="0">
                <a:solidFill>
                  <a:schemeClr val="bg1"/>
                </a:solidFill>
              </a:rPr>
              <a:t>Value: </a:t>
            </a:r>
            <a:r>
              <a:rPr lang="en-US" sz="2200" dirty="0">
                <a:solidFill>
                  <a:schemeClr val="bg1"/>
                </a:solidFill>
              </a:rPr>
              <a:t>Encourages reflection, mindfulness, and connection to place.</a:t>
            </a:r>
          </a:p>
        </p:txBody>
      </p:sp>
      <p:sp>
        <p:nvSpPr>
          <p:cNvPr id="19" name="Text Placeholder 4">
            <a:extLst>
              <a:ext uri="{FF2B5EF4-FFF2-40B4-BE49-F238E27FC236}">
                <a16:creationId xmlns:a16="http://schemas.microsoft.com/office/drawing/2014/main" id="{4B7EE3AC-BC4F-055F-96C9-83B895A61168}"/>
              </a:ext>
            </a:extLst>
          </p:cNvPr>
          <p:cNvSpPr txBox="1">
            <a:spLocks/>
          </p:cNvSpPr>
          <p:nvPr/>
        </p:nvSpPr>
        <p:spPr>
          <a:xfrm>
            <a:off x="2710832" y="3703009"/>
            <a:ext cx="8571001"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2200" b="1" dirty="0">
                <a:solidFill>
                  <a:schemeClr val="bg1"/>
                </a:solidFill>
              </a:rPr>
              <a:t>Cooking Lessons </a:t>
            </a:r>
            <a:r>
              <a:rPr lang="en-US" sz="2200" dirty="0">
                <a:solidFill>
                  <a:schemeClr val="bg1"/>
                </a:solidFill>
              </a:rPr>
              <a:t>(Local Dishes, Foraging, Baking): €40 sourdough masterclass; €30 Irish boxty-making class. Offer workshops during quieter days or partner with a local chef. </a:t>
            </a:r>
            <a:r>
              <a:rPr lang="en-US" sz="2200" b="1" dirty="0">
                <a:solidFill>
                  <a:schemeClr val="bg1"/>
                </a:solidFill>
              </a:rPr>
              <a:t>Value: </a:t>
            </a:r>
            <a:r>
              <a:rPr lang="en-US" sz="2200" dirty="0">
                <a:solidFill>
                  <a:schemeClr val="bg1"/>
                </a:solidFill>
              </a:rPr>
              <a:t>Celebrates local food heritage and adds authentic </a:t>
            </a:r>
            <a:r>
              <a:rPr lang="en-US" sz="2200" dirty="0" err="1">
                <a:solidFill>
                  <a:schemeClr val="bg1"/>
                </a:solidFill>
              </a:rPr>
              <a:t>flavour</a:t>
            </a:r>
            <a:r>
              <a:rPr lang="en-US" sz="2200" dirty="0">
                <a:solidFill>
                  <a:schemeClr val="bg1"/>
                </a:solidFill>
              </a:rPr>
              <a:t> to the stay.</a:t>
            </a:r>
          </a:p>
        </p:txBody>
      </p:sp>
      <p:pic>
        <p:nvPicPr>
          <p:cNvPr id="32" name="Graphic 31" descr="Chef Hat outline">
            <a:extLst>
              <a:ext uri="{FF2B5EF4-FFF2-40B4-BE49-F238E27FC236}">
                <a16:creationId xmlns:a16="http://schemas.microsoft.com/office/drawing/2014/main" id="{FD642334-089D-06E6-E222-066C3488FA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5208" y="3700569"/>
            <a:ext cx="914400" cy="914400"/>
          </a:xfrm>
          <a:prstGeom prst="rect">
            <a:avLst/>
          </a:prstGeom>
        </p:spPr>
      </p:pic>
      <p:pic>
        <p:nvPicPr>
          <p:cNvPr id="5" name="Graphic 4" descr="Palette with solid fill">
            <a:extLst>
              <a:ext uri="{FF2B5EF4-FFF2-40B4-BE49-F238E27FC236}">
                <a16:creationId xmlns:a16="http://schemas.microsoft.com/office/drawing/2014/main" id="{64B41887-3AA3-BF25-D37C-1705590A85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3842" y="1985115"/>
            <a:ext cx="914400" cy="914400"/>
          </a:xfrm>
          <a:prstGeom prst="rect">
            <a:avLst/>
          </a:prstGeom>
        </p:spPr>
      </p:pic>
      <p:pic>
        <p:nvPicPr>
          <p:cNvPr id="7" name="Graphic 6" descr="Camera with solid fill">
            <a:extLst>
              <a:ext uri="{FF2B5EF4-FFF2-40B4-BE49-F238E27FC236}">
                <a16:creationId xmlns:a16="http://schemas.microsoft.com/office/drawing/2014/main" id="{A4B65F1D-F8F3-0B10-86ED-C734BBD3F9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461" y="5292743"/>
            <a:ext cx="914400" cy="914400"/>
          </a:xfrm>
          <a:prstGeom prst="rect">
            <a:avLst/>
          </a:prstGeom>
        </p:spPr>
      </p:pic>
    </p:spTree>
    <p:extLst>
      <p:ext uri="{BB962C8B-B14F-4D97-AF65-F5344CB8AC3E}">
        <p14:creationId xmlns:p14="http://schemas.microsoft.com/office/powerpoint/2010/main" val="29711855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44F6E-667D-B3C9-2D32-1D5DA2EE48B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78302A7-FA58-FCB0-407F-6A1316697B5D}"/>
              </a:ext>
            </a:extLst>
          </p:cNvPr>
          <p:cNvSpPr>
            <a:spLocks noGrp="1"/>
          </p:cNvSpPr>
          <p:nvPr>
            <p:ph type="body" sz="quarter" idx="16"/>
          </p:nvPr>
        </p:nvSpPr>
        <p:spPr/>
        <p:txBody>
          <a:bodyPr/>
          <a:lstStyle/>
          <a:p>
            <a:r>
              <a:rPr lang="en-GB" b="1" dirty="0">
                <a:solidFill>
                  <a:srgbClr val="E96751"/>
                </a:solidFill>
              </a:rPr>
              <a:t>Farm &amp; Nature-Based Experiences </a:t>
            </a:r>
            <a:r>
              <a:rPr lang="en-GB" sz="2800" b="0" dirty="0">
                <a:solidFill>
                  <a:srgbClr val="E96751"/>
                </a:solidFill>
              </a:rPr>
              <a:t>(Real Value Integration)</a:t>
            </a:r>
            <a:endParaRPr lang="en-GB" sz="2800" dirty="0">
              <a:solidFill>
                <a:srgbClr val="E96751"/>
              </a:solidFill>
            </a:endParaRPr>
          </a:p>
        </p:txBody>
      </p:sp>
      <p:cxnSp>
        <p:nvCxnSpPr>
          <p:cNvPr id="2" name="Straight Connector 1">
            <a:extLst>
              <a:ext uri="{FF2B5EF4-FFF2-40B4-BE49-F238E27FC236}">
                <a16:creationId xmlns:a16="http://schemas.microsoft.com/office/drawing/2014/main" id="{5381E2CE-0B87-68FD-13D1-B243A7C8CCE8}"/>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A8365940-7071-140C-76BF-89EFB43FF365}"/>
              </a:ext>
            </a:extLst>
          </p:cNvPr>
          <p:cNvSpPr/>
          <p:nvPr/>
        </p:nvSpPr>
        <p:spPr>
          <a:xfrm>
            <a:off x="-5346244" y="501923"/>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9A0420A5-63CB-1E94-64F7-D54CC43ECF34}"/>
              </a:ext>
            </a:extLst>
          </p:cNvPr>
          <p:cNvSpPr/>
          <p:nvPr/>
        </p:nvSpPr>
        <p:spPr>
          <a:xfrm>
            <a:off x="1531042" y="1836191"/>
            <a:ext cx="9882026" cy="1354666"/>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1" name="Oval 10">
            <a:extLst>
              <a:ext uri="{FF2B5EF4-FFF2-40B4-BE49-F238E27FC236}">
                <a16:creationId xmlns:a16="http://schemas.microsoft.com/office/drawing/2014/main" id="{C0556E33-FC63-C634-33AB-D2F5E9F20C2A}"/>
              </a:ext>
            </a:extLst>
          </p:cNvPr>
          <p:cNvSpPr/>
          <p:nvPr/>
        </p:nvSpPr>
        <p:spPr>
          <a:xfrm>
            <a:off x="853709" y="18457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solidFill>
                <a:srgbClr val="E96751"/>
              </a:solidFill>
            </a:endParaRPr>
          </a:p>
        </p:txBody>
      </p:sp>
      <p:sp>
        <p:nvSpPr>
          <p:cNvPr id="12" name="Freeform: Shape 11">
            <a:extLst>
              <a:ext uri="{FF2B5EF4-FFF2-40B4-BE49-F238E27FC236}">
                <a16:creationId xmlns:a16="http://schemas.microsoft.com/office/drawing/2014/main" id="{2DC2476C-41DD-FB2F-B850-D00943B3F02F}"/>
              </a:ext>
            </a:extLst>
          </p:cNvPr>
          <p:cNvSpPr/>
          <p:nvPr/>
        </p:nvSpPr>
        <p:spPr>
          <a:xfrm>
            <a:off x="1924980" y="3471333"/>
            <a:ext cx="9488088" cy="1361052"/>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3" name="Oval 12">
            <a:extLst>
              <a:ext uri="{FF2B5EF4-FFF2-40B4-BE49-F238E27FC236}">
                <a16:creationId xmlns:a16="http://schemas.microsoft.com/office/drawing/2014/main" id="{D5798F54-12C6-1D6B-C4FF-D997A0862416}"/>
              </a:ext>
            </a:extLst>
          </p:cNvPr>
          <p:cNvSpPr/>
          <p:nvPr/>
        </p:nvSpPr>
        <p:spPr>
          <a:xfrm>
            <a:off x="1247646" y="34713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5708413B-D5F8-FAC6-BD03-0EA38FFE804F}"/>
              </a:ext>
            </a:extLst>
          </p:cNvPr>
          <p:cNvSpPr/>
          <p:nvPr/>
        </p:nvSpPr>
        <p:spPr>
          <a:xfrm>
            <a:off x="1531042" y="5112861"/>
            <a:ext cx="9882026" cy="133873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5" name="Oval 14">
            <a:extLst>
              <a:ext uri="{FF2B5EF4-FFF2-40B4-BE49-F238E27FC236}">
                <a16:creationId xmlns:a16="http://schemas.microsoft.com/office/drawing/2014/main" id="{F2DAAD13-3520-7B26-EBE5-80FAC5228060}"/>
              </a:ext>
            </a:extLst>
          </p:cNvPr>
          <p:cNvSpPr/>
          <p:nvPr/>
        </p:nvSpPr>
        <p:spPr>
          <a:xfrm>
            <a:off x="853709" y="50969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Text Placeholder 4">
            <a:extLst>
              <a:ext uri="{FF2B5EF4-FFF2-40B4-BE49-F238E27FC236}">
                <a16:creationId xmlns:a16="http://schemas.microsoft.com/office/drawing/2014/main" id="{103B3B2C-0ED4-33EA-2980-0667C8D3E996}"/>
              </a:ext>
            </a:extLst>
          </p:cNvPr>
          <p:cNvSpPr>
            <a:spLocks noGrp="1"/>
          </p:cNvSpPr>
          <p:nvPr>
            <p:ph type="body" sz="quarter" idx="18"/>
          </p:nvPr>
        </p:nvSpPr>
        <p:spPr>
          <a:xfrm>
            <a:off x="2339609" y="2110656"/>
            <a:ext cx="8942225" cy="901809"/>
          </a:xfrm>
        </p:spPr>
        <p:txBody>
          <a:bodyPr anchor="ctr"/>
          <a:lstStyle/>
          <a:p>
            <a:pPr marL="0" indent="0"/>
            <a:r>
              <a:rPr lang="en-US" sz="2200" b="1" dirty="0">
                <a:solidFill>
                  <a:schemeClr val="bg1"/>
                </a:solidFill>
              </a:rPr>
              <a:t>Animal Encounters or Feeding Sessions: </a:t>
            </a:r>
            <a:r>
              <a:rPr lang="en-US" sz="2200" dirty="0">
                <a:solidFill>
                  <a:schemeClr val="bg1"/>
                </a:solidFill>
              </a:rPr>
              <a:t>€5 child-friendly goat feeding session or mini farm tour.  Safe fencing, clear schedule, and optional booking through your site.</a:t>
            </a:r>
            <a:r>
              <a:rPr lang="en-US" sz="2200" b="1" dirty="0">
                <a:solidFill>
                  <a:schemeClr val="bg1"/>
                </a:solidFill>
              </a:rPr>
              <a:t> Value: </a:t>
            </a:r>
            <a:r>
              <a:rPr lang="en-US" sz="2200" dirty="0">
                <a:solidFill>
                  <a:schemeClr val="bg1"/>
                </a:solidFill>
              </a:rPr>
              <a:t>Enhances family-friendliness and authenticity.</a:t>
            </a:r>
          </a:p>
        </p:txBody>
      </p:sp>
      <p:sp>
        <p:nvSpPr>
          <p:cNvPr id="17" name="Text Placeholder 4">
            <a:extLst>
              <a:ext uri="{FF2B5EF4-FFF2-40B4-BE49-F238E27FC236}">
                <a16:creationId xmlns:a16="http://schemas.microsoft.com/office/drawing/2014/main" id="{93A18825-EF01-41B3-3732-3D12B89D9E37}"/>
              </a:ext>
            </a:extLst>
          </p:cNvPr>
          <p:cNvSpPr txBox="1">
            <a:spLocks/>
          </p:cNvSpPr>
          <p:nvPr/>
        </p:nvSpPr>
        <p:spPr>
          <a:xfrm>
            <a:off x="2339608" y="5323360"/>
            <a:ext cx="8942225"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Bee-Keeping or Honey Sampling: </a:t>
            </a:r>
            <a:r>
              <a:rPr lang="en-US" sz="2200" dirty="0">
                <a:solidFill>
                  <a:schemeClr val="bg1"/>
                </a:solidFill>
              </a:rPr>
              <a:t>€15 bee education tour + honey tasting. Create safety protocols, provide suits or observation windows.</a:t>
            </a:r>
            <a:r>
              <a:rPr lang="en-US" sz="2200" b="1" dirty="0">
                <a:solidFill>
                  <a:schemeClr val="bg1"/>
                </a:solidFill>
              </a:rPr>
              <a:t> </a:t>
            </a:r>
          </a:p>
          <a:p>
            <a:pPr marL="0" indent="0"/>
            <a:r>
              <a:rPr lang="en-US" sz="2200" b="1" dirty="0">
                <a:solidFill>
                  <a:schemeClr val="bg1"/>
                </a:solidFill>
              </a:rPr>
              <a:t>Value: </a:t>
            </a:r>
            <a:r>
              <a:rPr lang="en-US" sz="2200" dirty="0">
                <a:solidFill>
                  <a:schemeClr val="bg1"/>
                </a:solidFill>
              </a:rPr>
              <a:t>Offers a rare, educational eco-tourism experience.</a:t>
            </a:r>
          </a:p>
        </p:txBody>
      </p:sp>
      <p:sp>
        <p:nvSpPr>
          <p:cNvPr id="19" name="Text Placeholder 4">
            <a:extLst>
              <a:ext uri="{FF2B5EF4-FFF2-40B4-BE49-F238E27FC236}">
                <a16:creationId xmlns:a16="http://schemas.microsoft.com/office/drawing/2014/main" id="{BA0C0855-BE87-F2F2-C1E5-B6FE1BA1BA98}"/>
              </a:ext>
            </a:extLst>
          </p:cNvPr>
          <p:cNvSpPr txBox="1">
            <a:spLocks/>
          </p:cNvSpPr>
          <p:nvPr/>
        </p:nvSpPr>
        <p:spPr>
          <a:xfrm>
            <a:off x="2710832" y="3703009"/>
            <a:ext cx="8571001"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2200" b="1" dirty="0">
                <a:solidFill>
                  <a:schemeClr val="bg1"/>
                </a:solidFill>
              </a:rPr>
              <a:t>Eco-Garden Tours or Harvest Experiences: </a:t>
            </a:r>
            <a:r>
              <a:rPr lang="en-US" sz="2200" dirty="0">
                <a:solidFill>
                  <a:schemeClr val="bg1"/>
                </a:solidFill>
              </a:rPr>
              <a:t>€10 guided garden tour or “pick your own veggies” session. Use raised beds or polytunnels; invite guests to harvest for their meal.</a:t>
            </a:r>
            <a:r>
              <a:rPr lang="en-US" sz="2200" b="1" dirty="0">
                <a:solidFill>
                  <a:schemeClr val="bg1"/>
                </a:solidFill>
              </a:rPr>
              <a:t> </a:t>
            </a:r>
          </a:p>
          <a:p>
            <a:pPr marL="0" indent="0">
              <a:spcBef>
                <a:spcPts val="0"/>
              </a:spcBef>
            </a:pPr>
            <a:r>
              <a:rPr lang="en-US" sz="2200" b="1" dirty="0">
                <a:solidFill>
                  <a:schemeClr val="bg1"/>
                </a:solidFill>
              </a:rPr>
              <a:t>Value: </a:t>
            </a:r>
            <a:r>
              <a:rPr lang="en-US" sz="2200" dirty="0">
                <a:solidFill>
                  <a:schemeClr val="bg1"/>
                </a:solidFill>
              </a:rPr>
              <a:t>Connects guests to sustainability and the land.</a:t>
            </a:r>
          </a:p>
        </p:txBody>
      </p:sp>
      <p:pic>
        <p:nvPicPr>
          <p:cNvPr id="5" name="Graphic 4" descr="Bee with solid fill">
            <a:extLst>
              <a:ext uri="{FF2B5EF4-FFF2-40B4-BE49-F238E27FC236}">
                <a16:creationId xmlns:a16="http://schemas.microsoft.com/office/drawing/2014/main" id="{0387E6D2-5B58-A553-18BB-03E03F961E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2844" y="5332885"/>
            <a:ext cx="914400" cy="914400"/>
          </a:xfrm>
          <a:prstGeom prst="rect">
            <a:avLst/>
          </a:prstGeom>
        </p:spPr>
      </p:pic>
      <p:pic>
        <p:nvPicPr>
          <p:cNvPr id="7" name="Graphic 6" descr="Watering pot with solid fill">
            <a:extLst>
              <a:ext uri="{FF2B5EF4-FFF2-40B4-BE49-F238E27FC236}">
                <a16:creationId xmlns:a16="http://schemas.microsoft.com/office/drawing/2014/main" id="{402AFD1A-C079-8D18-39F5-29444A0D6B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31042" y="3693483"/>
            <a:ext cx="914400" cy="914400"/>
          </a:xfrm>
          <a:prstGeom prst="rect">
            <a:avLst/>
          </a:prstGeom>
        </p:spPr>
      </p:pic>
      <p:pic>
        <p:nvPicPr>
          <p:cNvPr id="18" name="Graphic 17" descr="Paw prints with solid fill">
            <a:extLst>
              <a:ext uri="{FF2B5EF4-FFF2-40B4-BE49-F238E27FC236}">
                <a16:creationId xmlns:a16="http://schemas.microsoft.com/office/drawing/2014/main" id="{39891E47-3F7E-AD5E-C97E-EA4D3E3FA4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3885" y="2056323"/>
            <a:ext cx="914400" cy="914400"/>
          </a:xfrm>
          <a:prstGeom prst="rect">
            <a:avLst/>
          </a:prstGeom>
        </p:spPr>
      </p:pic>
    </p:spTree>
    <p:extLst>
      <p:ext uri="{BB962C8B-B14F-4D97-AF65-F5344CB8AC3E}">
        <p14:creationId xmlns:p14="http://schemas.microsoft.com/office/powerpoint/2010/main" val="12961652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E8F79-7086-424C-F943-F13BC318535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CED1483-60C1-3915-9238-D56574472167}"/>
              </a:ext>
            </a:extLst>
          </p:cNvPr>
          <p:cNvSpPr>
            <a:spLocks noGrp="1"/>
          </p:cNvSpPr>
          <p:nvPr>
            <p:ph type="body" sz="quarter" idx="16"/>
          </p:nvPr>
        </p:nvSpPr>
        <p:spPr/>
        <p:txBody>
          <a:bodyPr/>
          <a:lstStyle/>
          <a:p>
            <a:r>
              <a:rPr lang="en-GB" b="1" dirty="0">
                <a:solidFill>
                  <a:srgbClr val="E96751"/>
                </a:solidFill>
              </a:rPr>
              <a:t>Onsite Retail &amp; Merchandise </a:t>
            </a:r>
            <a:r>
              <a:rPr lang="en-GB" sz="2800" b="0" dirty="0">
                <a:solidFill>
                  <a:srgbClr val="E96751"/>
                </a:solidFill>
              </a:rPr>
              <a:t>(Real Value Integration)</a:t>
            </a:r>
            <a:endParaRPr lang="en-GB" sz="2800" dirty="0">
              <a:solidFill>
                <a:srgbClr val="E96751"/>
              </a:solidFill>
            </a:endParaRPr>
          </a:p>
        </p:txBody>
      </p:sp>
      <p:cxnSp>
        <p:nvCxnSpPr>
          <p:cNvPr id="2" name="Straight Connector 1">
            <a:extLst>
              <a:ext uri="{FF2B5EF4-FFF2-40B4-BE49-F238E27FC236}">
                <a16:creationId xmlns:a16="http://schemas.microsoft.com/office/drawing/2014/main" id="{448DF97A-2D90-4F0B-FBD7-BA72AE6472A5}"/>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C7498581-FA80-2674-934B-BB207C220DD4}"/>
              </a:ext>
            </a:extLst>
          </p:cNvPr>
          <p:cNvSpPr/>
          <p:nvPr/>
        </p:nvSpPr>
        <p:spPr>
          <a:xfrm>
            <a:off x="-5346244" y="501923"/>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0065F60B-F5DC-F9A8-6D86-2F42732F43D0}"/>
              </a:ext>
            </a:extLst>
          </p:cNvPr>
          <p:cNvSpPr/>
          <p:nvPr/>
        </p:nvSpPr>
        <p:spPr>
          <a:xfrm>
            <a:off x="1531042" y="1836191"/>
            <a:ext cx="9882026" cy="1354666"/>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1" name="Oval 10">
            <a:extLst>
              <a:ext uri="{FF2B5EF4-FFF2-40B4-BE49-F238E27FC236}">
                <a16:creationId xmlns:a16="http://schemas.microsoft.com/office/drawing/2014/main" id="{D3AC55CE-D8A9-63D0-C919-310B3C5D822A}"/>
              </a:ext>
            </a:extLst>
          </p:cNvPr>
          <p:cNvSpPr/>
          <p:nvPr/>
        </p:nvSpPr>
        <p:spPr>
          <a:xfrm>
            <a:off x="853709" y="18457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solidFill>
                <a:srgbClr val="E96751"/>
              </a:solidFill>
            </a:endParaRPr>
          </a:p>
        </p:txBody>
      </p:sp>
      <p:sp>
        <p:nvSpPr>
          <p:cNvPr id="12" name="Freeform: Shape 11">
            <a:extLst>
              <a:ext uri="{FF2B5EF4-FFF2-40B4-BE49-F238E27FC236}">
                <a16:creationId xmlns:a16="http://schemas.microsoft.com/office/drawing/2014/main" id="{F8536B0F-1EEE-2DDE-81B1-BF835456F6AF}"/>
              </a:ext>
            </a:extLst>
          </p:cNvPr>
          <p:cNvSpPr/>
          <p:nvPr/>
        </p:nvSpPr>
        <p:spPr>
          <a:xfrm>
            <a:off x="1924980" y="3471333"/>
            <a:ext cx="9488088" cy="1361052"/>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3" name="Oval 12">
            <a:extLst>
              <a:ext uri="{FF2B5EF4-FFF2-40B4-BE49-F238E27FC236}">
                <a16:creationId xmlns:a16="http://schemas.microsoft.com/office/drawing/2014/main" id="{A43987BA-7DAF-B486-DD0F-FA86D2C998CA}"/>
              </a:ext>
            </a:extLst>
          </p:cNvPr>
          <p:cNvSpPr/>
          <p:nvPr/>
        </p:nvSpPr>
        <p:spPr>
          <a:xfrm>
            <a:off x="1247646" y="34713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82766D5F-B1D3-B2C4-523D-8A6D0B300C06}"/>
              </a:ext>
            </a:extLst>
          </p:cNvPr>
          <p:cNvSpPr/>
          <p:nvPr/>
        </p:nvSpPr>
        <p:spPr>
          <a:xfrm>
            <a:off x="1531042" y="5112861"/>
            <a:ext cx="9882026" cy="133873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5" name="Oval 14">
            <a:extLst>
              <a:ext uri="{FF2B5EF4-FFF2-40B4-BE49-F238E27FC236}">
                <a16:creationId xmlns:a16="http://schemas.microsoft.com/office/drawing/2014/main" id="{CD8C5385-68CA-49D0-2BED-8A26C2AFA034}"/>
              </a:ext>
            </a:extLst>
          </p:cNvPr>
          <p:cNvSpPr/>
          <p:nvPr/>
        </p:nvSpPr>
        <p:spPr>
          <a:xfrm>
            <a:off x="853709" y="50969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Text Placeholder 4">
            <a:extLst>
              <a:ext uri="{FF2B5EF4-FFF2-40B4-BE49-F238E27FC236}">
                <a16:creationId xmlns:a16="http://schemas.microsoft.com/office/drawing/2014/main" id="{DBAC62BB-7C67-EC19-B95E-56F7F517E84F}"/>
              </a:ext>
            </a:extLst>
          </p:cNvPr>
          <p:cNvSpPr>
            <a:spLocks noGrp="1"/>
          </p:cNvSpPr>
          <p:nvPr>
            <p:ph type="body" sz="quarter" idx="18"/>
          </p:nvPr>
        </p:nvSpPr>
        <p:spPr>
          <a:xfrm>
            <a:off x="2339609" y="2110656"/>
            <a:ext cx="8942225" cy="901809"/>
          </a:xfrm>
        </p:spPr>
        <p:txBody>
          <a:bodyPr anchor="ctr"/>
          <a:lstStyle/>
          <a:p>
            <a:pPr marL="0" indent="0"/>
            <a:r>
              <a:rPr lang="en-US" sz="2200" b="1" dirty="0">
                <a:solidFill>
                  <a:schemeClr val="bg1"/>
                </a:solidFill>
              </a:rPr>
              <a:t>Local Artisan Goods: </a:t>
            </a:r>
            <a:r>
              <a:rPr lang="en-US" sz="2200" dirty="0">
                <a:solidFill>
                  <a:schemeClr val="bg1"/>
                </a:solidFill>
              </a:rPr>
              <a:t>Handmade soaps (€6), woven baskets (€20), or ceramics (€35). Set up a small retail display in a common area or an online shop link.</a:t>
            </a:r>
            <a:r>
              <a:rPr lang="en-US" sz="2200" b="1" dirty="0">
                <a:solidFill>
                  <a:schemeClr val="bg1"/>
                </a:solidFill>
              </a:rPr>
              <a:t> Value: </a:t>
            </a:r>
            <a:r>
              <a:rPr lang="en-US" sz="2200" dirty="0">
                <a:solidFill>
                  <a:schemeClr val="bg1"/>
                </a:solidFill>
              </a:rPr>
              <a:t>Supports local makers and gives guests a tangible memory.</a:t>
            </a:r>
          </a:p>
        </p:txBody>
      </p:sp>
      <p:sp>
        <p:nvSpPr>
          <p:cNvPr id="17" name="Text Placeholder 4">
            <a:extLst>
              <a:ext uri="{FF2B5EF4-FFF2-40B4-BE49-F238E27FC236}">
                <a16:creationId xmlns:a16="http://schemas.microsoft.com/office/drawing/2014/main" id="{F228C2B0-B6DE-5F83-3A8A-3C6B6EF8245D}"/>
              </a:ext>
            </a:extLst>
          </p:cNvPr>
          <p:cNvSpPr txBox="1">
            <a:spLocks/>
          </p:cNvSpPr>
          <p:nvPr/>
        </p:nvSpPr>
        <p:spPr>
          <a:xfrm>
            <a:off x="2339608" y="5323360"/>
            <a:ext cx="8942225"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Eco-Toiletry Refills: </a:t>
            </a:r>
            <a:r>
              <a:rPr lang="en-US" sz="2200" dirty="0">
                <a:solidFill>
                  <a:schemeClr val="bg1"/>
                </a:solidFill>
              </a:rPr>
              <a:t>€8 refill of eco shampoo, conditioner, or sunscreen. Use a refill station in the shared area or cottage bathroom.</a:t>
            </a:r>
            <a:r>
              <a:rPr lang="en-US" sz="2200" b="1" dirty="0">
                <a:solidFill>
                  <a:schemeClr val="bg1"/>
                </a:solidFill>
              </a:rPr>
              <a:t> </a:t>
            </a:r>
          </a:p>
          <a:p>
            <a:pPr marL="0" indent="0"/>
            <a:r>
              <a:rPr lang="en-US" sz="2200" b="1" dirty="0">
                <a:solidFill>
                  <a:schemeClr val="bg1"/>
                </a:solidFill>
              </a:rPr>
              <a:t>Value: </a:t>
            </a:r>
            <a:r>
              <a:rPr lang="en-US" sz="2200" dirty="0">
                <a:solidFill>
                  <a:schemeClr val="bg1"/>
                </a:solidFill>
              </a:rPr>
              <a:t>Encourages sustainability and appeals to conscious </a:t>
            </a:r>
            <a:r>
              <a:rPr lang="en-US" sz="2200" dirty="0" err="1">
                <a:solidFill>
                  <a:schemeClr val="bg1"/>
                </a:solidFill>
              </a:rPr>
              <a:t>travellers</a:t>
            </a:r>
            <a:r>
              <a:rPr lang="en-US" sz="2200" dirty="0">
                <a:solidFill>
                  <a:schemeClr val="bg1"/>
                </a:solidFill>
              </a:rPr>
              <a:t>.</a:t>
            </a:r>
          </a:p>
        </p:txBody>
      </p:sp>
      <p:sp>
        <p:nvSpPr>
          <p:cNvPr id="19" name="Text Placeholder 4">
            <a:extLst>
              <a:ext uri="{FF2B5EF4-FFF2-40B4-BE49-F238E27FC236}">
                <a16:creationId xmlns:a16="http://schemas.microsoft.com/office/drawing/2014/main" id="{7152E03A-68A6-AEB3-8091-44942507A1E4}"/>
              </a:ext>
            </a:extLst>
          </p:cNvPr>
          <p:cNvSpPr txBox="1">
            <a:spLocks/>
          </p:cNvSpPr>
          <p:nvPr/>
        </p:nvSpPr>
        <p:spPr>
          <a:xfrm>
            <a:off x="2710832" y="3703009"/>
            <a:ext cx="8571001"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2200" b="1" dirty="0">
                <a:solidFill>
                  <a:schemeClr val="bg1"/>
                </a:solidFill>
              </a:rPr>
              <a:t>Branded Souvenirs: “</a:t>
            </a:r>
            <a:r>
              <a:rPr lang="en-US" sz="2200" dirty="0">
                <a:solidFill>
                  <a:schemeClr val="bg1"/>
                </a:solidFill>
              </a:rPr>
              <a:t>Wild Atlantic Hideaway” mugs (€12) or canvas totes (€10). Sell through self-checkout or QR-code payment system.</a:t>
            </a:r>
            <a:r>
              <a:rPr lang="en-US" sz="2200" b="1" dirty="0">
                <a:solidFill>
                  <a:schemeClr val="bg1"/>
                </a:solidFill>
              </a:rPr>
              <a:t> </a:t>
            </a:r>
          </a:p>
          <a:p>
            <a:pPr marL="0" indent="0">
              <a:spcBef>
                <a:spcPts val="0"/>
              </a:spcBef>
            </a:pPr>
            <a:r>
              <a:rPr lang="en-US" sz="2200" b="1" dirty="0">
                <a:solidFill>
                  <a:schemeClr val="bg1"/>
                </a:solidFill>
              </a:rPr>
              <a:t>Value: </a:t>
            </a:r>
            <a:r>
              <a:rPr lang="en-US" sz="2200" dirty="0">
                <a:solidFill>
                  <a:schemeClr val="bg1"/>
                </a:solidFill>
              </a:rPr>
              <a:t>Builds brand recognition and repeat bookings.</a:t>
            </a:r>
          </a:p>
        </p:txBody>
      </p:sp>
      <p:pic>
        <p:nvPicPr>
          <p:cNvPr id="5" name="Graphic 4" descr="Bubbles with solid fill">
            <a:extLst>
              <a:ext uri="{FF2B5EF4-FFF2-40B4-BE49-F238E27FC236}">
                <a16:creationId xmlns:a16="http://schemas.microsoft.com/office/drawing/2014/main" id="{7A56039D-F414-08A6-A5E5-EB254BB3CF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8461" y="2046799"/>
            <a:ext cx="914400" cy="914400"/>
          </a:xfrm>
          <a:prstGeom prst="rect">
            <a:avLst/>
          </a:prstGeom>
        </p:spPr>
      </p:pic>
      <p:pic>
        <p:nvPicPr>
          <p:cNvPr id="7" name="Graphic 6" descr="Home1 with solid fill">
            <a:extLst>
              <a:ext uri="{FF2B5EF4-FFF2-40B4-BE49-F238E27FC236}">
                <a16:creationId xmlns:a16="http://schemas.microsoft.com/office/drawing/2014/main" id="{C5563730-699A-183B-93B8-95B16E63DB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3616" y="3553397"/>
            <a:ext cx="914400" cy="914400"/>
          </a:xfrm>
          <a:prstGeom prst="rect">
            <a:avLst/>
          </a:prstGeom>
        </p:spPr>
      </p:pic>
      <p:pic>
        <p:nvPicPr>
          <p:cNvPr id="18" name="Graphic 17" descr="Sustainability with solid fill">
            <a:extLst>
              <a:ext uri="{FF2B5EF4-FFF2-40B4-BE49-F238E27FC236}">
                <a16:creationId xmlns:a16="http://schemas.microsoft.com/office/drawing/2014/main" id="{A63D6202-7E39-79E9-09F4-DE0C679B9C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5653" y="5304309"/>
            <a:ext cx="914400" cy="914400"/>
          </a:xfrm>
          <a:prstGeom prst="rect">
            <a:avLst/>
          </a:prstGeom>
        </p:spPr>
      </p:pic>
    </p:spTree>
    <p:extLst>
      <p:ext uri="{BB962C8B-B14F-4D97-AF65-F5344CB8AC3E}">
        <p14:creationId xmlns:p14="http://schemas.microsoft.com/office/powerpoint/2010/main" val="5091304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3079A-DA56-79D9-4A33-D5205EAD88B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47E2938-171D-1AFF-4E75-F7A01A1EEAD8}"/>
              </a:ext>
            </a:extLst>
          </p:cNvPr>
          <p:cNvSpPr>
            <a:spLocks noGrp="1"/>
          </p:cNvSpPr>
          <p:nvPr>
            <p:ph type="body" sz="quarter" idx="16"/>
          </p:nvPr>
        </p:nvSpPr>
        <p:spPr>
          <a:xfrm>
            <a:off x="4443301" y="492281"/>
            <a:ext cx="7073678" cy="803654"/>
          </a:xfrm>
        </p:spPr>
        <p:txBody>
          <a:bodyPr/>
          <a:lstStyle/>
          <a:p>
            <a:r>
              <a:rPr lang="en-IE" dirty="0"/>
              <a:t>Determine Your Available Nights </a:t>
            </a:r>
          </a:p>
          <a:p>
            <a:r>
              <a:rPr lang="en-IE" sz="2400" b="0" i="1" dirty="0">
                <a:solidFill>
                  <a:srgbClr val="E96751"/>
                </a:solidFill>
              </a:rPr>
              <a:t>(Capacity for Bookings)</a:t>
            </a:r>
          </a:p>
        </p:txBody>
      </p:sp>
      <p:sp>
        <p:nvSpPr>
          <p:cNvPr id="7" name="Text Placeholder 6">
            <a:extLst>
              <a:ext uri="{FF2B5EF4-FFF2-40B4-BE49-F238E27FC236}">
                <a16:creationId xmlns:a16="http://schemas.microsoft.com/office/drawing/2014/main" id="{EC461E26-DB06-B920-5DBD-C28F18E6769F}"/>
              </a:ext>
            </a:extLst>
          </p:cNvPr>
          <p:cNvSpPr>
            <a:spLocks noGrp="1"/>
          </p:cNvSpPr>
          <p:nvPr>
            <p:ph type="body" sz="quarter" idx="21"/>
          </p:nvPr>
        </p:nvSpPr>
        <p:spPr>
          <a:xfrm>
            <a:off x="4443301" y="1601240"/>
            <a:ext cx="6925929" cy="4530541"/>
          </a:xfrm>
        </p:spPr>
        <p:txBody>
          <a:bodyPr/>
          <a:lstStyle/>
          <a:p>
            <a:pPr>
              <a:spcAft>
                <a:spcPts val="600"/>
              </a:spcAft>
            </a:pPr>
            <a:r>
              <a:rPr lang="en-IE" dirty="0"/>
              <a:t>Now, consider </a:t>
            </a:r>
            <a:r>
              <a:rPr lang="en-IE" b="1" dirty="0"/>
              <a:t>how many nights you have available to sell in a year</a:t>
            </a:r>
            <a:r>
              <a:rPr lang="en-IE" dirty="0"/>
              <a:t>. There are 365 days, but will your rooms be available all 365? </a:t>
            </a:r>
          </a:p>
          <a:p>
            <a:pPr>
              <a:spcAft>
                <a:spcPts val="600"/>
              </a:spcAft>
            </a:pPr>
            <a:r>
              <a:rPr lang="en-IE" dirty="0"/>
              <a:t>Perhaps you close for </a:t>
            </a:r>
            <a:r>
              <a:rPr lang="en-IE" b="1" dirty="0"/>
              <a:t>maintenance</a:t>
            </a:r>
            <a:r>
              <a:rPr lang="en-IE" dirty="0"/>
              <a:t>, or you reserve some days for </a:t>
            </a:r>
            <a:r>
              <a:rPr lang="en-IE" b="1" dirty="0"/>
              <a:t>personal use </a:t>
            </a:r>
            <a:r>
              <a:rPr lang="en-IE" dirty="0"/>
              <a:t>if it’s a family vacation home, or maybe you simply know there won’t be demand year-round. </a:t>
            </a:r>
          </a:p>
          <a:p>
            <a:pPr>
              <a:spcAft>
                <a:spcPts val="600"/>
              </a:spcAft>
            </a:pPr>
            <a:r>
              <a:rPr lang="en-IE" dirty="0"/>
              <a:t>Calculating this “capacity” sets a ceiling on the number of bookable nights. </a:t>
            </a:r>
          </a:p>
          <a:p>
            <a:pPr>
              <a:spcAft>
                <a:spcPts val="600"/>
              </a:spcAft>
            </a:pPr>
            <a:endParaRPr lang="en-IE" dirty="0"/>
          </a:p>
        </p:txBody>
      </p:sp>
      <p:sp>
        <p:nvSpPr>
          <p:cNvPr id="5" name="Text Placeholder 4">
            <a:extLst>
              <a:ext uri="{FF2B5EF4-FFF2-40B4-BE49-F238E27FC236}">
                <a16:creationId xmlns:a16="http://schemas.microsoft.com/office/drawing/2014/main" id="{5CA9F16B-69BD-04F9-2DA5-61F2B3469476}"/>
              </a:ext>
            </a:extLst>
          </p:cNvPr>
          <p:cNvSpPr>
            <a:spLocks noGrp="1"/>
          </p:cNvSpPr>
          <p:nvPr>
            <p:ph type="body" sz="quarter" idx="18"/>
          </p:nvPr>
        </p:nvSpPr>
        <p:spPr/>
        <p:txBody>
          <a:bodyPr/>
          <a:lstStyle/>
          <a:p>
            <a:r>
              <a:rPr lang="en-IE" b="0" dirty="0"/>
              <a:t>Capacity for Bookings</a:t>
            </a:r>
          </a:p>
        </p:txBody>
      </p:sp>
      <p:sp>
        <p:nvSpPr>
          <p:cNvPr id="2" name="Text Placeholder 5">
            <a:extLst>
              <a:ext uri="{FF2B5EF4-FFF2-40B4-BE49-F238E27FC236}">
                <a16:creationId xmlns:a16="http://schemas.microsoft.com/office/drawing/2014/main" id="{EAE7ED3C-781A-F7C0-91B6-A105C548565A}"/>
              </a:ext>
            </a:extLst>
          </p:cNvPr>
          <p:cNvSpPr txBox="1">
            <a:spLocks/>
          </p:cNvSpPr>
          <p:nvPr/>
        </p:nvSpPr>
        <p:spPr>
          <a:xfrm>
            <a:off x="333198" y="701326"/>
            <a:ext cx="3092298"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Determine Available Nights</a:t>
            </a:r>
          </a:p>
          <a:p>
            <a:endParaRPr lang="en-IE" dirty="0"/>
          </a:p>
        </p:txBody>
      </p:sp>
      <p:grpSp>
        <p:nvGrpSpPr>
          <p:cNvPr id="3" name="Group 2">
            <a:extLst>
              <a:ext uri="{FF2B5EF4-FFF2-40B4-BE49-F238E27FC236}">
                <a16:creationId xmlns:a16="http://schemas.microsoft.com/office/drawing/2014/main" id="{96221A65-E855-D82B-805F-D382C85E8DCF}"/>
              </a:ext>
            </a:extLst>
          </p:cNvPr>
          <p:cNvGrpSpPr/>
          <p:nvPr/>
        </p:nvGrpSpPr>
        <p:grpSpPr>
          <a:xfrm>
            <a:off x="10976005" y="186976"/>
            <a:ext cx="1081945" cy="1011723"/>
            <a:chOff x="1016000" y="1137920"/>
            <a:chExt cx="1016000" cy="1016000"/>
          </a:xfrm>
        </p:grpSpPr>
        <p:sp>
          <p:nvSpPr>
            <p:cNvPr id="6" name="Oval 5">
              <a:extLst>
                <a:ext uri="{FF2B5EF4-FFF2-40B4-BE49-F238E27FC236}">
                  <a16:creationId xmlns:a16="http://schemas.microsoft.com/office/drawing/2014/main" id="{63BFC63F-A7A6-07BB-0AF8-B875765C776B}"/>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08A4BEC0-4458-C826-94CD-8233479B4DEB}"/>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9</a:t>
              </a:r>
            </a:p>
          </p:txBody>
        </p:sp>
      </p:grpSp>
    </p:spTree>
    <p:extLst>
      <p:ext uri="{BB962C8B-B14F-4D97-AF65-F5344CB8AC3E}">
        <p14:creationId xmlns:p14="http://schemas.microsoft.com/office/powerpoint/2010/main" val="26429281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0A90C-5735-A562-2547-E75AA81B541F}"/>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02E9511-DA3C-9853-F9AD-456FB7B92145}"/>
              </a:ext>
            </a:extLst>
          </p:cNvPr>
          <p:cNvSpPr/>
          <p:nvPr/>
        </p:nvSpPr>
        <p:spPr>
          <a:xfrm>
            <a:off x="4295553" y="981075"/>
            <a:ext cx="7486872" cy="5739046"/>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A27C09C4-631E-57BA-7F88-52D059FD442E}"/>
              </a:ext>
            </a:extLst>
          </p:cNvPr>
          <p:cNvSpPr>
            <a:spLocks noGrp="1"/>
          </p:cNvSpPr>
          <p:nvPr>
            <p:ph type="body" sz="quarter" idx="16"/>
          </p:nvPr>
        </p:nvSpPr>
        <p:spPr>
          <a:xfrm>
            <a:off x="4295553" y="34144"/>
            <a:ext cx="7221426" cy="803654"/>
          </a:xfrm>
        </p:spPr>
        <p:txBody>
          <a:bodyPr/>
          <a:lstStyle/>
          <a:p>
            <a:pPr algn="ctr"/>
            <a:r>
              <a:rPr lang="en-IE" dirty="0"/>
              <a:t>Determine Your Available Nights </a:t>
            </a:r>
          </a:p>
          <a:p>
            <a:pPr algn="ctr"/>
            <a:r>
              <a:rPr lang="en-IE" sz="2400" b="0" i="1" dirty="0">
                <a:solidFill>
                  <a:srgbClr val="E96751"/>
                </a:solidFill>
              </a:rPr>
              <a:t>(Capacity for Bookings)</a:t>
            </a:r>
          </a:p>
        </p:txBody>
      </p:sp>
      <p:sp>
        <p:nvSpPr>
          <p:cNvPr id="7" name="Text Placeholder 6">
            <a:extLst>
              <a:ext uri="{FF2B5EF4-FFF2-40B4-BE49-F238E27FC236}">
                <a16:creationId xmlns:a16="http://schemas.microsoft.com/office/drawing/2014/main" id="{525FB19B-D3FE-C717-3362-2FD00118E750}"/>
              </a:ext>
            </a:extLst>
          </p:cNvPr>
          <p:cNvSpPr>
            <a:spLocks noGrp="1"/>
          </p:cNvSpPr>
          <p:nvPr>
            <p:ph type="body" sz="quarter" idx="21"/>
          </p:nvPr>
        </p:nvSpPr>
        <p:spPr>
          <a:xfrm>
            <a:off x="4657725" y="1163729"/>
            <a:ext cx="6995297" cy="4530541"/>
          </a:xfrm>
        </p:spPr>
        <p:txBody>
          <a:bodyPr/>
          <a:lstStyle/>
          <a:p>
            <a:pPr>
              <a:spcAft>
                <a:spcPts val="600"/>
              </a:spcAft>
            </a:pPr>
            <a:r>
              <a:rPr lang="en-IE" sz="2600" b="1" i="1" dirty="0">
                <a:solidFill>
                  <a:schemeClr val="bg1"/>
                </a:solidFill>
              </a:rPr>
              <a:t>Example:</a:t>
            </a:r>
            <a:r>
              <a:rPr lang="en-IE" sz="2600" b="1" dirty="0">
                <a:solidFill>
                  <a:schemeClr val="bg1"/>
                </a:solidFill>
              </a:rPr>
              <a:t> </a:t>
            </a:r>
            <a:r>
              <a:rPr lang="en-IE" i="1" dirty="0">
                <a:solidFill>
                  <a:schemeClr val="bg1"/>
                </a:solidFill>
              </a:rPr>
              <a:t>If you plan to operate year-round with no closures, that’s 365 nights available. </a:t>
            </a:r>
          </a:p>
          <a:p>
            <a:pPr>
              <a:spcAft>
                <a:spcPts val="600"/>
              </a:spcAft>
            </a:pPr>
            <a:r>
              <a:rPr lang="en-IE" i="1" dirty="0">
                <a:solidFill>
                  <a:schemeClr val="bg1"/>
                </a:solidFill>
              </a:rPr>
              <a:t>If</a:t>
            </a:r>
            <a:r>
              <a:rPr lang="en-US" i="1" dirty="0">
                <a:solidFill>
                  <a:schemeClr val="bg1"/>
                </a:solidFill>
              </a:rPr>
              <a:t>, instead, you decide to close for one month off-season (say 30 days) and also anticipate about 15 days of various maintenance or personal block-offs, then the available nights are</a:t>
            </a:r>
            <a:r>
              <a:rPr lang="en-IE" i="1" dirty="0">
                <a:solidFill>
                  <a:schemeClr val="bg1"/>
                </a:solidFill>
              </a:rPr>
              <a:t> 365 – 45 = </a:t>
            </a:r>
            <a:r>
              <a:rPr lang="en-IE" b="1" i="1" dirty="0">
                <a:solidFill>
                  <a:schemeClr val="bg1"/>
                </a:solidFill>
              </a:rPr>
              <a:t>320 nights</a:t>
            </a:r>
            <a:r>
              <a:rPr lang="en-IE" i="1" dirty="0">
                <a:solidFill>
                  <a:schemeClr val="bg1"/>
                </a:solidFill>
              </a:rPr>
              <a:t> in a year.</a:t>
            </a:r>
            <a:r>
              <a:rPr lang="en-IE" dirty="0">
                <a:solidFill>
                  <a:schemeClr val="bg1"/>
                </a:solidFill>
              </a:rPr>
              <a:t> </a:t>
            </a:r>
          </a:p>
          <a:p>
            <a:pPr>
              <a:spcAft>
                <a:spcPts val="600"/>
              </a:spcAft>
            </a:pPr>
            <a:r>
              <a:rPr lang="en-IE" dirty="0">
                <a:solidFill>
                  <a:schemeClr val="bg1"/>
                </a:solidFill>
              </a:rPr>
              <a:t>In a hotel context, if you have multiple rooms, you’d multiply by the number of rooms (e.g., one room × 320 nights = 320 room-nights; if 5 rooms, then 5 × 320 = 1,600 room-nights available). </a:t>
            </a:r>
          </a:p>
          <a:p>
            <a:pPr>
              <a:spcAft>
                <a:spcPts val="600"/>
              </a:spcAft>
            </a:pPr>
            <a:r>
              <a:rPr lang="en-IE" dirty="0">
                <a:solidFill>
                  <a:schemeClr val="bg1"/>
                </a:solidFill>
              </a:rPr>
              <a:t>The </a:t>
            </a:r>
            <a:r>
              <a:rPr lang="en-US" b="1" dirty="0">
                <a:solidFill>
                  <a:schemeClr val="bg1"/>
                </a:solidFill>
              </a:rPr>
              <a:t>number of available nights is useful for putting</a:t>
            </a:r>
            <a:r>
              <a:rPr lang="en-IE" dirty="0">
                <a:solidFill>
                  <a:schemeClr val="bg1"/>
                </a:solidFill>
              </a:rPr>
              <a:t> your break-even target into perspective: is it even feasible to book that many nights? It also feeds into occupancy calculations next. Essentially, this is your inventory of nights you </a:t>
            </a:r>
            <a:r>
              <a:rPr lang="en-IE" i="1" dirty="0">
                <a:solidFill>
                  <a:schemeClr val="bg1"/>
                </a:solidFill>
              </a:rPr>
              <a:t>can</a:t>
            </a:r>
            <a:r>
              <a:rPr lang="en-IE" dirty="0">
                <a:solidFill>
                  <a:schemeClr val="bg1"/>
                </a:solidFill>
              </a:rPr>
              <a:t> sell under ideal conditions.</a:t>
            </a:r>
          </a:p>
        </p:txBody>
      </p:sp>
      <p:sp>
        <p:nvSpPr>
          <p:cNvPr id="5" name="Text Placeholder 4">
            <a:extLst>
              <a:ext uri="{FF2B5EF4-FFF2-40B4-BE49-F238E27FC236}">
                <a16:creationId xmlns:a16="http://schemas.microsoft.com/office/drawing/2014/main" id="{575AD0F7-DB2C-B040-C52B-BE335042DF95}"/>
              </a:ext>
            </a:extLst>
          </p:cNvPr>
          <p:cNvSpPr>
            <a:spLocks noGrp="1"/>
          </p:cNvSpPr>
          <p:nvPr>
            <p:ph type="body" sz="quarter" idx="18"/>
          </p:nvPr>
        </p:nvSpPr>
        <p:spPr/>
        <p:txBody>
          <a:bodyPr/>
          <a:lstStyle/>
          <a:p>
            <a:r>
              <a:rPr lang="en-IE" b="0" dirty="0"/>
              <a:t>Capacity for Bookings</a:t>
            </a:r>
          </a:p>
        </p:txBody>
      </p:sp>
      <p:sp>
        <p:nvSpPr>
          <p:cNvPr id="2" name="Text Placeholder 5">
            <a:extLst>
              <a:ext uri="{FF2B5EF4-FFF2-40B4-BE49-F238E27FC236}">
                <a16:creationId xmlns:a16="http://schemas.microsoft.com/office/drawing/2014/main" id="{572DB7A3-CCEF-83E5-C553-DA85842A2A99}"/>
              </a:ext>
            </a:extLst>
          </p:cNvPr>
          <p:cNvSpPr txBox="1">
            <a:spLocks/>
          </p:cNvSpPr>
          <p:nvPr/>
        </p:nvSpPr>
        <p:spPr>
          <a:xfrm>
            <a:off x="333198" y="701326"/>
            <a:ext cx="3092298"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Determine Available Nights</a:t>
            </a:r>
          </a:p>
          <a:p>
            <a:endParaRPr lang="en-IE" dirty="0"/>
          </a:p>
        </p:txBody>
      </p:sp>
    </p:spTree>
    <p:extLst>
      <p:ext uri="{BB962C8B-B14F-4D97-AF65-F5344CB8AC3E}">
        <p14:creationId xmlns:p14="http://schemas.microsoft.com/office/powerpoint/2010/main" val="14386538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9901D-DCED-735E-75BD-0622954FA9EE}"/>
            </a:ext>
          </a:extLst>
        </p:cNvPr>
        <p:cNvGrpSpPr/>
        <p:nvPr/>
      </p:nvGrpSpPr>
      <p:grpSpPr>
        <a:xfrm>
          <a:off x="0" y="0"/>
          <a:ext cx="0" cy="0"/>
          <a:chOff x="0" y="0"/>
          <a:chExt cx="0" cy="0"/>
        </a:xfrm>
      </p:grpSpPr>
      <p:sp>
        <p:nvSpPr>
          <p:cNvPr id="25" name="Flowchart: Alternate Process 24">
            <a:extLst>
              <a:ext uri="{FF2B5EF4-FFF2-40B4-BE49-F238E27FC236}">
                <a16:creationId xmlns:a16="http://schemas.microsoft.com/office/drawing/2014/main" id="{8C4A7B16-67C6-AEE1-31CC-6EA5B2D95662}"/>
              </a:ext>
            </a:extLst>
          </p:cNvPr>
          <p:cNvSpPr/>
          <p:nvPr/>
        </p:nvSpPr>
        <p:spPr>
          <a:xfrm>
            <a:off x="1318680" y="2204626"/>
            <a:ext cx="10146542" cy="883552"/>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9518E112-EC3C-7CC3-9335-CE1428493DC4}"/>
              </a:ext>
            </a:extLst>
          </p:cNvPr>
          <p:cNvSpPr/>
          <p:nvPr/>
        </p:nvSpPr>
        <p:spPr>
          <a:xfrm>
            <a:off x="817828" y="937375"/>
            <a:ext cx="10595240" cy="1136848"/>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D65142F0-5904-535C-5968-52EAFC563473}"/>
              </a:ext>
            </a:extLst>
          </p:cNvPr>
          <p:cNvSpPr>
            <a:spLocks noGrp="1"/>
          </p:cNvSpPr>
          <p:nvPr>
            <p:ph type="body" sz="quarter" idx="16"/>
          </p:nvPr>
        </p:nvSpPr>
        <p:spPr>
          <a:xfrm>
            <a:off x="992588" y="230550"/>
            <a:ext cx="10614687" cy="803654"/>
          </a:xfrm>
        </p:spPr>
        <p:txBody>
          <a:bodyPr/>
          <a:lstStyle/>
          <a:p>
            <a:r>
              <a:rPr lang="en-US" sz="3200" dirty="0">
                <a:solidFill>
                  <a:srgbClr val="459597"/>
                </a:solidFill>
              </a:rPr>
              <a:t>Available Number of Nights </a:t>
            </a:r>
          </a:p>
        </p:txBody>
      </p:sp>
      <p:cxnSp>
        <p:nvCxnSpPr>
          <p:cNvPr id="2" name="Straight Connector 1">
            <a:extLst>
              <a:ext uri="{FF2B5EF4-FFF2-40B4-BE49-F238E27FC236}">
                <a16:creationId xmlns:a16="http://schemas.microsoft.com/office/drawing/2014/main" id="{7BBD7333-6303-2D2D-6289-E022D94897AB}"/>
              </a:ext>
            </a:extLst>
          </p:cNvPr>
          <p:cNvCxnSpPr>
            <a:cxnSpLocks/>
          </p:cNvCxnSpPr>
          <p:nvPr/>
        </p:nvCxnSpPr>
        <p:spPr>
          <a:xfrm>
            <a:off x="50480" y="814399"/>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8E79E9E2-0D52-D860-C1B6-3D506AC79286}"/>
              </a:ext>
            </a:extLst>
          </p:cNvPr>
          <p:cNvSpPr>
            <a:spLocks noGrp="1"/>
          </p:cNvSpPr>
          <p:nvPr>
            <p:ph type="body" sz="quarter" idx="18"/>
          </p:nvPr>
        </p:nvSpPr>
        <p:spPr>
          <a:xfrm>
            <a:off x="1358576" y="1034204"/>
            <a:ext cx="9954728" cy="803653"/>
          </a:xfrm>
        </p:spPr>
        <p:txBody>
          <a:bodyPr/>
          <a:lstStyle/>
          <a:p>
            <a:pPr marL="0" indent="0">
              <a:spcAft>
                <a:spcPts val="600"/>
              </a:spcAft>
            </a:pPr>
            <a:r>
              <a:rPr lang="en-US" b="1" dirty="0">
                <a:solidFill>
                  <a:srgbClr val="E96751"/>
                </a:solidFill>
              </a:rPr>
              <a:t>Example. </a:t>
            </a:r>
            <a:r>
              <a:rPr lang="en-US" sz="2200" dirty="0">
                <a:solidFill>
                  <a:srgbClr val="595959"/>
                </a:solidFill>
              </a:rPr>
              <a:t>Determine your </a:t>
            </a:r>
            <a:r>
              <a:rPr lang="en-IE" sz="2200" dirty="0">
                <a:solidFill>
                  <a:srgbClr val="595959"/>
                </a:solidFill>
              </a:rPr>
              <a:t>available Nights per Year. Assume you operate all year, 365 nights. </a:t>
            </a:r>
            <a:r>
              <a:rPr lang="en-US" sz="2200" dirty="0">
                <a:solidFill>
                  <a:srgbClr val="595959"/>
                </a:solidFill>
              </a:rPr>
              <a:t>(You can adjust this if you're open seasonally, e.g., 300 nights, 250, etc.)</a:t>
            </a:r>
            <a:endParaRPr lang="en-US" sz="2200" i="1" dirty="0">
              <a:solidFill>
                <a:srgbClr val="595959"/>
              </a:solidFill>
            </a:endParaRPr>
          </a:p>
        </p:txBody>
      </p:sp>
      <p:sp>
        <p:nvSpPr>
          <p:cNvPr id="21" name="Text Placeholder 5">
            <a:extLst>
              <a:ext uri="{FF2B5EF4-FFF2-40B4-BE49-F238E27FC236}">
                <a16:creationId xmlns:a16="http://schemas.microsoft.com/office/drawing/2014/main" id="{D3B287A6-9B3B-19C2-C6B1-C809F20B4149}"/>
              </a:ext>
            </a:extLst>
          </p:cNvPr>
          <p:cNvSpPr txBox="1">
            <a:spLocks/>
          </p:cNvSpPr>
          <p:nvPr/>
        </p:nvSpPr>
        <p:spPr>
          <a:xfrm>
            <a:off x="1469032" y="2284525"/>
            <a:ext cx="9996190" cy="80365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b="1" dirty="0">
                <a:solidFill>
                  <a:schemeClr val="bg1"/>
                </a:solidFill>
              </a:rPr>
              <a:t>Available Nights </a:t>
            </a:r>
            <a:r>
              <a:rPr lang="en-US" dirty="0">
                <a:solidFill>
                  <a:schemeClr val="bg1"/>
                </a:solidFill>
              </a:rPr>
              <a:t>= Total Nights in a Year – Owner Blocked Nights – Maintenance Days – Seasonal Closures</a:t>
            </a:r>
          </a:p>
        </p:txBody>
      </p:sp>
      <p:sp>
        <p:nvSpPr>
          <p:cNvPr id="26" name="Flowchart: Alternate Process 25">
            <a:extLst>
              <a:ext uri="{FF2B5EF4-FFF2-40B4-BE49-F238E27FC236}">
                <a16:creationId xmlns:a16="http://schemas.microsoft.com/office/drawing/2014/main" id="{0CD0B302-3C50-8B18-3798-D09675EEC1BB}"/>
              </a:ext>
            </a:extLst>
          </p:cNvPr>
          <p:cNvSpPr/>
          <p:nvPr/>
        </p:nvSpPr>
        <p:spPr>
          <a:xfrm>
            <a:off x="1358576" y="3260796"/>
            <a:ext cx="9964593" cy="351147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40C56929-BA02-0114-971E-FFCE6AEB31A4}"/>
              </a:ext>
            </a:extLst>
          </p:cNvPr>
          <p:cNvCxnSpPr>
            <a:cxnSpLocks/>
            <a:stCxn id="24" idx="1"/>
            <a:endCxn id="25" idx="1"/>
          </p:cNvCxnSpPr>
          <p:nvPr/>
        </p:nvCxnSpPr>
        <p:spPr>
          <a:xfrm rot="10800000" flipH="1" flipV="1">
            <a:off x="817828" y="1505798"/>
            <a:ext cx="500852" cy="1140603"/>
          </a:xfrm>
          <a:prstGeom prst="bentConnector3">
            <a:avLst>
              <a:gd name="adj1" fmla="val -4564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01AF503B-2D57-4689-6C52-274ADA79682E}"/>
              </a:ext>
            </a:extLst>
          </p:cNvPr>
          <p:cNvCxnSpPr>
            <a:cxnSpLocks/>
          </p:cNvCxnSpPr>
          <p:nvPr/>
        </p:nvCxnSpPr>
        <p:spPr>
          <a:xfrm rot="16200000" flipH="1">
            <a:off x="-356708" y="3592452"/>
            <a:ext cx="2613798" cy="721698"/>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90E8030A-47B2-7872-4598-60F4593FF889}"/>
              </a:ext>
            </a:extLst>
          </p:cNvPr>
          <p:cNvSpPr txBox="1">
            <a:spLocks/>
          </p:cNvSpPr>
          <p:nvPr/>
        </p:nvSpPr>
        <p:spPr>
          <a:xfrm>
            <a:off x="1453649" y="3342235"/>
            <a:ext cx="9817366" cy="80365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sz="2200" dirty="0">
                <a:solidFill>
                  <a:srgbClr val="595959"/>
                </a:solidFill>
              </a:rPr>
              <a:t>This number is essential for calculating realistic occupancy rates. It helps you project maximum revenue and understand operational limits. You'll use this figure in break-even analysis and revenue planning.</a:t>
            </a:r>
          </a:p>
          <a:p>
            <a:pPr marL="0" indent="0">
              <a:lnSpc>
                <a:spcPct val="100000"/>
              </a:lnSpc>
              <a:spcBef>
                <a:spcPts val="0"/>
              </a:spcBef>
              <a:spcAft>
                <a:spcPts val="600"/>
              </a:spcAft>
            </a:pPr>
            <a:r>
              <a:rPr lang="en-US" sz="2200" b="1" dirty="0">
                <a:solidFill>
                  <a:srgbClr val="494949"/>
                </a:solidFill>
              </a:rPr>
              <a:t> </a:t>
            </a:r>
            <a:endParaRPr lang="en-US" sz="2200" dirty="0">
              <a:solidFill>
                <a:srgbClr val="494949"/>
              </a:solidFill>
            </a:endParaRPr>
          </a:p>
        </p:txBody>
      </p:sp>
      <p:graphicFrame>
        <p:nvGraphicFramePr>
          <p:cNvPr id="8" name="Table 7">
            <a:extLst>
              <a:ext uri="{FF2B5EF4-FFF2-40B4-BE49-F238E27FC236}">
                <a16:creationId xmlns:a16="http://schemas.microsoft.com/office/drawing/2014/main" id="{7658B31A-F217-5534-3CB6-A52FFDC90BF8}"/>
              </a:ext>
            </a:extLst>
          </p:cNvPr>
          <p:cNvGraphicFramePr>
            <a:graphicFrameLocks noGrp="1"/>
          </p:cNvGraphicFramePr>
          <p:nvPr/>
        </p:nvGraphicFramePr>
        <p:xfrm>
          <a:off x="1554757" y="4506507"/>
          <a:ext cx="8608418" cy="2103120"/>
        </p:xfrm>
        <a:graphic>
          <a:graphicData uri="http://schemas.openxmlformats.org/drawingml/2006/table">
            <a:tbl>
              <a:tblPr/>
              <a:tblGrid>
                <a:gridCol w="4304209">
                  <a:extLst>
                    <a:ext uri="{9D8B030D-6E8A-4147-A177-3AD203B41FA5}">
                      <a16:colId xmlns:a16="http://schemas.microsoft.com/office/drawing/2014/main" val="3346008039"/>
                    </a:ext>
                  </a:extLst>
                </a:gridCol>
                <a:gridCol w="4304209">
                  <a:extLst>
                    <a:ext uri="{9D8B030D-6E8A-4147-A177-3AD203B41FA5}">
                      <a16:colId xmlns:a16="http://schemas.microsoft.com/office/drawing/2014/main" val="3983309515"/>
                    </a:ext>
                  </a:extLst>
                </a:gridCol>
              </a:tblGrid>
              <a:tr h="0">
                <a:tc>
                  <a:txBody>
                    <a:bodyPr/>
                    <a:lstStyle/>
                    <a:p>
                      <a:pPr>
                        <a:buNone/>
                      </a:pPr>
                      <a:r>
                        <a:rPr lang="en-US" b="1" dirty="0">
                          <a:solidFill>
                            <a:schemeClr val="bg1"/>
                          </a:solidFill>
                        </a:rPr>
                        <a:t>Total Nights in a Year</a:t>
                      </a: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dirty="0">
                          <a:solidFill>
                            <a:schemeClr val="bg1"/>
                          </a:solidFill>
                        </a:rPr>
                        <a:t>365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378331555"/>
                  </a:ext>
                </a:extLst>
              </a:tr>
              <a:tr h="0">
                <a:tc>
                  <a:txBody>
                    <a:bodyPr/>
                    <a:lstStyle/>
                    <a:p>
                      <a:pPr>
                        <a:buNone/>
                      </a:pPr>
                      <a:r>
                        <a:rPr lang="en-US" dirty="0">
                          <a:solidFill>
                            <a:srgbClr val="595959"/>
                          </a:solidFill>
                        </a:rPr>
                        <a:t>Owner Use (e.g. holidays, personal stays)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140182"/>
                  </a:ext>
                </a:extLst>
              </a:tr>
              <a:tr h="0">
                <a:tc>
                  <a:txBody>
                    <a:bodyPr/>
                    <a:lstStyle/>
                    <a:p>
                      <a:pPr>
                        <a:buNone/>
                      </a:pPr>
                      <a:r>
                        <a:rPr lang="en-US" dirty="0">
                          <a:solidFill>
                            <a:srgbClr val="595959"/>
                          </a:solidFill>
                        </a:rPr>
                        <a:t>Scheduled Maintenance Days (e.g. deep clean, repairs)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9069515"/>
                  </a:ext>
                </a:extLst>
              </a:tr>
              <a:tr h="0">
                <a:tc>
                  <a:txBody>
                    <a:bodyPr/>
                    <a:lstStyle/>
                    <a:p>
                      <a:pPr>
                        <a:buNone/>
                      </a:pPr>
                      <a:r>
                        <a:rPr lang="en-US">
                          <a:solidFill>
                            <a:srgbClr val="595959"/>
                          </a:solidFill>
                        </a:rPr>
                        <a:t>Off-Season Closures (e.g. closed Jan–Feb)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5051693"/>
                  </a:ext>
                </a:extLst>
              </a:tr>
              <a:tr h="0">
                <a:tc>
                  <a:txBody>
                    <a:bodyPr/>
                    <a:lstStyle/>
                    <a:p>
                      <a:pPr>
                        <a:buNone/>
                      </a:pPr>
                      <a:r>
                        <a:rPr lang="en-IE" b="1" dirty="0">
                          <a:solidFill>
                            <a:schemeClr val="bg1"/>
                          </a:solidFill>
                        </a:rPr>
                        <a:t>Available Nights</a:t>
                      </a:r>
                      <a:endParaRPr lang="en-IE"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a:txBody>
                    <a:bodyPr/>
                    <a:lstStyle/>
                    <a:p>
                      <a:pPr>
                        <a:buNone/>
                      </a:pPr>
                      <a:r>
                        <a:rPr lang="en-US" dirty="0">
                          <a:solidFill>
                            <a:schemeClr val="bg1"/>
                          </a:solidFill>
                        </a:rPr>
                        <a:t>365 – 30 – 10 – 45 = </a:t>
                      </a:r>
                      <a:r>
                        <a:rPr lang="en-US" b="1" dirty="0">
                          <a:solidFill>
                            <a:schemeClr val="bg1"/>
                          </a:solidFill>
                        </a:rPr>
                        <a:t>280 nights</a:t>
                      </a: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extLst>
                  <a:ext uri="{0D108BD9-81ED-4DB2-BD59-A6C34878D82A}">
                    <a16:rowId xmlns:a16="http://schemas.microsoft.com/office/drawing/2014/main" val="2240283204"/>
                  </a:ext>
                </a:extLst>
              </a:tr>
            </a:tbl>
          </a:graphicData>
        </a:graphic>
      </p:graphicFrame>
    </p:spTree>
    <p:extLst>
      <p:ext uri="{BB962C8B-B14F-4D97-AF65-F5344CB8AC3E}">
        <p14:creationId xmlns:p14="http://schemas.microsoft.com/office/powerpoint/2010/main" val="33835030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741945-7631-6FCC-91D8-E7A959CBFD31}"/>
              </a:ext>
            </a:extLst>
          </p:cNvPr>
          <p:cNvSpPr>
            <a:spLocks noGrp="1"/>
          </p:cNvSpPr>
          <p:nvPr>
            <p:ph type="body" sz="quarter" idx="16"/>
          </p:nvPr>
        </p:nvSpPr>
        <p:spPr>
          <a:xfrm>
            <a:off x="672370" y="188326"/>
            <a:ext cx="10614687" cy="803654"/>
          </a:xfrm>
        </p:spPr>
        <p:txBody>
          <a:bodyPr/>
          <a:lstStyle/>
          <a:p>
            <a:r>
              <a:rPr lang="en-IE" sz="2800" dirty="0">
                <a:solidFill>
                  <a:srgbClr val="E96751"/>
                </a:solidFill>
              </a:rPr>
              <a:t>Sample Revenue Table </a:t>
            </a:r>
            <a:r>
              <a:rPr lang="en-IE" sz="2400" b="0" dirty="0">
                <a:solidFill>
                  <a:srgbClr val="418D8F"/>
                </a:solidFill>
              </a:rPr>
              <a:t>(Calculate Primary and Secondary)</a:t>
            </a:r>
          </a:p>
        </p:txBody>
      </p:sp>
      <p:graphicFrame>
        <p:nvGraphicFramePr>
          <p:cNvPr id="4" name="Table 3">
            <a:extLst>
              <a:ext uri="{FF2B5EF4-FFF2-40B4-BE49-F238E27FC236}">
                <a16:creationId xmlns:a16="http://schemas.microsoft.com/office/drawing/2014/main" id="{8FF327AB-6510-CF8C-FB59-D3FFC9F84FB7}"/>
              </a:ext>
            </a:extLst>
          </p:cNvPr>
          <p:cNvGraphicFramePr>
            <a:graphicFrameLocks noGrp="1"/>
          </p:cNvGraphicFramePr>
          <p:nvPr>
            <p:extLst>
              <p:ext uri="{D42A27DB-BD31-4B8C-83A1-F6EECF244321}">
                <p14:modId xmlns:p14="http://schemas.microsoft.com/office/powerpoint/2010/main" val="4218198393"/>
              </p:ext>
            </p:extLst>
          </p:nvPr>
        </p:nvGraphicFramePr>
        <p:xfrm>
          <a:off x="746652" y="643162"/>
          <a:ext cx="10698695" cy="6026512"/>
        </p:xfrm>
        <a:graphic>
          <a:graphicData uri="http://schemas.openxmlformats.org/drawingml/2006/table">
            <a:tbl>
              <a:tblPr/>
              <a:tblGrid>
                <a:gridCol w="1528385">
                  <a:extLst>
                    <a:ext uri="{9D8B030D-6E8A-4147-A177-3AD203B41FA5}">
                      <a16:colId xmlns:a16="http://schemas.microsoft.com/office/drawing/2014/main" val="2829827051"/>
                    </a:ext>
                  </a:extLst>
                </a:gridCol>
                <a:gridCol w="1528385">
                  <a:extLst>
                    <a:ext uri="{9D8B030D-6E8A-4147-A177-3AD203B41FA5}">
                      <a16:colId xmlns:a16="http://schemas.microsoft.com/office/drawing/2014/main" val="2904220173"/>
                    </a:ext>
                  </a:extLst>
                </a:gridCol>
                <a:gridCol w="1528385">
                  <a:extLst>
                    <a:ext uri="{9D8B030D-6E8A-4147-A177-3AD203B41FA5}">
                      <a16:colId xmlns:a16="http://schemas.microsoft.com/office/drawing/2014/main" val="1524955550"/>
                    </a:ext>
                  </a:extLst>
                </a:gridCol>
                <a:gridCol w="1528385">
                  <a:extLst>
                    <a:ext uri="{9D8B030D-6E8A-4147-A177-3AD203B41FA5}">
                      <a16:colId xmlns:a16="http://schemas.microsoft.com/office/drawing/2014/main" val="1594532226"/>
                    </a:ext>
                  </a:extLst>
                </a:gridCol>
                <a:gridCol w="1528385">
                  <a:extLst>
                    <a:ext uri="{9D8B030D-6E8A-4147-A177-3AD203B41FA5}">
                      <a16:colId xmlns:a16="http://schemas.microsoft.com/office/drawing/2014/main" val="3417630123"/>
                    </a:ext>
                  </a:extLst>
                </a:gridCol>
                <a:gridCol w="1528385">
                  <a:extLst>
                    <a:ext uri="{9D8B030D-6E8A-4147-A177-3AD203B41FA5}">
                      <a16:colId xmlns:a16="http://schemas.microsoft.com/office/drawing/2014/main" val="401659906"/>
                    </a:ext>
                  </a:extLst>
                </a:gridCol>
                <a:gridCol w="1528385">
                  <a:extLst>
                    <a:ext uri="{9D8B030D-6E8A-4147-A177-3AD203B41FA5}">
                      <a16:colId xmlns:a16="http://schemas.microsoft.com/office/drawing/2014/main" val="2845726333"/>
                    </a:ext>
                  </a:extLst>
                </a:gridCol>
              </a:tblGrid>
              <a:tr h="524258">
                <a:tc>
                  <a:txBody>
                    <a:bodyPr/>
                    <a:lstStyle/>
                    <a:p>
                      <a:pPr>
                        <a:buNone/>
                      </a:pPr>
                      <a:r>
                        <a:rPr lang="en-IE" sz="1800" b="0" dirty="0">
                          <a:solidFill>
                            <a:schemeClr val="bg1"/>
                          </a:solidFill>
                        </a:rPr>
                        <a:t>Revenue Type</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0" dirty="0">
                          <a:solidFill>
                            <a:schemeClr val="bg1"/>
                          </a:solidFill>
                        </a:rPr>
                        <a:t>Description</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0" dirty="0">
                          <a:solidFill>
                            <a:schemeClr val="bg1"/>
                          </a:solidFill>
                        </a:rPr>
                        <a:t>Rate / Unit</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0" dirty="0">
                          <a:solidFill>
                            <a:schemeClr val="bg1"/>
                          </a:solidFill>
                        </a:rPr>
                        <a:t>Available Nights or Units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0" dirty="0">
                          <a:solidFill>
                            <a:schemeClr val="bg1"/>
                          </a:solidFill>
                        </a:rPr>
                        <a:t>Expected Occupancy / Sales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0" dirty="0">
                          <a:solidFill>
                            <a:schemeClr val="bg1"/>
                          </a:solidFill>
                        </a:rPr>
                        <a:t>Estimated Monthly Revenue (€)</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0" dirty="0">
                          <a:solidFill>
                            <a:schemeClr val="bg1"/>
                          </a:solidFill>
                        </a:rPr>
                        <a:t>Estimated Annual Revenue (€)</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46919352"/>
                  </a:ext>
                </a:extLst>
              </a:tr>
              <a:tr h="524258">
                <a:tc gridSpan="3">
                  <a:txBody>
                    <a:bodyPr/>
                    <a:lstStyle/>
                    <a:p>
                      <a:pPr algn="ctr">
                        <a:buNone/>
                      </a:pPr>
                      <a:r>
                        <a:rPr lang="en-IE" sz="1800" b="1" dirty="0">
                          <a:solidFill>
                            <a:schemeClr val="bg1"/>
                          </a:solidFill>
                        </a:rPr>
                        <a:t>Primary Revenue Sources</a:t>
                      </a:r>
                      <a:endParaRPr lang="en-IE" sz="18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lgn="ctr">
                        <a:buNone/>
                      </a:pPr>
                      <a:endParaRPr lang="en-IE" sz="18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buNone/>
                      </a:pPr>
                      <a:endParaRPr lang="en-IE" sz="18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5719751"/>
                  </a:ext>
                </a:extLst>
              </a:tr>
              <a:tr h="524258">
                <a:tc>
                  <a:txBody>
                    <a:bodyPr/>
                    <a:lstStyle/>
                    <a:p>
                      <a:pPr>
                        <a:buNone/>
                      </a:pPr>
                      <a:r>
                        <a:rPr lang="en-IE" sz="1800" b="1" dirty="0">
                          <a:solidFill>
                            <a:srgbClr val="595959"/>
                          </a:solidFill>
                        </a:rPr>
                        <a:t>Nightly Rental Rate</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Main guest booking income</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€140/night</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365 nights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50% (183 nights)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€2,562</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€25,620</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0595110"/>
                  </a:ext>
                </a:extLst>
              </a:tr>
              <a:tr h="681535">
                <a:tc>
                  <a:txBody>
                    <a:bodyPr/>
                    <a:lstStyle/>
                    <a:p>
                      <a:pPr>
                        <a:buNone/>
                      </a:pPr>
                      <a:r>
                        <a:rPr lang="en-IE" sz="1800" b="1" dirty="0">
                          <a:solidFill>
                            <a:srgbClr val="595959"/>
                          </a:solidFill>
                        </a:rPr>
                        <a:t>Cleaning Fee (per booking)</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a:solidFill>
                            <a:srgbClr val="595959"/>
                          </a:solidFill>
                        </a:rPr>
                        <a:t>Flat fee added to each guest booking</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€30/booking</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183 bookings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100%</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€457</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€5,490</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7280892"/>
                  </a:ext>
                </a:extLst>
              </a:tr>
              <a:tr h="524258">
                <a:tc gridSpan="3">
                  <a:txBody>
                    <a:bodyPr/>
                    <a:lstStyle/>
                    <a:p>
                      <a:pPr algn="ctr">
                        <a:buNone/>
                      </a:pPr>
                      <a:r>
                        <a:rPr lang="en-IE" sz="1800" b="1" dirty="0">
                          <a:solidFill>
                            <a:schemeClr val="bg1"/>
                          </a:solidFill>
                        </a:rPr>
                        <a:t>Secondary Revenue Sources</a:t>
                      </a:r>
                      <a:endParaRPr lang="en-IE" sz="18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buNone/>
                      </a:pPr>
                      <a:endParaRPr lang="en-IE" sz="18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None/>
                      </a:pPr>
                      <a:endParaRPr lang="en-IE" sz="18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2422970"/>
                  </a:ext>
                </a:extLst>
              </a:tr>
              <a:tr h="524258">
                <a:tc>
                  <a:txBody>
                    <a:bodyPr/>
                    <a:lstStyle/>
                    <a:p>
                      <a:pPr>
                        <a:buNone/>
                      </a:pPr>
                      <a:r>
                        <a:rPr lang="en-IE" sz="1800" b="1" dirty="0">
                          <a:solidFill>
                            <a:srgbClr val="595959"/>
                          </a:solidFill>
                        </a:rPr>
                        <a:t>Breakfast Add-On</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Optional guest upgrade</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€12/person</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a:solidFill>
                            <a:srgbClr val="595959"/>
                          </a:solidFill>
                        </a:rPr>
                        <a:t>183 bookings x 2 guests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30% uptake (110 sales)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€132</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€1,320</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7887997"/>
                  </a:ext>
                </a:extLst>
              </a:tr>
              <a:tr h="524258">
                <a:tc>
                  <a:txBody>
                    <a:bodyPr/>
                    <a:lstStyle/>
                    <a:p>
                      <a:pPr>
                        <a:buNone/>
                      </a:pPr>
                      <a:r>
                        <a:rPr lang="en-US" sz="1800" b="1" dirty="0">
                          <a:solidFill>
                            <a:srgbClr val="595959"/>
                          </a:solidFill>
                        </a:rPr>
                        <a:t>Equipment Rental (e.g. bikes)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Daily guest rental</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€15/day</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100 days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20% uptake (20 rentals)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€25</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€300</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7735846"/>
                  </a:ext>
                </a:extLst>
              </a:tr>
              <a:tr h="524258">
                <a:tc>
                  <a:txBody>
                    <a:bodyPr/>
                    <a:lstStyle/>
                    <a:p>
                      <a:pPr>
                        <a:buNone/>
                      </a:pPr>
                      <a:r>
                        <a:rPr lang="en-IE" sz="1800" b="1" dirty="0">
                          <a:solidFill>
                            <a:srgbClr val="595959"/>
                          </a:solidFill>
                        </a:rPr>
                        <a:t>Local Tour Booking Commission</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Commission from referrals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€20/tour</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10 bookings/month</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a:solidFill>
                            <a:srgbClr val="595959"/>
                          </a:solidFill>
                        </a:rPr>
                        <a:t>10% uptake (12 tours/month)</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€240</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€2,880</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2824257"/>
                  </a:ext>
                </a:extLst>
              </a:tr>
            </a:tbl>
          </a:graphicData>
        </a:graphic>
      </p:graphicFrame>
    </p:spTree>
    <p:extLst>
      <p:ext uri="{BB962C8B-B14F-4D97-AF65-F5344CB8AC3E}">
        <p14:creationId xmlns:p14="http://schemas.microsoft.com/office/powerpoint/2010/main" val="15067120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12A12-C698-2D59-5E4B-62F9350DAA9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11FEBB0-54F8-7B44-F3FF-8BD4F0EDC1A3}"/>
              </a:ext>
            </a:extLst>
          </p:cNvPr>
          <p:cNvSpPr>
            <a:spLocks noGrp="1"/>
          </p:cNvSpPr>
          <p:nvPr>
            <p:ph type="body" sz="quarter" idx="16"/>
          </p:nvPr>
        </p:nvSpPr>
        <p:spPr>
          <a:xfrm>
            <a:off x="1701070" y="127366"/>
            <a:ext cx="10614687" cy="803654"/>
          </a:xfrm>
        </p:spPr>
        <p:txBody>
          <a:bodyPr/>
          <a:lstStyle/>
          <a:p>
            <a:r>
              <a:rPr lang="en-IE" sz="2800" dirty="0">
                <a:solidFill>
                  <a:srgbClr val="459597"/>
                </a:solidFill>
              </a:rPr>
              <a:t>Exercise </a:t>
            </a:r>
            <a:r>
              <a:rPr lang="en-IE" sz="2800" dirty="0">
                <a:solidFill>
                  <a:srgbClr val="E96751"/>
                </a:solidFill>
              </a:rPr>
              <a:t>Revenue Table </a:t>
            </a:r>
            <a:r>
              <a:rPr lang="en-IE" sz="2400" b="0" dirty="0">
                <a:solidFill>
                  <a:srgbClr val="418D8F"/>
                </a:solidFill>
              </a:rPr>
              <a:t>(Calculate Primary and Secondary)</a:t>
            </a:r>
          </a:p>
        </p:txBody>
      </p:sp>
      <p:graphicFrame>
        <p:nvGraphicFramePr>
          <p:cNvPr id="4" name="Table 3">
            <a:extLst>
              <a:ext uri="{FF2B5EF4-FFF2-40B4-BE49-F238E27FC236}">
                <a16:creationId xmlns:a16="http://schemas.microsoft.com/office/drawing/2014/main" id="{7AEF2A5F-1F83-98B5-7251-D83F241A4BFC}"/>
              </a:ext>
            </a:extLst>
          </p:cNvPr>
          <p:cNvGraphicFramePr>
            <a:graphicFrameLocks noGrp="1"/>
          </p:cNvGraphicFramePr>
          <p:nvPr>
            <p:extLst>
              <p:ext uri="{D42A27DB-BD31-4B8C-83A1-F6EECF244321}">
                <p14:modId xmlns:p14="http://schemas.microsoft.com/office/powerpoint/2010/main" val="1864802552"/>
              </p:ext>
            </p:extLst>
          </p:nvPr>
        </p:nvGraphicFramePr>
        <p:xfrm>
          <a:off x="295276" y="643162"/>
          <a:ext cx="11150069" cy="6087472"/>
        </p:xfrm>
        <a:graphic>
          <a:graphicData uri="http://schemas.openxmlformats.org/drawingml/2006/table">
            <a:tbl>
              <a:tblPr/>
              <a:tblGrid>
                <a:gridCol w="1592867">
                  <a:extLst>
                    <a:ext uri="{9D8B030D-6E8A-4147-A177-3AD203B41FA5}">
                      <a16:colId xmlns:a16="http://schemas.microsoft.com/office/drawing/2014/main" val="2829827051"/>
                    </a:ext>
                  </a:extLst>
                </a:gridCol>
                <a:gridCol w="1592867">
                  <a:extLst>
                    <a:ext uri="{9D8B030D-6E8A-4147-A177-3AD203B41FA5}">
                      <a16:colId xmlns:a16="http://schemas.microsoft.com/office/drawing/2014/main" val="2904220173"/>
                    </a:ext>
                  </a:extLst>
                </a:gridCol>
                <a:gridCol w="1592867">
                  <a:extLst>
                    <a:ext uri="{9D8B030D-6E8A-4147-A177-3AD203B41FA5}">
                      <a16:colId xmlns:a16="http://schemas.microsoft.com/office/drawing/2014/main" val="1524955550"/>
                    </a:ext>
                  </a:extLst>
                </a:gridCol>
                <a:gridCol w="1592867">
                  <a:extLst>
                    <a:ext uri="{9D8B030D-6E8A-4147-A177-3AD203B41FA5}">
                      <a16:colId xmlns:a16="http://schemas.microsoft.com/office/drawing/2014/main" val="1594532226"/>
                    </a:ext>
                  </a:extLst>
                </a:gridCol>
                <a:gridCol w="1592867">
                  <a:extLst>
                    <a:ext uri="{9D8B030D-6E8A-4147-A177-3AD203B41FA5}">
                      <a16:colId xmlns:a16="http://schemas.microsoft.com/office/drawing/2014/main" val="3417630123"/>
                    </a:ext>
                  </a:extLst>
                </a:gridCol>
                <a:gridCol w="1592867">
                  <a:extLst>
                    <a:ext uri="{9D8B030D-6E8A-4147-A177-3AD203B41FA5}">
                      <a16:colId xmlns:a16="http://schemas.microsoft.com/office/drawing/2014/main" val="401659906"/>
                    </a:ext>
                  </a:extLst>
                </a:gridCol>
                <a:gridCol w="1592867">
                  <a:extLst>
                    <a:ext uri="{9D8B030D-6E8A-4147-A177-3AD203B41FA5}">
                      <a16:colId xmlns:a16="http://schemas.microsoft.com/office/drawing/2014/main" val="2845726333"/>
                    </a:ext>
                  </a:extLst>
                </a:gridCol>
              </a:tblGrid>
              <a:tr h="524258">
                <a:tc>
                  <a:txBody>
                    <a:bodyPr/>
                    <a:lstStyle/>
                    <a:p>
                      <a:pPr>
                        <a:buNone/>
                      </a:pPr>
                      <a:r>
                        <a:rPr lang="en-IE" sz="1800" b="0" dirty="0">
                          <a:solidFill>
                            <a:schemeClr val="bg1"/>
                          </a:solidFill>
                        </a:rPr>
                        <a:t>Revenue Type</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0" dirty="0">
                          <a:solidFill>
                            <a:schemeClr val="bg1"/>
                          </a:solidFill>
                        </a:rPr>
                        <a:t>Description</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0" dirty="0">
                          <a:solidFill>
                            <a:schemeClr val="bg1"/>
                          </a:solidFill>
                        </a:rPr>
                        <a:t>Rate / Unit</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0" dirty="0">
                          <a:solidFill>
                            <a:schemeClr val="bg1"/>
                          </a:solidFill>
                        </a:rPr>
                        <a:t>Available Nights or Units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0" dirty="0">
                          <a:solidFill>
                            <a:schemeClr val="bg1"/>
                          </a:solidFill>
                        </a:rPr>
                        <a:t>Expected Occupancy / Sales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0" dirty="0">
                          <a:solidFill>
                            <a:schemeClr val="bg1"/>
                          </a:solidFill>
                        </a:rPr>
                        <a:t>Estimated Monthly Revenue (€)</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0" dirty="0">
                          <a:solidFill>
                            <a:schemeClr val="bg1"/>
                          </a:solidFill>
                        </a:rPr>
                        <a:t>Estimated Annual Revenue (€)</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46919352"/>
                  </a:ext>
                </a:extLst>
              </a:tr>
              <a:tr h="524258">
                <a:tc gridSpan="3">
                  <a:txBody>
                    <a:bodyPr/>
                    <a:lstStyle/>
                    <a:p>
                      <a:pPr algn="ctr">
                        <a:buNone/>
                      </a:pPr>
                      <a:r>
                        <a:rPr lang="en-IE" sz="1800" b="1" dirty="0">
                          <a:solidFill>
                            <a:schemeClr val="bg1"/>
                          </a:solidFill>
                        </a:rPr>
                        <a:t>Primary Revenue Sources</a:t>
                      </a:r>
                      <a:endParaRPr lang="en-IE" sz="18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lgn="ctr">
                        <a:buNone/>
                      </a:pPr>
                      <a:endParaRPr lang="en-IE" sz="18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buNone/>
                      </a:pPr>
                      <a:endParaRPr lang="en-IE" sz="18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5719751"/>
                  </a:ext>
                </a:extLst>
              </a:tr>
              <a:tr h="524258">
                <a:tc>
                  <a:txBody>
                    <a:bodyPr/>
                    <a:lstStyle/>
                    <a:p>
                      <a:pPr>
                        <a:buNone/>
                      </a:pPr>
                      <a:r>
                        <a:rPr lang="en-IE" sz="1600" b="1" dirty="0">
                          <a:solidFill>
                            <a:srgbClr val="595959"/>
                          </a:solidFill>
                        </a:rPr>
                        <a:t>Nightly Rental Rate</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Main guest booking income</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[insert figure] </a:t>
                      </a:r>
                      <a:r>
                        <a:rPr lang="en-IE" sz="1600" dirty="0">
                          <a:solidFill>
                            <a:srgbClr val="595959"/>
                          </a:solidFill>
                        </a:rPr>
                        <a:t>/night</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highlight>
                            <a:srgbClr val="FFFF00"/>
                          </a:highlight>
                        </a:rPr>
                        <a:t>[insert figure] </a:t>
                      </a:r>
                      <a:r>
                        <a:rPr lang="en-IE" sz="1600" dirty="0">
                          <a:solidFill>
                            <a:srgbClr val="595959"/>
                          </a:solidFill>
                        </a:rPr>
                        <a:t> nights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highlight>
                            <a:srgbClr val="FFFF00"/>
                          </a:highlight>
                        </a:rPr>
                        <a:t>[insert figure] </a:t>
                      </a:r>
                      <a:r>
                        <a:rPr lang="en-IE" sz="1600" dirty="0">
                          <a:solidFill>
                            <a:srgbClr val="595959"/>
                          </a:solidFill>
                        </a:rPr>
                        <a:t>% (</a:t>
                      </a:r>
                      <a:r>
                        <a:rPr lang="en-IE" sz="1600" dirty="0">
                          <a:solidFill>
                            <a:srgbClr val="595959"/>
                          </a:solidFill>
                          <a:highlight>
                            <a:srgbClr val="FFFF00"/>
                          </a:highlight>
                        </a:rPr>
                        <a:t>[insert figure] </a:t>
                      </a:r>
                      <a:r>
                        <a:rPr lang="en-IE" sz="1600" dirty="0">
                          <a:solidFill>
                            <a:srgbClr val="595959"/>
                          </a:solidFill>
                        </a:rPr>
                        <a:t> nights)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[insert figure] </a:t>
                      </a:r>
                      <a:endParaRPr lang="en-IE" sz="16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[insert figure] </a:t>
                      </a:r>
                      <a:endParaRPr lang="en-IE" sz="16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0595110"/>
                  </a:ext>
                </a:extLst>
              </a:tr>
              <a:tr h="681535">
                <a:tc>
                  <a:txBody>
                    <a:bodyPr/>
                    <a:lstStyle/>
                    <a:p>
                      <a:pPr>
                        <a:buNone/>
                      </a:pPr>
                      <a:r>
                        <a:rPr lang="en-IE" sz="1600" b="1" dirty="0">
                          <a:solidFill>
                            <a:srgbClr val="595959"/>
                          </a:solidFill>
                        </a:rPr>
                        <a:t>Cleaning Fee (per booking)</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a:solidFill>
                            <a:srgbClr val="595959"/>
                          </a:solidFill>
                        </a:rPr>
                        <a:t>Flat fee added to each guest booking</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[insert figure] </a:t>
                      </a:r>
                      <a:r>
                        <a:rPr lang="en-IE" sz="1600" dirty="0">
                          <a:solidFill>
                            <a:srgbClr val="595959"/>
                          </a:solidFill>
                        </a:rPr>
                        <a:t>/booking</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highlight>
                            <a:srgbClr val="FFFF00"/>
                          </a:highlight>
                        </a:rPr>
                        <a:t>[insert figure] </a:t>
                      </a:r>
                      <a:r>
                        <a:rPr lang="en-IE" sz="1600" dirty="0">
                          <a:solidFill>
                            <a:srgbClr val="595959"/>
                          </a:solidFill>
                        </a:rPr>
                        <a:t> bookings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highlight>
                            <a:srgbClr val="FFFF00"/>
                          </a:highlight>
                        </a:rPr>
                        <a:t>[insert figure] </a:t>
                      </a:r>
                      <a:r>
                        <a:rPr lang="en-IE" sz="1600" dirty="0">
                          <a:solidFill>
                            <a:srgbClr val="595959"/>
                          </a:solidFill>
                        </a:rPr>
                        <a:t>%</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[insert figure] </a:t>
                      </a:r>
                      <a:endParaRPr lang="en-IE" sz="16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[insert figure] </a:t>
                      </a:r>
                      <a:endParaRPr lang="en-IE" sz="16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7280892"/>
                  </a:ext>
                </a:extLst>
              </a:tr>
              <a:tr h="524258">
                <a:tc gridSpan="3">
                  <a:txBody>
                    <a:bodyPr/>
                    <a:lstStyle/>
                    <a:p>
                      <a:pPr algn="ctr">
                        <a:buNone/>
                      </a:pPr>
                      <a:r>
                        <a:rPr lang="en-IE" sz="1800" b="1" dirty="0">
                          <a:solidFill>
                            <a:schemeClr val="bg1"/>
                          </a:solidFill>
                        </a:rPr>
                        <a:t>Secondary Revenue Sources</a:t>
                      </a:r>
                      <a:endParaRPr lang="en-IE" sz="18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buNone/>
                      </a:pPr>
                      <a:endParaRPr lang="en-IE" sz="18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None/>
                      </a:pPr>
                      <a:endParaRPr lang="en-IE" sz="18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2422970"/>
                  </a:ext>
                </a:extLst>
              </a:tr>
              <a:tr h="524258">
                <a:tc>
                  <a:txBody>
                    <a:bodyPr/>
                    <a:lstStyle/>
                    <a:p>
                      <a:pPr>
                        <a:buNone/>
                      </a:pPr>
                      <a:r>
                        <a:rPr lang="en-IE" sz="1600" b="1" dirty="0">
                          <a:solidFill>
                            <a:srgbClr val="595959"/>
                          </a:solidFill>
                        </a:rPr>
                        <a:t>Breakfast Add-On</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Optional guest upgrade</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[insert figure] </a:t>
                      </a:r>
                      <a:r>
                        <a:rPr lang="en-IE" sz="1600" dirty="0">
                          <a:solidFill>
                            <a:srgbClr val="595959"/>
                          </a:solidFill>
                        </a:rPr>
                        <a:t>/person</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highlight>
                            <a:srgbClr val="FFFF00"/>
                          </a:highlight>
                        </a:rPr>
                        <a:t>[insert figure] </a:t>
                      </a:r>
                      <a:r>
                        <a:rPr lang="en-US" sz="1600" dirty="0">
                          <a:solidFill>
                            <a:srgbClr val="595959"/>
                          </a:solidFill>
                        </a:rPr>
                        <a:t> bookings x </a:t>
                      </a:r>
                      <a:r>
                        <a:rPr lang="en-IE" sz="1600" dirty="0">
                          <a:solidFill>
                            <a:srgbClr val="595959"/>
                          </a:solidFill>
                          <a:highlight>
                            <a:srgbClr val="FFFF00"/>
                          </a:highlight>
                        </a:rPr>
                        <a:t>[insert figure] </a:t>
                      </a:r>
                      <a:r>
                        <a:rPr lang="en-US" sz="1600" dirty="0">
                          <a:solidFill>
                            <a:srgbClr val="595959"/>
                          </a:solidFill>
                        </a:rPr>
                        <a:t> guests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highlight>
                            <a:srgbClr val="FFFF00"/>
                          </a:highlight>
                        </a:rPr>
                        <a:t>[insert figure] </a:t>
                      </a:r>
                      <a:r>
                        <a:rPr lang="en-IE" sz="1600" dirty="0">
                          <a:solidFill>
                            <a:srgbClr val="595959"/>
                          </a:solidFill>
                        </a:rPr>
                        <a:t>% uptake (110 sales)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[insert figure] </a:t>
                      </a:r>
                      <a:endParaRPr lang="en-IE" sz="16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[insert figure] </a:t>
                      </a:r>
                      <a:endParaRPr lang="en-IE" sz="16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7887997"/>
                  </a:ext>
                </a:extLst>
              </a:tr>
              <a:tr h="524258">
                <a:tc>
                  <a:txBody>
                    <a:bodyPr/>
                    <a:lstStyle/>
                    <a:p>
                      <a:pPr>
                        <a:buNone/>
                      </a:pPr>
                      <a:r>
                        <a:rPr lang="en-US" sz="1600" b="1" dirty="0">
                          <a:solidFill>
                            <a:srgbClr val="595959"/>
                          </a:solidFill>
                        </a:rPr>
                        <a:t>Equipment Rental (e.g. bikes)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Daily guest rental</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[insert figure] </a:t>
                      </a:r>
                      <a:r>
                        <a:rPr lang="en-IE" sz="1600" dirty="0">
                          <a:solidFill>
                            <a:srgbClr val="595959"/>
                          </a:solidFill>
                        </a:rPr>
                        <a:t>/day</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highlight>
                            <a:srgbClr val="FFFF00"/>
                          </a:highlight>
                        </a:rPr>
                        <a:t>[insert figure] </a:t>
                      </a:r>
                      <a:r>
                        <a:rPr lang="en-IE" sz="1600" dirty="0">
                          <a:solidFill>
                            <a:srgbClr val="595959"/>
                          </a:solidFill>
                        </a:rPr>
                        <a:t> days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highlight>
                            <a:srgbClr val="FFFF00"/>
                          </a:highlight>
                        </a:rPr>
                        <a:t>[insert figure] </a:t>
                      </a:r>
                      <a:r>
                        <a:rPr lang="en-IE" sz="1600" dirty="0">
                          <a:solidFill>
                            <a:srgbClr val="595959"/>
                          </a:solidFill>
                        </a:rPr>
                        <a:t>% uptake (</a:t>
                      </a:r>
                      <a:r>
                        <a:rPr lang="en-IE" sz="1600" dirty="0">
                          <a:solidFill>
                            <a:srgbClr val="595959"/>
                          </a:solidFill>
                          <a:highlight>
                            <a:srgbClr val="FFFF00"/>
                          </a:highlight>
                        </a:rPr>
                        <a:t>[insert figure] </a:t>
                      </a:r>
                      <a:r>
                        <a:rPr lang="en-IE" sz="1600" dirty="0">
                          <a:solidFill>
                            <a:srgbClr val="595959"/>
                          </a:solidFill>
                        </a:rPr>
                        <a:t> rentals)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[insert figure] </a:t>
                      </a:r>
                      <a:endParaRPr lang="en-IE" sz="16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[insert figure] </a:t>
                      </a:r>
                      <a:endParaRPr lang="en-IE" sz="16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7735846"/>
                  </a:ext>
                </a:extLst>
              </a:tr>
              <a:tr h="524258">
                <a:tc>
                  <a:txBody>
                    <a:bodyPr/>
                    <a:lstStyle/>
                    <a:p>
                      <a:pPr>
                        <a:buNone/>
                      </a:pPr>
                      <a:r>
                        <a:rPr lang="en-IE" sz="1600" b="1" dirty="0">
                          <a:solidFill>
                            <a:srgbClr val="595959"/>
                          </a:solidFill>
                        </a:rPr>
                        <a:t>Local Tour Booking Commission</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Commission from referrals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[insert figure] </a:t>
                      </a:r>
                      <a:r>
                        <a:rPr lang="en-IE" sz="1600" dirty="0">
                          <a:solidFill>
                            <a:srgbClr val="595959"/>
                          </a:solidFill>
                        </a:rPr>
                        <a:t>/tour</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highlight>
                            <a:srgbClr val="FFFF00"/>
                          </a:highlight>
                        </a:rPr>
                        <a:t>[insert figure] </a:t>
                      </a:r>
                      <a:r>
                        <a:rPr lang="en-IE" sz="1600" dirty="0">
                          <a:solidFill>
                            <a:srgbClr val="595959"/>
                          </a:solidFill>
                        </a:rPr>
                        <a:t> bookings/month</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highlight>
                            <a:srgbClr val="FFFF00"/>
                          </a:highlight>
                        </a:rPr>
                        <a:t>[insert figure] </a:t>
                      </a:r>
                      <a:r>
                        <a:rPr lang="en-US" sz="1600" dirty="0">
                          <a:solidFill>
                            <a:srgbClr val="595959"/>
                          </a:solidFill>
                        </a:rPr>
                        <a:t>% uptake (</a:t>
                      </a:r>
                      <a:r>
                        <a:rPr lang="en-IE" sz="1600" dirty="0">
                          <a:solidFill>
                            <a:srgbClr val="595959"/>
                          </a:solidFill>
                          <a:highlight>
                            <a:srgbClr val="FFFF00"/>
                          </a:highlight>
                        </a:rPr>
                        <a:t>[insert figure] </a:t>
                      </a:r>
                      <a:r>
                        <a:rPr lang="en-US" sz="1600" dirty="0">
                          <a:solidFill>
                            <a:srgbClr val="595959"/>
                          </a:solidFill>
                        </a:rPr>
                        <a:t> tours/month)</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[insert figure] </a:t>
                      </a:r>
                      <a:endParaRPr lang="en-IE" sz="16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[insert figure] </a:t>
                      </a:r>
                      <a:endParaRPr lang="en-IE" sz="16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2824257"/>
                  </a:ext>
                </a:extLst>
              </a:tr>
            </a:tbl>
          </a:graphicData>
        </a:graphic>
      </p:graphicFrame>
      <p:pic>
        <p:nvPicPr>
          <p:cNvPr id="2" name="Picture 1">
            <a:extLst>
              <a:ext uri="{FF2B5EF4-FFF2-40B4-BE49-F238E27FC236}">
                <a16:creationId xmlns:a16="http://schemas.microsoft.com/office/drawing/2014/main" id="{2B739C8F-2D64-813B-1D6B-872E3DBFA489}"/>
              </a:ext>
            </a:extLst>
          </p:cNvPr>
          <p:cNvPicPr>
            <a:picLocks noChangeAspect="1"/>
          </p:cNvPicPr>
          <p:nvPr/>
        </p:nvPicPr>
        <p:blipFill>
          <a:blip r:embed="rId2"/>
          <a:stretch>
            <a:fillRect/>
          </a:stretch>
        </p:blipFill>
        <p:spPr>
          <a:xfrm>
            <a:off x="830658" y="0"/>
            <a:ext cx="770082" cy="591730"/>
          </a:xfrm>
          <a:prstGeom prst="rect">
            <a:avLst/>
          </a:prstGeom>
        </p:spPr>
      </p:pic>
    </p:spTree>
    <p:extLst>
      <p:ext uri="{BB962C8B-B14F-4D97-AF65-F5344CB8AC3E}">
        <p14:creationId xmlns:p14="http://schemas.microsoft.com/office/powerpoint/2010/main" val="9432226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53B599-BF6E-C252-B485-27BD8FF13525}"/>
              </a:ext>
            </a:extLst>
          </p:cNvPr>
          <p:cNvSpPr>
            <a:spLocks noGrp="1"/>
          </p:cNvSpPr>
          <p:nvPr>
            <p:ph type="body" sz="quarter" idx="16"/>
          </p:nvPr>
        </p:nvSpPr>
        <p:spPr>
          <a:xfrm>
            <a:off x="304597" y="198376"/>
            <a:ext cx="10614687" cy="803654"/>
          </a:xfrm>
        </p:spPr>
        <p:txBody>
          <a:bodyPr/>
          <a:lstStyle/>
          <a:p>
            <a:r>
              <a:rPr lang="en-IE" sz="2800" dirty="0">
                <a:solidFill>
                  <a:srgbClr val="E96751"/>
                </a:solidFill>
              </a:rPr>
              <a:t>Sample Revenue Table </a:t>
            </a:r>
            <a:r>
              <a:rPr lang="en-IE" sz="2800" b="0" dirty="0">
                <a:solidFill>
                  <a:srgbClr val="418D8F"/>
                </a:solidFill>
              </a:rPr>
              <a:t>(Total Primary &amp; Secondary Revenue)</a:t>
            </a:r>
          </a:p>
          <a:p>
            <a:endParaRPr lang="en-IE" dirty="0"/>
          </a:p>
        </p:txBody>
      </p:sp>
      <p:graphicFrame>
        <p:nvGraphicFramePr>
          <p:cNvPr id="4" name="Table 3">
            <a:extLst>
              <a:ext uri="{FF2B5EF4-FFF2-40B4-BE49-F238E27FC236}">
                <a16:creationId xmlns:a16="http://schemas.microsoft.com/office/drawing/2014/main" id="{519F72B0-7935-1D2C-490F-3A0D61F41668}"/>
              </a:ext>
            </a:extLst>
          </p:cNvPr>
          <p:cNvGraphicFramePr>
            <a:graphicFrameLocks noGrp="1"/>
          </p:cNvGraphicFramePr>
          <p:nvPr/>
        </p:nvGraphicFramePr>
        <p:xfrm>
          <a:off x="304597" y="796290"/>
          <a:ext cx="11098746" cy="5852160"/>
        </p:xfrm>
        <a:graphic>
          <a:graphicData uri="http://schemas.openxmlformats.org/drawingml/2006/table">
            <a:tbl>
              <a:tblPr/>
              <a:tblGrid>
                <a:gridCol w="1849791">
                  <a:extLst>
                    <a:ext uri="{9D8B030D-6E8A-4147-A177-3AD203B41FA5}">
                      <a16:colId xmlns:a16="http://schemas.microsoft.com/office/drawing/2014/main" val="493454040"/>
                    </a:ext>
                  </a:extLst>
                </a:gridCol>
                <a:gridCol w="1849791">
                  <a:extLst>
                    <a:ext uri="{9D8B030D-6E8A-4147-A177-3AD203B41FA5}">
                      <a16:colId xmlns:a16="http://schemas.microsoft.com/office/drawing/2014/main" val="1600943014"/>
                    </a:ext>
                  </a:extLst>
                </a:gridCol>
                <a:gridCol w="1849791">
                  <a:extLst>
                    <a:ext uri="{9D8B030D-6E8A-4147-A177-3AD203B41FA5}">
                      <a16:colId xmlns:a16="http://schemas.microsoft.com/office/drawing/2014/main" val="1611729632"/>
                    </a:ext>
                  </a:extLst>
                </a:gridCol>
                <a:gridCol w="1849791">
                  <a:extLst>
                    <a:ext uri="{9D8B030D-6E8A-4147-A177-3AD203B41FA5}">
                      <a16:colId xmlns:a16="http://schemas.microsoft.com/office/drawing/2014/main" val="1996091829"/>
                    </a:ext>
                  </a:extLst>
                </a:gridCol>
                <a:gridCol w="1421189">
                  <a:extLst>
                    <a:ext uri="{9D8B030D-6E8A-4147-A177-3AD203B41FA5}">
                      <a16:colId xmlns:a16="http://schemas.microsoft.com/office/drawing/2014/main" val="3331001590"/>
                    </a:ext>
                  </a:extLst>
                </a:gridCol>
                <a:gridCol w="2278393">
                  <a:extLst>
                    <a:ext uri="{9D8B030D-6E8A-4147-A177-3AD203B41FA5}">
                      <a16:colId xmlns:a16="http://schemas.microsoft.com/office/drawing/2014/main" val="1263638516"/>
                    </a:ext>
                  </a:extLst>
                </a:gridCol>
              </a:tblGrid>
              <a:tr h="0">
                <a:tc>
                  <a:txBody>
                    <a:bodyPr/>
                    <a:lstStyle/>
                    <a:p>
                      <a:pPr>
                        <a:buNone/>
                      </a:pPr>
                      <a:r>
                        <a:rPr lang="en-IE" sz="2200" b="0" dirty="0">
                          <a:solidFill>
                            <a:schemeClr val="bg1"/>
                          </a:solidFill>
                        </a:rPr>
                        <a:t>Revenue Source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0" dirty="0">
                          <a:solidFill>
                            <a:schemeClr val="bg1"/>
                          </a:solidFill>
                        </a:rPr>
                        <a:t>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0" dirty="0">
                          <a:solidFill>
                            <a:schemeClr val="bg1"/>
                          </a:solidFill>
                        </a:rPr>
                        <a:t>Unit Price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0" dirty="0">
                          <a:solidFill>
                            <a:schemeClr val="bg1"/>
                          </a:solidFill>
                        </a:rPr>
                        <a:t>Units/Nights Sold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0" dirty="0">
                          <a:solidFill>
                            <a:schemeClr val="bg1"/>
                          </a:solidFill>
                        </a:rPr>
                        <a:t>Total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0" dirty="0">
                          <a:solidFill>
                            <a:schemeClr val="bg1"/>
                          </a:solidFill>
                        </a:rPr>
                        <a:t>Total Revenue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3086552791"/>
                  </a:ext>
                </a:extLst>
              </a:tr>
              <a:tr h="0">
                <a:tc>
                  <a:txBody>
                    <a:bodyPr/>
                    <a:lstStyle/>
                    <a:p>
                      <a:pPr>
                        <a:buNone/>
                      </a:pPr>
                      <a:r>
                        <a:rPr lang="en-IE" sz="2000" b="1" dirty="0">
                          <a:solidFill>
                            <a:srgbClr val="595959"/>
                          </a:solidFill>
                        </a:rPr>
                        <a:t>Nightly Guest Stay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Primary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180 nights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€27,000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20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058427"/>
                  </a:ext>
                </a:extLst>
              </a:tr>
              <a:tr h="0">
                <a:tc>
                  <a:txBody>
                    <a:bodyPr/>
                    <a:lstStyle/>
                    <a:p>
                      <a:pPr>
                        <a:buNone/>
                      </a:pPr>
                      <a:r>
                        <a:rPr lang="en-IE" sz="2000" b="1" dirty="0">
                          <a:solidFill>
                            <a:srgbClr val="595959"/>
                          </a:solidFill>
                        </a:rPr>
                        <a:t>Extra Guest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Primary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40 extra guests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chemeClr val="bg1"/>
                          </a:solidFill>
                        </a:rPr>
                        <a:t>Primary €28,000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3258344835"/>
                  </a:ext>
                </a:extLst>
              </a:tr>
              <a:tr h="0">
                <a:tc>
                  <a:txBody>
                    <a:bodyPr/>
                    <a:lstStyle/>
                    <a:p>
                      <a:pPr>
                        <a:buNone/>
                      </a:pPr>
                      <a:r>
                        <a:rPr lang="en-IE" sz="2000" b="1">
                          <a:solidFill>
                            <a:srgbClr val="595959"/>
                          </a:solidFill>
                        </a:rPr>
                        <a:t>Pet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Secondary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15 bookings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200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3705889"/>
                  </a:ext>
                </a:extLst>
              </a:tr>
              <a:tr h="0">
                <a:tc>
                  <a:txBody>
                    <a:bodyPr/>
                    <a:lstStyle/>
                    <a:p>
                      <a:pPr>
                        <a:buNone/>
                      </a:pPr>
                      <a:r>
                        <a:rPr lang="en-IE" sz="2000" b="1" dirty="0">
                          <a:solidFill>
                            <a:srgbClr val="595959"/>
                          </a:solidFill>
                        </a:rPr>
                        <a:t>Firewood Package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Secondary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50 packages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20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6532811"/>
                  </a:ext>
                </a:extLst>
              </a:tr>
              <a:tr h="0">
                <a:tc>
                  <a:txBody>
                    <a:bodyPr/>
                    <a:lstStyle/>
                    <a:p>
                      <a:pPr>
                        <a:buNone/>
                      </a:pPr>
                      <a:r>
                        <a:rPr lang="en-IE" sz="2000" b="1" dirty="0">
                          <a:solidFill>
                            <a:srgbClr val="595959"/>
                          </a:solidFill>
                        </a:rPr>
                        <a:t>Hot Tub Use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Secondary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80 bookings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20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8771749"/>
                  </a:ext>
                </a:extLst>
              </a:tr>
              <a:tr h="0">
                <a:tc>
                  <a:txBody>
                    <a:bodyPr/>
                    <a:lstStyle/>
                    <a:p>
                      <a:pPr>
                        <a:buNone/>
                      </a:pPr>
                      <a:r>
                        <a:rPr lang="en-IE" sz="2000" b="1" dirty="0">
                          <a:solidFill>
                            <a:srgbClr val="595959"/>
                          </a:solidFill>
                        </a:rPr>
                        <a:t>Breakfast Add-On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Secondary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60 guests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€720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20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6847044"/>
                  </a:ext>
                </a:extLst>
              </a:tr>
              <a:tr h="0">
                <a:tc>
                  <a:txBody>
                    <a:bodyPr/>
                    <a:lstStyle/>
                    <a:p>
                      <a:pPr>
                        <a:buNone/>
                      </a:pPr>
                      <a:r>
                        <a:rPr lang="en-IE" sz="2000" b="1" dirty="0">
                          <a:solidFill>
                            <a:srgbClr val="595959"/>
                          </a:solidFill>
                        </a:rPr>
                        <a:t>Local Tour Commissions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Secondary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10 referrals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20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9996587"/>
                  </a:ext>
                </a:extLst>
              </a:tr>
              <a:tr h="0">
                <a:tc>
                  <a:txBody>
                    <a:bodyPr/>
                    <a:lstStyle/>
                    <a:p>
                      <a:pPr>
                        <a:buNone/>
                      </a:pPr>
                      <a:r>
                        <a:rPr lang="en-IE" sz="2000" b="1" dirty="0">
                          <a:solidFill>
                            <a:srgbClr val="595959"/>
                          </a:solidFill>
                        </a:rPr>
                        <a:t>Gift Shop Sales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Secondary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25 purchases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chemeClr val="bg1"/>
                          </a:solidFill>
                        </a:rPr>
                        <a:t>Secondary €31,520</a:t>
                      </a:r>
                      <a:endParaRPr lang="en-IE" sz="20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18142148"/>
                  </a:ext>
                </a:extLst>
              </a:tr>
              <a:tr h="0">
                <a:tc>
                  <a:txBody>
                    <a:bodyPr/>
                    <a:lstStyle/>
                    <a:p>
                      <a:pPr>
                        <a:buNone/>
                      </a:pPr>
                      <a:r>
                        <a:rPr lang="en-IE" sz="2000" b="1" dirty="0">
                          <a:solidFill>
                            <a:schemeClr val="bg1"/>
                          </a:solidFill>
                        </a:rPr>
                        <a:t>Total Revenue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b="1" dirty="0">
                          <a:solidFill>
                            <a:schemeClr val="bg1"/>
                          </a:solidFill>
                        </a:rPr>
                        <a:t>€31,520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extLst>
                  <a:ext uri="{0D108BD9-81ED-4DB2-BD59-A6C34878D82A}">
                    <a16:rowId xmlns:a16="http://schemas.microsoft.com/office/drawing/2014/main" val="4196972569"/>
                  </a:ext>
                </a:extLst>
              </a:tr>
            </a:tbl>
          </a:graphicData>
        </a:graphic>
      </p:graphicFrame>
    </p:spTree>
    <p:extLst>
      <p:ext uri="{BB962C8B-B14F-4D97-AF65-F5344CB8AC3E}">
        <p14:creationId xmlns:p14="http://schemas.microsoft.com/office/powerpoint/2010/main" val="3863592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27D57-50DD-128B-B944-E53B03E0E34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5E513C5-E264-3D08-E214-8A50FA84DEA6}"/>
              </a:ext>
            </a:extLst>
          </p:cNvPr>
          <p:cNvSpPr>
            <a:spLocks noGrp="1"/>
          </p:cNvSpPr>
          <p:nvPr>
            <p:ph type="body" sz="quarter" idx="16"/>
          </p:nvPr>
        </p:nvSpPr>
        <p:spPr>
          <a:xfrm>
            <a:off x="573015" y="1144469"/>
            <a:ext cx="10685535" cy="3066422"/>
          </a:xfrm>
        </p:spPr>
        <p:txBody>
          <a:bodyPr>
            <a:noAutofit/>
          </a:bodyPr>
          <a:lstStyle/>
          <a:p>
            <a:pPr>
              <a:spcAft>
                <a:spcPts val="1200"/>
              </a:spcAft>
            </a:pPr>
            <a:r>
              <a:rPr lang="en-US" sz="2200" dirty="0">
                <a:solidFill>
                  <a:srgbClr val="595959"/>
                </a:solidFill>
              </a:rPr>
              <a:t>Every successful alternative accommodation business—whether it’s a glamping pod or eco-retreat —requires more than just a good location or creative design. It needs a solid financial foundation. These first three sections guide you through the essentials of financial thinking: understanding the role of financial management, selecting a model that aligns with your goals and means, and identifying all potential revenue sources. By building clarity around how your business is structured and where your income will come from, you’ll be better prepared to plan strategically, price confidently, and adapt to future challenges. This is your roadmap to understanding what’s viable, sustainable, and profitable from the start.</a:t>
            </a:r>
          </a:p>
          <a:p>
            <a:pPr>
              <a:spcAft>
                <a:spcPts val="1200"/>
              </a:spcAft>
            </a:pPr>
            <a:r>
              <a:rPr lang="en-US" sz="2400" b="1" dirty="0">
                <a:solidFill>
                  <a:srgbClr val="E96751"/>
                </a:solidFill>
              </a:rPr>
              <a:t>Section 1: </a:t>
            </a:r>
            <a:r>
              <a:rPr lang="en-US" sz="2400" b="1" dirty="0">
                <a:solidFill>
                  <a:srgbClr val="459597"/>
                </a:solidFill>
              </a:rPr>
              <a:t>Introduction to Financial Management &amp; Viability</a:t>
            </a:r>
          </a:p>
          <a:p>
            <a:pPr marL="342900" indent="-342900">
              <a:spcAft>
                <a:spcPts val="1200"/>
              </a:spcAft>
              <a:buFont typeface="Arial" panose="020B0604020202020204" pitchFamily="34" charset="0"/>
              <a:buChar char="•"/>
            </a:pPr>
            <a:r>
              <a:rPr lang="en-US" sz="2000" i="1" dirty="0">
                <a:solidFill>
                  <a:srgbClr val="E96751"/>
                </a:solidFill>
              </a:rPr>
              <a:t>What does </a:t>
            </a:r>
            <a:r>
              <a:rPr lang="en-US" sz="2000" b="1" i="1" dirty="0">
                <a:solidFill>
                  <a:srgbClr val="E96751"/>
                </a:solidFill>
              </a:rPr>
              <a:t>financial management </a:t>
            </a:r>
            <a:r>
              <a:rPr lang="en-US" sz="2000" i="1" dirty="0">
                <a:solidFill>
                  <a:srgbClr val="E96751"/>
                </a:solidFill>
              </a:rPr>
              <a:t>mean for my alternative tourism accommodation business? Why is it so important?</a:t>
            </a:r>
          </a:p>
          <a:p>
            <a:r>
              <a:rPr lang="en-US" sz="2200" b="1" dirty="0">
                <a:solidFill>
                  <a:srgbClr val="595959"/>
                </a:solidFill>
              </a:rPr>
              <a:t>Objective:</a:t>
            </a:r>
            <a:r>
              <a:rPr lang="en-US" sz="2200" dirty="0">
                <a:solidFill>
                  <a:srgbClr val="595959"/>
                </a:solidFill>
              </a:rPr>
              <a:t> To build a foundational understanding of how financial management supports sustainable, informed business decisions. </a:t>
            </a:r>
          </a:p>
          <a:p>
            <a:r>
              <a:rPr lang="en-US" sz="2200" dirty="0">
                <a:solidFill>
                  <a:srgbClr val="595959"/>
                </a:solidFill>
              </a:rPr>
              <a:t>The final section will cover how to ensure viability and financial sustainability.</a:t>
            </a: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E2EBE5E5-9AFC-30F2-3E1D-FC45A5C2F1A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6</a:t>
            </a:fld>
            <a:endParaRPr lang="fr-CA" dirty="0"/>
          </a:p>
        </p:txBody>
      </p:sp>
      <p:sp>
        <p:nvSpPr>
          <p:cNvPr id="4" name="Freeform 28">
            <a:extLst>
              <a:ext uri="{FF2B5EF4-FFF2-40B4-BE49-F238E27FC236}">
                <a16:creationId xmlns:a16="http://schemas.microsoft.com/office/drawing/2014/main" id="{B0BF22FB-666C-39E1-1154-BBEF98EE2074}"/>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96CA9954-B539-7D05-088E-282F3D156DC2}"/>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Section 1 – 3 </a:t>
            </a:r>
            <a:r>
              <a:rPr lang="en-US" sz="3000" dirty="0"/>
              <a:t>Laying the Financial Foundations for a Viable Accommodation Business</a:t>
            </a:r>
          </a:p>
        </p:txBody>
      </p:sp>
    </p:spTree>
    <p:extLst>
      <p:ext uri="{BB962C8B-B14F-4D97-AF65-F5344CB8AC3E}">
        <p14:creationId xmlns:p14="http://schemas.microsoft.com/office/powerpoint/2010/main" val="12129892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53B599-BF6E-C252-B485-27BD8FF13525}"/>
              </a:ext>
            </a:extLst>
          </p:cNvPr>
          <p:cNvSpPr>
            <a:spLocks noGrp="1"/>
          </p:cNvSpPr>
          <p:nvPr>
            <p:ph type="body" sz="quarter" idx="16"/>
          </p:nvPr>
        </p:nvSpPr>
        <p:spPr>
          <a:xfrm>
            <a:off x="1038022" y="303151"/>
            <a:ext cx="10614687" cy="803654"/>
          </a:xfrm>
        </p:spPr>
        <p:txBody>
          <a:bodyPr/>
          <a:lstStyle/>
          <a:p>
            <a:r>
              <a:rPr lang="en-IE" sz="2800" dirty="0">
                <a:solidFill>
                  <a:srgbClr val="459597"/>
                </a:solidFill>
              </a:rPr>
              <a:t>Exercise: </a:t>
            </a:r>
            <a:r>
              <a:rPr lang="en-IE" sz="2800" dirty="0">
                <a:solidFill>
                  <a:srgbClr val="E96751"/>
                </a:solidFill>
              </a:rPr>
              <a:t>Revenue Table </a:t>
            </a:r>
            <a:r>
              <a:rPr lang="en-IE" sz="2400" b="0" dirty="0">
                <a:solidFill>
                  <a:srgbClr val="418D8F"/>
                </a:solidFill>
              </a:rPr>
              <a:t>(Total Primary &amp; Secondary Revenue)</a:t>
            </a:r>
          </a:p>
          <a:p>
            <a:endParaRPr lang="en-IE" dirty="0"/>
          </a:p>
        </p:txBody>
      </p:sp>
      <p:graphicFrame>
        <p:nvGraphicFramePr>
          <p:cNvPr id="4" name="Table 3">
            <a:extLst>
              <a:ext uri="{FF2B5EF4-FFF2-40B4-BE49-F238E27FC236}">
                <a16:creationId xmlns:a16="http://schemas.microsoft.com/office/drawing/2014/main" id="{519F72B0-7935-1D2C-490F-3A0D61F41668}"/>
              </a:ext>
            </a:extLst>
          </p:cNvPr>
          <p:cNvGraphicFramePr>
            <a:graphicFrameLocks noGrp="1"/>
          </p:cNvGraphicFramePr>
          <p:nvPr>
            <p:extLst>
              <p:ext uri="{D42A27DB-BD31-4B8C-83A1-F6EECF244321}">
                <p14:modId xmlns:p14="http://schemas.microsoft.com/office/powerpoint/2010/main" val="3436999631"/>
              </p:ext>
            </p:extLst>
          </p:nvPr>
        </p:nvGraphicFramePr>
        <p:xfrm>
          <a:off x="304596" y="887730"/>
          <a:ext cx="11487354" cy="5852160"/>
        </p:xfrm>
        <a:graphic>
          <a:graphicData uri="http://schemas.openxmlformats.org/drawingml/2006/table">
            <a:tbl>
              <a:tblPr/>
              <a:tblGrid>
                <a:gridCol w="1914559">
                  <a:extLst>
                    <a:ext uri="{9D8B030D-6E8A-4147-A177-3AD203B41FA5}">
                      <a16:colId xmlns:a16="http://schemas.microsoft.com/office/drawing/2014/main" val="493454040"/>
                    </a:ext>
                  </a:extLst>
                </a:gridCol>
                <a:gridCol w="1914559">
                  <a:extLst>
                    <a:ext uri="{9D8B030D-6E8A-4147-A177-3AD203B41FA5}">
                      <a16:colId xmlns:a16="http://schemas.microsoft.com/office/drawing/2014/main" val="1600943014"/>
                    </a:ext>
                  </a:extLst>
                </a:gridCol>
                <a:gridCol w="1914559">
                  <a:extLst>
                    <a:ext uri="{9D8B030D-6E8A-4147-A177-3AD203B41FA5}">
                      <a16:colId xmlns:a16="http://schemas.microsoft.com/office/drawing/2014/main" val="1611729632"/>
                    </a:ext>
                  </a:extLst>
                </a:gridCol>
                <a:gridCol w="1914559">
                  <a:extLst>
                    <a:ext uri="{9D8B030D-6E8A-4147-A177-3AD203B41FA5}">
                      <a16:colId xmlns:a16="http://schemas.microsoft.com/office/drawing/2014/main" val="1996091829"/>
                    </a:ext>
                  </a:extLst>
                </a:gridCol>
                <a:gridCol w="1809818">
                  <a:extLst>
                    <a:ext uri="{9D8B030D-6E8A-4147-A177-3AD203B41FA5}">
                      <a16:colId xmlns:a16="http://schemas.microsoft.com/office/drawing/2014/main" val="3331001590"/>
                    </a:ext>
                  </a:extLst>
                </a:gridCol>
                <a:gridCol w="2019300">
                  <a:extLst>
                    <a:ext uri="{9D8B030D-6E8A-4147-A177-3AD203B41FA5}">
                      <a16:colId xmlns:a16="http://schemas.microsoft.com/office/drawing/2014/main" val="1263638516"/>
                    </a:ext>
                  </a:extLst>
                </a:gridCol>
              </a:tblGrid>
              <a:tr h="0">
                <a:tc>
                  <a:txBody>
                    <a:bodyPr/>
                    <a:lstStyle/>
                    <a:p>
                      <a:pPr>
                        <a:buNone/>
                      </a:pPr>
                      <a:r>
                        <a:rPr lang="en-IE" sz="1800" b="0" dirty="0">
                          <a:solidFill>
                            <a:schemeClr val="bg1"/>
                          </a:solidFill>
                        </a:rPr>
                        <a:t>Revenue Source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0" dirty="0">
                          <a:solidFill>
                            <a:schemeClr val="bg1"/>
                          </a:solidFill>
                        </a:rPr>
                        <a:t>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0" dirty="0">
                          <a:solidFill>
                            <a:schemeClr val="bg1"/>
                          </a:solidFill>
                        </a:rPr>
                        <a:t>Unit Price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0" dirty="0">
                          <a:solidFill>
                            <a:schemeClr val="bg1"/>
                          </a:solidFill>
                        </a:rPr>
                        <a:t>Units/Nights Sold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0" dirty="0">
                          <a:solidFill>
                            <a:schemeClr val="bg1"/>
                          </a:solidFill>
                        </a:rPr>
                        <a:t>Total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0" dirty="0">
                          <a:solidFill>
                            <a:schemeClr val="bg1"/>
                          </a:solidFill>
                        </a:rPr>
                        <a:t>Total Revenue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3086552791"/>
                  </a:ext>
                </a:extLst>
              </a:tr>
              <a:tr h="0">
                <a:tc>
                  <a:txBody>
                    <a:bodyPr/>
                    <a:lstStyle/>
                    <a:p>
                      <a:pPr>
                        <a:buNone/>
                      </a:pPr>
                      <a:r>
                        <a:rPr lang="en-IE" sz="1800" b="1" dirty="0">
                          <a:solidFill>
                            <a:srgbClr val="595959"/>
                          </a:solidFill>
                        </a:rPr>
                        <a:t>Nightly Guest Stay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Primary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a:t>
                      </a:r>
                      <a:r>
                        <a:rPr lang="en-IE" sz="1800" dirty="0">
                          <a:solidFill>
                            <a:srgbClr val="595959"/>
                          </a:solidFill>
                          <a:highlight>
                            <a:srgbClr val="FFFF00"/>
                          </a:highlight>
                        </a:rPr>
                        <a:t>[insert figure] </a:t>
                      </a:r>
                      <a:endParaRPr lang="en-IE" sz="18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highlight>
                            <a:srgbClr val="FFFF00"/>
                          </a:highlight>
                        </a:rPr>
                        <a:t>[insert figure] </a:t>
                      </a:r>
                      <a:r>
                        <a:rPr lang="en-IE" sz="1800" dirty="0">
                          <a:solidFill>
                            <a:srgbClr val="595959"/>
                          </a:solidFill>
                        </a:rPr>
                        <a:t> nights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a:t>
                      </a:r>
                      <a:r>
                        <a:rPr lang="en-IE" sz="1800" dirty="0">
                          <a:solidFill>
                            <a:srgbClr val="595959"/>
                          </a:solidFill>
                          <a:highlight>
                            <a:srgbClr val="FFFF00"/>
                          </a:highlight>
                        </a:rPr>
                        <a:t>[insert figure] </a:t>
                      </a:r>
                      <a:endParaRPr lang="en-IE" sz="18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058427"/>
                  </a:ext>
                </a:extLst>
              </a:tr>
              <a:tr h="0">
                <a:tc>
                  <a:txBody>
                    <a:bodyPr/>
                    <a:lstStyle/>
                    <a:p>
                      <a:pPr>
                        <a:buNone/>
                      </a:pPr>
                      <a:r>
                        <a:rPr lang="en-IE" sz="1800" b="1" dirty="0">
                          <a:solidFill>
                            <a:srgbClr val="595959"/>
                          </a:solidFill>
                        </a:rPr>
                        <a:t>Extra Guest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Primary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a:t>
                      </a:r>
                      <a:r>
                        <a:rPr lang="en-IE" sz="1800" dirty="0">
                          <a:solidFill>
                            <a:srgbClr val="595959"/>
                          </a:solidFill>
                          <a:highlight>
                            <a:srgbClr val="FFFF00"/>
                          </a:highlight>
                        </a:rPr>
                        <a:t>[insert figure] </a:t>
                      </a:r>
                      <a:endParaRPr lang="en-IE" sz="18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highlight>
                            <a:srgbClr val="FFFF00"/>
                          </a:highlight>
                        </a:rPr>
                        <a:t>[insert figure] </a:t>
                      </a:r>
                      <a:r>
                        <a:rPr lang="en-IE" sz="1800" dirty="0">
                          <a:solidFill>
                            <a:srgbClr val="595959"/>
                          </a:solidFill>
                        </a:rPr>
                        <a:t> extra guests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a:t>
                      </a:r>
                      <a:r>
                        <a:rPr lang="en-IE" sz="1800" dirty="0">
                          <a:solidFill>
                            <a:srgbClr val="595959"/>
                          </a:solidFill>
                          <a:highlight>
                            <a:srgbClr val="FFFF00"/>
                          </a:highlight>
                        </a:rPr>
                        <a:t>[insert figure] </a:t>
                      </a:r>
                      <a:endParaRPr lang="en-IE" sz="18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chemeClr val="bg1"/>
                          </a:solidFill>
                        </a:rPr>
                        <a:t>Primary €</a:t>
                      </a:r>
                      <a:r>
                        <a:rPr lang="en-IE" sz="1800" dirty="0">
                          <a:solidFill>
                            <a:srgbClr val="595959"/>
                          </a:solidFill>
                          <a:highlight>
                            <a:srgbClr val="FFFF00"/>
                          </a:highlight>
                        </a:rPr>
                        <a:t>[insert figure] </a:t>
                      </a:r>
                      <a:endParaRPr lang="en-IE" sz="1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3258344835"/>
                  </a:ext>
                </a:extLst>
              </a:tr>
              <a:tr h="0">
                <a:tc>
                  <a:txBody>
                    <a:bodyPr/>
                    <a:lstStyle/>
                    <a:p>
                      <a:pPr>
                        <a:buNone/>
                      </a:pPr>
                      <a:r>
                        <a:rPr lang="en-IE" sz="1800" b="1">
                          <a:solidFill>
                            <a:srgbClr val="595959"/>
                          </a:solidFill>
                        </a:rPr>
                        <a:t>Pet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Secondary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a:t>
                      </a:r>
                      <a:r>
                        <a:rPr lang="en-IE" sz="1800" dirty="0">
                          <a:solidFill>
                            <a:srgbClr val="595959"/>
                          </a:solidFill>
                          <a:highlight>
                            <a:srgbClr val="FFFF00"/>
                          </a:highlight>
                        </a:rPr>
                        <a:t>[insert figure]</a:t>
                      </a:r>
                      <a:endParaRPr lang="en-IE" sz="18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highlight>
                            <a:srgbClr val="FFFF00"/>
                          </a:highlight>
                        </a:rPr>
                        <a:t>[insert figure] </a:t>
                      </a:r>
                      <a:r>
                        <a:rPr lang="en-IE" sz="1800" dirty="0">
                          <a:solidFill>
                            <a:srgbClr val="595959"/>
                          </a:solidFill>
                        </a:rPr>
                        <a:t> bookings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a:t>
                      </a:r>
                      <a:r>
                        <a:rPr lang="en-IE" sz="1800" dirty="0">
                          <a:solidFill>
                            <a:srgbClr val="595959"/>
                          </a:solidFill>
                          <a:highlight>
                            <a:srgbClr val="FFFF00"/>
                          </a:highlight>
                        </a:rPr>
                        <a:t>[insert figure] </a:t>
                      </a:r>
                      <a:endParaRPr lang="en-IE" sz="18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3705889"/>
                  </a:ext>
                </a:extLst>
              </a:tr>
              <a:tr h="0">
                <a:tc>
                  <a:txBody>
                    <a:bodyPr/>
                    <a:lstStyle/>
                    <a:p>
                      <a:pPr>
                        <a:buNone/>
                      </a:pPr>
                      <a:r>
                        <a:rPr lang="en-IE" sz="1800" b="1" dirty="0">
                          <a:solidFill>
                            <a:srgbClr val="595959"/>
                          </a:solidFill>
                        </a:rPr>
                        <a:t>Firewood Package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Secondary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a:t>
                      </a:r>
                      <a:r>
                        <a:rPr lang="en-IE" sz="1800" dirty="0">
                          <a:solidFill>
                            <a:srgbClr val="595959"/>
                          </a:solidFill>
                          <a:highlight>
                            <a:srgbClr val="FFFF00"/>
                          </a:highlight>
                        </a:rPr>
                        <a:t>[insert figure] </a:t>
                      </a:r>
                      <a:endParaRPr lang="en-IE" sz="18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highlight>
                            <a:srgbClr val="FFFF00"/>
                          </a:highlight>
                        </a:rPr>
                        <a:t>[insert figure] </a:t>
                      </a:r>
                      <a:r>
                        <a:rPr lang="en-IE" sz="1800" dirty="0">
                          <a:solidFill>
                            <a:srgbClr val="595959"/>
                          </a:solidFill>
                        </a:rPr>
                        <a:t> packages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a:t>
                      </a:r>
                      <a:r>
                        <a:rPr lang="en-IE" sz="1800" dirty="0">
                          <a:solidFill>
                            <a:srgbClr val="595959"/>
                          </a:solidFill>
                          <a:highlight>
                            <a:srgbClr val="FFFF00"/>
                          </a:highlight>
                        </a:rPr>
                        <a:t>[insert figure] </a:t>
                      </a:r>
                      <a:endParaRPr lang="en-IE" sz="18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6532811"/>
                  </a:ext>
                </a:extLst>
              </a:tr>
              <a:tr h="0">
                <a:tc>
                  <a:txBody>
                    <a:bodyPr/>
                    <a:lstStyle/>
                    <a:p>
                      <a:pPr>
                        <a:buNone/>
                      </a:pPr>
                      <a:r>
                        <a:rPr lang="en-IE" sz="1800" b="1" dirty="0">
                          <a:solidFill>
                            <a:srgbClr val="595959"/>
                          </a:solidFill>
                        </a:rPr>
                        <a:t>Hot Tub Use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Secondary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a:t>
                      </a:r>
                      <a:r>
                        <a:rPr lang="en-IE" sz="1800" dirty="0">
                          <a:solidFill>
                            <a:srgbClr val="595959"/>
                          </a:solidFill>
                          <a:highlight>
                            <a:srgbClr val="FFFF00"/>
                          </a:highlight>
                        </a:rPr>
                        <a:t>[insert figure] </a:t>
                      </a:r>
                      <a:endParaRPr lang="en-IE" sz="18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highlight>
                            <a:srgbClr val="FFFF00"/>
                          </a:highlight>
                        </a:rPr>
                        <a:t>[insert figure] </a:t>
                      </a:r>
                      <a:r>
                        <a:rPr lang="en-IE" sz="1800" dirty="0">
                          <a:solidFill>
                            <a:srgbClr val="595959"/>
                          </a:solidFill>
                        </a:rPr>
                        <a:t> bookings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a:t>
                      </a:r>
                      <a:r>
                        <a:rPr lang="en-IE" sz="1800" dirty="0">
                          <a:solidFill>
                            <a:srgbClr val="595959"/>
                          </a:solidFill>
                          <a:highlight>
                            <a:srgbClr val="FFFF00"/>
                          </a:highlight>
                        </a:rPr>
                        <a:t>[insert figure] </a:t>
                      </a:r>
                      <a:endParaRPr lang="en-IE" sz="18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8771749"/>
                  </a:ext>
                </a:extLst>
              </a:tr>
              <a:tr h="0">
                <a:tc>
                  <a:txBody>
                    <a:bodyPr/>
                    <a:lstStyle/>
                    <a:p>
                      <a:pPr>
                        <a:buNone/>
                      </a:pPr>
                      <a:r>
                        <a:rPr lang="en-IE" sz="1800" b="1" dirty="0">
                          <a:solidFill>
                            <a:srgbClr val="595959"/>
                          </a:solidFill>
                        </a:rPr>
                        <a:t>Breakfast Add-On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Secondary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a:t>
                      </a:r>
                      <a:r>
                        <a:rPr lang="en-IE" sz="1800" dirty="0">
                          <a:solidFill>
                            <a:srgbClr val="595959"/>
                          </a:solidFill>
                          <a:highlight>
                            <a:srgbClr val="FFFF00"/>
                          </a:highlight>
                        </a:rPr>
                        <a:t>[insert figure] </a:t>
                      </a:r>
                      <a:endParaRPr lang="en-IE" sz="18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highlight>
                            <a:srgbClr val="FFFF00"/>
                          </a:highlight>
                        </a:rPr>
                        <a:t>[insert figure] </a:t>
                      </a:r>
                      <a:r>
                        <a:rPr lang="en-IE" sz="1800" dirty="0">
                          <a:solidFill>
                            <a:srgbClr val="595959"/>
                          </a:solidFill>
                        </a:rPr>
                        <a:t> guests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a:t>
                      </a:r>
                      <a:r>
                        <a:rPr lang="en-IE" sz="1800" dirty="0">
                          <a:solidFill>
                            <a:srgbClr val="595959"/>
                          </a:solidFill>
                          <a:highlight>
                            <a:srgbClr val="FFFF00"/>
                          </a:highlight>
                        </a:rPr>
                        <a:t>[insert figure] </a:t>
                      </a:r>
                      <a:endParaRPr lang="en-IE" sz="18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6847044"/>
                  </a:ext>
                </a:extLst>
              </a:tr>
              <a:tr h="0">
                <a:tc>
                  <a:txBody>
                    <a:bodyPr/>
                    <a:lstStyle/>
                    <a:p>
                      <a:pPr>
                        <a:buNone/>
                      </a:pPr>
                      <a:r>
                        <a:rPr lang="en-IE" sz="1800" b="1" dirty="0">
                          <a:solidFill>
                            <a:srgbClr val="595959"/>
                          </a:solidFill>
                        </a:rPr>
                        <a:t>Local Tour Commissions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Secondary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a:t>
                      </a:r>
                      <a:r>
                        <a:rPr lang="en-IE" sz="1800" dirty="0">
                          <a:solidFill>
                            <a:srgbClr val="595959"/>
                          </a:solidFill>
                          <a:highlight>
                            <a:srgbClr val="FFFF00"/>
                          </a:highlight>
                        </a:rPr>
                        <a:t>[insert figure] </a:t>
                      </a:r>
                      <a:endParaRPr lang="en-IE" sz="18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highlight>
                            <a:srgbClr val="FFFF00"/>
                          </a:highlight>
                        </a:rPr>
                        <a:t>[insert figure] </a:t>
                      </a:r>
                      <a:r>
                        <a:rPr lang="en-IE" sz="1800" dirty="0">
                          <a:solidFill>
                            <a:srgbClr val="595959"/>
                          </a:solidFill>
                        </a:rPr>
                        <a:t> referrals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a:t>
                      </a:r>
                      <a:r>
                        <a:rPr lang="en-IE" sz="1800" dirty="0">
                          <a:solidFill>
                            <a:srgbClr val="595959"/>
                          </a:solidFill>
                          <a:highlight>
                            <a:srgbClr val="FFFF00"/>
                          </a:highlight>
                        </a:rPr>
                        <a:t>[insert figure] </a:t>
                      </a:r>
                      <a:endParaRPr lang="en-IE" sz="18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9996587"/>
                  </a:ext>
                </a:extLst>
              </a:tr>
              <a:tr h="0">
                <a:tc>
                  <a:txBody>
                    <a:bodyPr/>
                    <a:lstStyle/>
                    <a:p>
                      <a:pPr>
                        <a:buNone/>
                      </a:pPr>
                      <a:r>
                        <a:rPr lang="en-IE" sz="1800" b="1" dirty="0">
                          <a:solidFill>
                            <a:srgbClr val="595959"/>
                          </a:solidFill>
                        </a:rPr>
                        <a:t>Gift Shop Sales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Secondary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a:t>
                      </a:r>
                      <a:r>
                        <a:rPr lang="en-IE" sz="1800" dirty="0">
                          <a:solidFill>
                            <a:srgbClr val="595959"/>
                          </a:solidFill>
                          <a:highlight>
                            <a:srgbClr val="FFFF00"/>
                          </a:highlight>
                        </a:rPr>
                        <a:t>[insert figure] </a:t>
                      </a:r>
                      <a:endParaRPr lang="en-IE" sz="18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highlight>
                            <a:srgbClr val="FFFF00"/>
                          </a:highlight>
                        </a:rPr>
                        <a:t>[insert figure] </a:t>
                      </a:r>
                      <a:r>
                        <a:rPr lang="en-IE" sz="1800" dirty="0">
                          <a:solidFill>
                            <a:srgbClr val="595959"/>
                          </a:solidFill>
                        </a:rPr>
                        <a:t> purchases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a:t>
                      </a:r>
                      <a:r>
                        <a:rPr lang="en-IE" sz="1800" dirty="0">
                          <a:solidFill>
                            <a:srgbClr val="595959"/>
                          </a:solidFill>
                          <a:highlight>
                            <a:srgbClr val="FFFF00"/>
                          </a:highlight>
                        </a:rPr>
                        <a:t>[insert figure] </a:t>
                      </a:r>
                      <a:endParaRPr lang="en-IE" sz="18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dirty="0">
                          <a:solidFill>
                            <a:schemeClr val="bg1"/>
                          </a:solidFill>
                        </a:rPr>
                        <a:t>Secondary €</a:t>
                      </a:r>
                      <a:r>
                        <a:rPr lang="en-IE" sz="1800" dirty="0">
                          <a:solidFill>
                            <a:srgbClr val="595959"/>
                          </a:solidFill>
                          <a:highlight>
                            <a:srgbClr val="FFFF00"/>
                          </a:highlight>
                        </a:rPr>
                        <a:t>[insert figure] </a:t>
                      </a:r>
                      <a:endParaRPr lang="en-IE" sz="18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18142148"/>
                  </a:ext>
                </a:extLst>
              </a:tr>
              <a:tr h="0">
                <a:tc>
                  <a:txBody>
                    <a:bodyPr/>
                    <a:lstStyle/>
                    <a:p>
                      <a:pPr>
                        <a:buNone/>
                      </a:pPr>
                      <a:r>
                        <a:rPr lang="en-IE" sz="1800" b="1" dirty="0">
                          <a:solidFill>
                            <a:schemeClr val="bg1"/>
                          </a:solidFill>
                        </a:rPr>
                        <a:t>Total Revenue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endParaRPr lang="en-IE" sz="1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endParaRPr lang="en-IE" sz="1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endParaRPr lang="en-IE" sz="1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endParaRPr lang="en-IE" sz="1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800" b="1" dirty="0">
                          <a:solidFill>
                            <a:schemeClr val="bg1"/>
                          </a:solidFill>
                        </a:rPr>
                        <a:t>€</a:t>
                      </a:r>
                      <a:r>
                        <a:rPr lang="en-IE" sz="1800" dirty="0">
                          <a:solidFill>
                            <a:srgbClr val="595959"/>
                          </a:solidFill>
                          <a:highlight>
                            <a:srgbClr val="FFFF00"/>
                          </a:highlight>
                        </a:rPr>
                        <a:t>[insert figure] </a:t>
                      </a:r>
                      <a:endParaRPr lang="en-IE" sz="18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extLst>
                  <a:ext uri="{0D108BD9-81ED-4DB2-BD59-A6C34878D82A}">
                    <a16:rowId xmlns:a16="http://schemas.microsoft.com/office/drawing/2014/main" val="4196972569"/>
                  </a:ext>
                </a:extLst>
              </a:tr>
            </a:tbl>
          </a:graphicData>
        </a:graphic>
      </p:graphicFrame>
      <p:pic>
        <p:nvPicPr>
          <p:cNvPr id="5" name="Picture 4">
            <a:extLst>
              <a:ext uri="{FF2B5EF4-FFF2-40B4-BE49-F238E27FC236}">
                <a16:creationId xmlns:a16="http://schemas.microsoft.com/office/drawing/2014/main" id="{D16914AA-51D5-D10B-5F72-174A03B47FFB}"/>
              </a:ext>
            </a:extLst>
          </p:cNvPr>
          <p:cNvPicPr>
            <a:picLocks noChangeAspect="1"/>
          </p:cNvPicPr>
          <p:nvPr/>
        </p:nvPicPr>
        <p:blipFill>
          <a:blip r:embed="rId2"/>
          <a:stretch>
            <a:fillRect/>
          </a:stretch>
        </p:blipFill>
        <p:spPr>
          <a:xfrm>
            <a:off x="304596" y="237201"/>
            <a:ext cx="770082" cy="591730"/>
          </a:xfrm>
          <a:prstGeom prst="rect">
            <a:avLst/>
          </a:prstGeom>
        </p:spPr>
      </p:pic>
    </p:spTree>
    <p:extLst>
      <p:ext uri="{BB962C8B-B14F-4D97-AF65-F5344CB8AC3E}">
        <p14:creationId xmlns:p14="http://schemas.microsoft.com/office/powerpoint/2010/main" val="9008841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8 (Part 1)</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696426"/>
          </a:xfrm>
          <a:prstGeom prst="rect">
            <a:avLst/>
          </a:prstGeom>
          <a:noFill/>
        </p:spPr>
        <p:txBody>
          <a:bodyPr wrap="square" rtlCol="0">
            <a:spAutoFit/>
          </a:bodyPr>
          <a:lstStyle/>
          <a:p>
            <a:pPr algn="ctr">
              <a:lnSpc>
                <a:spcPts val="2520"/>
              </a:lnSpc>
            </a:pPr>
            <a:r>
              <a:rPr lang="en-US" sz="2400" b="1" dirty="0">
                <a:solidFill>
                  <a:srgbClr val="414141"/>
                </a:solidFill>
              </a:rPr>
              <a:t>Sections 1 – 3: </a:t>
            </a:r>
            <a:r>
              <a:rPr lang="en-US" sz="2400" dirty="0">
                <a:solidFill>
                  <a:srgbClr val="414141"/>
                </a:solidFill>
              </a:rPr>
              <a:t>Laying the Financial Foundations for a Viable Accommodation Business</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8 (Part 2)</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8" y="2232022"/>
            <a:ext cx="3868711" cy="1522020"/>
          </a:xfrm>
          <a:prstGeom prst="rect">
            <a:avLst/>
          </a:prstGeom>
          <a:noFill/>
        </p:spPr>
        <p:txBody>
          <a:bodyPr wrap="square" rtlCol="0">
            <a:spAutoFit/>
          </a:bodyPr>
          <a:lstStyle/>
          <a:p>
            <a:r>
              <a:rPr lang="en-US" sz="2400" b="1" dirty="0">
                <a:solidFill>
                  <a:srgbClr val="494949"/>
                </a:solidFill>
              </a:rPr>
              <a:t>Sections 4 – 6: </a:t>
            </a:r>
            <a:r>
              <a:rPr lang="en-US" sz="2400" dirty="0">
                <a:solidFill>
                  <a:srgbClr val="494949"/>
                </a:solidFill>
              </a:rPr>
              <a:t>Understanding Your Costs, Pricing, and Break-Even Point</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47850-7C58-3401-64A3-8CE463BC19C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9DC6900-CB7F-FB29-17D0-DC6378C0BB28}"/>
              </a:ext>
            </a:extLst>
          </p:cNvPr>
          <p:cNvSpPr>
            <a:spLocks noGrp="1"/>
          </p:cNvSpPr>
          <p:nvPr>
            <p:ph type="body" sz="quarter" idx="16"/>
          </p:nvPr>
        </p:nvSpPr>
        <p:spPr>
          <a:xfrm>
            <a:off x="573015" y="1356327"/>
            <a:ext cx="9961635" cy="3066422"/>
          </a:xfrm>
        </p:spPr>
        <p:txBody>
          <a:bodyPr>
            <a:noAutofit/>
          </a:bodyPr>
          <a:lstStyle/>
          <a:p>
            <a:pPr>
              <a:spcAft>
                <a:spcPts val="1200"/>
              </a:spcAft>
            </a:pPr>
            <a:r>
              <a:rPr lang="en-US" sz="2400" b="1" dirty="0">
                <a:solidFill>
                  <a:srgbClr val="E96751"/>
                </a:solidFill>
              </a:rPr>
              <a:t>Section 2: </a:t>
            </a:r>
            <a:r>
              <a:rPr lang="en-US" sz="2400" b="1" dirty="0">
                <a:solidFill>
                  <a:srgbClr val="459597"/>
                </a:solidFill>
              </a:rPr>
              <a:t>Select Your Business Model</a:t>
            </a:r>
          </a:p>
          <a:p>
            <a:pPr marL="342900" indent="-342900">
              <a:spcAft>
                <a:spcPts val="1200"/>
              </a:spcAft>
              <a:buFont typeface="Arial" panose="020B0604020202020204" pitchFamily="34" charset="0"/>
              <a:buChar char="•"/>
            </a:pPr>
            <a:r>
              <a:rPr lang="en-US" sz="2200" i="1" dirty="0">
                <a:solidFill>
                  <a:srgbClr val="E96751"/>
                </a:solidFill>
              </a:rPr>
              <a:t>What </a:t>
            </a:r>
            <a:r>
              <a:rPr lang="en-US" sz="2200" b="1" i="1" dirty="0">
                <a:solidFill>
                  <a:srgbClr val="E96751"/>
                </a:solidFill>
              </a:rPr>
              <a:t>type of business </a:t>
            </a:r>
            <a:r>
              <a:rPr lang="en-US" sz="2200" i="1" dirty="0">
                <a:solidFill>
                  <a:srgbClr val="E96751"/>
                </a:solidFill>
              </a:rPr>
              <a:t>or alternative accommodation </a:t>
            </a:r>
            <a:r>
              <a:rPr lang="en-US" sz="2200" b="1" i="1" dirty="0">
                <a:solidFill>
                  <a:srgbClr val="E96751"/>
                </a:solidFill>
              </a:rPr>
              <a:t>model</a:t>
            </a:r>
            <a:r>
              <a:rPr lang="en-US" sz="2200" i="1" dirty="0">
                <a:solidFill>
                  <a:srgbClr val="E96751"/>
                </a:solidFill>
              </a:rPr>
              <a:t> is right for me, </a:t>
            </a:r>
            <a:r>
              <a:rPr lang="en-US" sz="2000" i="1" dirty="0">
                <a:solidFill>
                  <a:srgbClr val="E96751"/>
                </a:solidFill>
              </a:rPr>
              <a:t>and how do I plan for it financially?</a:t>
            </a:r>
          </a:p>
          <a:p>
            <a:pPr>
              <a:spcAft>
                <a:spcPts val="1200"/>
              </a:spcAft>
            </a:pPr>
            <a:r>
              <a:rPr lang="en-US" sz="2200" b="1" dirty="0">
                <a:solidFill>
                  <a:srgbClr val="595959"/>
                </a:solidFill>
              </a:rPr>
              <a:t>Objective: </a:t>
            </a:r>
            <a:r>
              <a:rPr lang="en-US" sz="2200" dirty="0">
                <a:solidFill>
                  <a:srgbClr val="595959"/>
                </a:solidFill>
              </a:rPr>
              <a:t>To identify and define the accommodation business model that fits your values, site, budget, and market.</a:t>
            </a:r>
          </a:p>
          <a:p>
            <a:pPr>
              <a:spcAft>
                <a:spcPts val="1200"/>
              </a:spcAft>
            </a:pPr>
            <a:endParaRPr lang="en-US" sz="1000" dirty="0">
              <a:solidFill>
                <a:srgbClr val="595959"/>
              </a:solidFill>
            </a:endParaRPr>
          </a:p>
          <a:p>
            <a:r>
              <a:rPr lang="en-US" sz="2400" b="1" dirty="0">
                <a:solidFill>
                  <a:srgbClr val="E96751"/>
                </a:solidFill>
              </a:rPr>
              <a:t>Section 3: </a:t>
            </a:r>
            <a:r>
              <a:rPr lang="en-US" sz="2400" b="1" dirty="0">
                <a:solidFill>
                  <a:srgbClr val="459597"/>
                </a:solidFill>
              </a:rPr>
              <a:t>Know Your Revenue Sources</a:t>
            </a:r>
          </a:p>
          <a:p>
            <a:pPr marL="342900" indent="-342900">
              <a:buFont typeface="Arial" panose="020B0604020202020204" pitchFamily="34" charset="0"/>
              <a:buChar char="•"/>
            </a:pPr>
            <a:r>
              <a:rPr lang="en-US" sz="2000" i="1" dirty="0">
                <a:solidFill>
                  <a:srgbClr val="E96751"/>
                </a:solidFill>
              </a:rPr>
              <a:t>Where does your </a:t>
            </a:r>
            <a:r>
              <a:rPr lang="en-US" sz="2000" b="1" i="1" dirty="0">
                <a:solidFill>
                  <a:srgbClr val="E96751"/>
                </a:solidFill>
              </a:rPr>
              <a:t>income come from</a:t>
            </a:r>
            <a:r>
              <a:rPr lang="en-US" sz="2000" i="1" dirty="0">
                <a:solidFill>
                  <a:srgbClr val="E96751"/>
                </a:solidFill>
              </a:rPr>
              <a:t>, and are you fully aware of all potential revenue streams, beyond just room bookings?</a:t>
            </a:r>
          </a:p>
          <a:p>
            <a:r>
              <a:rPr lang="en-US" sz="2200" b="1" dirty="0">
                <a:solidFill>
                  <a:srgbClr val="595959"/>
                </a:solidFill>
              </a:rPr>
              <a:t>Objective:</a:t>
            </a:r>
            <a:r>
              <a:rPr lang="en-US" sz="2200" dirty="0">
                <a:solidFill>
                  <a:srgbClr val="595959"/>
                </a:solidFill>
              </a:rPr>
              <a:t> Revenue &amp; Capacity Foundation (What you earn and what’s possible). To map out all sources of income (primary and secondary) to get a full picture of potential earnings and business opportunities. </a:t>
            </a:r>
          </a:p>
          <a:p>
            <a:pPr>
              <a:spcAft>
                <a:spcPts val="1200"/>
              </a:spcAft>
            </a:pPr>
            <a:endParaRPr lang="en-US" sz="2200" dirty="0">
              <a:solidFill>
                <a:srgbClr val="595959"/>
              </a:solidFill>
            </a:endParaRP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96D24A92-0FAF-2CDD-FEFC-C7E3925F8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7</a:t>
            </a:fld>
            <a:endParaRPr lang="fr-CA" dirty="0"/>
          </a:p>
        </p:txBody>
      </p:sp>
      <p:sp>
        <p:nvSpPr>
          <p:cNvPr id="4" name="Freeform 28">
            <a:extLst>
              <a:ext uri="{FF2B5EF4-FFF2-40B4-BE49-F238E27FC236}">
                <a16:creationId xmlns:a16="http://schemas.microsoft.com/office/drawing/2014/main" id="{3146569F-B9E2-35ED-B25E-94780351BA6C}"/>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1690AF2D-A93F-3D1E-63F8-EAE2AC6A98D9}"/>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Section 1 – 3 </a:t>
            </a:r>
            <a:r>
              <a:rPr lang="en-US" sz="3000" dirty="0"/>
              <a:t>Laying the Financial Foundations for a Viable Accommodation Business</a:t>
            </a:r>
          </a:p>
        </p:txBody>
      </p:sp>
    </p:spTree>
    <p:extLst>
      <p:ext uri="{BB962C8B-B14F-4D97-AF65-F5344CB8AC3E}">
        <p14:creationId xmlns:p14="http://schemas.microsoft.com/office/powerpoint/2010/main" val="4077526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38A2CB22-C91F-0CE2-193D-CB7DDFD59649}"/>
              </a:ext>
            </a:extLst>
          </p:cNvPr>
          <p:cNvSpPr txBox="1">
            <a:spLocks/>
          </p:cNvSpPr>
          <p:nvPr/>
        </p:nvSpPr>
        <p:spPr>
          <a:xfrm>
            <a:off x="7943850" y="1928962"/>
            <a:ext cx="3899197" cy="8701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en-US" sz="3000" dirty="0">
                <a:solidFill>
                  <a:schemeClr val="bg1"/>
                </a:solidFill>
              </a:rPr>
              <a:t>Introduction to Financial Management &amp; Viability</a:t>
            </a:r>
            <a:endParaRPr lang="en-GB" sz="3000" dirty="0">
              <a:solidFill>
                <a:schemeClr val="bg1"/>
              </a:solidFill>
            </a:endParaRPr>
          </a:p>
        </p:txBody>
      </p:sp>
      <p:sp>
        <p:nvSpPr>
          <p:cNvPr id="13" name="Text Placeholder 2">
            <a:extLst>
              <a:ext uri="{FF2B5EF4-FFF2-40B4-BE49-F238E27FC236}">
                <a16:creationId xmlns:a16="http://schemas.microsoft.com/office/drawing/2014/main" id="{12A414B4-AE80-34ED-D489-918213801D45}"/>
              </a:ext>
            </a:extLst>
          </p:cNvPr>
          <p:cNvSpPr txBox="1">
            <a:spLocks/>
          </p:cNvSpPr>
          <p:nvPr/>
        </p:nvSpPr>
        <p:spPr>
          <a:xfrm>
            <a:off x="9376759" y="1082093"/>
            <a:ext cx="2466288" cy="3197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en-GB" sz="4400" b="1">
                <a:solidFill>
                  <a:schemeClr val="bg1"/>
                </a:solidFill>
              </a:rPr>
              <a:t>Section 1</a:t>
            </a:r>
            <a:endParaRPr lang="en-GB" sz="4400" b="1" dirty="0">
              <a:solidFill>
                <a:schemeClr val="bg1"/>
              </a:solidFill>
            </a:endParaRPr>
          </a:p>
        </p:txBody>
      </p:sp>
      <p:sp>
        <p:nvSpPr>
          <p:cNvPr id="16" name="Slide Number Placeholder 5">
            <a:extLst>
              <a:ext uri="{FF2B5EF4-FFF2-40B4-BE49-F238E27FC236}">
                <a16:creationId xmlns:a16="http://schemas.microsoft.com/office/drawing/2014/main" id="{B3394CAC-30E8-762F-826A-728388DD03E5}"/>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8</a:t>
            </a:fld>
            <a:endParaRPr lang="fr-CA" dirty="0"/>
          </a:p>
        </p:txBody>
      </p:sp>
      <p:pic>
        <p:nvPicPr>
          <p:cNvPr id="17" name="Picture Placeholder 6" descr="A key chain with keys on it&#10;&#10;AI-generated content may be incorrect.">
            <a:extLst>
              <a:ext uri="{FF2B5EF4-FFF2-40B4-BE49-F238E27FC236}">
                <a16:creationId xmlns:a16="http://schemas.microsoft.com/office/drawing/2014/main" id="{B9E257D5-8463-79C4-C4CE-A53B338EC128}"/>
              </a:ext>
            </a:extLst>
          </p:cNvPr>
          <p:cNvPicPr>
            <a:picLocks noGrp="1" noChangeAspect="1"/>
          </p:cNvPicPr>
          <p:nvPr>
            <p:ph type="pic" sz="quarter" idx="22"/>
          </p:nvPr>
        </p:nvPicPr>
        <p:blipFill>
          <a:blip r:embed="rId2"/>
          <a:srcRect t="15702" b="15702"/>
          <a:stretch>
            <a:fillRect/>
          </a:stretch>
        </p:blipFill>
        <p:spPr>
          <a:xfrm>
            <a:off x="3175" y="149225"/>
            <a:ext cx="8094663" cy="3703638"/>
          </a:xfrm>
        </p:spPr>
      </p:pic>
      <p:sp>
        <p:nvSpPr>
          <p:cNvPr id="20" name="Text Placeholder 7">
            <a:extLst>
              <a:ext uri="{FF2B5EF4-FFF2-40B4-BE49-F238E27FC236}">
                <a16:creationId xmlns:a16="http://schemas.microsoft.com/office/drawing/2014/main" id="{3A87A83D-3792-7BDA-D258-E32F9C291C01}"/>
              </a:ext>
            </a:extLst>
          </p:cNvPr>
          <p:cNvSpPr>
            <a:spLocks noGrp="1"/>
          </p:cNvSpPr>
          <p:nvPr>
            <p:ph type="body" sz="quarter" idx="23"/>
          </p:nvPr>
        </p:nvSpPr>
        <p:spPr>
          <a:xfrm>
            <a:off x="352425" y="4379955"/>
            <a:ext cx="11154222" cy="1248936"/>
          </a:xfrm>
        </p:spPr>
        <p:txBody>
          <a:bodyPr/>
          <a:lstStyle/>
          <a:p>
            <a:pPr algn="ctr">
              <a:spcAft>
                <a:spcPts val="600"/>
              </a:spcAft>
            </a:pPr>
            <a:r>
              <a:rPr lang="en-US" sz="2800" i="1" dirty="0">
                <a:solidFill>
                  <a:srgbClr val="E96751"/>
                </a:solidFill>
              </a:rPr>
              <a:t>What does </a:t>
            </a:r>
            <a:r>
              <a:rPr lang="en-US" sz="2800" b="1" i="1" dirty="0">
                <a:solidFill>
                  <a:srgbClr val="E96751"/>
                </a:solidFill>
              </a:rPr>
              <a:t>financial management </a:t>
            </a:r>
            <a:r>
              <a:rPr lang="en-US" sz="2800" i="1" dirty="0">
                <a:solidFill>
                  <a:srgbClr val="E96751"/>
                </a:solidFill>
              </a:rPr>
              <a:t>mean for my alternative tourism accommodation business? Why is it so important?</a:t>
            </a:r>
            <a:endParaRPr lang="en-US" sz="1000" i="1" dirty="0">
              <a:solidFill>
                <a:srgbClr val="E96751"/>
              </a:solidFill>
            </a:endParaRPr>
          </a:p>
          <a:p>
            <a:pPr>
              <a:spcAft>
                <a:spcPts val="600"/>
              </a:spcAft>
            </a:pPr>
            <a:r>
              <a:rPr lang="en-US" sz="2400" b="1" dirty="0">
                <a:solidFill>
                  <a:srgbClr val="E96751"/>
                </a:solidFill>
              </a:rPr>
              <a:t>Objective:</a:t>
            </a:r>
            <a:r>
              <a:rPr lang="en-US" sz="2400" dirty="0">
                <a:solidFill>
                  <a:srgbClr val="E96751"/>
                </a:solidFill>
              </a:rPr>
              <a:t> </a:t>
            </a:r>
            <a:r>
              <a:rPr lang="en-US" sz="2400" dirty="0"/>
              <a:t>To build a foundational understanding of how financial management supports sustainable, informed business decisions. The final section will cover how to ensure viability and financial sustainability.</a:t>
            </a:r>
            <a:endParaRPr lang="en-US" sz="2800" i="1" dirty="0">
              <a:solidFill>
                <a:srgbClr val="E96751"/>
              </a:solidFill>
            </a:endParaRPr>
          </a:p>
          <a:p>
            <a:pPr algn="ctr">
              <a:spcAft>
                <a:spcPts val="600"/>
              </a:spcAft>
            </a:pPr>
            <a:endParaRPr lang="en-IE" sz="2800" dirty="0">
              <a:solidFill>
                <a:srgbClr val="E96751"/>
              </a:solidFill>
            </a:endParaRPr>
          </a:p>
        </p:txBody>
      </p:sp>
    </p:spTree>
    <p:extLst>
      <p:ext uri="{BB962C8B-B14F-4D97-AF65-F5344CB8AC3E}">
        <p14:creationId xmlns:p14="http://schemas.microsoft.com/office/powerpoint/2010/main" val="1867678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88DB3-55FF-E97E-4DB3-BDF347025C3E}"/>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0E2FDC62-0AA0-03D4-9046-85A5874FCBCC}"/>
              </a:ext>
            </a:extLst>
          </p:cNvPr>
          <p:cNvSpPr>
            <a:spLocks noGrp="1"/>
          </p:cNvSpPr>
          <p:nvPr>
            <p:ph type="body" sz="quarter" idx="28"/>
          </p:nvPr>
        </p:nvSpPr>
        <p:spPr>
          <a:xfrm>
            <a:off x="561976" y="1337990"/>
            <a:ext cx="5444289" cy="4671588"/>
          </a:xfrm>
        </p:spPr>
        <p:txBody>
          <a:bodyPr/>
          <a:lstStyle/>
          <a:p>
            <a:pPr marL="0" indent="0"/>
            <a:r>
              <a:rPr lang="en-US" b="1" i="1" dirty="0"/>
              <a:t>To introduce first-time entrepreneurs to the basics of business finance in the context of alternative accommodations.</a:t>
            </a:r>
          </a:p>
          <a:p>
            <a:pPr marL="0" indent="0"/>
            <a:r>
              <a:rPr lang="en-US" dirty="0"/>
              <a:t>Before you dive into pricing, forecasting, or budgeting, you need to understand the core concepts of financial management. This section gives an overview of financial viability in the context of running a tourism accommodation business. We explore the essential role financial management plays in business success and introduce the key concepts and tools you’ll use throughout the rest of this guide.</a:t>
            </a:r>
            <a:endParaRPr lang="en-IE" sz="2200" b="0" dirty="0"/>
          </a:p>
        </p:txBody>
      </p:sp>
      <p:sp>
        <p:nvSpPr>
          <p:cNvPr id="9" name="Text Placeholder 8">
            <a:extLst>
              <a:ext uri="{FF2B5EF4-FFF2-40B4-BE49-F238E27FC236}">
                <a16:creationId xmlns:a16="http://schemas.microsoft.com/office/drawing/2014/main" id="{72540220-BA28-27F6-A3E0-9F261B8E171C}"/>
              </a:ext>
            </a:extLst>
          </p:cNvPr>
          <p:cNvSpPr>
            <a:spLocks noGrp="1"/>
          </p:cNvSpPr>
          <p:nvPr>
            <p:ph type="body" sz="quarter" idx="27"/>
          </p:nvPr>
        </p:nvSpPr>
        <p:spPr>
          <a:xfrm>
            <a:off x="467109" y="343204"/>
            <a:ext cx="5177408" cy="720752"/>
          </a:xfrm>
        </p:spPr>
        <p:txBody>
          <a:bodyPr/>
          <a:lstStyle/>
          <a:p>
            <a:r>
              <a:rPr lang="en-US" sz="2800" dirty="0"/>
              <a:t>Introduction to Financial Management &amp; Viability</a:t>
            </a:r>
          </a:p>
        </p:txBody>
      </p:sp>
      <p:sp>
        <p:nvSpPr>
          <p:cNvPr id="30" name="Text Placeholder 1">
            <a:extLst>
              <a:ext uri="{FF2B5EF4-FFF2-40B4-BE49-F238E27FC236}">
                <a16:creationId xmlns:a16="http://schemas.microsoft.com/office/drawing/2014/main" id="{80191920-91D9-D8AD-1B57-4F1D2572CAA0}"/>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31" name="Text Placeholder 2">
            <a:extLst>
              <a:ext uri="{FF2B5EF4-FFF2-40B4-BE49-F238E27FC236}">
                <a16:creationId xmlns:a16="http://schemas.microsoft.com/office/drawing/2014/main" id="{F78AC888-D332-359A-C5E0-D2F29FACFC77}"/>
              </a:ext>
            </a:extLst>
          </p:cNvPr>
          <p:cNvSpPr>
            <a:spLocks noGrp="1"/>
          </p:cNvSpPr>
          <p:nvPr>
            <p:ph type="body" sz="quarter" idx="4294967295"/>
          </p:nvPr>
        </p:nvSpPr>
        <p:spPr>
          <a:xfrm>
            <a:off x="6698177" y="1337990"/>
            <a:ext cx="4931847" cy="689519"/>
          </a:xfrm>
          <a:prstGeom prst="rect">
            <a:avLst/>
          </a:prstGeom>
        </p:spPr>
        <p:txBody>
          <a:bodyPr anchor="ctr"/>
          <a:lstStyle/>
          <a:p>
            <a:pPr marL="0" indent="0">
              <a:spcBef>
                <a:spcPts val="0"/>
              </a:spcBef>
              <a:buNone/>
            </a:pPr>
            <a:r>
              <a:rPr lang="en-IE" sz="2200" b="1" dirty="0">
                <a:solidFill>
                  <a:srgbClr val="595959"/>
                </a:solidFill>
              </a:rPr>
              <a:t>Introduction to Financial Management and Viability</a:t>
            </a:r>
            <a:endParaRPr lang="en-IE" sz="2200" dirty="0">
              <a:solidFill>
                <a:srgbClr val="595959"/>
              </a:solidFill>
            </a:endParaRPr>
          </a:p>
        </p:txBody>
      </p:sp>
      <p:sp>
        <p:nvSpPr>
          <p:cNvPr id="32" name="Text Placeholder 4">
            <a:extLst>
              <a:ext uri="{FF2B5EF4-FFF2-40B4-BE49-F238E27FC236}">
                <a16:creationId xmlns:a16="http://schemas.microsoft.com/office/drawing/2014/main" id="{B33DCC70-C69A-82F3-8872-18A62DD8D4A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33" name="Text Placeholder 5">
            <a:extLst>
              <a:ext uri="{FF2B5EF4-FFF2-40B4-BE49-F238E27FC236}">
                <a16:creationId xmlns:a16="http://schemas.microsoft.com/office/drawing/2014/main" id="{DE5F2AF0-82D2-1342-B060-AE8501D1CA37}"/>
              </a:ext>
            </a:extLst>
          </p:cNvPr>
          <p:cNvSpPr>
            <a:spLocks noGrp="1"/>
          </p:cNvSpPr>
          <p:nvPr>
            <p:ph type="body" sz="quarter" idx="4294967295"/>
          </p:nvPr>
        </p:nvSpPr>
        <p:spPr>
          <a:xfrm>
            <a:off x="6748162" y="2297908"/>
            <a:ext cx="5300963" cy="804340"/>
          </a:xfrm>
          <a:prstGeom prst="rect">
            <a:avLst/>
          </a:prstGeom>
        </p:spPr>
        <p:txBody>
          <a:bodyPr anchor="ctr"/>
          <a:lstStyle/>
          <a:p>
            <a:pPr marL="0" indent="0">
              <a:spcBef>
                <a:spcPts val="0"/>
              </a:spcBef>
              <a:buNone/>
            </a:pPr>
            <a:r>
              <a:rPr lang="en-US" sz="2200" b="1" dirty="0">
                <a:solidFill>
                  <a:srgbClr val="595959"/>
                </a:solidFill>
              </a:rPr>
              <a:t>The Role of Financial Management</a:t>
            </a:r>
          </a:p>
          <a:p>
            <a:pPr marL="0" indent="0">
              <a:spcBef>
                <a:spcPts val="0"/>
              </a:spcBef>
              <a:buNone/>
            </a:pPr>
            <a:r>
              <a:rPr lang="en-US" sz="1800" i="1" dirty="0">
                <a:solidFill>
                  <a:srgbClr val="595959"/>
                </a:solidFill>
              </a:rPr>
              <a:t>Why financial management is central to running a viable business e.g., costs, revenue and  risk outcomes.</a:t>
            </a:r>
          </a:p>
          <a:p>
            <a:pPr marL="0" indent="0">
              <a:spcBef>
                <a:spcPts val="0"/>
              </a:spcBef>
              <a:buNone/>
            </a:pPr>
            <a:endParaRPr lang="en-IE" sz="2200" b="1" dirty="0">
              <a:solidFill>
                <a:srgbClr val="595959"/>
              </a:solidFill>
            </a:endParaRPr>
          </a:p>
        </p:txBody>
      </p:sp>
      <p:sp>
        <p:nvSpPr>
          <p:cNvPr id="34" name="Text Placeholder 6">
            <a:extLst>
              <a:ext uri="{FF2B5EF4-FFF2-40B4-BE49-F238E27FC236}">
                <a16:creationId xmlns:a16="http://schemas.microsoft.com/office/drawing/2014/main" id="{BBBE5A4A-EA2F-BEF6-2140-C67CFC1CB882}"/>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35" name="Text Placeholder 7">
            <a:extLst>
              <a:ext uri="{FF2B5EF4-FFF2-40B4-BE49-F238E27FC236}">
                <a16:creationId xmlns:a16="http://schemas.microsoft.com/office/drawing/2014/main" id="{444C4F5A-99B4-420B-AD1A-B4B4D028E147}"/>
              </a:ext>
            </a:extLst>
          </p:cNvPr>
          <p:cNvSpPr>
            <a:spLocks noGrp="1"/>
          </p:cNvSpPr>
          <p:nvPr>
            <p:ph type="body" sz="quarter" idx="4294967295"/>
          </p:nvPr>
        </p:nvSpPr>
        <p:spPr>
          <a:xfrm>
            <a:off x="6748162" y="3178847"/>
            <a:ext cx="4966284" cy="689519"/>
          </a:xfrm>
          <a:prstGeom prst="rect">
            <a:avLst/>
          </a:prstGeom>
        </p:spPr>
        <p:txBody>
          <a:bodyPr anchor="ctr"/>
          <a:lstStyle/>
          <a:p>
            <a:pPr marL="0" indent="0">
              <a:spcBef>
                <a:spcPts val="0"/>
              </a:spcBef>
              <a:buNone/>
            </a:pPr>
            <a:r>
              <a:rPr lang="en-IE" sz="2100" b="1" dirty="0">
                <a:solidFill>
                  <a:srgbClr val="595959"/>
                </a:solidFill>
              </a:rPr>
              <a:t>Key Financial Concepts</a:t>
            </a:r>
          </a:p>
          <a:p>
            <a:pPr marL="0" indent="0">
              <a:spcBef>
                <a:spcPts val="0"/>
              </a:spcBef>
              <a:buNone/>
            </a:pPr>
            <a:r>
              <a:rPr lang="en-IE" sz="1800" i="1" dirty="0">
                <a:solidFill>
                  <a:srgbClr val="595959"/>
                </a:solidFill>
              </a:rPr>
              <a:t>Introduction to essential terms and metrics such as financial strategy, budgeting and cash flow.</a:t>
            </a:r>
            <a:endParaRPr lang="en-IE" sz="2200" b="1" dirty="0">
              <a:solidFill>
                <a:srgbClr val="595959"/>
              </a:solidFill>
            </a:endParaRPr>
          </a:p>
        </p:txBody>
      </p:sp>
      <p:sp>
        <p:nvSpPr>
          <p:cNvPr id="36" name="Text Placeholder 8">
            <a:extLst>
              <a:ext uri="{FF2B5EF4-FFF2-40B4-BE49-F238E27FC236}">
                <a16:creationId xmlns:a16="http://schemas.microsoft.com/office/drawing/2014/main" id="{57B01F77-D105-F95D-30C1-E75A0725AE21}"/>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37" name="Text Placeholder 9">
            <a:extLst>
              <a:ext uri="{FF2B5EF4-FFF2-40B4-BE49-F238E27FC236}">
                <a16:creationId xmlns:a16="http://schemas.microsoft.com/office/drawing/2014/main" id="{858E13D6-A90A-0B55-2A5D-BB29A000133A}"/>
              </a:ext>
            </a:extLst>
          </p:cNvPr>
          <p:cNvSpPr>
            <a:spLocks noGrp="1"/>
          </p:cNvSpPr>
          <p:nvPr>
            <p:ph type="body" sz="quarter" idx="4294967295"/>
          </p:nvPr>
        </p:nvSpPr>
        <p:spPr>
          <a:xfrm>
            <a:off x="6748163" y="4259339"/>
            <a:ext cx="5443837" cy="689519"/>
          </a:xfrm>
          <a:prstGeom prst="rect">
            <a:avLst/>
          </a:prstGeom>
        </p:spPr>
        <p:txBody>
          <a:bodyPr anchor="ctr"/>
          <a:lstStyle/>
          <a:p>
            <a:pPr marL="0" indent="0">
              <a:spcBef>
                <a:spcPts val="0"/>
              </a:spcBef>
              <a:buNone/>
            </a:pPr>
            <a:r>
              <a:rPr lang="en-US" sz="2200" b="1" dirty="0">
                <a:solidFill>
                  <a:srgbClr val="595959"/>
                </a:solidFill>
              </a:rPr>
              <a:t>Four Key Elements of Financial Management</a:t>
            </a:r>
          </a:p>
          <a:p>
            <a:pPr marL="0" indent="0">
              <a:spcBef>
                <a:spcPts val="0"/>
              </a:spcBef>
              <a:buNone/>
            </a:pPr>
            <a:r>
              <a:rPr lang="en-US" sz="1800" i="1" dirty="0">
                <a:solidFill>
                  <a:srgbClr val="595959"/>
                </a:solidFill>
              </a:rPr>
              <a:t>Explore planning, budgeting, managing cash flow and financial analysis.</a:t>
            </a:r>
          </a:p>
          <a:p>
            <a:pPr marL="0" indent="0">
              <a:spcBef>
                <a:spcPts val="0"/>
              </a:spcBef>
              <a:buNone/>
            </a:pPr>
            <a:endParaRPr lang="en-IE" sz="2200" b="1" dirty="0">
              <a:solidFill>
                <a:srgbClr val="595959"/>
              </a:solidFill>
            </a:endParaRPr>
          </a:p>
        </p:txBody>
      </p:sp>
      <p:sp>
        <p:nvSpPr>
          <p:cNvPr id="38" name="Text Placeholder 10">
            <a:extLst>
              <a:ext uri="{FF2B5EF4-FFF2-40B4-BE49-F238E27FC236}">
                <a16:creationId xmlns:a16="http://schemas.microsoft.com/office/drawing/2014/main" id="{0CA1B0F8-F834-C4BF-A6B1-B24C2B080CD3}"/>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39" name="Text Placeholder 11">
            <a:extLst>
              <a:ext uri="{FF2B5EF4-FFF2-40B4-BE49-F238E27FC236}">
                <a16:creationId xmlns:a16="http://schemas.microsoft.com/office/drawing/2014/main" id="{FEB78A93-3E8F-346E-6A79-A6504C947D11}"/>
              </a:ext>
            </a:extLst>
          </p:cNvPr>
          <p:cNvSpPr>
            <a:spLocks noGrp="1"/>
          </p:cNvSpPr>
          <p:nvPr>
            <p:ph type="body" sz="quarter" idx="4294967295"/>
          </p:nvPr>
        </p:nvSpPr>
        <p:spPr>
          <a:xfrm>
            <a:off x="6726460" y="5173827"/>
            <a:ext cx="4608000" cy="689519"/>
          </a:xfrm>
          <a:prstGeom prst="rect">
            <a:avLst/>
          </a:prstGeom>
        </p:spPr>
        <p:txBody>
          <a:bodyPr anchor="ctr"/>
          <a:lstStyle/>
          <a:p>
            <a:pPr marL="0" indent="0">
              <a:spcBef>
                <a:spcPts val="0"/>
              </a:spcBef>
              <a:buNone/>
            </a:pPr>
            <a:r>
              <a:rPr lang="en-IE" sz="2200" b="1" dirty="0">
                <a:solidFill>
                  <a:srgbClr val="595959"/>
                </a:solidFill>
              </a:rPr>
              <a:t>Financial Planning vs. Forecasting</a:t>
            </a:r>
          </a:p>
          <a:p>
            <a:pPr marL="0" indent="0">
              <a:spcBef>
                <a:spcPts val="0"/>
              </a:spcBef>
              <a:buNone/>
            </a:pPr>
            <a:r>
              <a:rPr lang="en-US" sz="1800" i="1" dirty="0">
                <a:solidFill>
                  <a:srgbClr val="595959"/>
                </a:solidFill>
              </a:rPr>
              <a:t>Understand the difference between planning and predicting and how they work together. </a:t>
            </a:r>
          </a:p>
          <a:p>
            <a:pPr marL="0" indent="0">
              <a:spcBef>
                <a:spcPts val="0"/>
              </a:spcBef>
              <a:buNone/>
            </a:pPr>
            <a:endParaRPr lang="en-IE" sz="2200" b="1" dirty="0">
              <a:solidFill>
                <a:srgbClr val="595959"/>
              </a:solidFill>
            </a:endParaRPr>
          </a:p>
        </p:txBody>
      </p:sp>
      <p:cxnSp>
        <p:nvCxnSpPr>
          <p:cNvPr id="41" name="Straight Connector 40">
            <a:extLst>
              <a:ext uri="{FF2B5EF4-FFF2-40B4-BE49-F238E27FC236}">
                <a16:creationId xmlns:a16="http://schemas.microsoft.com/office/drawing/2014/main" id="{1C91A8AC-65DB-EDC6-3350-E1F0E1E42BAB}"/>
              </a:ext>
            </a:extLst>
          </p:cNvPr>
          <p:cNvCxnSpPr>
            <a:cxnSpLocks/>
          </p:cNvCxnSpPr>
          <p:nvPr/>
        </p:nvCxnSpPr>
        <p:spPr>
          <a:xfrm flipH="1">
            <a:off x="572602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5F4C03C7-3A93-27F8-F726-BBD1A08DE909}"/>
              </a:ext>
            </a:extLst>
          </p:cNvPr>
          <p:cNvCxnSpPr>
            <a:cxnSpLocks/>
          </p:cNvCxnSpPr>
          <p:nvPr/>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992D0B8-83A7-77A5-615D-C516A4BC1250}"/>
              </a:ext>
            </a:extLst>
          </p:cNvPr>
          <p:cNvCxnSpPr>
            <a:cxnSpLocks/>
          </p:cNvCxnSpPr>
          <p:nvPr/>
        </p:nvCxnSpPr>
        <p:spPr>
          <a:xfrm flipH="1">
            <a:off x="5726023" y="30365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E705525-BE0D-77D3-0C97-702E77F58BDF}"/>
              </a:ext>
            </a:extLst>
          </p:cNvPr>
          <p:cNvCxnSpPr>
            <a:cxnSpLocks/>
          </p:cNvCxnSpPr>
          <p:nvPr/>
        </p:nvCxnSpPr>
        <p:spPr>
          <a:xfrm flipH="1">
            <a:off x="5777958" y="39699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78F1CE3-62FD-DD55-7249-A78752AAE26C}"/>
              </a:ext>
            </a:extLst>
          </p:cNvPr>
          <p:cNvCxnSpPr>
            <a:cxnSpLocks/>
          </p:cNvCxnSpPr>
          <p:nvPr/>
        </p:nvCxnSpPr>
        <p:spPr>
          <a:xfrm flipH="1">
            <a:off x="5810446" y="49034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26548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12871</TotalTime>
  <Words>8766</Words>
  <Application>Microsoft Office PowerPoint</Application>
  <PresentationFormat>Widescreen</PresentationFormat>
  <Paragraphs>778</Paragraphs>
  <Slides>61</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Calibri</vt:lpstr>
      <vt:lpstr>Montserrat</vt:lpstr>
      <vt:lpstr>Montserrat Light</vt:lpstr>
      <vt:lpstr>var(--font-family-b)</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489</cp:revision>
  <dcterms:created xsi:type="dcterms:W3CDTF">2020-10-14T13:32:04Z</dcterms:created>
  <dcterms:modified xsi:type="dcterms:W3CDTF">2025-08-25T14:03:34Z</dcterms:modified>
</cp:coreProperties>
</file>