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7"/>
  </p:notesMasterIdLst>
  <p:handoutMasterIdLst>
    <p:handoutMasterId r:id="rId58"/>
  </p:handoutMasterIdLst>
  <p:sldIdLst>
    <p:sldId id="7764" r:id="rId2"/>
    <p:sldId id="7690" r:id="rId3"/>
    <p:sldId id="7709" r:id="rId4"/>
    <p:sldId id="7700" r:id="rId5"/>
    <p:sldId id="7701" r:id="rId6"/>
    <p:sldId id="7692" r:id="rId7"/>
    <p:sldId id="6850" r:id="rId8"/>
    <p:sldId id="6855" r:id="rId9"/>
    <p:sldId id="6853" r:id="rId10"/>
    <p:sldId id="7047" r:id="rId11"/>
    <p:sldId id="7044" r:id="rId12"/>
    <p:sldId id="7042" r:id="rId13"/>
    <p:sldId id="7041" r:id="rId14"/>
    <p:sldId id="7037" r:id="rId15"/>
    <p:sldId id="7046" r:id="rId16"/>
    <p:sldId id="6852" r:id="rId17"/>
    <p:sldId id="7045" r:id="rId18"/>
    <p:sldId id="6854" r:id="rId19"/>
    <p:sldId id="7049" r:id="rId20"/>
    <p:sldId id="7050" r:id="rId21"/>
    <p:sldId id="6857" r:id="rId22"/>
    <p:sldId id="6858" r:id="rId23"/>
    <p:sldId id="7056" r:id="rId24"/>
    <p:sldId id="6958" r:id="rId25"/>
    <p:sldId id="6640" r:id="rId26"/>
    <p:sldId id="7054" r:id="rId27"/>
    <p:sldId id="6980" r:id="rId28"/>
    <p:sldId id="6967" r:id="rId29"/>
    <p:sldId id="6449" r:id="rId30"/>
    <p:sldId id="6450" r:id="rId31"/>
    <p:sldId id="6451" r:id="rId32"/>
    <p:sldId id="6626" r:id="rId33"/>
    <p:sldId id="7036" r:id="rId34"/>
    <p:sldId id="6992" r:id="rId35"/>
    <p:sldId id="6448" r:id="rId36"/>
    <p:sldId id="6979" r:id="rId37"/>
    <p:sldId id="6944" r:id="rId38"/>
    <p:sldId id="6762" r:id="rId39"/>
    <p:sldId id="6764" r:id="rId40"/>
    <p:sldId id="7057" r:id="rId41"/>
    <p:sldId id="6769" r:id="rId42"/>
    <p:sldId id="6770" r:id="rId43"/>
    <p:sldId id="6768" r:id="rId44"/>
    <p:sldId id="6771" r:id="rId45"/>
    <p:sldId id="7058" r:id="rId46"/>
    <p:sldId id="6766" r:id="rId47"/>
    <p:sldId id="6763" r:id="rId48"/>
    <p:sldId id="6767" r:id="rId49"/>
    <p:sldId id="7059" r:id="rId50"/>
    <p:sldId id="7763" r:id="rId51"/>
    <p:sldId id="6772" r:id="rId52"/>
    <p:sldId id="6773" r:id="rId53"/>
    <p:sldId id="6774" r:id="rId54"/>
    <p:sldId id="6999" r:id="rId55"/>
    <p:sldId id="770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96751"/>
    <a:srgbClr val="459597"/>
    <a:srgbClr val="494949"/>
    <a:srgbClr val="3B7F81"/>
    <a:srgbClr val="00B0F0"/>
    <a:srgbClr val="B8DDDE"/>
    <a:srgbClr val="93CCCD"/>
    <a:srgbClr val="FBA63B"/>
    <a:srgbClr val="E54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5082"/>
  </p:normalViewPr>
  <p:slideViewPr>
    <p:cSldViewPr snapToGrid="0" snapToObjects="1">
      <p:cViewPr varScale="1">
        <p:scale>
          <a:sx n="87" d="100"/>
          <a:sy n="87" d="100"/>
        </p:scale>
        <p:origin x="72"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25/08/2025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4071358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183873"/>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13535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446169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41822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28" r:id="rId44"/>
    <p:sldLayoutId id="2147483929" r:id="rId45"/>
    <p:sldLayoutId id="2147483931" r:id="rId46"/>
    <p:sldLayoutId id="2147483932"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bi.eu/market-information/tourism/agritourism/market-potential#:~:text=Sustainability%20is%20a%20key%20trend%20for%20agritourists,sustainable%20farming%20methods%20to%20minimise%20environmental%20impact." TargetMode="External"/><Relationship Id="rId1" Type="http://schemas.openxmlformats.org/officeDocument/2006/relationships/slideLayout" Target="../slideLayouts/slideLayout17.xml"/><Relationship Id="rId4" Type="http://schemas.openxmlformats.org/officeDocument/2006/relationships/hyperlink" Target="https://www.charmingslovenia.com/en/herbal-glamping-resort-ljubn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aghiandaia.net/en/" TargetMode="External"/><Relationship Id="rId2" Type="http://schemas.openxmlformats.org/officeDocument/2006/relationships/hyperlink" Target="https://www.charmingslovenia.com/en/herbal-glamping-resort-ljubno.html" TargetMode="Externa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soofretreat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tc-corporate.org/uploads/2022/12/ETC-Consumer-Travel-Attitudes-and-Expectations-Winter-2022.pdf.com"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irishlandmark.com/properties/batty-langley-lodge/"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randviewresearch.com/industry-analysis/glamping-market" TargetMode="Externa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hyperlink" Target="https://www.unwto.org/rural-tourism" TargetMode="External"/><Relationship Id="rId4" Type="http://schemas.openxmlformats.org/officeDocument/2006/relationships/hyperlink" Target="https://www.tboacademy.com/blog/tourism-plan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stc.org/gstc-criteria/" TargetMode="External"/><Relationship Id="rId2" Type="http://schemas.openxmlformats.org/officeDocument/2006/relationships/hyperlink" Target="https://www.citizensinformation.ie/en/housing/planning-permission/planning-permission/" TargetMode="Externa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ilteireland.ie/FailteIreland/media/WebsiteStructure/Documents/Publications/sustainable-tourism-understanding-the-opportunity.pdf?ext=.pdf" TargetMode="External"/><Relationship Id="rId2" Type="http://schemas.openxmlformats.org/officeDocument/2006/relationships/hyperlink" Target="https://www.tboacademy.com/blog/tourism-planning/"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www.tboacademy.com/blog/tourism-planning/#:~:text=What%20is%20Tourism%20Planning?,of%20a%20nation%20or%20region."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hyperlink" Target="https://destinationthink.com/blog/how-the-netherlands-is-charting-a-sustainable-path-for-travel-tourism-and-society/" TargetMode="External"/><Relationship Id="rId3" Type="http://schemas.openxmlformats.org/officeDocument/2006/relationships/hyperlink" Target="https://www.neh.gov.ie/service/search/neh-en/116580?query=Climate+Action+Programme" TargetMode="External"/><Relationship Id="rId7" Type="http://schemas.openxmlformats.org/officeDocument/2006/relationships/hyperlink" Target="https://www.failteireland.ie/Utility/News-Library/over-%E2%82%AC32million-in-investment-grants-announced.aspx#:~:text=%E2%80%9CEMRA%2C%20as%20the%20Managing%20Authority,and%20prosperity%20for%20our%20community.%E2%80%9D&amp;text=As%20a%20beneficiary%20of%20the,between%20Littleton/Lough%20Doire%20Bhuile" TargetMode="External"/><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hyperlink" Target="https://www.failteireland.ie/FailteIreland/media/WebsiteStructure/Documents/Publications/Failte-Ireland-Tourism-Destination-Towns-Guidelines.pdf" TargetMode="External"/><Relationship Id="rId5" Type="http://schemas.openxmlformats.org/officeDocument/2006/relationships/hyperlink" Target="https://www.revfine.com/accommodation-in-tourism/#:~:text=Accommodation%20in%20tourism%20refers%20to,need%20a%20place%20to%20sleep." TargetMode="External"/><Relationship Id="rId4" Type="http://schemas.openxmlformats.org/officeDocument/2006/relationships/hyperlink" Target="https://www.findnotes.in/post/accommodation-sector" TargetMode="External"/><Relationship Id="rId9" Type="http://schemas.openxmlformats.org/officeDocument/2006/relationships/hyperlink" Target="https://www.rli.nl/sites/default/files/rli_2019-04_desirable_tourism_capitalising_on_opportunities_in_the_living_environment.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inisteroturismo.gov.it/wp-content/uploads/2023/10/EN_Linee-guida-Editoriali_Partner_V10.pdf" TargetMode="External"/><Relationship Id="rId2" Type="http://schemas.openxmlformats.org/officeDocument/2006/relationships/hyperlink" Target="https://www.oecd.org/content/dam/oecd/en/publications/reports/2020/11/oecd-competition-assessment-reviews-iceland_942fb3ac/84785d3a-en.pdf" TargetMode="Externa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hyperlink" Target="https://horwathhtl.com/project/republic-of-slovenia-tourism-development-strateg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hyperlink" Target="https://crossoverlodge.com/2025/04/07/how-to-start-set-up-a-glamping-busines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hyperlink" Target="https://www.tboacademy.com/blog/tourism-planning/" TargetMode="External"/><Relationship Id="rId3" Type="http://schemas.openxmlformats.org/officeDocument/2006/relationships/hyperlink" Target="https://www.opr.ie/wp-content/uploads/2021/10/Traveller-Accommodation-and-the-Local-Authority-Devlopment-Plan-Case-Study.pdf" TargetMode="External"/><Relationship Id="rId7" Type="http://schemas.openxmlformats.org/officeDocument/2006/relationships/image" Target="../media/image26.png"/><Relationship Id="rId2" Type="http://schemas.openxmlformats.org/officeDocument/2006/relationships/hyperlink" Target="https://www.opr.ie/wp-content/uploads/2021/10/Traveller-Accommodation-and-the-Local-Authority-Devlopment-Plan-Case-Study.pdf#:~:text=Under%20Section%2010(2)(i)%20of%20the%202000%20Act,use%20of%20particular%20areas%20for%20that%20purpose.%E2%80%9D&amp;text=The%20requirement%20for%20a%20HNDA%20places%20additional,strategies%20and%20all%20related%20housing%20policy%20outputs." TargetMode="External"/><Relationship Id="rId1" Type="http://schemas.openxmlformats.org/officeDocument/2006/relationships/slideLayout" Target="../slideLayouts/slideLayout16.xml"/><Relationship Id="rId6" Type="http://schemas.openxmlformats.org/officeDocument/2006/relationships/hyperlink" Target="https://www.failteireland.ie/Identify-Available-Funding.aspx#:~:text=Funding%20F%C3%A1ilte%20Ireland%20helps%20to%20support%20tourism,including%20all%20grant%20schemes%20and%20strategic%20partnerships." TargetMode="External"/><Relationship Id="rId11" Type="http://schemas.openxmlformats.org/officeDocument/2006/relationships/hyperlink" Target="https://crossoverlodge.com/it/2025/04/14/permission-glamping-site/#:~:text=Glamping%20in%20the%20Netherlands%3F%20You%E2%80%99ll,need" TargetMode="External"/><Relationship Id="rId5" Type="http://schemas.openxmlformats.org/officeDocument/2006/relationships/hyperlink" Target="https://www.failteireland.ie/Utility/News-Library/over-%E2%82%AC32million-in-investment-grants-announced.aspx" TargetMode="External"/><Relationship Id="rId10" Type="http://schemas.openxmlformats.org/officeDocument/2006/relationships/hyperlink" Target="https://www.teagasc.ie/rural-economy/rural-development/diversification/glamping/#:~:text=ImagePlanning%20permission%20from%20the%20local,concerns%20from%20the%20local%20planners" TargetMode="External"/><Relationship Id="rId4" Type="http://schemas.openxmlformats.org/officeDocument/2006/relationships/hyperlink" Target="https://www.failteireland.ie/Utility/News-Library/over-%E2%82%AC32million-in-investment-grants-announced.aspx#:~:text=%E2%80%9CEMRA%2C%20as%20the%20Managing%20Authority,and%20prosperity%20for%20our%20community.%E2%80%9D&amp;text=As%20a%20beneficiary%20of%20the,between%20Littleton/Lough%20Doire%20Bhuile" TargetMode="External"/><Relationship Id="rId9" Type="http://schemas.openxmlformats.org/officeDocument/2006/relationships/hyperlink" Target="https://crrhospitality.com/blog/obtaining-special-use-permits-for-glamping-sites-an-overview/#:~:text=,the%20size%20of%20the%20sit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jpeg"/><Relationship Id="rId1" Type="http://schemas.openxmlformats.org/officeDocument/2006/relationships/slideLayout" Target="../slideLayouts/slideLayout17.xml"/><Relationship Id="rId5" Type="http://schemas.openxmlformats.org/officeDocument/2006/relationships/hyperlink" Target="https://crrhospitality.com/blog/launching-your-glamping-business-tips-and-insights-for-a-successful-start/" TargetMode="External"/><Relationship Id="rId4" Type="http://schemas.openxmlformats.org/officeDocument/2006/relationships/hyperlink" Target="https://www.tboacademy.com/blog/tourism-plannin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tboacademy.com/blog/tourism-planning/" TargetMode="External"/><Relationship Id="rId3" Type="http://schemas.openxmlformats.org/officeDocument/2006/relationships/hyperlink" Target="https://fastercapital.com/topics/factors-to-consider-for-hotel-site-selection.html#:~:text=3" TargetMode="External"/><Relationship Id="rId7" Type="http://schemas.openxmlformats.org/officeDocument/2006/relationships/image" Target="../media/image26.png"/><Relationship Id="rId2" Type="http://schemas.openxmlformats.org/officeDocument/2006/relationships/hyperlink" Target="https://www.citizensinformation.ie/en/housing/planning-permission/planning-permission/" TargetMode="Externa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hyperlink" Target="https://natura2000.eea.europa.eu/" TargetMode="External"/><Relationship Id="rId4" Type="http://schemas.openxmlformats.org/officeDocument/2006/relationships/hyperlink" Target="https://www.homeandsupportshub.ie/owning-a-home/buying-a-home-options/buying-a-site/#:~:text=Check%20with%20your%20Local%20Authority,quality%20spaces%20in%20your%20home." TargetMode="External"/><Relationship Id="rId9" Type="http://schemas.openxmlformats.org/officeDocument/2006/relationships/hyperlink" Target="https://www.teagasc.ie/rural-economy/rural-development/diversification/glamping/#:~:text=ImagePlanning%20permission%20from%20the%20local,site%20boundaries%2C%20fire%20regulations%2C%20wat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teagasc.ie/rural-economy/rural-development/diversification/glamping/#:~:text=to%20obtain%20planning%20permission%20before,impact%20on%20the%20local%20economy"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4.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neh.gov.ie/service/search/neh-en/116580?query=Climate+Action+Programme" TargetMode="External"/><Relationship Id="rId2" Type="http://schemas.openxmlformats.org/officeDocument/2006/relationships/image" Target="../media/image38.jpe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hyperlink" Target="https://www.crowleysdfk.ie/news-publications/new-vat-rules-for-small-businesses-eu-vat-sme-scheme/#:~:text=An%20Irish%20business%20wishing%20to,or%20assistance%2C%20please%20contact%20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boards.ie/discussion/2057368069/cost-of-connecting-electricity-to-house#:~:text=Cost%20of%20connecting%20electricity%20to,all%20the%20info%20you" TargetMode="External"/><Relationship Id="rId2" Type="http://schemas.openxmlformats.org/officeDocument/2006/relationships/hyperlink" Target="https://www.savills.ie/blog/article/220457/residential-property/how-to-set-up-a-glamping-business.aspx#:~:text=How%20to%20set%20up%20a,up%20to%20four%20units%2C" TargetMode="External"/><Relationship Id="rId1" Type="http://schemas.openxmlformats.org/officeDocument/2006/relationships/slideLayout" Target="../slideLayouts/slideLayout17.xml"/><Relationship Id="rId6" Type="http://schemas.openxmlformats.org/officeDocument/2006/relationships/hyperlink" Target="https://www.ampeco.com/ev-charging-grants-incentives/ev-infrastructure-in-the-netherlands/#:~:text=VAMIL%2C%20another%20initiative%20administered%20by%20the%20Netherlands,their%20financial%20strategy%2C%20reducing%20taxable%20income%20accordingly." TargetMode="External"/><Relationship Id="rId5" Type="http://schemas.openxmlformats.org/officeDocument/2006/relationships/image" Target="../media/image18.pn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www.savills.ie/blog/article/220457/residential-property/how-to-set-up-a-glamping-business.aspx#:~:text=How%20to%20set%20up%20a,up%20to%20four%20units%2C" TargetMode="External"/><Relationship Id="rId2" Type="http://schemas.openxmlformats.org/officeDocument/2006/relationships/hyperlink" Target="https://cornerstonepaving.ie/driveway-paving-costs-dublin" TargetMode="External"/><Relationship Id="rId1" Type="http://schemas.openxmlformats.org/officeDocument/2006/relationships/slideLayout" Target="../slideLayouts/slideLayout17.xml"/><Relationship Id="rId6" Type="http://schemas.openxmlformats.org/officeDocument/2006/relationships/hyperlink" Target="https://www.tboacademy.com/blog/tourism-planning/" TargetMode="External"/><Relationship Id="rId5" Type="http://schemas.openxmlformats.org/officeDocument/2006/relationships/image" Target="../media/image18.pn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jpeg"/><Relationship Id="rId1" Type="http://schemas.openxmlformats.org/officeDocument/2006/relationships/slideLayout" Target="../slideLayouts/slideLayout17.xml"/><Relationship Id="rId5" Type="http://schemas.openxmlformats.org/officeDocument/2006/relationships/hyperlink" Target="https://www.glampitect.com/us/blog/glamping-startup-costs#:~:text=Another%20significant%20cost%20is%20meeting,and%20state%20it%20belongs%20in" TargetMode="External"/><Relationship Id="rId4" Type="http://schemas.openxmlformats.org/officeDocument/2006/relationships/hyperlink" Target="https://www.tboacademy.com/blog/tourism-plannin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teagasc.ie/rural-economy/rural-development/diversification/glamping/#:~:text=ImageBefore%20setting%20up%20a%20glamping,tree%20damage%20and%20loose%20rocks"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neh.gov.ie/service/search/neh-en/116580?query=Climate+Action+Programme" TargetMode="External"/><Relationship Id="rId7" Type="http://schemas.openxmlformats.org/officeDocument/2006/relationships/image" Target="../media/image18.png"/><Relationship Id="rId2" Type="http://schemas.openxmlformats.org/officeDocument/2006/relationships/image" Target="../media/image49.jpeg"/><Relationship Id="rId1" Type="http://schemas.openxmlformats.org/officeDocument/2006/relationships/slideLayout" Target="../slideLayouts/slideLayout17.xml"/><Relationship Id="rId6" Type="http://schemas.openxmlformats.org/officeDocument/2006/relationships/hyperlink" Target="https://en.wikipedia.org/wiki/ILWIS" TargetMode="External"/><Relationship Id="rId5" Type="http://schemas.openxmlformats.org/officeDocument/2006/relationships/hyperlink" Target="https://www.floodmap.net/" TargetMode="External"/><Relationship Id="rId4" Type="http://schemas.openxmlformats.org/officeDocument/2006/relationships/hyperlink" Target="https://www.floodinfo.ie/map/floodmap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0.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hyperlink" Target="https://www.weforum.org/stories/2023/04/survey-of-travelers-finds-76-want-more-sustainable-options.com" TargetMode="External"/><Relationship Id="rId4" Type="http://schemas.openxmlformats.org/officeDocument/2006/relationships/hyperlink" Target="https://www.neh.gov.ie/service/search/neh-en/116580?query=Climate+Action+Programm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E914B3-5D75-DE4D-6C74-C8D1B4CF77D4}"/>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F8829EAC-8B33-858C-8A48-886A65C6C81F}"/>
              </a:ext>
            </a:extLst>
          </p:cNvPr>
          <p:cNvSpPr>
            <a:spLocks noGrp="1"/>
          </p:cNvSpPr>
          <p:nvPr>
            <p:ph type="body" sz="quarter" idx="65"/>
          </p:nvPr>
        </p:nvSpPr>
        <p:spPr/>
        <p:txBody>
          <a:bodyPr/>
          <a:lstStyle/>
          <a:p>
            <a:r>
              <a:rPr lang="en-US" dirty="0"/>
              <a:t>Case Study Hubertus Mountain Refugio </a:t>
            </a:r>
            <a:r>
              <a:rPr lang="en-US" dirty="0" err="1"/>
              <a:t>Allgäu</a:t>
            </a:r>
            <a:r>
              <a:rPr lang="en-US" dirty="0"/>
              <a:t>, Germany</a:t>
            </a:r>
            <a:endParaRPr lang="en-IE" dirty="0"/>
          </a:p>
        </p:txBody>
      </p:sp>
      <p:sp>
        <p:nvSpPr>
          <p:cNvPr id="10" name="Text Placeholder 2">
            <a:extLst>
              <a:ext uri="{FF2B5EF4-FFF2-40B4-BE49-F238E27FC236}">
                <a16:creationId xmlns:a16="http://schemas.microsoft.com/office/drawing/2014/main" id="{91D31641-969F-B09C-3355-ECA39DA8CFF6}"/>
              </a:ext>
            </a:extLst>
          </p:cNvPr>
          <p:cNvSpPr>
            <a:spLocks noGrp="1"/>
          </p:cNvSpPr>
          <p:nvPr>
            <p:ph type="body" sz="quarter" idx="15"/>
          </p:nvPr>
        </p:nvSpPr>
        <p:spPr>
          <a:xfrm>
            <a:off x="374360" y="2557127"/>
            <a:ext cx="5089964" cy="697353"/>
          </a:xfrm>
        </p:spPr>
        <p:txBody>
          <a:bodyPr/>
          <a:lstStyle/>
          <a:p>
            <a:r>
              <a:rPr lang="en-GB" dirty="0"/>
              <a:t>Module 6 </a:t>
            </a:r>
            <a:r>
              <a:rPr lang="en-GB" sz="4400" b="0" dirty="0"/>
              <a:t>(Part 2)</a:t>
            </a:r>
          </a:p>
        </p:txBody>
      </p:sp>
      <p:sp>
        <p:nvSpPr>
          <p:cNvPr id="11" name="Text Placeholder 3">
            <a:extLst>
              <a:ext uri="{FF2B5EF4-FFF2-40B4-BE49-F238E27FC236}">
                <a16:creationId xmlns:a16="http://schemas.microsoft.com/office/drawing/2014/main" id="{161E7648-E850-A3C6-41DF-B21959997E47}"/>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3200" b="1" dirty="0"/>
              <a:t>Setting Up &amp; Launching Smart </a:t>
            </a:r>
            <a:r>
              <a:rPr lang="en-US" sz="3200" dirty="0"/>
              <a:t>– Planning Your Start-Up &amp; Capital Costs </a:t>
            </a:r>
          </a:p>
          <a:p>
            <a:pPr>
              <a:spcBef>
                <a:spcPts val="0"/>
              </a:spcBef>
              <a:spcAft>
                <a:spcPts val="1200"/>
              </a:spcAft>
            </a:pPr>
            <a:r>
              <a:rPr lang="en-GB" sz="2800" i="1" dirty="0"/>
              <a:t>Financial Planning &amp; Funding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17" name="Picture Placeholder 16">
            <a:extLst>
              <a:ext uri="{FF2B5EF4-FFF2-40B4-BE49-F238E27FC236}">
                <a16:creationId xmlns:a16="http://schemas.microsoft.com/office/drawing/2014/main" id="{BBC47EB2-0320-F68A-9FE2-9DDFE97EA630}"/>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84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2BAE-AD0D-AD1E-5D9A-96688F6B5693}"/>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515FD384-117D-7A61-7605-C4943725BEDC}"/>
              </a:ext>
            </a:extLst>
          </p:cNvPr>
          <p:cNvSpPr txBox="1">
            <a:spLocks/>
          </p:cNvSpPr>
          <p:nvPr/>
        </p:nvSpPr>
        <p:spPr>
          <a:xfrm>
            <a:off x="4077953" y="419483"/>
            <a:ext cx="757112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E96751"/>
                </a:solidFill>
                <a:latin typeface="+mn-lt"/>
              </a:rPr>
              <a:t>Example: </a:t>
            </a:r>
            <a:r>
              <a:rPr lang="en-US" sz="2200" dirty="0">
                <a:solidFill>
                  <a:srgbClr val="494949"/>
                </a:solidFill>
                <a:latin typeface="+mn-lt"/>
              </a:rPr>
              <a:t>In Iceland, </a:t>
            </a:r>
            <a:r>
              <a:rPr lang="en-US" sz="2200" b="1" dirty="0">
                <a:solidFill>
                  <a:srgbClr val="494949"/>
                </a:solidFill>
                <a:latin typeface="+mn-lt"/>
              </a:rPr>
              <a:t>cabins with access to geothermal pools</a:t>
            </a:r>
            <a:r>
              <a:rPr lang="en-US" sz="2200" dirty="0">
                <a:solidFill>
                  <a:srgbClr val="494949"/>
                </a:solidFill>
                <a:latin typeface="+mn-lt"/>
              </a:rPr>
              <a:t> or </a:t>
            </a:r>
            <a:r>
              <a:rPr lang="en-US" sz="2200" b="1" dirty="0">
                <a:solidFill>
                  <a:srgbClr val="494949"/>
                </a:solidFill>
                <a:latin typeface="+mn-lt"/>
              </a:rPr>
              <a:t>aurora viewing spots </a:t>
            </a:r>
            <a:r>
              <a:rPr lang="en-US" sz="2200" dirty="0">
                <a:solidFill>
                  <a:srgbClr val="494949"/>
                </a:solidFill>
                <a:latin typeface="+mn-lt"/>
              </a:rPr>
              <a:t>consistently </a:t>
            </a:r>
            <a:r>
              <a:rPr lang="en-US" sz="2200" b="1" dirty="0">
                <a:solidFill>
                  <a:srgbClr val="494949"/>
                </a:solidFill>
                <a:latin typeface="+mn-lt"/>
              </a:rPr>
              <a:t>rank among the highest </a:t>
            </a:r>
            <a:r>
              <a:rPr lang="en-US" sz="2200" dirty="0">
                <a:solidFill>
                  <a:srgbClr val="494949"/>
                </a:solidFill>
                <a:latin typeface="+mn-lt"/>
              </a:rPr>
              <a:t>for bookings and reviews — often priced at </a:t>
            </a:r>
            <a:r>
              <a:rPr lang="en-US" sz="2200" b="1" dirty="0">
                <a:solidFill>
                  <a:srgbClr val="494949"/>
                </a:solidFill>
                <a:latin typeface="+mn-lt"/>
              </a:rPr>
              <a:t>€200–€350 per night</a:t>
            </a:r>
            <a:r>
              <a:rPr lang="en-US" sz="2200" dirty="0">
                <a:solidFill>
                  <a:srgbClr val="494949"/>
                </a:solidFill>
                <a:latin typeface="+mn-lt"/>
              </a:rPr>
              <a:t>, far above the national average.</a:t>
            </a: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r>
              <a:rPr lang="en-US" sz="2400" b="1" dirty="0">
                <a:highlight>
                  <a:srgbClr val="EC7C69"/>
                </a:highlight>
              </a:rPr>
              <a:t>Financial Tip: </a:t>
            </a:r>
            <a:r>
              <a:rPr lang="en-US" sz="2200" dirty="0">
                <a:solidFill>
                  <a:srgbClr val="494949"/>
                </a:solidFill>
              </a:rPr>
              <a:t>Even if you don’t offer the activity yourself, </a:t>
            </a:r>
            <a:r>
              <a:rPr lang="en-US" sz="2200" b="1" dirty="0">
                <a:solidFill>
                  <a:srgbClr val="494949"/>
                </a:solidFill>
              </a:rPr>
              <a:t>curating local experiences and packaging them</a:t>
            </a:r>
            <a:r>
              <a:rPr lang="en-US" sz="2200" dirty="0">
                <a:solidFill>
                  <a:srgbClr val="494949"/>
                </a:solidFill>
              </a:rPr>
              <a:t> (with a mark-up or partner commission) can </a:t>
            </a:r>
            <a:r>
              <a:rPr lang="en-US" sz="2200" b="1" dirty="0">
                <a:solidFill>
                  <a:srgbClr val="494949"/>
                </a:solidFill>
              </a:rPr>
              <a:t>add €25–€100 per guest per stay</a:t>
            </a:r>
            <a:r>
              <a:rPr lang="en-US" sz="2200" dirty="0">
                <a:solidFill>
                  <a:srgbClr val="494949"/>
                </a:solidFill>
              </a:rPr>
              <a:t> — significantly improving your revenue without major capital costs.</a:t>
            </a:r>
            <a:endParaRPr lang="en-US" sz="2200" dirty="0">
              <a:solidFill>
                <a:srgbClr val="494949"/>
              </a:solidFill>
              <a:latin typeface="+mn-lt"/>
            </a:endParaRPr>
          </a:p>
        </p:txBody>
      </p:sp>
      <p:sp>
        <p:nvSpPr>
          <p:cNvPr id="5" name="Text Placeholder 6">
            <a:extLst>
              <a:ext uri="{FF2B5EF4-FFF2-40B4-BE49-F238E27FC236}">
                <a16:creationId xmlns:a16="http://schemas.microsoft.com/office/drawing/2014/main" id="{FFC5A0FD-AC77-2DF1-6515-F81C423C24BA}"/>
              </a:ext>
            </a:extLst>
          </p:cNvPr>
          <p:cNvSpPr>
            <a:spLocks noGrp="1"/>
          </p:cNvSpPr>
          <p:nvPr>
            <p:ph type="body" sz="quarter" idx="18"/>
          </p:nvPr>
        </p:nvSpPr>
        <p:spPr>
          <a:xfrm>
            <a:off x="674688" y="3274663"/>
            <a:ext cx="2777808" cy="1049337"/>
          </a:xfrm>
        </p:spPr>
        <p:txBody>
          <a:bodyPr/>
          <a:lstStyle/>
          <a:p>
            <a:pPr algn="ctr">
              <a:lnSpc>
                <a:spcPct val="100000"/>
              </a:lnSpc>
            </a:pPr>
            <a:r>
              <a:rPr lang="en-US" sz="2600" dirty="0"/>
              <a:t>Priority: </a:t>
            </a:r>
            <a:r>
              <a:rPr lang="en-US" sz="2600" b="0" dirty="0"/>
              <a:t>Ensure Bookings By Location Proximity</a:t>
            </a:r>
          </a:p>
          <a:p>
            <a:pPr algn="ctr">
              <a:lnSpc>
                <a:spcPct val="100000"/>
              </a:lnSpc>
            </a:pPr>
            <a:endParaRPr lang="en-IE" sz="2600" b="0" dirty="0"/>
          </a:p>
        </p:txBody>
      </p:sp>
      <p:sp>
        <p:nvSpPr>
          <p:cNvPr id="10" name="Text Placeholder 7">
            <a:extLst>
              <a:ext uri="{FF2B5EF4-FFF2-40B4-BE49-F238E27FC236}">
                <a16:creationId xmlns:a16="http://schemas.microsoft.com/office/drawing/2014/main" id="{5A60B528-7244-538E-78E5-1E5EC71524D1}"/>
              </a:ext>
            </a:extLst>
          </p:cNvPr>
          <p:cNvSpPr>
            <a:spLocks noGrp="1"/>
          </p:cNvSpPr>
          <p:nvPr>
            <p:ph type="body" sz="quarter" idx="19"/>
          </p:nvPr>
        </p:nvSpPr>
        <p:spPr>
          <a:xfrm>
            <a:off x="438825" y="2003284"/>
            <a:ext cx="3150168" cy="385564"/>
          </a:xfrm>
        </p:spPr>
        <p:txBody>
          <a:bodyPr/>
          <a:lstStyle/>
          <a:p>
            <a:pPr algn="ctr" fontAlgn="base"/>
            <a:r>
              <a:rPr lang="en-US" sz="2600" dirty="0"/>
              <a:t>Location Sells – Choose it Like a Guest Would</a:t>
            </a:r>
          </a:p>
        </p:txBody>
      </p:sp>
      <p:pic>
        <p:nvPicPr>
          <p:cNvPr id="7" name="Picture Placeholder 6" descr="A person and person standing next to a car&#10;&#10;AI-generated content may be incorrect.">
            <a:extLst>
              <a:ext uri="{FF2B5EF4-FFF2-40B4-BE49-F238E27FC236}">
                <a16:creationId xmlns:a16="http://schemas.microsoft.com/office/drawing/2014/main" id="{554FCDB2-81FF-9E8F-AA29-46D4C1D3C2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554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98B9A-175D-701E-8DAD-58D187AF72A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07F890D1-B24C-DE07-1E90-B737C8786FD6}"/>
              </a:ext>
            </a:extLst>
          </p:cNvPr>
          <p:cNvSpPr txBox="1"/>
          <p:nvPr/>
        </p:nvSpPr>
        <p:spPr>
          <a:xfrm>
            <a:off x="314325" y="142071"/>
            <a:ext cx="10420350" cy="584775"/>
          </a:xfrm>
          <a:prstGeom prst="rect">
            <a:avLst/>
          </a:prstGeom>
          <a:noFill/>
        </p:spPr>
        <p:txBody>
          <a:bodyPr wrap="square">
            <a:spAutoFit/>
          </a:bodyPr>
          <a:lstStyle/>
          <a:p>
            <a:r>
              <a:rPr lang="en-US" sz="3200" dirty="0"/>
              <a:t>Financial Benefits of Location Proximity to Experiences</a:t>
            </a:r>
            <a:endParaRPr lang="en-IE" sz="3200" dirty="0"/>
          </a:p>
        </p:txBody>
      </p:sp>
      <p:graphicFrame>
        <p:nvGraphicFramePr>
          <p:cNvPr id="2" name="Table 1">
            <a:extLst>
              <a:ext uri="{FF2B5EF4-FFF2-40B4-BE49-F238E27FC236}">
                <a16:creationId xmlns:a16="http://schemas.microsoft.com/office/drawing/2014/main" id="{34B24108-D1EB-4490-C127-2CAD9547BC71}"/>
              </a:ext>
            </a:extLst>
          </p:cNvPr>
          <p:cNvGraphicFramePr>
            <a:graphicFrameLocks noGrp="1"/>
          </p:cNvGraphicFramePr>
          <p:nvPr>
            <p:extLst>
              <p:ext uri="{D42A27DB-BD31-4B8C-83A1-F6EECF244321}">
                <p14:modId xmlns:p14="http://schemas.microsoft.com/office/powerpoint/2010/main" val="3719541438"/>
              </p:ext>
            </p:extLst>
          </p:nvPr>
        </p:nvGraphicFramePr>
        <p:xfrm>
          <a:off x="266699" y="979964"/>
          <a:ext cx="11363325" cy="5242560"/>
        </p:xfrm>
        <a:graphic>
          <a:graphicData uri="http://schemas.openxmlformats.org/drawingml/2006/table">
            <a:tbl>
              <a:tblPr/>
              <a:tblGrid>
                <a:gridCol w="3787775">
                  <a:extLst>
                    <a:ext uri="{9D8B030D-6E8A-4147-A177-3AD203B41FA5}">
                      <a16:colId xmlns:a16="http://schemas.microsoft.com/office/drawing/2014/main" val="1184996938"/>
                    </a:ext>
                  </a:extLst>
                </a:gridCol>
                <a:gridCol w="3787775">
                  <a:extLst>
                    <a:ext uri="{9D8B030D-6E8A-4147-A177-3AD203B41FA5}">
                      <a16:colId xmlns:a16="http://schemas.microsoft.com/office/drawing/2014/main" val="1193795502"/>
                    </a:ext>
                  </a:extLst>
                </a:gridCol>
                <a:gridCol w="3787775">
                  <a:extLst>
                    <a:ext uri="{9D8B030D-6E8A-4147-A177-3AD203B41FA5}">
                      <a16:colId xmlns:a16="http://schemas.microsoft.com/office/drawing/2014/main" val="341228773"/>
                    </a:ext>
                  </a:extLst>
                </a:gridCol>
              </a:tblGrid>
              <a:tr h="0">
                <a:tc>
                  <a:txBody>
                    <a:bodyPr/>
                    <a:lstStyle/>
                    <a:p>
                      <a:r>
                        <a:rPr lang="en-IE" sz="2200" b="1" dirty="0">
                          <a:solidFill>
                            <a:schemeClr val="bg1"/>
                          </a:solidFill>
                        </a:rPr>
                        <a:t>Type of Nearby Experience</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Possible Setup/Partnership Cost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Financial Opportunity</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4144377765"/>
                  </a:ext>
                </a:extLst>
              </a:tr>
              <a:tr h="0">
                <a:tc>
                  <a:txBody>
                    <a:bodyPr/>
                    <a:lstStyle/>
                    <a:p>
                      <a:r>
                        <a:rPr lang="en-US" sz="2200" b="1" dirty="0">
                          <a:solidFill>
                            <a:schemeClr val="bg1"/>
                          </a:solidFill>
                        </a:rPr>
                        <a:t>Trail access, lake use, or riverside path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€0–€2,000 </a:t>
                      </a:r>
                      <a:r>
                        <a:rPr lang="en-IE" sz="2000" kern="1200" dirty="0">
                          <a:solidFill>
                            <a:srgbClr val="494949"/>
                          </a:solidFill>
                          <a:latin typeface="+mn-lt"/>
                          <a:ea typeface="+mn-ea"/>
                          <a:cs typeface="+mn-cs"/>
                        </a:rPr>
                        <a:t>(landscaping, signage)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Increases guest </a:t>
                      </a:r>
                      <a:r>
                        <a:rPr lang="en-US" sz="2200" b="1" dirty="0">
                          <a:solidFill>
                            <a:srgbClr val="494949"/>
                          </a:solidFill>
                        </a:rPr>
                        <a:t>stay length</a:t>
                      </a:r>
                      <a:r>
                        <a:rPr lang="en-US" sz="2200" dirty="0">
                          <a:solidFill>
                            <a:srgbClr val="494949"/>
                          </a:solidFill>
                        </a:rPr>
                        <a:t>, seasonal appeal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777472"/>
                  </a:ext>
                </a:extLst>
              </a:tr>
              <a:tr h="0">
                <a:tc>
                  <a:txBody>
                    <a:bodyPr/>
                    <a:lstStyle/>
                    <a:p>
                      <a:r>
                        <a:rPr lang="en-US" sz="2200" b="1" dirty="0">
                          <a:solidFill>
                            <a:schemeClr val="bg1"/>
                          </a:solidFill>
                        </a:rPr>
                        <a:t>Yoga deck / wellness retreat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€3,000–€10,000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Enables </a:t>
                      </a:r>
                      <a:r>
                        <a:rPr lang="en-US" sz="2200" b="1" dirty="0">
                          <a:solidFill>
                            <a:srgbClr val="494949"/>
                          </a:solidFill>
                        </a:rPr>
                        <a:t>retreat packages (€300–€900 pp/weekend)</a:t>
                      </a:r>
                      <a:endParaRPr lang="en-US"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821761"/>
                  </a:ext>
                </a:extLst>
              </a:tr>
              <a:tr h="0">
                <a:tc>
                  <a:txBody>
                    <a:bodyPr/>
                    <a:lstStyle/>
                    <a:p>
                      <a:r>
                        <a:rPr lang="en-US" sz="2200" b="1" dirty="0">
                          <a:solidFill>
                            <a:schemeClr val="bg1"/>
                          </a:solidFill>
                        </a:rPr>
                        <a:t>Partnering with vineyard or forager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200" dirty="0">
                          <a:solidFill>
                            <a:srgbClr val="494949"/>
                          </a:solidFill>
                        </a:rPr>
                        <a:t>Minimal cost or %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rgbClr val="494949"/>
                          </a:solidFill>
                        </a:rPr>
                        <a:t>Upsells add-on experiences (€50–€150 pp)</a:t>
                      </a:r>
                      <a:endParaRPr lang="en-US"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472135"/>
                  </a:ext>
                </a:extLst>
              </a:tr>
              <a:tr h="0">
                <a:tc>
                  <a:txBody>
                    <a:bodyPr/>
                    <a:lstStyle/>
                    <a:p>
                      <a:r>
                        <a:rPr lang="en-IE" sz="2200" b="1" dirty="0">
                          <a:solidFill>
                            <a:schemeClr val="bg1"/>
                          </a:solidFill>
                        </a:rPr>
                        <a:t>Artist or artisan collaboration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200" dirty="0">
                          <a:solidFill>
                            <a:srgbClr val="494949"/>
                          </a:solidFill>
                        </a:rPr>
                        <a:t>Revenue share or per-event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Create </a:t>
                      </a:r>
                      <a:r>
                        <a:rPr lang="en-US" sz="2200" b="1" dirty="0">
                          <a:solidFill>
                            <a:srgbClr val="494949"/>
                          </a:solidFill>
                        </a:rPr>
                        <a:t>high-margin</a:t>
                      </a:r>
                      <a:r>
                        <a:rPr lang="en-US" sz="2200" dirty="0">
                          <a:solidFill>
                            <a:srgbClr val="494949"/>
                          </a:solidFill>
                        </a:rPr>
                        <a:t> “experience packages” for off-peak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702215"/>
                  </a:ext>
                </a:extLst>
              </a:tr>
              <a:tr h="0">
                <a:tc>
                  <a:txBody>
                    <a:bodyPr/>
                    <a:lstStyle/>
                    <a:p>
                      <a:r>
                        <a:rPr lang="en-US" sz="2200" b="1" dirty="0">
                          <a:solidFill>
                            <a:schemeClr val="bg1"/>
                          </a:solidFill>
                        </a:rPr>
                        <a:t>Thermal spring, spa, or sauna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200" b="1" dirty="0">
                          <a:solidFill>
                            <a:srgbClr val="494949"/>
                          </a:solidFill>
                        </a:rPr>
                        <a:t>€5,000–€30,000 </a:t>
                      </a:r>
                      <a:r>
                        <a:rPr lang="en-IE" sz="2200" dirty="0">
                          <a:solidFill>
                            <a:srgbClr val="494949"/>
                          </a:solidFill>
                        </a:rPr>
                        <a:t>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rgbClr val="494949"/>
                          </a:solidFill>
                        </a:rPr>
                        <a:t>High yield </a:t>
                      </a:r>
                      <a:r>
                        <a:rPr lang="en-US" sz="2200" dirty="0">
                          <a:solidFill>
                            <a:srgbClr val="494949"/>
                          </a:solidFill>
                        </a:rPr>
                        <a:t>on spa-themed packages; boosts low-season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307366"/>
                  </a:ext>
                </a:extLst>
              </a:tr>
            </a:tbl>
          </a:graphicData>
        </a:graphic>
      </p:graphicFrame>
    </p:spTree>
    <p:extLst>
      <p:ext uri="{BB962C8B-B14F-4D97-AF65-F5344CB8AC3E}">
        <p14:creationId xmlns:p14="http://schemas.microsoft.com/office/powerpoint/2010/main" val="261697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E59A-E44A-4F90-1467-A839B8873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ACF11AE-207B-77D9-FE44-E389E666275C}"/>
              </a:ext>
            </a:extLst>
          </p:cNvPr>
          <p:cNvSpPr>
            <a:spLocks noGrp="1"/>
          </p:cNvSpPr>
          <p:nvPr>
            <p:ph type="body" sz="quarter" idx="18"/>
          </p:nvPr>
        </p:nvSpPr>
        <p:spPr>
          <a:xfrm>
            <a:off x="675020" y="3254141"/>
            <a:ext cx="2839705" cy="1049221"/>
          </a:xfrm>
        </p:spPr>
        <p:txBody>
          <a:bodyPr/>
          <a:lstStyle/>
          <a:p>
            <a:pPr algn="ctr"/>
            <a:r>
              <a:rPr lang="en-US" sz="2400" dirty="0"/>
              <a:t>Priority: </a:t>
            </a:r>
            <a:r>
              <a:rPr lang="en-US" sz="2400" b="0" dirty="0"/>
              <a:t>Immersive Natural Settings Drive Higher Rates</a:t>
            </a:r>
            <a:endParaRPr lang="en-IE" sz="2600" b="0" dirty="0"/>
          </a:p>
        </p:txBody>
      </p:sp>
      <p:sp>
        <p:nvSpPr>
          <p:cNvPr id="13" name="Text Placeholder 2">
            <a:extLst>
              <a:ext uri="{FF2B5EF4-FFF2-40B4-BE49-F238E27FC236}">
                <a16:creationId xmlns:a16="http://schemas.microsoft.com/office/drawing/2014/main" id="{DA37B169-A5E1-4510-D693-1F04427D6488}"/>
              </a:ext>
            </a:extLst>
          </p:cNvPr>
          <p:cNvSpPr txBox="1">
            <a:spLocks/>
          </p:cNvSpPr>
          <p:nvPr/>
        </p:nvSpPr>
        <p:spPr>
          <a:xfrm>
            <a:off x="4077953" y="139323"/>
            <a:ext cx="793307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459597"/>
                </a:solidFill>
                <a:latin typeface="+mn-lt"/>
              </a:rPr>
              <a:t>Nature-Based, Scenic, Remote Settings are Top of the List!</a:t>
            </a:r>
          </a:p>
          <a:p>
            <a:pPr fontAlgn="base">
              <a:lnSpc>
                <a:spcPct val="100000"/>
              </a:lnSpc>
              <a:spcAft>
                <a:spcPts val="1200"/>
              </a:spcAft>
            </a:pPr>
            <a:r>
              <a:rPr lang="en-US" sz="2200" dirty="0">
                <a:solidFill>
                  <a:srgbClr val="494949"/>
                </a:solidFill>
              </a:rPr>
              <a:t>More and more </a:t>
            </a:r>
            <a:r>
              <a:rPr lang="en-US" sz="2200" dirty="0" err="1">
                <a:solidFill>
                  <a:srgbClr val="494949"/>
                </a:solidFill>
              </a:rPr>
              <a:t>travellers</a:t>
            </a:r>
            <a:r>
              <a:rPr lang="en-US" sz="2200" dirty="0">
                <a:solidFill>
                  <a:srgbClr val="494949"/>
                </a:solidFill>
              </a:rPr>
              <a:t> are ditching standard hotels in </a:t>
            </a:r>
            <a:r>
              <a:rPr lang="en-US" sz="2200" dirty="0" err="1">
                <a:solidFill>
                  <a:srgbClr val="494949"/>
                </a:solidFill>
              </a:rPr>
              <a:t>favour</a:t>
            </a:r>
            <a:r>
              <a:rPr lang="en-US" sz="2200" dirty="0">
                <a:solidFill>
                  <a:srgbClr val="494949"/>
                </a:solidFill>
              </a:rPr>
              <a:t> of </a:t>
            </a:r>
            <a:r>
              <a:rPr lang="en-US" sz="2200" b="1" dirty="0">
                <a:solidFill>
                  <a:srgbClr val="494949"/>
                </a:solidFill>
              </a:rPr>
              <a:t>immersive, nature-based experiences</a:t>
            </a:r>
            <a:r>
              <a:rPr lang="en-US" sz="2200" dirty="0">
                <a:solidFill>
                  <a:srgbClr val="494949"/>
                </a:solidFill>
              </a:rPr>
              <a:t> — like glamping pods in the woods, cabins by the lake, eco-lodges in mountain valleys, or converted farmhouses in wine country. These settings aren’t just visually stunning — they </a:t>
            </a:r>
            <a:r>
              <a:rPr lang="en-US" sz="2200" b="1" dirty="0">
                <a:solidFill>
                  <a:srgbClr val="494949"/>
                </a:solidFill>
              </a:rPr>
              <a:t>boost booking rates and price premiums</a:t>
            </a:r>
            <a:r>
              <a:rPr lang="en-US" sz="2200" dirty="0">
                <a:solidFill>
                  <a:srgbClr val="494949"/>
                </a:solidFill>
              </a:rPr>
              <a:t>.</a:t>
            </a:r>
          </a:p>
          <a:p>
            <a:pPr fontAlgn="base">
              <a:lnSpc>
                <a:spcPct val="100000"/>
              </a:lnSpc>
              <a:spcAft>
                <a:spcPts val="1200"/>
              </a:spcAft>
            </a:pPr>
            <a:r>
              <a:rPr lang="en-US" sz="2200" i="1" dirty="0">
                <a:solidFill>
                  <a:srgbClr val="494949"/>
                </a:solidFill>
                <a:latin typeface="+mn-lt"/>
              </a:rPr>
              <a:t>A study by the EU Rural Tourism initiative found that </a:t>
            </a:r>
            <a:r>
              <a:rPr lang="en-US" sz="2200" b="1" i="1" dirty="0">
                <a:solidFill>
                  <a:srgbClr val="494949"/>
                </a:solidFill>
                <a:latin typeface="+mn-lt"/>
              </a:rPr>
              <a:t>61% of European </a:t>
            </a:r>
            <a:r>
              <a:rPr lang="en-US" sz="2200" b="1" i="1" dirty="0" err="1">
                <a:solidFill>
                  <a:srgbClr val="494949"/>
                </a:solidFill>
                <a:latin typeface="+mn-lt"/>
              </a:rPr>
              <a:t>travellers</a:t>
            </a:r>
            <a:r>
              <a:rPr lang="en-US" sz="2200" i="1" dirty="0">
                <a:solidFill>
                  <a:srgbClr val="494949"/>
                </a:solidFill>
                <a:latin typeface="+mn-lt"/>
              </a:rPr>
              <a:t> who chose agritourism or eco-stays did so primarily because of the </a:t>
            </a:r>
            <a:r>
              <a:rPr lang="en-US" sz="2200" b="1" i="1" dirty="0">
                <a:solidFill>
                  <a:srgbClr val="494949"/>
                </a:solidFill>
                <a:latin typeface="+mn-lt"/>
              </a:rPr>
              <a:t>landscape and rural setting</a:t>
            </a:r>
            <a:r>
              <a:rPr lang="en-US" sz="2200" i="1" dirty="0">
                <a:solidFill>
                  <a:srgbClr val="494949"/>
                </a:solidFill>
                <a:latin typeface="+mn-lt"/>
              </a:rPr>
              <a:t> (</a:t>
            </a:r>
            <a:r>
              <a:rPr lang="en-US" sz="2200" b="1" i="1" dirty="0">
                <a:solidFill>
                  <a:srgbClr val="494949"/>
                </a:solidFill>
                <a:latin typeface="+mn-lt"/>
              </a:rPr>
              <a:t>Source: </a:t>
            </a:r>
            <a:r>
              <a:rPr lang="en-US" sz="2200" i="1" dirty="0">
                <a:solidFill>
                  <a:srgbClr val="E96751"/>
                </a:solidFill>
                <a:latin typeface="+mn-lt"/>
                <a:hlinkClick r:id="rId2">
                  <a:extLst>
                    <a:ext uri="{A12FA001-AC4F-418D-AE19-62706E023703}">
                      <ahyp:hlinkClr xmlns:ahyp="http://schemas.microsoft.com/office/drawing/2018/hyperlinkcolor" val="tx"/>
                    </a:ext>
                  </a:extLst>
                </a:hlinkClick>
              </a:rPr>
              <a:t>CBI/EU Market Research</a:t>
            </a:r>
            <a:r>
              <a:rPr lang="en-US" sz="2200" i="1" dirty="0">
                <a:solidFill>
                  <a:srgbClr val="494949"/>
                </a:solidFill>
                <a:latin typeface="+mn-lt"/>
              </a:rPr>
              <a:t>). </a:t>
            </a:r>
            <a:r>
              <a:rPr lang="en-US" sz="2200" dirty="0">
                <a:solidFill>
                  <a:srgbClr val="494949"/>
                </a:solidFill>
              </a:rPr>
              <a:t>That means your location choice directly affects your </a:t>
            </a:r>
            <a:r>
              <a:rPr lang="en-US" sz="2200" b="1" dirty="0">
                <a:solidFill>
                  <a:srgbClr val="494949"/>
                </a:solidFill>
              </a:rPr>
              <a:t>visibility, occupancy, and potential profit margin</a:t>
            </a:r>
            <a:r>
              <a:rPr lang="en-US" sz="2200" dirty="0">
                <a:solidFill>
                  <a:srgbClr val="494949"/>
                </a:solidFill>
              </a:rPr>
              <a:t>.</a:t>
            </a:r>
            <a:endParaRPr lang="en-US" sz="2200" i="1" dirty="0">
              <a:solidFill>
                <a:srgbClr val="494949"/>
              </a:solidFill>
              <a:latin typeface="+mn-lt"/>
            </a:endParaRPr>
          </a:p>
          <a:p>
            <a:pPr fontAlgn="base">
              <a:lnSpc>
                <a:spcPct val="100000"/>
              </a:lnSpc>
              <a:spcAft>
                <a:spcPts val="1200"/>
              </a:spcAft>
            </a:pPr>
            <a:r>
              <a:rPr lang="en-US" sz="2200" b="1" dirty="0">
                <a:solidFill>
                  <a:srgbClr val="3B7F81"/>
                </a:solidFill>
                <a:latin typeface="+mn-lt"/>
              </a:rPr>
              <a:t>What locations and environments are they looking for!</a:t>
            </a:r>
          </a:p>
          <a:p>
            <a:pPr fontAlgn="base">
              <a:lnSpc>
                <a:spcPct val="100000"/>
              </a:lnSpc>
              <a:spcAft>
                <a:spcPts val="1200"/>
              </a:spcAft>
            </a:pPr>
            <a:r>
              <a:rPr lang="en-US" sz="2200" dirty="0">
                <a:solidFill>
                  <a:srgbClr val="494949"/>
                </a:solidFill>
                <a:latin typeface="+mn-lt"/>
              </a:rPr>
              <a:t>They are looking to immerse themselves in forests, lakes, coastal views, mountains, or vineyards. They want silence, cleanliness, pristine nature, privacy, wildlife, and starry skies. They also want clean air, nature trails, or water access (hot springs, rivers, beaches). This will make you stand out and give you the wow factor.</a:t>
            </a: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endParaRPr lang="en-US" sz="2200" dirty="0">
              <a:solidFill>
                <a:srgbClr val="494949"/>
              </a:solidFill>
              <a:latin typeface="+mn-lt"/>
            </a:endParaRPr>
          </a:p>
        </p:txBody>
      </p:sp>
      <p:sp>
        <p:nvSpPr>
          <p:cNvPr id="4" name="Text Placeholder 7">
            <a:extLst>
              <a:ext uri="{FF2B5EF4-FFF2-40B4-BE49-F238E27FC236}">
                <a16:creationId xmlns:a16="http://schemas.microsoft.com/office/drawing/2014/main" id="{559A4D7F-0839-3682-0D36-082D52E8A621}"/>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200" dirty="0"/>
              <a:t>Let Your Location Do the Selling</a:t>
            </a:r>
          </a:p>
        </p:txBody>
      </p:sp>
      <p:pic>
        <p:nvPicPr>
          <p:cNvPr id="6" name="Picture 5">
            <a:extLst>
              <a:ext uri="{FF2B5EF4-FFF2-40B4-BE49-F238E27FC236}">
                <a16:creationId xmlns:a16="http://schemas.microsoft.com/office/drawing/2014/main" id="{F2F283DC-FB62-0AF5-9057-B845630317A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1600" y="0"/>
            <a:ext cx="3176120" cy="2154645"/>
          </a:xfrm>
          <a:prstGeom prst="rect">
            <a:avLst/>
          </a:prstGeom>
        </p:spPr>
      </p:pic>
      <p:sp>
        <p:nvSpPr>
          <p:cNvPr id="11" name="Text Placeholder 23">
            <a:extLst>
              <a:ext uri="{FF2B5EF4-FFF2-40B4-BE49-F238E27FC236}">
                <a16:creationId xmlns:a16="http://schemas.microsoft.com/office/drawing/2014/main" id="{5817B7CD-BEE1-7139-9051-F8B939B69457}"/>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https://www.charmingslovenia.com/en/herbal-glamping-resort-ljubno.html</a:t>
            </a:r>
            <a:r>
              <a:rPr lang="en-US" dirty="0"/>
              <a:t> </a:t>
            </a:r>
          </a:p>
        </p:txBody>
      </p:sp>
    </p:spTree>
    <p:extLst>
      <p:ext uri="{BB962C8B-B14F-4D97-AF65-F5344CB8AC3E}">
        <p14:creationId xmlns:p14="http://schemas.microsoft.com/office/powerpoint/2010/main" val="4293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2412-B197-1C88-9B32-74A3C652F0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138B570-DC7F-626D-442D-58750D1FC7AD}"/>
              </a:ext>
            </a:extLst>
          </p:cNvPr>
          <p:cNvSpPr>
            <a:spLocks noGrp="1"/>
          </p:cNvSpPr>
          <p:nvPr>
            <p:ph type="body" sz="quarter" idx="18"/>
          </p:nvPr>
        </p:nvSpPr>
        <p:spPr>
          <a:xfrm>
            <a:off x="675020" y="3254141"/>
            <a:ext cx="2839705" cy="1049221"/>
          </a:xfrm>
        </p:spPr>
        <p:txBody>
          <a:bodyPr/>
          <a:lstStyle/>
          <a:p>
            <a:pPr algn="ctr"/>
            <a:r>
              <a:rPr lang="en-US" sz="2400" dirty="0"/>
              <a:t>Priority: </a:t>
            </a:r>
            <a:r>
              <a:rPr lang="en-US" sz="2400" b="0" dirty="0"/>
              <a:t>Immersive Natural Settings Drive Higher Rates</a:t>
            </a:r>
            <a:endParaRPr lang="en-IE" sz="2600" b="0" dirty="0"/>
          </a:p>
        </p:txBody>
      </p:sp>
      <p:sp>
        <p:nvSpPr>
          <p:cNvPr id="13" name="Text Placeholder 2">
            <a:extLst>
              <a:ext uri="{FF2B5EF4-FFF2-40B4-BE49-F238E27FC236}">
                <a16:creationId xmlns:a16="http://schemas.microsoft.com/office/drawing/2014/main" id="{CEB46966-85F6-530A-5E5D-D55A2368C1A7}"/>
              </a:ext>
            </a:extLst>
          </p:cNvPr>
          <p:cNvSpPr txBox="1">
            <a:spLocks/>
          </p:cNvSpPr>
          <p:nvPr/>
        </p:nvSpPr>
        <p:spPr>
          <a:xfrm>
            <a:off x="4077953" y="139323"/>
            <a:ext cx="793307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600" b="1" dirty="0">
                <a:solidFill>
                  <a:srgbClr val="459597"/>
                </a:solidFill>
                <a:latin typeface="+mn-lt"/>
              </a:rPr>
              <a:t>Examples:</a:t>
            </a:r>
          </a:p>
          <a:p>
            <a:pPr fontAlgn="base">
              <a:lnSpc>
                <a:spcPct val="100000"/>
              </a:lnSpc>
              <a:spcAft>
                <a:spcPts val="1200"/>
              </a:spcAft>
            </a:pPr>
            <a:r>
              <a:rPr lang="en-US" sz="2200" b="1" dirty="0">
                <a:solidFill>
                  <a:srgbClr val="EC7C69"/>
                </a:solidFill>
                <a:latin typeface="+mn-lt"/>
                <a:hlinkClick r:id="rId2">
                  <a:extLst>
                    <a:ext uri="{A12FA001-AC4F-418D-AE19-62706E023703}">
                      <ahyp:hlinkClr xmlns:ahyp="http://schemas.microsoft.com/office/drawing/2018/hyperlinkcolor" val="tx"/>
                    </a:ext>
                  </a:extLst>
                </a:hlinkClick>
              </a:rPr>
              <a:t>Herbal Glamping </a:t>
            </a:r>
            <a:r>
              <a:rPr lang="en-US" sz="2200" b="1" dirty="0" err="1">
                <a:solidFill>
                  <a:srgbClr val="EC7C69"/>
                </a:solidFill>
                <a:latin typeface="+mn-lt"/>
                <a:hlinkClick r:id="rId2">
                  <a:extLst>
                    <a:ext uri="{A12FA001-AC4F-418D-AE19-62706E023703}">
                      <ahyp:hlinkClr xmlns:ahyp="http://schemas.microsoft.com/office/drawing/2018/hyperlinkcolor" val="tx"/>
                    </a:ext>
                  </a:extLst>
                </a:hlinkClick>
              </a:rPr>
              <a:t>Ljubno</a:t>
            </a:r>
            <a:r>
              <a:rPr lang="en-US" sz="2200" b="1" dirty="0">
                <a:solidFill>
                  <a:srgbClr val="EC7C69"/>
                </a:solidFill>
                <a:latin typeface="+mn-lt"/>
                <a:hlinkClick r:id="rId2">
                  <a:extLst>
                    <a:ext uri="{A12FA001-AC4F-418D-AE19-62706E023703}">
                      <ahyp:hlinkClr xmlns:ahyp="http://schemas.microsoft.com/office/drawing/2018/hyperlinkcolor" val="tx"/>
                    </a:ext>
                  </a:extLst>
                </a:hlinkClick>
              </a:rPr>
              <a:t>, Slovenia</a:t>
            </a:r>
            <a:r>
              <a:rPr lang="en-US" sz="2200" dirty="0">
                <a:solidFill>
                  <a:srgbClr val="EC7C69"/>
                </a:solidFill>
                <a:latin typeface="+mn-lt"/>
                <a:hlinkClick r:id="rId2">
                  <a:extLst>
                    <a:ext uri="{A12FA001-AC4F-418D-AE19-62706E023703}">
                      <ahyp:hlinkClr xmlns:ahyp="http://schemas.microsoft.com/office/drawing/2018/hyperlinkcolor" val="tx"/>
                    </a:ext>
                  </a:extLst>
                </a:hlinkClick>
              </a:rPr>
              <a:t> </a:t>
            </a:r>
            <a:r>
              <a:rPr lang="en-US" sz="2200" dirty="0">
                <a:solidFill>
                  <a:srgbClr val="494949"/>
                </a:solidFill>
                <a:latin typeface="+mn-lt"/>
              </a:rPr>
              <a:t>– Nestled in the Alps near the </a:t>
            </a:r>
            <a:r>
              <a:rPr lang="en-US" sz="2200" dirty="0" err="1">
                <a:solidFill>
                  <a:srgbClr val="494949"/>
                </a:solidFill>
                <a:latin typeface="+mn-lt"/>
              </a:rPr>
              <a:t>Savinja</a:t>
            </a:r>
            <a:r>
              <a:rPr lang="en-US" sz="2200" dirty="0">
                <a:solidFill>
                  <a:srgbClr val="494949"/>
                </a:solidFill>
                <a:latin typeface="+mn-lt"/>
              </a:rPr>
              <a:t> River, it markets clean air, wild herbs, and wellness. They charge </a:t>
            </a:r>
            <a:r>
              <a:rPr lang="en-US" sz="2200" b="1" dirty="0">
                <a:solidFill>
                  <a:srgbClr val="494949"/>
                </a:solidFill>
                <a:latin typeface="+mn-lt"/>
              </a:rPr>
              <a:t>€250+ per night</a:t>
            </a:r>
            <a:r>
              <a:rPr lang="en-US" sz="2200" dirty="0">
                <a:solidFill>
                  <a:srgbClr val="494949"/>
                </a:solidFill>
                <a:latin typeface="+mn-lt"/>
              </a:rPr>
              <a:t> in high season — a price justified by the immersive setting and spa features.</a:t>
            </a:r>
          </a:p>
          <a:p>
            <a:r>
              <a:rPr lang="en-US" sz="2200" b="1" dirty="0">
                <a:solidFill>
                  <a:srgbClr val="EC7C69"/>
                </a:solidFill>
                <a:latin typeface="+mn-lt"/>
                <a:hlinkClick r:id="rId3">
                  <a:extLst>
                    <a:ext uri="{A12FA001-AC4F-418D-AE19-62706E023703}">
                      <ahyp:hlinkClr xmlns:ahyp="http://schemas.microsoft.com/office/drawing/2018/hyperlinkcolor" val="tx"/>
                    </a:ext>
                  </a:extLst>
                </a:hlinkClick>
              </a:rPr>
              <a:t>Agriturismo La </a:t>
            </a:r>
            <a:r>
              <a:rPr lang="en-US" sz="2200" b="1" dirty="0" err="1">
                <a:solidFill>
                  <a:srgbClr val="EC7C69"/>
                </a:solidFill>
                <a:latin typeface="+mn-lt"/>
                <a:hlinkClick r:id="rId3">
                  <a:extLst>
                    <a:ext uri="{A12FA001-AC4F-418D-AE19-62706E023703}">
                      <ahyp:hlinkClr xmlns:ahyp="http://schemas.microsoft.com/office/drawing/2018/hyperlinkcolor" val="tx"/>
                    </a:ext>
                  </a:extLst>
                </a:hlinkClick>
              </a:rPr>
              <a:t>Ghiandaia</a:t>
            </a:r>
            <a:r>
              <a:rPr lang="en-US" sz="2200" b="1" dirty="0">
                <a:solidFill>
                  <a:srgbClr val="EC7C69"/>
                </a:solidFill>
                <a:latin typeface="+mn-lt"/>
                <a:hlinkClick r:id="rId3">
                  <a:extLst>
                    <a:ext uri="{A12FA001-AC4F-418D-AE19-62706E023703}">
                      <ahyp:hlinkClr xmlns:ahyp="http://schemas.microsoft.com/office/drawing/2018/hyperlinkcolor" val="tx"/>
                    </a:ext>
                  </a:extLst>
                </a:hlinkClick>
              </a:rPr>
              <a:t>, Tuscany, Italy</a:t>
            </a:r>
            <a:r>
              <a:rPr lang="en-US" sz="2200" dirty="0">
                <a:solidFill>
                  <a:srgbClr val="EC7C69"/>
                </a:solidFill>
                <a:latin typeface="+mn-lt"/>
                <a:hlinkClick r:id="rId3">
                  <a:extLst>
                    <a:ext uri="{A12FA001-AC4F-418D-AE19-62706E023703}">
                      <ahyp:hlinkClr xmlns:ahyp="http://schemas.microsoft.com/office/drawing/2018/hyperlinkcolor" val="tx"/>
                    </a:ext>
                  </a:extLst>
                </a:hlinkClick>
              </a:rPr>
              <a:t> </a:t>
            </a:r>
            <a:r>
              <a:rPr lang="en-US" sz="2200" dirty="0">
                <a:solidFill>
                  <a:srgbClr val="494949"/>
                </a:solidFill>
                <a:latin typeface="+mn-lt"/>
              </a:rPr>
              <a:t>– Surrounded by vineyards and olive groves, they offer farmhouse stays with cooking classes and wine tastings. The location allows them to charge </a:t>
            </a:r>
            <a:r>
              <a:rPr lang="en-US" sz="2200" b="1" dirty="0">
                <a:solidFill>
                  <a:srgbClr val="494949"/>
                </a:solidFill>
                <a:latin typeface="+mn-lt"/>
              </a:rPr>
              <a:t>€180–€250 per night</a:t>
            </a:r>
            <a:r>
              <a:rPr lang="en-US" sz="2200" dirty="0">
                <a:solidFill>
                  <a:srgbClr val="494949"/>
                </a:solidFill>
                <a:latin typeface="+mn-lt"/>
              </a:rPr>
              <a:t>, double that of nearby basic hotels.</a:t>
            </a:r>
          </a:p>
          <a:p>
            <a:endParaRPr lang="en-US" sz="2200" dirty="0">
              <a:solidFill>
                <a:srgbClr val="494949"/>
              </a:solidFill>
              <a:latin typeface="+mn-lt"/>
            </a:endParaRPr>
          </a:p>
          <a:p>
            <a:r>
              <a:rPr lang="en-US" sz="2200" b="1" dirty="0">
                <a:solidFill>
                  <a:srgbClr val="EC7C69"/>
                </a:solidFill>
                <a:latin typeface="+mn-lt"/>
                <a:hlinkClick r:id="rId4">
                  <a:extLst>
                    <a:ext uri="{A12FA001-AC4F-418D-AE19-62706E023703}">
                      <ahyp:hlinkClr xmlns:ahyp="http://schemas.microsoft.com/office/drawing/2018/hyperlinkcolor" val="tx"/>
                    </a:ext>
                  </a:extLst>
                </a:hlinkClick>
              </a:rPr>
              <a:t>Soof Retreats, Netherlands</a:t>
            </a:r>
            <a:r>
              <a:rPr lang="en-US" sz="2200" dirty="0">
                <a:solidFill>
                  <a:srgbClr val="EC7C69"/>
                </a:solidFill>
                <a:latin typeface="+mn-lt"/>
                <a:hlinkClick r:id="rId4">
                  <a:extLst>
                    <a:ext uri="{A12FA001-AC4F-418D-AE19-62706E023703}">
                      <ahyp:hlinkClr xmlns:ahyp="http://schemas.microsoft.com/office/drawing/2018/hyperlinkcolor" val="tx"/>
                    </a:ext>
                  </a:extLst>
                </a:hlinkClick>
              </a:rPr>
              <a:t> </a:t>
            </a:r>
            <a:r>
              <a:rPr lang="en-US" sz="2200" dirty="0">
                <a:solidFill>
                  <a:srgbClr val="494949"/>
                </a:solidFill>
                <a:latin typeface="+mn-lt"/>
              </a:rPr>
              <a:t>– Their lodges near nature parks are fully gas-free and powered by solar, with design focused on nature immersion. Despite being low-density, they </a:t>
            </a:r>
            <a:r>
              <a:rPr lang="en-US" sz="2200" b="1" dirty="0">
                <a:solidFill>
                  <a:srgbClr val="494949"/>
                </a:solidFill>
                <a:latin typeface="+mn-lt"/>
              </a:rPr>
              <a:t>profit from eco-conscious branding</a:t>
            </a:r>
            <a:r>
              <a:rPr lang="en-US" sz="2200" dirty="0">
                <a:solidFill>
                  <a:srgbClr val="494949"/>
                </a:solidFill>
                <a:latin typeface="+mn-lt"/>
              </a:rPr>
              <a:t> and </a:t>
            </a:r>
            <a:r>
              <a:rPr lang="en-US" sz="2200" b="1" dirty="0">
                <a:solidFill>
                  <a:srgbClr val="494949"/>
                </a:solidFill>
                <a:latin typeface="+mn-lt"/>
              </a:rPr>
              <a:t>repeat Dutch urbanite clientele</a:t>
            </a: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endParaRPr lang="en-US" sz="2200" dirty="0">
              <a:solidFill>
                <a:srgbClr val="494949"/>
              </a:solidFill>
              <a:latin typeface="+mn-lt"/>
            </a:endParaRPr>
          </a:p>
        </p:txBody>
      </p:sp>
      <p:sp>
        <p:nvSpPr>
          <p:cNvPr id="4" name="Text Placeholder 7">
            <a:extLst>
              <a:ext uri="{FF2B5EF4-FFF2-40B4-BE49-F238E27FC236}">
                <a16:creationId xmlns:a16="http://schemas.microsoft.com/office/drawing/2014/main" id="{266AC0EE-3061-93C1-C30B-42C163468387}"/>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200" dirty="0"/>
              <a:t>Let Your Location Do the Selling</a:t>
            </a:r>
          </a:p>
        </p:txBody>
      </p:sp>
      <p:pic>
        <p:nvPicPr>
          <p:cNvPr id="51" name="Picture 50">
            <a:extLst>
              <a:ext uri="{FF2B5EF4-FFF2-40B4-BE49-F238E27FC236}">
                <a16:creationId xmlns:a16="http://schemas.microsoft.com/office/drawing/2014/main" id="{E7730F87-86D1-37BF-7C1E-098EE83A57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4170" y="5007688"/>
            <a:ext cx="7162800" cy="1710989"/>
          </a:xfrm>
          <a:prstGeom prst="rect">
            <a:avLst/>
          </a:prstGeom>
        </p:spPr>
      </p:pic>
      <p:pic>
        <p:nvPicPr>
          <p:cNvPr id="53" name="Picture 52">
            <a:extLst>
              <a:ext uri="{FF2B5EF4-FFF2-40B4-BE49-F238E27FC236}">
                <a16:creationId xmlns:a16="http://schemas.microsoft.com/office/drawing/2014/main" id="{0707DE11-2E14-1069-4B69-0C1976E1C99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75845" y="0"/>
            <a:ext cx="3213147" cy="1825950"/>
          </a:xfrm>
          <a:prstGeom prst="rect">
            <a:avLst/>
          </a:prstGeom>
        </p:spPr>
      </p:pic>
      <p:sp>
        <p:nvSpPr>
          <p:cNvPr id="54" name="Text Placeholder 23">
            <a:extLst>
              <a:ext uri="{FF2B5EF4-FFF2-40B4-BE49-F238E27FC236}">
                <a16:creationId xmlns:a16="http://schemas.microsoft.com/office/drawing/2014/main" id="{6725CE3D-034A-DDC3-34D9-5A97C756585C}"/>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https://www.soofretreats.com/</a:t>
            </a:r>
            <a:r>
              <a:rPr lang="en-US" dirty="0"/>
              <a:t> </a:t>
            </a:r>
          </a:p>
        </p:txBody>
      </p:sp>
    </p:spTree>
    <p:extLst>
      <p:ext uri="{BB962C8B-B14F-4D97-AF65-F5344CB8AC3E}">
        <p14:creationId xmlns:p14="http://schemas.microsoft.com/office/powerpoint/2010/main" val="323847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2C87C4B-E1F3-A61D-8E7C-08A0D3235964}"/>
              </a:ext>
            </a:extLst>
          </p:cNvPr>
          <p:cNvGraphicFramePr>
            <a:graphicFrameLocks noGrp="1"/>
          </p:cNvGraphicFramePr>
          <p:nvPr>
            <p:extLst>
              <p:ext uri="{D42A27DB-BD31-4B8C-83A1-F6EECF244321}">
                <p14:modId xmlns:p14="http://schemas.microsoft.com/office/powerpoint/2010/main" val="2815213337"/>
              </p:ext>
            </p:extLst>
          </p:nvPr>
        </p:nvGraphicFramePr>
        <p:xfrm>
          <a:off x="328612" y="945921"/>
          <a:ext cx="11534776" cy="5760720"/>
        </p:xfrm>
        <a:graphic>
          <a:graphicData uri="http://schemas.openxmlformats.org/drawingml/2006/table">
            <a:tbl>
              <a:tblPr/>
              <a:tblGrid>
                <a:gridCol w="2883694">
                  <a:extLst>
                    <a:ext uri="{9D8B030D-6E8A-4147-A177-3AD203B41FA5}">
                      <a16:colId xmlns:a16="http://schemas.microsoft.com/office/drawing/2014/main" val="940134618"/>
                    </a:ext>
                  </a:extLst>
                </a:gridCol>
                <a:gridCol w="2645569">
                  <a:extLst>
                    <a:ext uri="{9D8B030D-6E8A-4147-A177-3AD203B41FA5}">
                      <a16:colId xmlns:a16="http://schemas.microsoft.com/office/drawing/2014/main" val="1913765143"/>
                    </a:ext>
                  </a:extLst>
                </a:gridCol>
                <a:gridCol w="2743200">
                  <a:extLst>
                    <a:ext uri="{9D8B030D-6E8A-4147-A177-3AD203B41FA5}">
                      <a16:colId xmlns:a16="http://schemas.microsoft.com/office/drawing/2014/main" val="869643765"/>
                    </a:ext>
                  </a:extLst>
                </a:gridCol>
                <a:gridCol w="3262313">
                  <a:extLst>
                    <a:ext uri="{9D8B030D-6E8A-4147-A177-3AD203B41FA5}">
                      <a16:colId xmlns:a16="http://schemas.microsoft.com/office/drawing/2014/main" val="1374786078"/>
                    </a:ext>
                  </a:extLst>
                </a:gridCol>
              </a:tblGrid>
              <a:tr h="0">
                <a:tc>
                  <a:txBody>
                    <a:bodyPr/>
                    <a:lstStyle/>
                    <a:p>
                      <a:r>
                        <a:rPr lang="en-IE" sz="2200" b="1" dirty="0">
                          <a:solidFill>
                            <a:schemeClr val="bg1"/>
                          </a:solidFill>
                        </a:rPr>
                        <a:t>Feature/Setting</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Added Cost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Financial Benefit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US" sz="2200" b="1" dirty="0">
                          <a:solidFill>
                            <a:schemeClr val="bg1"/>
                          </a:solidFill>
                        </a:rPr>
                        <a:t>Save Costs €€€</a:t>
                      </a:r>
                      <a:endParaRPr lang="en-IE" sz="2200" b="1"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702980876"/>
                  </a:ext>
                </a:extLst>
              </a:tr>
              <a:tr h="0">
                <a:tc>
                  <a:txBody>
                    <a:bodyPr/>
                    <a:lstStyle/>
                    <a:p>
                      <a:r>
                        <a:rPr lang="en-US" sz="2200" b="1" dirty="0">
                          <a:solidFill>
                            <a:schemeClr val="bg1"/>
                          </a:solidFill>
                        </a:rPr>
                        <a:t>Forest, coastal, or riverside 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May cost more per acre or need access work </a:t>
                      </a:r>
                      <a:r>
                        <a:rPr lang="en-US" sz="2000" b="1" dirty="0">
                          <a:solidFill>
                            <a:srgbClr val="494949"/>
                          </a:solidFill>
                        </a:rPr>
                        <a:t>(€5K–€25K)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Higher room rates, 4-season appeal, wildlife-based tours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Forests allow for natural shade </a:t>
                      </a:r>
                      <a:r>
                        <a:rPr lang="en-US" sz="2000" b="0" dirty="0">
                          <a:solidFill>
                            <a:srgbClr val="494949"/>
                          </a:solidFill>
                        </a:rPr>
                        <a:t>(</a:t>
                      </a:r>
                      <a:r>
                        <a:rPr lang="en-US" sz="2000" b="1" dirty="0">
                          <a:solidFill>
                            <a:srgbClr val="494949"/>
                          </a:solidFill>
                        </a:rPr>
                        <a:t>less € energy </a:t>
                      </a:r>
                      <a:r>
                        <a:rPr lang="en-US" sz="2000" b="0" dirty="0">
                          <a:solidFill>
                            <a:srgbClr val="494949"/>
                          </a:solidFill>
                        </a:rPr>
                        <a:t>for cooling)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693855"/>
                  </a:ext>
                </a:extLst>
              </a:tr>
              <a:tr h="0">
                <a:tc>
                  <a:txBody>
                    <a:bodyPr/>
                    <a:lstStyle/>
                    <a:p>
                      <a:r>
                        <a:rPr lang="en-IE" sz="2200" b="1">
                          <a:solidFill>
                            <a:schemeClr val="bg1"/>
                          </a:solidFill>
                        </a:rPr>
                        <a:t>Mountain or vineyard setting</a:t>
                      </a:r>
                      <a:endParaRPr lang="en-IE" sz="2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May involve slope engineering or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Premium appeal, weddings, retreats, wine tourism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Elevated areas with wind/sun exposure are ideal for</a:t>
                      </a:r>
                      <a:r>
                        <a:rPr lang="en-US" sz="2000" b="1" dirty="0">
                          <a:solidFill>
                            <a:srgbClr val="494949"/>
                          </a:solidFill>
                        </a:rPr>
                        <a:t> </a:t>
                      </a:r>
                      <a:r>
                        <a:rPr lang="en-US" sz="2000" b="0" dirty="0">
                          <a:solidFill>
                            <a:srgbClr val="494949"/>
                          </a:solidFill>
                        </a:rPr>
                        <a:t>off-grid </a:t>
                      </a:r>
                      <a:r>
                        <a:rPr lang="en-US" sz="2000" b="1" dirty="0">
                          <a:solidFill>
                            <a:srgbClr val="494949"/>
                          </a:solidFill>
                        </a:rPr>
                        <a:t>power solutions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457836"/>
                  </a:ext>
                </a:extLst>
              </a:tr>
              <a:tr h="0">
                <a:tc>
                  <a:txBody>
                    <a:bodyPr/>
                    <a:lstStyle/>
                    <a:p>
                      <a:r>
                        <a:rPr lang="en-IE" sz="2200" b="1">
                          <a:solidFill>
                            <a:schemeClr val="bg1"/>
                          </a:solidFill>
                        </a:rPr>
                        <a:t>Remote or off-grid location</a:t>
                      </a:r>
                      <a:endParaRPr lang="en-IE" sz="2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May require solar/water investment </a:t>
                      </a:r>
                      <a:r>
                        <a:rPr lang="en-US" sz="2000" b="1" dirty="0">
                          <a:solidFill>
                            <a:srgbClr val="494949"/>
                          </a:solidFill>
                        </a:rPr>
                        <a:t>(€10K–€30K)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Unique selling point = higher prices, longer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Seclusion boosts privacy (and appeal), so </a:t>
                      </a:r>
                      <a:r>
                        <a:rPr lang="en-US" sz="2000" b="1" dirty="0">
                          <a:solidFill>
                            <a:srgbClr val="494949"/>
                          </a:solidFill>
                        </a:rPr>
                        <a:t>no need for heavy landscaping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324173"/>
                  </a:ext>
                </a:extLst>
              </a:tr>
              <a:tr h="0">
                <a:tc>
                  <a:txBody>
                    <a:bodyPr/>
                    <a:lstStyle/>
                    <a:p>
                      <a:r>
                        <a:rPr lang="en-US" sz="2200" b="1">
                          <a:solidFill>
                            <a:schemeClr val="bg1"/>
                          </a:solidFill>
                        </a:rPr>
                        <a:t>Proximity to national parks/trails</a:t>
                      </a:r>
                      <a:endParaRPr lang="en-US" sz="2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Permit/zoning costs </a:t>
                      </a:r>
                      <a:r>
                        <a:rPr lang="en-US" sz="2000" b="1" dirty="0">
                          <a:solidFill>
                            <a:srgbClr val="494949"/>
                          </a:solidFill>
                        </a:rPr>
                        <a:t>(€1K–€10K)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Can market as eco-adventure base, increasing stay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Streams or rivers can enhance greywater </a:t>
                      </a:r>
                      <a:r>
                        <a:rPr lang="en-US" sz="2000" b="1" dirty="0">
                          <a:solidFill>
                            <a:srgbClr val="494949"/>
                          </a:solidFill>
                        </a:rPr>
                        <a:t>recycling or hydro-features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058292"/>
                  </a:ext>
                </a:extLst>
              </a:tr>
              <a:tr h="0">
                <a:tc>
                  <a:txBody>
                    <a:bodyPr/>
                    <a:lstStyle/>
                    <a:p>
                      <a:r>
                        <a:rPr lang="en-IE" sz="2200" b="1" dirty="0">
                          <a:solidFill>
                            <a:schemeClr val="bg1"/>
                          </a:solidFill>
                        </a:rPr>
                        <a:t>Scenic “</a:t>
                      </a:r>
                      <a:r>
                        <a:rPr lang="en-IE" sz="2200" b="1" dirty="0" err="1">
                          <a:solidFill>
                            <a:schemeClr val="bg1"/>
                          </a:solidFill>
                        </a:rPr>
                        <a:t>Instagrammable</a:t>
                      </a:r>
                      <a:r>
                        <a:rPr lang="en-IE" sz="2200" b="1" dirty="0">
                          <a:solidFill>
                            <a:schemeClr val="bg1"/>
                          </a:solidFill>
                        </a:rPr>
                        <a:t>” views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a:solidFill>
                            <a:srgbClr val="494949"/>
                          </a:solidFill>
                        </a:rPr>
                        <a:t>May mean fewer units due to protected views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Fewer units = exclusivity = higher nightly yield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User Generated Content UGC – </a:t>
                      </a:r>
                      <a:r>
                        <a:rPr lang="en-US" sz="2000" b="1" dirty="0">
                          <a:solidFill>
                            <a:srgbClr val="494949"/>
                          </a:solidFill>
                        </a:rPr>
                        <a:t>free marketing </a:t>
                      </a:r>
                      <a:r>
                        <a:rPr lang="en-US" sz="2000" dirty="0">
                          <a:solidFill>
                            <a:srgbClr val="494949"/>
                          </a:solidFill>
                        </a:rPr>
                        <a:t>and referrals to your target markets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781406"/>
                  </a:ext>
                </a:extLst>
              </a:tr>
            </a:tbl>
          </a:graphicData>
        </a:graphic>
      </p:graphicFrame>
      <p:sp>
        <p:nvSpPr>
          <p:cNvPr id="14" name="TextBox 13">
            <a:extLst>
              <a:ext uri="{FF2B5EF4-FFF2-40B4-BE49-F238E27FC236}">
                <a16:creationId xmlns:a16="http://schemas.microsoft.com/office/drawing/2014/main" id="{931286ED-FBF7-BECC-A6FC-395A13C9B62C}"/>
              </a:ext>
            </a:extLst>
          </p:cNvPr>
          <p:cNvSpPr txBox="1"/>
          <p:nvPr/>
        </p:nvSpPr>
        <p:spPr>
          <a:xfrm>
            <a:off x="314325" y="142071"/>
            <a:ext cx="10420350" cy="584775"/>
          </a:xfrm>
          <a:prstGeom prst="rect">
            <a:avLst/>
          </a:prstGeom>
          <a:noFill/>
        </p:spPr>
        <p:txBody>
          <a:bodyPr wrap="square">
            <a:spAutoFit/>
          </a:bodyPr>
          <a:lstStyle/>
          <a:p>
            <a:r>
              <a:rPr lang="en-US" sz="3200" b="1" dirty="0"/>
              <a:t>Financial Benefits </a:t>
            </a:r>
            <a:r>
              <a:rPr lang="en-US" sz="3200" dirty="0"/>
              <a:t>of Scenic Settings &amp; Natural Experiences</a:t>
            </a:r>
            <a:endParaRPr lang="en-IE" sz="3200" dirty="0"/>
          </a:p>
        </p:txBody>
      </p:sp>
    </p:spTree>
    <p:extLst>
      <p:ext uri="{BB962C8B-B14F-4D97-AF65-F5344CB8AC3E}">
        <p14:creationId xmlns:p14="http://schemas.microsoft.com/office/powerpoint/2010/main" val="119794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002AA-0DDC-97AD-568D-724BDB838219}"/>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D3D291C3-D1CD-7688-6BC6-062CFC4D87EC}"/>
              </a:ext>
            </a:extLst>
          </p:cNvPr>
          <p:cNvSpPr txBox="1">
            <a:spLocks/>
          </p:cNvSpPr>
          <p:nvPr/>
        </p:nvSpPr>
        <p:spPr>
          <a:xfrm>
            <a:off x="4077953" y="196156"/>
            <a:ext cx="7439359" cy="666184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b="1" dirty="0">
                <a:solidFill>
                  <a:srgbClr val="E96751"/>
                </a:solidFill>
              </a:rPr>
              <a:t>Understanding Guest Appeal and Experiences</a:t>
            </a:r>
          </a:p>
          <a:p>
            <a:pPr fontAlgn="base">
              <a:lnSpc>
                <a:spcPct val="100000"/>
              </a:lnSpc>
              <a:spcAft>
                <a:spcPts val="1200"/>
              </a:spcAft>
            </a:pPr>
            <a:r>
              <a:rPr lang="en-US" b="1" dirty="0">
                <a:solidFill>
                  <a:srgbClr val="459597"/>
                </a:solidFill>
                <a:latin typeface="+mn-lt"/>
              </a:rPr>
              <a:t>Authenticity Through Rural or Heritage Sites</a:t>
            </a:r>
          </a:p>
          <a:p>
            <a:pPr fontAlgn="base">
              <a:lnSpc>
                <a:spcPct val="100000"/>
              </a:lnSpc>
              <a:spcAft>
                <a:spcPts val="1200"/>
              </a:spcAft>
            </a:pPr>
            <a:r>
              <a:rPr lang="en-US" sz="2200" dirty="0">
                <a:solidFill>
                  <a:srgbClr val="494949"/>
                </a:solidFill>
                <a:latin typeface="+mn-lt"/>
              </a:rPr>
              <a:t>The location contributes to a sense of "place" and cultural authenticity, especially in heritage accommodations or repurposed rural buildings. These settings aren’t just visually stunning — they </a:t>
            </a:r>
            <a:r>
              <a:rPr lang="en-US" sz="2200" b="1" dirty="0">
                <a:solidFill>
                  <a:srgbClr val="494949"/>
                </a:solidFill>
                <a:latin typeface="+mn-lt"/>
              </a:rPr>
              <a:t>boost booking rates and price premiums</a:t>
            </a:r>
            <a:r>
              <a:rPr lang="en-US" sz="2200" dirty="0">
                <a:solidFill>
                  <a:srgbClr val="494949"/>
                </a:solidFill>
                <a:latin typeface="+mn-lt"/>
              </a:rPr>
              <a:t>.</a:t>
            </a:r>
          </a:p>
          <a:p>
            <a:pPr fontAlgn="base">
              <a:lnSpc>
                <a:spcPct val="100000"/>
              </a:lnSpc>
              <a:spcAft>
                <a:spcPts val="1200"/>
              </a:spcAft>
            </a:pPr>
            <a:r>
              <a:rPr lang="en-US" sz="2200" i="1" dirty="0">
                <a:solidFill>
                  <a:srgbClr val="494949"/>
                </a:solidFill>
              </a:rPr>
              <a:t>Tourists are more likely to choose stays </a:t>
            </a:r>
            <a:r>
              <a:rPr lang="en-US" sz="2200" b="1" i="1" dirty="0">
                <a:solidFill>
                  <a:srgbClr val="494949"/>
                </a:solidFill>
              </a:rPr>
              <a:t>embedded in local history or rural tradition</a:t>
            </a:r>
            <a:r>
              <a:rPr lang="en-US" sz="2200" i="1" dirty="0">
                <a:solidFill>
                  <a:srgbClr val="494949"/>
                </a:solidFill>
              </a:rPr>
              <a:t> — particularly those over age 35 or traveling for cultural enrichment (</a:t>
            </a:r>
            <a:r>
              <a:rPr lang="en-US" sz="2200" i="1" dirty="0">
                <a:solidFill>
                  <a:srgbClr val="E96751"/>
                </a:solidFill>
                <a:hlinkClick r:id="rId2">
                  <a:extLst>
                    <a:ext uri="{A12FA001-AC4F-418D-AE19-62706E023703}">
                      <ahyp:hlinkClr xmlns:ahyp="http://schemas.microsoft.com/office/drawing/2018/hyperlinkcolor" val="tx"/>
                    </a:ext>
                  </a:extLst>
                </a:hlinkClick>
              </a:rPr>
              <a:t>European Travel Commission, 2022</a:t>
            </a:r>
            <a:r>
              <a:rPr lang="en-US" sz="2200" i="1" dirty="0">
                <a:solidFill>
                  <a:srgbClr val="494949"/>
                </a:solidFill>
              </a:rPr>
              <a:t>).</a:t>
            </a:r>
            <a:r>
              <a:rPr lang="en-US" sz="2400" dirty="0"/>
              <a:t> </a:t>
            </a:r>
            <a:r>
              <a:rPr lang="en-US" sz="2200" dirty="0">
                <a:solidFill>
                  <a:srgbClr val="494949"/>
                </a:solidFill>
              </a:rPr>
              <a:t>This makes </a:t>
            </a:r>
            <a:r>
              <a:rPr lang="en-US" sz="2200" b="1" dirty="0">
                <a:solidFill>
                  <a:srgbClr val="494949"/>
                </a:solidFill>
              </a:rPr>
              <a:t>repurposed rural buildings</a:t>
            </a:r>
            <a:r>
              <a:rPr lang="en-US" sz="2200" dirty="0">
                <a:solidFill>
                  <a:srgbClr val="494949"/>
                </a:solidFill>
              </a:rPr>
              <a:t>, like old barns, mills, cottages, or even castles, highly attractive — and highly bookable.</a:t>
            </a:r>
          </a:p>
          <a:p>
            <a:pPr fontAlgn="base">
              <a:lnSpc>
                <a:spcPct val="100000"/>
              </a:lnSpc>
              <a:spcAft>
                <a:spcPts val="1200"/>
              </a:spcAft>
            </a:pPr>
            <a:r>
              <a:rPr lang="en-US" sz="2400" b="1" dirty="0">
                <a:highlight>
                  <a:srgbClr val="EC7C69"/>
                </a:highlight>
              </a:rPr>
              <a:t>Why it works financially: </a:t>
            </a:r>
            <a:r>
              <a:rPr lang="en-US" sz="2200" dirty="0">
                <a:solidFill>
                  <a:srgbClr val="494949"/>
                </a:solidFill>
              </a:rPr>
              <a:t>This heritage positioning allows them to charge a €60–€100 per night premium. Also, other financial benefits are longer stays,, more five-star reviews, strong word-of-mouth and return visits</a:t>
            </a:r>
          </a:p>
          <a:p>
            <a:pPr fontAlgn="base">
              <a:lnSpc>
                <a:spcPct val="100000"/>
              </a:lnSpc>
              <a:spcAft>
                <a:spcPts val="1200"/>
              </a:spcAft>
            </a:pPr>
            <a:endParaRPr lang="en-US" sz="2200" dirty="0">
              <a:solidFill>
                <a:srgbClr val="494949"/>
              </a:solidFill>
            </a:endParaRPr>
          </a:p>
          <a:p>
            <a:pPr fontAlgn="base">
              <a:lnSpc>
                <a:spcPct val="100000"/>
              </a:lnSpc>
              <a:spcAft>
                <a:spcPts val="1200"/>
              </a:spcAft>
            </a:pPr>
            <a:endParaRPr lang="en-US" sz="2200" dirty="0">
              <a:solidFill>
                <a:srgbClr val="494949"/>
              </a:solidFill>
            </a:endParaRPr>
          </a:p>
        </p:txBody>
      </p:sp>
      <p:pic>
        <p:nvPicPr>
          <p:cNvPr id="11" name="Picture Placeholder 10" descr="A group of houses in the snow&#10;&#10;AI-generated content may be incorrect.">
            <a:extLst>
              <a:ext uri="{FF2B5EF4-FFF2-40B4-BE49-F238E27FC236}">
                <a16:creationId xmlns:a16="http://schemas.microsoft.com/office/drawing/2014/main" id="{73DC47B2-7650-DA42-2C3C-C7980EC448A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 Placeholder 6">
            <a:extLst>
              <a:ext uri="{FF2B5EF4-FFF2-40B4-BE49-F238E27FC236}">
                <a16:creationId xmlns:a16="http://schemas.microsoft.com/office/drawing/2014/main" id="{91B3A03C-1901-0123-BFB4-31736A55A7D2}"/>
              </a:ext>
            </a:extLst>
          </p:cNvPr>
          <p:cNvSpPr>
            <a:spLocks noGrp="1"/>
          </p:cNvSpPr>
          <p:nvPr>
            <p:ph type="body" sz="quarter" idx="18"/>
          </p:nvPr>
        </p:nvSpPr>
        <p:spPr>
          <a:xfrm>
            <a:off x="674688" y="3254025"/>
            <a:ext cx="2777808" cy="1049337"/>
          </a:xfrm>
        </p:spPr>
        <p:txBody>
          <a:bodyPr/>
          <a:lstStyle/>
          <a:p>
            <a:pPr algn="ctr">
              <a:lnSpc>
                <a:spcPct val="100000"/>
              </a:lnSpc>
            </a:pPr>
            <a:r>
              <a:rPr lang="en-US" sz="2600" dirty="0"/>
              <a:t>Priority: </a:t>
            </a:r>
            <a:r>
              <a:rPr lang="en-US" sz="2600" b="0" dirty="0"/>
              <a:t>Cultural Authenticity Increases Value &amp; Trust</a:t>
            </a:r>
          </a:p>
          <a:p>
            <a:pPr algn="ctr">
              <a:lnSpc>
                <a:spcPct val="100000"/>
              </a:lnSpc>
            </a:pPr>
            <a:endParaRPr lang="en-IE" sz="2600" b="0" dirty="0"/>
          </a:p>
        </p:txBody>
      </p:sp>
      <p:sp>
        <p:nvSpPr>
          <p:cNvPr id="5" name="Text Placeholder 7">
            <a:extLst>
              <a:ext uri="{FF2B5EF4-FFF2-40B4-BE49-F238E27FC236}">
                <a16:creationId xmlns:a16="http://schemas.microsoft.com/office/drawing/2014/main" id="{4A40C3C3-0EB8-B44D-829A-2855B2D17830}"/>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000" dirty="0"/>
              <a:t>Be the Place They Want to Stay</a:t>
            </a:r>
          </a:p>
        </p:txBody>
      </p:sp>
    </p:spTree>
    <p:extLst>
      <p:ext uri="{BB962C8B-B14F-4D97-AF65-F5344CB8AC3E}">
        <p14:creationId xmlns:p14="http://schemas.microsoft.com/office/powerpoint/2010/main" val="101184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C921-8BB6-4A03-BCFD-3AE742048085}"/>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1A4C1252-EF5D-EF80-2B33-A4AD8ECE3C05}"/>
              </a:ext>
            </a:extLst>
          </p:cNvPr>
          <p:cNvSpPr txBox="1">
            <a:spLocks/>
          </p:cNvSpPr>
          <p:nvPr/>
        </p:nvSpPr>
        <p:spPr>
          <a:xfrm>
            <a:off x="4239878" y="98078"/>
            <a:ext cx="7439359" cy="666184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3B7F81"/>
                </a:solidFill>
              </a:rPr>
              <a:t>What locations and environments are they looking for!</a:t>
            </a:r>
          </a:p>
          <a:p>
            <a:pPr fontAlgn="base">
              <a:lnSpc>
                <a:spcPct val="100000"/>
              </a:lnSpc>
              <a:spcAft>
                <a:spcPts val="1200"/>
              </a:spcAft>
            </a:pPr>
            <a:r>
              <a:rPr lang="en-US" sz="2200" dirty="0">
                <a:solidFill>
                  <a:srgbClr val="494949"/>
                </a:solidFill>
              </a:rPr>
              <a:t>They want to stay in and surround themselves with an authentic, unique environment, such as converted barns, stone cottages, old mills, or castles. They want to experience and immerse themselves in traditional architecture or village communities. </a:t>
            </a:r>
            <a:r>
              <a:rPr lang="en-US" sz="2200" dirty="0">
                <a:solidFill>
                  <a:srgbClr val="494949"/>
                </a:solidFill>
                <a:latin typeface="+mn-lt"/>
              </a:rPr>
              <a:t>A bonus is the opportunity to experience connections to local cultural stories, artisanal crafts, or food traditions.</a:t>
            </a:r>
          </a:p>
          <a:p>
            <a:pPr fontAlgn="base">
              <a:lnSpc>
                <a:spcPct val="100000"/>
              </a:lnSpc>
              <a:spcAft>
                <a:spcPts val="1200"/>
              </a:spcAft>
            </a:pPr>
            <a:r>
              <a:rPr lang="en-US" sz="2400" b="1" dirty="0">
                <a:solidFill>
                  <a:srgbClr val="EC7C69"/>
                </a:solidFill>
                <a:latin typeface="+mn-lt"/>
              </a:rPr>
              <a:t>Example: </a:t>
            </a:r>
            <a:r>
              <a:rPr lang="en-US" sz="2200" b="1" dirty="0">
                <a:solidFill>
                  <a:srgbClr val="EC7C69"/>
                </a:solidFill>
                <a:hlinkClick r:id="rId2">
                  <a:extLst>
                    <a:ext uri="{A12FA001-AC4F-418D-AE19-62706E023703}">
                      <ahyp:hlinkClr xmlns:ahyp="http://schemas.microsoft.com/office/drawing/2018/hyperlinkcolor" val="tx"/>
                    </a:ext>
                  </a:extLst>
                </a:hlinkClick>
              </a:rPr>
              <a:t>Batty Langley Lodge, Ireland</a:t>
            </a:r>
            <a:r>
              <a:rPr lang="en-US" sz="2200" dirty="0">
                <a:solidFill>
                  <a:srgbClr val="EC7C69"/>
                </a:solidFill>
                <a:hlinkClick r:id="rId2">
                  <a:extLst>
                    <a:ext uri="{A12FA001-AC4F-418D-AE19-62706E023703}">
                      <ahyp:hlinkClr xmlns:ahyp="http://schemas.microsoft.com/office/drawing/2018/hyperlinkcolor" val="tx"/>
                    </a:ext>
                  </a:extLst>
                </a:hlinkClick>
              </a:rPr>
              <a:t> </a:t>
            </a:r>
            <a:r>
              <a:rPr lang="en-US" sz="2200" dirty="0">
                <a:solidFill>
                  <a:srgbClr val="494949"/>
                </a:solidFill>
              </a:rPr>
              <a:t>– Batty Langley Lodge is a restored 18th-century Gothic-style gate lodge located at the entrance to the historic Castletown House estate. They market charge a premium of </a:t>
            </a:r>
            <a:r>
              <a:rPr lang="en-US" sz="2200" b="1" dirty="0">
                <a:solidFill>
                  <a:srgbClr val="494949"/>
                </a:solidFill>
              </a:rPr>
              <a:t>€180–€200 per night </a:t>
            </a:r>
            <a:r>
              <a:rPr lang="en-US" sz="2200" dirty="0">
                <a:solidFill>
                  <a:srgbClr val="494949"/>
                </a:solidFill>
              </a:rPr>
              <a:t>over standard accommodation elsewhere. </a:t>
            </a:r>
          </a:p>
          <a:p>
            <a:pPr>
              <a:spcAft>
                <a:spcPts val="1200"/>
              </a:spcAft>
            </a:pPr>
            <a:r>
              <a:rPr lang="en-US" sz="2200" dirty="0">
                <a:solidFill>
                  <a:srgbClr val="494949"/>
                </a:solidFill>
              </a:rPr>
              <a:t>Guests are happy to pay this because they are </a:t>
            </a:r>
            <a:r>
              <a:rPr lang="en-US" sz="2200" b="1" dirty="0">
                <a:solidFill>
                  <a:srgbClr val="494949"/>
                </a:solidFill>
              </a:rPr>
              <a:t>not just paying for a place to stay but for an experience </a:t>
            </a:r>
            <a:r>
              <a:rPr lang="en-US" sz="2200" dirty="0">
                <a:solidFill>
                  <a:srgbClr val="494949"/>
                </a:solidFill>
              </a:rPr>
              <a:t>of sleeping in an authentic, </a:t>
            </a:r>
            <a:r>
              <a:rPr lang="en-US" sz="2200" b="1" dirty="0">
                <a:solidFill>
                  <a:srgbClr val="494949"/>
                </a:solidFill>
              </a:rPr>
              <a:t>18th-century Gothic lodge </a:t>
            </a:r>
            <a:r>
              <a:rPr lang="en-US" sz="2200" dirty="0">
                <a:solidFill>
                  <a:srgbClr val="494949"/>
                </a:solidFill>
              </a:rPr>
              <a:t>with preserved architectural details. As there’s only one Batty Langley Lodge — its rarity creates perceived </a:t>
            </a:r>
            <a:r>
              <a:rPr lang="en-US" sz="2200" b="1" dirty="0">
                <a:solidFill>
                  <a:srgbClr val="494949"/>
                </a:solidFill>
              </a:rPr>
              <a:t>luxury and exclusivity</a:t>
            </a:r>
            <a:r>
              <a:rPr lang="en-US" sz="2200" dirty="0">
                <a:solidFill>
                  <a:srgbClr val="494949"/>
                </a:solidFill>
              </a:rPr>
              <a:t>.</a:t>
            </a:r>
          </a:p>
          <a:p>
            <a:pPr fontAlgn="base">
              <a:lnSpc>
                <a:spcPct val="100000"/>
              </a:lnSpc>
              <a:spcAft>
                <a:spcPts val="1200"/>
              </a:spcAft>
            </a:pPr>
            <a:endParaRPr lang="en-US" sz="2200" dirty="0">
              <a:solidFill>
                <a:srgbClr val="494949"/>
              </a:solidFill>
              <a:latin typeface="+mn-lt"/>
            </a:endParaRPr>
          </a:p>
        </p:txBody>
      </p:sp>
      <p:pic>
        <p:nvPicPr>
          <p:cNvPr id="7" name="Picture 6">
            <a:extLst>
              <a:ext uri="{FF2B5EF4-FFF2-40B4-BE49-F238E27FC236}">
                <a16:creationId xmlns:a16="http://schemas.microsoft.com/office/drawing/2014/main" id="{122E1B86-C091-D592-7B99-55668C606DC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1950" y="0"/>
            <a:ext cx="3217700" cy="2137469"/>
          </a:xfrm>
          <a:prstGeom prst="rect">
            <a:avLst/>
          </a:prstGeom>
        </p:spPr>
      </p:pic>
      <p:sp>
        <p:nvSpPr>
          <p:cNvPr id="8" name="Text Placeholder 23">
            <a:extLst>
              <a:ext uri="{FF2B5EF4-FFF2-40B4-BE49-F238E27FC236}">
                <a16:creationId xmlns:a16="http://schemas.microsoft.com/office/drawing/2014/main" id="{835254F8-A88D-7CC7-5169-E07ED7C52701}"/>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extLst>
                    <a:ext uri="{A12FA001-AC4F-418D-AE19-62706E023703}">
                      <ahyp:hlinkClr xmlns:ahyp="http://schemas.microsoft.com/office/drawing/2018/hyperlinkcolor" val="tx"/>
                    </a:ext>
                  </a:extLst>
                </a:hlinkClick>
              </a:rPr>
              <a:t>https://irishlandmark.com/properties/batty-langley-lodge/</a:t>
            </a:r>
            <a:r>
              <a:rPr lang="en-US" dirty="0"/>
              <a:t> </a:t>
            </a:r>
          </a:p>
        </p:txBody>
      </p:sp>
      <p:sp>
        <p:nvSpPr>
          <p:cNvPr id="14" name="Text Placeholder 6">
            <a:extLst>
              <a:ext uri="{FF2B5EF4-FFF2-40B4-BE49-F238E27FC236}">
                <a16:creationId xmlns:a16="http://schemas.microsoft.com/office/drawing/2014/main" id="{07876C79-FADD-480A-2E62-FCABC793BE6A}"/>
              </a:ext>
            </a:extLst>
          </p:cNvPr>
          <p:cNvSpPr>
            <a:spLocks noGrp="1"/>
          </p:cNvSpPr>
          <p:nvPr>
            <p:ph type="body" sz="quarter" idx="18"/>
          </p:nvPr>
        </p:nvSpPr>
        <p:spPr>
          <a:xfrm>
            <a:off x="674688" y="3254025"/>
            <a:ext cx="2777808" cy="1049337"/>
          </a:xfrm>
        </p:spPr>
        <p:txBody>
          <a:bodyPr/>
          <a:lstStyle/>
          <a:p>
            <a:pPr algn="ctr">
              <a:lnSpc>
                <a:spcPct val="100000"/>
              </a:lnSpc>
            </a:pPr>
            <a:r>
              <a:rPr lang="en-US" sz="2600" dirty="0"/>
              <a:t>Priority: </a:t>
            </a:r>
            <a:r>
              <a:rPr lang="en-US" sz="2600" b="0" dirty="0"/>
              <a:t>Cultural Authenticity Increases Value &amp; Trust</a:t>
            </a:r>
          </a:p>
          <a:p>
            <a:pPr algn="ctr">
              <a:lnSpc>
                <a:spcPct val="100000"/>
              </a:lnSpc>
            </a:pPr>
            <a:endParaRPr lang="en-IE" sz="2600" b="0" dirty="0"/>
          </a:p>
        </p:txBody>
      </p:sp>
      <p:sp>
        <p:nvSpPr>
          <p:cNvPr id="20" name="Text Placeholder 7">
            <a:extLst>
              <a:ext uri="{FF2B5EF4-FFF2-40B4-BE49-F238E27FC236}">
                <a16:creationId xmlns:a16="http://schemas.microsoft.com/office/drawing/2014/main" id="{A70EE6B5-B5E9-A60F-5C02-2DDFC7A0DE57}"/>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000" dirty="0"/>
              <a:t>Be the Place They Want to Stay</a:t>
            </a:r>
          </a:p>
        </p:txBody>
      </p:sp>
    </p:spTree>
    <p:extLst>
      <p:ext uri="{BB962C8B-B14F-4D97-AF65-F5344CB8AC3E}">
        <p14:creationId xmlns:p14="http://schemas.microsoft.com/office/powerpoint/2010/main" val="397154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AEEB-3FFA-25EE-A5AB-CF897270CC3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3A3E9CA-7C23-419F-1CE6-C6A809FA3393}"/>
              </a:ext>
            </a:extLst>
          </p:cNvPr>
          <p:cNvSpPr txBox="1"/>
          <p:nvPr/>
        </p:nvSpPr>
        <p:spPr>
          <a:xfrm>
            <a:off x="314325" y="142071"/>
            <a:ext cx="10420350" cy="584775"/>
          </a:xfrm>
          <a:prstGeom prst="rect">
            <a:avLst/>
          </a:prstGeom>
          <a:noFill/>
        </p:spPr>
        <p:txBody>
          <a:bodyPr wrap="square">
            <a:spAutoFit/>
          </a:bodyPr>
          <a:lstStyle/>
          <a:p>
            <a:r>
              <a:rPr lang="en-US" sz="3200" b="1" dirty="0"/>
              <a:t>Financial Benefits </a:t>
            </a:r>
            <a:r>
              <a:rPr lang="en-US" sz="3200" dirty="0"/>
              <a:t>of Heritage and Rural Authenticity</a:t>
            </a:r>
            <a:endParaRPr lang="en-IE" sz="3200" dirty="0"/>
          </a:p>
        </p:txBody>
      </p:sp>
      <p:graphicFrame>
        <p:nvGraphicFramePr>
          <p:cNvPr id="2" name="Table 1">
            <a:extLst>
              <a:ext uri="{FF2B5EF4-FFF2-40B4-BE49-F238E27FC236}">
                <a16:creationId xmlns:a16="http://schemas.microsoft.com/office/drawing/2014/main" id="{BDB34A3F-3475-95ED-2A58-0A5546092E38}"/>
              </a:ext>
            </a:extLst>
          </p:cNvPr>
          <p:cNvGraphicFramePr>
            <a:graphicFrameLocks noGrp="1"/>
          </p:cNvGraphicFramePr>
          <p:nvPr>
            <p:extLst>
              <p:ext uri="{D42A27DB-BD31-4B8C-83A1-F6EECF244321}">
                <p14:modId xmlns:p14="http://schemas.microsoft.com/office/powerpoint/2010/main" val="714853108"/>
              </p:ext>
            </p:extLst>
          </p:nvPr>
        </p:nvGraphicFramePr>
        <p:xfrm>
          <a:off x="314324" y="818039"/>
          <a:ext cx="11630025" cy="5699760"/>
        </p:xfrm>
        <a:graphic>
          <a:graphicData uri="http://schemas.openxmlformats.org/drawingml/2006/table">
            <a:tbl>
              <a:tblPr/>
              <a:tblGrid>
                <a:gridCol w="2907506">
                  <a:extLst>
                    <a:ext uri="{9D8B030D-6E8A-4147-A177-3AD203B41FA5}">
                      <a16:colId xmlns:a16="http://schemas.microsoft.com/office/drawing/2014/main" val="3230728356"/>
                    </a:ext>
                  </a:extLst>
                </a:gridCol>
                <a:gridCol w="2159795">
                  <a:extLst>
                    <a:ext uri="{9D8B030D-6E8A-4147-A177-3AD203B41FA5}">
                      <a16:colId xmlns:a16="http://schemas.microsoft.com/office/drawing/2014/main" val="1611629866"/>
                    </a:ext>
                  </a:extLst>
                </a:gridCol>
                <a:gridCol w="3655218">
                  <a:extLst>
                    <a:ext uri="{9D8B030D-6E8A-4147-A177-3AD203B41FA5}">
                      <a16:colId xmlns:a16="http://schemas.microsoft.com/office/drawing/2014/main" val="1984783995"/>
                    </a:ext>
                  </a:extLst>
                </a:gridCol>
                <a:gridCol w="2907506">
                  <a:extLst>
                    <a:ext uri="{9D8B030D-6E8A-4147-A177-3AD203B41FA5}">
                      <a16:colId xmlns:a16="http://schemas.microsoft.com/office/drawing/2014/main" val="103862783"/>
                    </a:ext>
                  </a:extLst>
                </a:gridCol>
              </a:tblGrid>
              <a:tr h="0">
                <a:tc>
                  <a:txBody>
                    <a:bodyPr/>
                    <a:lstStyle/>
                    <a:p>
                      <a:pPr marL="0" algn="l" defTabSz="914400" rtl="0" eaLnBrk="1" latinLnBrk="0" hangingPunct="1"/>
                      <a:r>
                        <a:rPr lang="en-IE" sz="2200" b="1" kern="1200" dirty="0">
                          <a:solidFill>
                            <a:schemeClr val="bg1"/>
                          </a:solidFill>
                          <a:latin typeface="+mn-lt"/>
                          <a:ea typeface="+mn-ea"/>
                          <a:cs typeface="+mn-cs"/>
                        </a:rPr>
                        <a:t>Feature/Investment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algn="l" defTabSz="914400" rtl="0" eaLnBrk="1" latinLnBrk="0" hangingPunct="1"/>
                      <a:r>
                        <a:rPr lang="en-IE" sz="2200" b="1" kern="1200" dirty="0">
                          <a:solidFill>
                            <a:schemeClr val="bg1"/>
                          </a:solidFill>
                          <a:latin typeface="+mn-lt"/>
                          <a:ea typeface="+mn-ea"/>
                          <a:cs typeface="+mn-cs"/>
                        </a:rPr>
                        <a:t>Potential Cost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algn="l" defTabSz="914400" rtl="0" eaLnBrk="1" latinLnBrk="0" hangingPunct="1"/>
                      <a:r>
                        <a:rPr lang="en-IE" sz="2200" b="1" kern="1200" dirty="0">
                          <a:solidFill>
                            <a:schemeClr val="bg1"/>
                          </a:solidFill>
                          <a:latin typeface="+mn-lt"/>
                          <a:ea typeface="+mn-ea"/>
                          <a:cs typeface="+mn-cs"/>
                        </a:rPr>
                        <a:t>Financial Advantage</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Save Costs €€€</a:t>
                      </a:r>
                      <a:endParaRPr lang="en-IE" sz="2200" b="1" dirty="0">
                        <a:solidFill>
                          <a:schemeClr val="bg1"/>
                        </a:solidFill>
                      </a:endParaRPr>
                    </a:p>
                    <a:p>
                      <a:pPr marL="0" algn="l" defTabSz="914400" rtl="0" eaLnBrk="1" latinLnBrk="0" hangingPunct="1"/>
                      <a:endParaRPr lang="en-IE" sz="2200" b="1" kern="1200" dirty="0">
                        <a:solidFill>
                          <a:schemeClr val="bg1"/>
                        </a:solidFill>
                        <a:latin typeface="+mn-lt"/>
                        <a:ea typeface="+mn-ea"/>
                        <a:cs typeface="+mn-cs"/>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897841649"/>
                  </a:ext>
                </a:extLst>
              </a:tr>
              <a:tr h="0">
                <a:tc>
                  <a:txBody>
                    <a:bodyPr/>
                    <a:lstStyle/>
                    <a:p>
                      <a:r>
                        <a:rPr lang="en-US" sz="2200" b="1" kern="1200" dirty="0">
                          <a:solidFill>
                            <a:schemeClr val="bg1"/>
                          </a:solidFill>
                          <a:latin typeface="+mn-lt"/>
                          <a:ea typeface="+mn-ea"/>
                          <a:cs typeface="+mn-cs"/>
                        </a:rPr>
                        <a:t>Renovating a barn/cottage into a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b="1" kern="1200" dirty="0">
                          <a:solidFill>
                            <a:srgbClr val="494949"/>
                          </a:solidFill>
                          <a:latin typeface="+mn-lt"/>
                          <a:ea typeface="+mn-ea"/>
                          <a:cs typeface="+mn-cs"/>
                        </a:rPr>
                        <a:t>€25K–€100K </a:t>
                      </a:r>
                      <a:r>
                        <a:rPr lang="en-US" sz="2000" kern="1200" dirty="0">
                          <a:solidFill>
                            <a:srgbClr val="494949"/>
                          </a:solidFill>
                          <a:latin typeface="+mn-lt"/>
                          <a:ea typeface="+mn-ea"/>
                          <a:cs typeface="+mn-cs"/>
                        </a:rPr>
                        <a:t>depending on state and 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Heritage appeal = </a:t>
                      </a:r>
                      <a:r>
                        <a:rPr lang="en-US" sz="2000" b="1" kern="1200" dirty="0">
                          <a:solidFill>
                            <a:srgbClr val="494949"/>
                          </a:solidFill>
                          <a:latin typeface="+mn-lt"/>
                          <a:ea typeface="+mn-ea"/>
                          <a:cs typeface="+mn-cs"/>
                        </a:rPr>
                        <a:t>20–50% premium on nightly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Up to </a:t>
                      </a:r>
                      <a:r>
                        <a:rPr lang="en-US" sz="2000" b="1" dirty="0">
                          <a:solidFill>
                            <a:srgbClr val="494949"/>
                          </a:solidFill>
                        </a:rPr>
                        <a:t>€700 more revenue per week</a:t>
                      </a:r>
                      <a:r>
                        <a:rPr lang="en-US" sz="2000" dirty="0">
                          <a:solidFill>
                            <a:srgbClr val="494949"/>
                          </a:solidFill>
                        </a:rPr>
                        <a:t> than a standard stay</a:t>
                      </a:r>
                      <a:endParaRPr lang="en-US" sz="2000" b="1"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789828"/>
                  </a:ext>
                </a:extLst>
              </a:tr>
              <a:tr h="0">
                <a:tc>
                  <a:txBody>
                    <a:bodyPr/>
                    <a:lstStyle/>
                    <a:p>
                      <a:r>
                        <a:rPr lang="en-US" sz="2200" b="1" kern="1200" dirty="0">
                          <a:solidFill>
                            <a:schemeClr val="bg1"/>
                          </a:solidFill>
                          <a:latin typeface="+mn-lt"/>
                          <a:ea typeface="+mn-ea"/>
                          <a:cs typeface="+mn-cs"/>
                        </a:rPr>
                        <a:t>Registering for cultural heritage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kern="1200" dirty="0">
                          <a:solidFill>
                            <a:srgbClr val="494949"/>
                          </a:solidFill>
                          <a:latin typeface="+mn-lt"/>
                          <a:ea typeface="+mn-ea"/>
                          <a:cs typeface="+mn-cs"/>
                        </a:rPr>
                        <a:t>Variable </a:t>
                      </a:r>
                      <a:r>
                        <a:rPr lang="en-IE" sz="2000" b="1" kern="1200" dirty="0">
                          <a:solidFill>
                            <a:srgbClr val="494949"/>
                          </a:solidFill>
                          <a:latin typeface="+mn-lt"/>
                          <a:ea typeface="+mn-ea"/>
                          <a:cs typeface="+mn-cs"/>
                        </a:rPr>
                        <a:t>(€500–€3,000)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May unlock EU cultural tourism or rural development grants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053049"/>
                  </a:ext>
                </a:extLst>
              </a:tr>
              <a:tr h="0">
                <a:tc>
                  <a:txBody>
                    <a:bodyPr/>
                    <a:lstStyle/>
                    <a:p>
                      <a:r>
                        <a:rPr lang="en-US" sz="2200" b="1" kern="1200" dirty="0">
                          <a:solidFill>
                            <a:schemeClr val="bg1"/>
                          </a:solidFill>
                          <a:latin typeface="+mn-lt"/>
                          <a:ea typeface="+mn-ea"/>
                          <a:cs typeface="+mn-cs"/>
                        </a:rPr>
                        <a:t>Working with local artisans for décor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€2K–€10K </a:t>
                      </a:r>
                      <a:r>
                        <a:rPr lang="en-IE" sz="2000" kern="1200" dirty="0">
                          <a:solidFill>
                            <a:srgbClr val="494949"/>
                          </a:solidFill>
                          <a:latin typeface="+mn-lt"/>
                          <a:ea typeface="+mn-ea"/>
                          <a:cs typeface="+mn-cs"/>
                        </a:rPr>
                        <a:t>for sourcing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Enhances storytelling = </a:t>
                      </a:r>
                      <a:r>
                        <a:rPr lang="en-US" sz="2000" b="1" kern="1200" dirty="0">
                          <a:solidFill>
                            <a:srgbClr val="494949"/>
                          </a:solidFill>
                          <a:latin typeface="+mn-lt"/>
                          <a:ea typeface="+mn-ea"/>
                          <a:cs typeface="+mn-cs"/>
                        </a:rPr>
                        <a:t>higher guest satisfaction + return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Justification for grant support, trust funding..</a:t>
                      </a:r>
                      <a:endParaRPr lang="en-US" sz="2000" b="1"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304345"/>
                  </a:ext>
                </a:extLst>
              </a:tr>
              <a:tr h="0">
                <a:tc>
                  <a:txBody>
                    <a:bodyPr/>
                    <a:lstStyle/>
                    <a:p>
                      <a:r>
                        <a:rPr lang="en-US" sz="2200" b="1" kern="1200" dirty="0">
                          <a:solidFill>
                            <a:schemeClr val="bg1"/>
                          </a:solidFill>
                          <a:latin typeface="+mn-lt"/>
                          <a:ea typeface="+mn-ea"/>
                          <a:cs typeface="+mn-cs"/>
                        </a:rPr>
                        <a:t>Adding interpretive content or workshops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€500–€2,000 </a:t>
                      </a:r>
                      <a:r>
                        <a:rPr lang="en-IE" sz="2000" kern="1200" dirty="0">
                          <a:solidFill>
                            <a:srgbClr val="494949"/>
                          </a:solidFill>
                          <a:latin typeface="+mn-lt"/>
                          <a:ea typeface="+mn-ea"/>
                          <a:cs typeface="+mn-cs"/>
                        </a:rPr>
                        <a:t>setup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Creates add-on revenue streams (e.g., </a:t>
                      </a:r>
                      <a:r>
                        <a:rPr lang="en-US" sz="2000" b="1" kern="1200" dirty="0">
                          <a:solidFill>
                            <a:srgbClr val="494949"/>
                          </a:solidFill>
                          <a:latin typeface="+mn-lt"/>
                          <a:ea typeface="+mn-ea"/>
                          <a:cs typeface="+mn-cs"/>
                        </a:rPr>
                        <a:t>€25–€75 pp </a:t>
                      </a:r>
                      <a:r>
                        <a:rPr lang="en-US" sz="2000" kern="1200" dirty="0">
                          <a:solidFill>
                            <a:srgbClr val="494949"/>
                          </a:solidFill>
                          <a:latin typeface="+mn-lt"/>
                          <a:ea typeface="+mn-ea"/>
                          <a:cs typeface="+mn-cs"/>
                        </a:rPr>
                        <a:t>for workshops)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Low marketing spend due to strong word-of-mouth and earned media</a:t>
                      </a:r>
                      <a:endParaRPr lang="en-US" sz="20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202424"/>
                  </a:ext>
                </a:extLst>
              </a:tr>
              <a:tr h="0">
                <a:tc>
                  <a:txBody>
                    <a:bodyPr/>
                    <a:lstStyle/>
                    <a:p>
                      <a:r>
                        <a:rPr lang="en-US" sz="2200" b="1" kern="1200" dirty="0">
                          <a:solidFill>
                            <a:schemeClr val="bg1"/>
                          </a:solidFill>
                          <a:latin typeface="+mn-lt"/>
                          <a:ea typeface="+mn-ea"/>
                          <a:cs typeface="+mn-cs"/>
                        </a:rPr>
                        <a:t>Heritage branding or label (e.g. “Alpine Traditional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kern="1200" dirty="0">
                          <a:solidFill>
                            <a:srgbClr val="494949"/>
                          </a:solidFill>
                          <a:latin typeface="+mn-lt"/>
                          <a:ea typeface="+mn-ea"/>
                          <a:cs typeface="+mn-cs"/>
                        </a:rPr>
                        <a:t>Minimal cost if 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Improved SEO, niche targeting, loyalty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94949"/>
                          </a:solidFill>
                        </a:rPr>
                        <a:t>Increased off-season bookings due to heritage appeal</a:t>
                      </a:r>
                      <a:endParaRPr lang="en-US" sz="2000" kern="1200" dirty="0">
                        <a:solidFill>
                          <a:srgbClr val="494949"/>
                        </a:solidFill>
                        <a:latin typeface="+mn-lt"/>
                        <a:ea typeface="+mn-ea"/>
                        <a:cs typeface="+mn-cs"/>
                      </a:endParaRPr>
                    </a:p>
                    <a:p>
                      <a:endParaRPr lang="en-US" sz="20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0929537"/>
                  </a:ext>
                </a:extLst>
              </a:tr>
            </a:tbl>
          </a:graphicData>
        </a:graphic>
      </p:graphicFrame>
    </p:spTree>
    <p:extLst>
      <p:ext uri="{BB962C8B-B14F-4D97-AF65-F5344CB8AC3E}">
        <p14:creationId xmlns:p14="http://schemas.microsoft.com/office/powerpoint/2010/main" val="406965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692E-3DD3-BC7E-C8C4-90F509FBEBC6}"/>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26B88E5-93BC-05E7-6281-430237502B40}"/>
              </a:ext>
            </a:extLst>
          </p:cNvPr>
          <p:cNvSpPr txBox="1">
            <a:spLocks/>
          </p:cNvSpPr>
          <p:nvPr/>
        </p:nvSpPr>
        <p:spPr>
          <a:xfrm>
            <a:off x="4077953" y="196156"/>
            <a:ext cx="7439360"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b="1" dirty="0">
                <a:solidFill>
                  <a:srgbClr val="E96751"/>
                </a:solidFill>
                <a:latin typeface="+mn-lt"/>
              </a:rPr>
              <a:t>Why Location Matters in Alternative Tourism </a:t>
            </a:r>
          </a:p>
          <a:p>
            <a:pPr fontAlgn="base">
              <a:lnSpc>
                <a:spcPct val="100000"/>
              </a:lnSpc>
              <a:spcAft>
                <a:spcPts val="600"/>
              </a:spcAft>
            </a:pPr>
            <a:r>
              <a:rPr lang="en-US" sz="2400" b="1" dirty="0">
                <a:solidFill>
                  <a:srgbClr val="459597"/>
                </a:solidFill>
                <a:latin typeface="+mn-lt"/>
              </a:rPr>
              <a:t>Emotional Value and Connection with the Location</a:t>
            </a:r>
          </a:p>
          <a:p>
            <a:pPr fontAlgn="base">
              <a:lnSpc>
                <a:spcPct val="100000"/>
              </a:lnSpc>
              <a:spcAft>
                <a:spcPts val="600"/>
              </a:spcAft>
            </a:pPr>
            <a:r>
              <a:rPr lang="en-US" sz="2200" dirty="0">
                <a:solidFill>
                  <a:srgbClr val="494949"/>
                </a:solidFill>
                <a:latin typeface="+mn-lt"/>
              </a:rPr>
              <a:t>People often book these accommodations for emotional reasons — to disconnect, heal, recharge, or celebrate.</a:t>
            </a:r>
          </a:p>
          <a:p>
            <a:pPr fontAlgn="base">
              <a:lnSpc>
                <a:spcPct val="100000"/>
              </a:lnSpc>
              <a:spcAft>
                <a:spcPts val="600"/>
              </a:spcAft>
            </a:pPr>
            <a:r>
              <a:rPr lang="en-US" sz="2200" i="1" dirty="0">
                <a:solidFill>
                  <a:srgbClr val="494949"/>
                </a:solidFill>
                <a:latin typeface="+mn-lt"/>
              </a:rPr>
              <a:t>A peaceful location is the </a:t>
            </a:r>
            <a:r>
              <a:rPr lang="en-US" sz="2200" b="1" i="1" dirty="0">
                <a:solidFill>
                  <a:srgbClr val="494949"/>
                </a:solidFill>
                <a:latin typeface="+mn-lt"/>
              </a:rPr>
              <a:t>#1 factor</a:t>
            </a:r>
            <a:r>
              <a:rPr lang="en-US" sz="2200" i="1" dirty="0">
                <a:solidFill>
                  <a:srgbClr val="494949"/>
                </a:solidFill>
                <a:latin typeface="+mn-lt"/>
              </a:rPr>
              <a:t> for choosing glamping-style or off-grid stays,</a:t>
            </a:r>
            <a:r>
              <a:rPr lang="en-IE" sz="2200" i="1" dirty="0">
                <a:solidFill>
                  <a:srgbClr val="494949"/>
                </a:solidFill>
                <a:latin typeface="+mn-lt"/>
              </a:rPr>
              <a:t> </a:t>
            </a:r>
            <a:r>
              <a:rPr lang="en-US" sz="2200" i="1" dirty="0">
                <a:solidFill>
                  <a:srgbClr val="494949"/>
                </a:solidFill>
                <a:latin typeface="+mn-lt"/>
              </a:rPr>
              <a:t>with over 43% of respondents in 2024, according to many EU rural tourism </a:t>
            </a:r>
            <a:r>
              <a:rPr lang="en-US" sz="2200" i="1" dirty="0">
                <a:solidFill>
                  <a:srgbClr val="E96751"/>
                </a:solidFill>
                <a:latin typeface="+mn-lt"/>
                <a:hlinkClick r:id="rId2">
                  <a:extLst>
                    <a:ext uri="{A12FA001-AC4F-418D-AE19-62706E023703}">
                      <ahyp:hlinkClr xmlns:ahyp="http://schemas.microsoft.com/office/drawing/2018/hyperlinkcolor" val="tx"/>
                    </a:ext>
                  </a:extLst>
                </a:hlinkClick>
              </a:rPr>
              <a:t>reports</a:t>
            </a:r>
            <a:r>
              <a:rPr lang="en-US" sz="2200" i="1" dirty="0">
                <a:solidFill>
                  <a:srgbClr val="494949"/>
                </a:solidFill>
                <a:latin typeface="+mn-lt"/>
              </a:rPr>
              <a:t> (especially among Gen Z and Millennials).</a:t>
            </a:r>
            <a:endParaRPr lang="en-US" sz="2200" b="1" i="1" dirty="0">
              <a:solidFill>
                <a:srgbClr val="494949"/>
              </a:solidFill>
              <a:latin typeface="+mn-lt"/>
            </a:endParaRPr>
          </a:p>
          <a:p>
            <a:pPr fontAlgn="base">
              <a:lnSpc>
                <a:spcPct val="100000"/>
              </a:lnSpc>
              <a:spcAft>
                <a:spcPts val="600"/>
              </a:spcAft>
            </a:pPr>
            <a:r>
              <a:rPr lang="en-US" sz="2400" b="1" dirty="0">
                <a:solidFill>
                  <a:srgbClr val="3B7F81"/>
                </a:solidFill>
                <a:latin typeface="+mn-lt"/>
              </a:rPr>
              <a:t>What locations and environments influence their decision!</a:t>
            </a:r>
          </a:p>
          <a:p>
            <a:pPr fontAlgn="base">
              <a:lnSpc>
                <a:spcPct val="100000"/>
              </a:lnSpc>
              <a:spcAft>
                <a:spcPts val="1200"/>
              </a:spcAft>
            </a:pPr>
            <a:r>
              <a:rPr lang="en-US" sz="2200" dirty="0">
                <a:solidFill>
                  <a:srgbClr val="494949"/>
                </a:solidFill>
                <a:latin typeface="+mn-lt"/>
              </a:rPr>
              <a:t>They want a setting that looks peaceful, magical, wild, or “</a:t>
            </a:r>
            <a:r>
              <a:rPr lang="en-US" sz="2200" dirty="0" err="1">
                <a:solidFill>
                  <a:srgbClr val="494949"/>
                </a:solidFill>
                <a:latin typeface="+mn-lt"/>
              </a:rPr>
              <a:t>Instagrammable</a:t>
            </a:r>
            <a:r>
              <a:rPr lang="en-US" sz="2200" dirty="0">
                <a:solidFill>
                  <a:srgbClr val="494949"/>
                </a:solidFill>
                <a:latin typeface="+mn-lt"/>
              </a:rPr>
              <a:t>”. They want to go to a place that will bring them calmness, joy, or romance. They want an escape — mentally, emotionally, or physically — from urban life</a:t>
            </a:r>
          </a:p>
          <a:p>
            <a:pPr fontAlgn="base">
              <a:lnSpc>
                <a:spcPct val="100000"/>
              </a:lnSpc>
              <a:spcAft>
                <a:spcPts val="1200"/>
              </a:spcAft>
            </a:pPr>
            <a:r>
              <a:rPr lang="en-US" sz="2200" b="1" dirty="0">
                <a:solidFill>
                  <a:srgbClr val="E96751"/>
                </a:solidFill>
                <a:latin typeface="+mn-lt"/>
              </a:rPr>
              <a:t>Example: </a:t>
            </a:r>
            <a:r>
              <a:rPr lang="en-US" sz="2200" dirty="0">
                <a:solidFill>
                  <a:srgbClr val="494949"/>
                </a:solidFill>
                <a:latin typeface="+mn-lt"/>
              </a:rPr>
              <a:t>In Iceland, cabins on private land with access to geothermal pools or aurora viewing spots are top picks.</a:t>
            </a:r>
          </a:p>
        </p:txBody>
      </p:sp>
      <p:sp>
        <p:nvSpPr>
          <p:cNvPr id="3" name="Picture Placeholder 2">
            <a:extLst>
              <a:ext uri="{FF2B5EF4-FFF2-40B4-BE49-F238E27FC236}">
                <a16:creationId xmlns:a16="http://schemas.microsoft.com/office/drawing/2014/main" id="{52B2D3AF-389F-E36A-D347-AB7C805359B5}"/>
              </a:ext>
            </a:extLst>
          </p:cNvPr>
          <p:cNvSpPr>
            <a:spLocks noGrp="1"/>
          </p:cNvSpPr>
          <p:nvPr>
            <p:ph type="pic" sz="quarter" idx="10"/>
          </p:nvPr>
        </p:nvSpPr>
        <p:spPr/>
        <p:txBody>
          <a:bodyPr/>
          <a:lstStyle/>
          <a:p>
            <a:endParaRPr lang="en-IE"/>
          </a:p>
        </p:txBody>
      </p:sp>
      <p:pic>
        <p:nvPicPr>
          <p:cNvPr id="5" name="Picture 4">
            <a:extLst>
              <a:ext uri="{FF2B5EF4-FFF2-40B4-BE49-F238E27FC236}">
                <a16:creationId xmlns:a16="http://schemas.microsoft.com/office/drawing/2014/main" id="{0F4031FE-A35D-EB27-ACA1-14ACC1909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6" name="TextBox 5">
            <a:extLst>
              <a:ext uri="{FF2B5EF4-FFF2-40B4-BE49-F238E27FC236}">
                <a16:creationId xmlns:a16="http://schemas.microsoft.com/office/drawing/2014/main" id="{20116AF7-7A9D-89B1-6CB5-1758A78AC45B}"/>
              </a:ext>
            </a:extLst>
          </p:cNvPr>
          <p:cNvSpPr txBox="1"/>
          <p:nvPr/>
        </p:nvSpPr>
        <p:spPr>
          <a:xfrm>
            <a:off x="876217" y="5567385"/>
            <a:ext cx="3139743" cy="957570"/>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a:p>
            <a:pPr>
              <a:lnSpc>
                <a:spcPts val="2250"/>
              </a:lnSpc>
            </a:pPr>
            <a:r>
              <a:rPr lang="en-US" sz="1600" dirty="0">
                <a:solidFill>
                  <a:srgbClr val="00B0F0"/>
                </a:solidFill>
                <a:hlinkClick r:id="rId5">
                  <a:extLst>
                    <a:ext uri="{A12FA001-AC4F-418D-AE19-62706E023703}">
                      <ahyp:hlinkClr xmlns:ahyp="http://schemas.microsoft.com/office/drawing/2018/hyperlinkcolor" val="tx"/>
                    </a:ext>
                  </a:extLst>
                </a:hlinkClick>
              </a:rPr>
              <a:t>World Tourism Organization: Rural Tourism Overview (UNWTO</a:t>
            </a:r>
            <a:r>
              <a:rPr lang="en-US" sz="1600" dirty="0"/>
              <a:t>)</a:t>
            </a:r>
            <a:endParaRPr lang="en-US" sz="1600" i="0" dirty="0">
              <a:solidFill>
                <a:srgbClr val="00B0F0"/>
              </a:solidFill>
              <a:effectLst/>
            </a:endParaRPr>
          </a:p>
        </p:txBody>
      </p:sp>
      <p:pic>
        <p:nvPicPr>
          <p:cNvPr id="10" name="Picture 9" descr="A person and person sitting at a table with a tent in the background&#10;&#10;AI-generated content may be incorrect.">
            <a:extLst>
              <a:ext uri="{FF2B5EF4-FFF2-40B4-BE49-F238E27FC236}">
                <a16:creationId xmlns:a16="http://schemas.microsoft.com/office/drawing/2014/main" id="{00693D3E-C48C-8C16-68F6-F1B4D86856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600" y="-28564"/>
            <a:ext cx="3205163" cy="2136775"/>
          </a:xfrm>
          <a:prstGeom prst="rect">
            <a:avLst/>
          </a:prstGeom>
        </p:spPr>
      </p:pic>
      <p:sp>
        <p:nvSpPr>
          <p:cNvPr id="9" name="Text Placeholder 6">
            <a:extLst>
              <a:ext uri="{FF2B5EF4-FFF2-40B4-BE49-F238E27FC236}">
                <a16:creationId xmlns:a16="http://schemas.microsoft.com/office/drawing/2014/main" id="{4355EF5C-812C-815C-8555-46036C679544}"/>
              </a:ext>
            </a:extLst>
          </p:cNvPr>
          <p:cNvSpPr>
            <a:spLocks noGrp="1"/>
          </p:cNvSpPr>
          <p:nvPr>
            <p:ph type="body" sz="quarter" idx="18"/>
          </p:nvPr>
        </p:nvSpPr>
        <p:spPr>
          <a:xfrm>
            <a:off x="674687" y="3254025"/>
            <a:ext cx="2922075" cy="1049337"/>
          </a:xfrm>
        </p:spPr>
        <p:txBody>
          <a:bodyPr/>
          <a:lstStyle/>
          <a:p>
            <a:pPr algn="ctr">
              <a:lnSpc>
                <a:spcPct val="100000"/>
              </a:lnSpc>
            </a:pPr>
            <a:r>
              <a:rPr lang="en-US" sz="2600" dirty="0"/>
              <a:t>Priority: </a:t>
            </a:r>
            <a:r>
              <a:rPr lang="en-US" sz="2600" b="0" dirty="0"/>
              <a:t>Invest in a True Escape with Emotional Connection</a:t>
            </a:r>
          </a:p>
          <a:p>
            <a:pPr algn="ctr">
              <a:lnSpc>
                <a:spcPct val="100000"/>
              </a:lnSpc>
            </a:pPr>
            <a:endParaRPr lang="en-IE" sz="2600" b="0" dirty="0"/>
          </a:p>
        </p:txBody>
      </p:sp>
      <p:sp>
        <p:nvSpPr>
          <p:cNvPr id="14" name="Text Placeholder 7">
            <a:extLst>
              <a:ext uri="{FF2B5EF4-FFF2-40B4-BE49-F238E27FC236}">
                <a16:creationId xmlns:a16="http://schemas.microsoft.com/office/drawing/2014/main" id="{E3B59F88-7E55-2BB5-23A6-22FF996877D2}"/>
              </a:ext>
            </a:extLst>
          </p:cNvPr>
          <p:cNvSpPr>
            <a:spLocks noGrp="1"/>
          </p:cNvSpPr>
          <p:nvPr>
            <p:ph type="body" sz="quarter" idx="19"/>
          </p:nvPr>
        </p:nvSpPr>
        <p:spPr>
          <a:xfrm>
            <a:off x="438825" y="2169075"/>
            <a:ext cx="3150168" cy="385564"/>
          </a:xfrm>
        </p:spPr>
        <p:txBody>
          <a:bodyPr/>
          <a:lstStyle/>
          <a:p>
            <a:pPr algn="ctr"/>
            <a:r>
              <a:rPr lang="en-US" sz="3000" dirty="0"/>
              <a:t>Be the Place They Want to Stay</a:t>
            </a:r>
            <a:endParaRPr lang="en-IE" sz="3000" dirty="0"/>
          </a:p>
        </p:txBody>
      </p:sp>
    </p:spTree>
    <p:extLst>
      <p:ext uri="{BB962C8B-B14F-4D97-AF65-F5344CB8AC3E}">
        <p14:creationId xmlns:p14="http://schemas.microsoft.com/office/powerpoint/2010/main" val="50523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3393-DE07-C86B-945D-1DD77F60991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CD9CCFDA-7E62-3964-47C3-E46FCA0D8D67}"/>
              </a:ext>
            </a:extLst>
          </p:cNvPr>
          <p:cNvSpPr txBox="1"/>
          <p:nvPr/>
        </p:nvSpPr>
        <p:spPr>
          <a:xfrm>
            <a:off x="314325" y="142071"/>
            <a:ext cx="10420350" cy="584775"/>
          </a:xfrm>
          <a:prstGeom prst="rect">
            <a:avLst/>
          </a:prstGeom>
          <a:noFill/>
        </p:spPr>
        <p:txBody>
          <a:bodyPr wrap="square">
            <a:spAutoFit/>
          </a:bodyPr>
          <a:lstStyle/>
          <a:p>
            <a:r>
              <a:rPr lang="en-US" sz="3200" dirty="0"/>
              <a:t>Guest Appeal &amp; Financial Value Table</a:t>
            </a:r>
            <a:endParaRPr lang="en-IE" sz="3200" dirty="0"/>
          </a:p>
        </p:txBody>
      </p:sp>
      <p:graphicFrame>
        <p:nvGraphicFramePr>
          <p:cNvPr id="3" name="Table 2">
            <a:extLst>
              <a:ext uri="{FF2B5EF4-FFF2-40B4-BE49-F238E27FC236}">
                <a16:creationId xmlns:a16="http://schemas.microsoft.com/office/drawing/2014/main" id="{1C9A06FC-49D6-AA0D-F867-1EC81F42D6FE}"/>
              </a:ext>
            </a:extLst>
          </p:cNvPr>
          <p:cNvGraphicFramePr>
            <a:graphicFrameLocks noGrp="1"/>
          </p:cNvGraphicFramePr>
          <p:nvPr>
            <p:extLst>
              <p:ext uri="{D42A27DB-BD31-4B8C-83A1-F6EECF244321}">
                <p14:modId xmlns:p14="http://schemas.microsoft.com/office/powerpoint/2010/main" val="3019526896"/>
              </p:ext>
            </p:extLst>
          </p:nvPr>
        </p:nvGraphicFramePr>
        <p:xfrm>
          <a:off x="314325" y="925669"/>
          <a:ext cx="11288492" cy="5050850"/>
        </p:xfrm>
        <a:graphic>
          <a:graphicData uri="http://schemas.openxmlformats.org/drawingml/2006/table">
            <a:tbl>
              <a:tblPr/>
              <a:tblGrid>
                <a:gridCol w="2822123">
                  <a:extLst>
                    <a:ext uri="{9D8B030D-6E8A-4147-A177-3AD203B41FA5}">
                      <a16:colId xmlns:a16="http://schemas.microsoft.com/office/drawing/2014/main" val="2131466500"/>
                    </a:ext>
                  </a:extLst>
                </a:gridCol>
                <a:gridCol w="2822123">
                  <a:extLst>
                    <a:ext uri="{9D8B030D-6E8A-4147-A177-3AD203B41FA5}">
                      <a16:colId xmlns:a16="http://schemas.microsoft.com/office/drawing/2014/main" val="216092694"/>
                    </a:ext>
                  </a:extLst>
                </a:gridCol>
                <a:gridCol w="2822123">
                  <a:extLst>
                    <a:ext uri="{9D8B030D-6E8A-4147-A177-3AD203B41FA5}">
                      <a16:colId xmlns:a16="http://schemas.microsoft.com/office/drawing/2014/main" val="150970212"/>
                    </a:ext>
                  </a:extLst>
                </a:gridCol>
                <a:gridCol w="2822123">
                  <a:extLst>
                    <a:ext uri="{9D8B030D-6E8A-4147-A177-3AD203B41FA5}">
                      <a16:colId xmlns:a16="http://schemas.microsoft.com/office/drawing/2014/main" val="2931630236"/>
                    </a:ext>
                  </a:extLst>
                </a:gridCol>
              </a:tblGrid>
              <a:tr h="139243">
                <a:tc>
                  <a:txBody>
                    <a:bodyPr/>
                    <a:lstStyle/>
                    <a:p>
                      <a:r>
                        <a:rPr lang="en-IE" sz="2000" b="1" dirty="0">
                          <a:solidFill>
                            <a:schemeClr val="bg1"/>
                          </a:solidFill>
                        </a:rPr>
                        <a:t>Appeal Driver</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Example Features</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Estimated Cost</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Financial Benefit / ROI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1166504303"/>
                  </a:ext>
                </a:extLst>
              </a:tr>
              <a:tr h="452539">
                <a:tc>
                  <a:txBody>
                    <a:bodyPr/>
                    <a:lstStyle/>
                    <a:p>
                      <a:r>
                        <a:rPr lang="en-IE" sz="2000" b="1" dirty="0">
                          <a:solidFill>
                            <a:schemeClr val="bg1"/>
                          </a:solidFill>
                        </a:rPr>
                        <a:t>Authenticity (Heritage &amp; Rural)</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Converted barns, stone cottages, old mills, castles, village homes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IE" sz="2000" b="1" dirty="0">
                          <a:solidFill>
                            <a:srgbClr val="494949"/>
                          </a:solidFill>
                        </a:rPr>
                        <a:t>€25K–€100K renovation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dirty="0">
                          <a:solidFill>
                            <a:srgbClr val="494949"/>
                          </a:solidFill>
                        </a:rPr>
                        <a:t>Charge </a:t>
                      </a:r>
                      <a:r>
                        <a:rPr lang="en-US" sz="2000" b="1" dirty="0">
                          <a:solidFill>
                            <a:srgbClr val="494949"/>
                          </a:solidFill>
                        </a:rPr>
                        <a:t>20–50% higher nightly rates</a:t>
                      </a:r>
                      <a:r>
                        <a:rPr lang="en-US" sz="2000" dirty="0">
                          <a:solidFill>
                            <a:srgbClr val="494949"/>
                          </a:solidFill>
                        </a:rPr>
                        <a:t>; strong off-season demand; eligibility for grants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637345108"/>
                  </a:ext>
                </a:extLst>
              </a:tr>
              <a:tr h="452539">
                <a:tc>
                  <a:txBody>
                    <a:bodyPr/>
                    <a:lstStyle/>
                    <a:p>
                      <a:r>
                        <a:rPr lang="en-IE" sz="2000" dirty="0">
                          <a:solidFill>
                            <a:srgbClr val="494949"/>
                          </a:solidFill>
                        </a:rPr>
                        <a:t>Cultural storytelling &amp; artisan links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Decor with local crafts, traditional furniture, family histories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000" b="1" dirty="0">
                          <a:solidFill>
                            <a:srgbClr val="494949"/>
                          </a:solidFill>
                        </a:rPr>
                        <a:t>€2K–€10K </a:t>
                      </a:r>
                      <a:r>
                        <a:rPr lang="en-IE" sz="2000" dirty="0">
                          <a:solidFill>
                            <a:srgbClr val="494949"/>
                          </a:solidFill>
                        </a:rPr>
                        <a:t>(materials &amp; curation)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Adds emotional value </a:t>
                      </a:r>
                      <a:r>
                        <a:rPr lang="en-US" sz="2000" dirty="0">
                          <a:solidFill>
                            <a:srgbClr val="494949"/>
                          </a:solidFill>
                        </a:rPr>
                        <a:t>= better reviews, higher guest satisfaction, return visits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696848"/>
                  </a:ext>
                </a:extLst>
              </a:tr>
              <a:tr h="452539">
                <a:tc>
                  <a:txBody>
                    <a:bodyPr/>
                    <a:lstStyle/>
                    <a:p>
                      <a:r>
                        <a:rPr lang="en-IE" sz="2000" b="1" kern="1200" dirty="0">
                          <a:solidFill>
                            <a:schemeClr val="bg1"/>
                          </a:solidFill>
                          <a:latin typeface="+mn-lt"/>
                          <a:ea typeface="+mn-ea"/>
                          <a:cs typeface="+mn-cs"/>
                        </a:rPr>
                        <a:t>Scenic Nature-Based Location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Forests, lakes, rivers, coastal cliffs, mountain views, vineyards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IE" sz="2000" b="1" dirty="0">
                          <a:solidFill>
                            <a:srgbClr val="494949"/>
                          </a:solidFill>
                        </a:rPr>
                        <a:t>€5K–€25K </a:t>
                      </a:r>
                      <a:r>
                        <a:rPr lang="en-IE" sz="2000" dirty="0">
                          <a:solidFill>
                            <a:srgbClr val="494949"/>
                          </a:solidFill>
                        </a:rPr>
                        <a:t>(land prep, site access)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b="1" dirty="0">
                          <a:solidFill>
                            <a:srgbClr val="494949"/>
                          </a:solidFill>
                        </a:rPr>
                        <a:t>Premium rates (+30–50%); </a:t>
                      </a:r>
                      <a:r>
                        <a:rPr lang="en-US" sz="2000" dirty="0">
                          <a:solidFill>
                            <a:srgbClr val="494949"/>
                          </a:solidFill>
                        </a:rPr>
                        <a:t>longer stays; seasonal and retreat potential</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1823621167"/>
                  </a:ext>
                </a:extLst>
              </a:tr>
              <a:tr h="348107">
                <a:tc>
                  <a:txBody>
                    <a:bodyPr/>
                    <a:lstStyle/>
                    <a:p>
                      <a:r>
                        <a:rPr lang="en-IE" sz="2000" dirty="0">
                          <a:solidFill>
                            <a:srgbClr val="494949"/>
                          </a:solidFill>
                        </a:rPr>
                        <a:t>Unique natural features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solidFill>
                            <a:srgbClr val="494949"/>
                          </a:solidFill>
                        </a:rPr>
                        <a:t>Starry sky zones, wildlife spotting, dark-sky designation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000">
                          <a:solidFill>
                            <a:srgbClr val="494949"/>
                          </a:solidFill>
                        </a:rPr>
                        <a:t>€0–€5K (signage, promotion)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Eco-brand appeal </a:t>
                      </a:r>
                      <a:r>
                        <a:rPr lang="en-US" sz="2000" dirty="0">
                          <a:solidFill>
                            <a:srgbClr val="494949"/>
                          </a:solidFill>
                        </a:rPr>
                        <a:t>= higher value per stay, marketing advantage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285170"/>
                  </a:ext>
                </a:extLst>
              </a:tr>
            </a:tbl>
          </a:graphicData>
        </a:graphic>
      </p:graphicFrame>
    </p:spTree>
    <p:extLst>
      <p:ext uri="{BB962C8B-B14F-4D97-AF65-F5344CB8AC3E}">
        <p14:creationId xmlns:p14="http://schemas.microsoft.com/office/powerpoint/2010/main" val="298611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BC66-ABD9-0C09-E0B1-DD4411D961A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9AD7DBC-E910-F023-887F-CF1012D37EC7}"/>
              </a:ext>
            </a:extLst>
          </p:cNvPr>
          <p:cNvSpPr>
            <a:spLocks noGrp="1"/>
          </p:cNvSpPr>
          <p:nvPr>
            <p:ph type="body" sz="quarter" idx="65"/>
          </p:nvPr>
        </p:nvSpPr>
        <p:spPr/>
        <p:txBody>
          <a:bodyPr/>
          <a:lstStyle/>
          <a:p>
            <a:endParaRPr lang="en-GB" dirty="0"/>
          </a:p>
        </p:txBody>
      </p:sp>
      <p:sp>
        <p:nvSpPr>
          <p:cNvPr id="9" name="Slide Number Placeholder 5">
            <a:extLst>
              <a:ext uri="{FF2B5EF4-FFF2-40B4-BE49-F238E27FC236}">
                <a16:creationId xmlns:a16="http://schemas.microsoft.com/office/drawing/2014/main" id="{59A5C255-95BA-619C-821D-7B127EDD9D0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2</a:t>
            </a:fld>
            <a:endParaRPr lang="fr-CA" dirty="0"/>
          </a:p>
        </p:txBody>
      </p:sp>
      <p:sp>
        <p:nvSpPr>
          <p:cNvPr id="13" name="Text Placeholder 1">
            <a:extLst>
              <a:ext uri="{FF2B5EF4-FFF2-40B4-BE49-F238E27FC236}">
                <a16:creationId xmlns:a16="http://schemas.microsoft.com/office/drawing/2014/main" id="{5B7F3B94-7ECD-3CBD-6399-8FDF914877E7}"/>
              </a:ext>
            </a:extLst>
          </p:cNvPr>
          <p:cNvSpPr>
            <a:spLocks noGrp="1"/>
          </p:cNvSpPr>
          <p:nvPr>
            <p:ph type="body" sz="quarter" idx="16"/>
          </p:nvPr>
        </p:nvSpPr>
        <p:spPr>
          <a:xfrm>
            <a:off x="558237" y="2464805"/>
            <a:ext cx="4515214" cy="3066422"/>
          </a:xfrm>
        </p:spPr>
        <p:txBody>
          <a:bodyPr>
            <a:normAutofit/>
          </a:bodyPr>
          <a:lstStyle/>
          <a:p>
            <a:r>
              <a:rPr lang="en-US" sz="3700" dirty="0"/>
              <a:t>Location, Land &amp; Logistics – Planning for a Profitable Site</a:t>
            </a:r>
            <a:endParaRPr lang="en-GB" sz="4000" b="1" dirty="0"/>
          </a:p>
        </p:txBody>
      </p:sp>
      <p:sp>
        <p:nvSpPr>
          <p:cNvPr id="14" name="Text Placeholder 2">
            <a:extLst>
              <a:ext uri="{FF2B5EF4-FFF2-40B4-BE49-F238E27FC236}">
                <a16:creationId xmlns:a16="http://schemas.microsoft.com/office/drawing/2014/main" id="{4279EBEF-61A4-B6BD-FBBA-F589835A25A5}"/>
              </a:ext>
            </a:extLst>
          </p:cNvPr>
          <p:cNvSpPr>
            <a:spLocks noGrp="1"/>
          </p:cNvSpPr>
          <p:nvPr>
            <p:ph type="body" sz="quarter" idx="17"/>
          </p:nvPr>
        </p:nvSpPr>
        <p:spPr>
          <a:xfrm>
            <a:off x="558237" y="1059430"/>
            <a:ext cx="5537763" cy="582221"/>
          </a:xfrm>
        </p:spPr>
        <p:txBody>
          <a:bodyPr/>
          <a:lstStyle/>
          <a:p>
            <a:r>
              <a:rPr lang="en-IE" sz="6600" dirty="0"/>
              <a:t>Module 6 </a:t>
            </a:r>
            <a:r>
              <a:rPr lang="en-IE" sz="5000" dirty="0"/>
              <a:t>(Part 2)</a:t>
            </a:r>
            <a:endParaRPr lang="en-GB" sz="5000" dirty="0"/>
          </a:p>
        </p:txBody>
      </p:sp>
      <p:cxnSp>
        <p:nvCxnSpPr>
          <p:cNvPr id="6" name="Straight Connector 5">
            <a:extLst>
              <a:ext uri="{FF2B5EF4-FFF2-40B4-BE49-F238E27FC236}">
                <a16:creationId xmlns:a16="http://schemas.microsoft.com/office/drawing/2014/main" id="{3567C5CB-4782-EAD5-50E9-FBA3285109F7}"/>
              </a:ext>
            </a:extLst>
          </p:cNvPr>
          <p:cNvCxnSpPr>
            <a:cxnSpLocks/>
          </p:cNvCxnSpPr>
          <p:nvPr/>
        </p:nvCxnSpPr>
        <p:spPr>
          <a:xfrm flipH="1">
            <a:off x="5729763" y="3321399"/>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 name="Text Placeholder 5">
            <a:extLst>
              <a:ext uri="{FF2B5EF4-FFF2-40B4-BE49-F238E27FC236}">
                <a16:creationId xmlns:a16="http://schemas.microsoft.com/office/drawing/2014/main" id="{A920B0C0-42D2-6D4D-6EE1-A78453326EBD}"/>
              </a:ext>
            </a:extLst>
          </p:cNvPr>
          <p:cNvSpPr txBox="1">
            <a:spLocks/>
          </p:cNvSpPr>
          <p:nvPr/>
        </p:nvSpPr>
        <p:spPr>
          <a:xfrm>
            <a:off x="1027270" y="4190766"/>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solidFill>
                <a:srgbClr val="E96751"/>
              </a:solidFill>
            </a:endParaRPr>
          </a:p>
        </p:txBody>
      </p:sp>
      <p:pic>
        <p:nvPicPr>
          <p:cNvPr id="10" name="Picture Placeholder 9" descr="A circular building with many windows&#10;&#10;AI-generated content may be incorrect.">
            <a:extLst>
              <a:ext uri="{FF2B5EF4-FFF2-40B4-BE49-F238E27FC236}">
                <a16:creationId xmlns:a16="http://schemas.microsoft.com/office/drawing/2014/main" id="{3A8AE678-921E-8894-EB3A-D671EFCD330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181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ACB0-B1E5-BB28-0DFE-18FABBDB0349}"/>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F28C83A-49CD-A9B3-8B00-3E11DF95081F}"/>
              </a:ext>
            </a:extLst>
          </p:cNvPr>
          <p:cNvGraphicFramePr>
            <a:graphicFrameLocks noGrp="1"/>
          </p:cNvGraphicFramePr>
          <p:nvPr>
            <p:extLst>
              <p:ext uri="{D42A27DB-BD31-4B8C-83A1-F6EECF244321}">
                <p14:modId xmlns:p14="http://schemas.microsoft.com/office/powerpoint/2010/main" val="567127881"/>
              </p:ext>
            </p:extLst>
          </p:nvPr>
        </p:nvGraphicFramePr>
        <p:xfrm>
          <a:off x="293906" y="125569"/>
          <a:ext cx="11764744" cy="6644470"/>
        </p:xfrm>
        <a:graphic>
          <a:graphicData uri="http://schemas.openxmlformats.org/drawingml/2006/table">
            <a:tbl>
              <a:tblPr/>
              <a:tblGrid>
                <a:gridCol w="2941186">
                  <a:extLst>
                    <a:ext uri="{9D8B030D-6E8A-4147-A177-3AD203B41FA5}">
                      <a16:colId xmlns:a16="http://schemas.microsoft.com/office/drawing/2014/main" val="2131466500"/>
                    </a:ext>
                  </a:extLst>
                </a:gridCol>
                <a:gridCol w="2941186">
                  <a:extLst>
                    <a:ext uri="{9D8B030D-6E8A-4147-A177-3AD203B41FA5}">
                      <a16:colId xmlns:a16="http://schemas.microsoft.com/office/drawing/2014/main" val="216092694"/>
                    </a:ext>
                  </a:extLst>
                </a:gridCol>
                <a:gridCol w="2941186">
                  <a:extLst>
                    <a:ext uri="{9D8B030D-6E8A-4147-A177-3AD203B41FA5}">
                      <a16:colId xmlns:a16="http://schemas.microsoft.com/office/drawing/2014/main" val="150970212"/>
                    </a:ext>
                  </a:extLst>
                </a:gridCol>
                <a:gridCol w="2941186">
                  <a:extLst>
                    <a:ext uri="{9D8B030D-6E8A-4147-A177-3AD203B41FA5}">
                      <a16:colId xmlns:a16="http://schemas.microsoft.com/office/drawing/2014/main" val="2931630236"/>
                    </a:ext>
                  </a:extLst>
                </a:gridCol>
              </a:tblGrid>
              <a:tr h="139243">
                <a:tc>
                  <a:txBody>
                    <a:bodyPr/>
                    <a:lstStyle/>
                    <a:p>
                      <a:r>
                        <a:rPr lang="en-IE" sz="2000" b="1" dirty="0">
                          <a:solidFill>
                            <a:schemeClr val="bg1"/>
                          </a:solidFill>
                        </a:rPr>
                        <a:t>Appeal Driver</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Example Features</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Estimated Cost</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Financial Benefit / ROI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1166504303"/>
                  </a:ext>
                </a:extLst>
              </a:tr>
              <a:tr h="348107">
                <a:tc>
                  <a:txBody>
                    <a:bodyPr/>
                    <a:lstStyle/>
                    <a:p>
                      <a:r>
                        <a:rPr lang="en-US" sz="2000" b="1" kern="1200" dirty="0">
                          <a:solidFill>
                            <a:schemeClr val="bg1"/>
                          </a:solidFill>
                          <a:latin typeface="+mn-lt"/>
                          <a:ea typeface="+mn-ea"/>
                          <a:cs typeface="+mn-cs"/>
                        </a:rPr>
                        <a:t>Proximity to Outdoor Activities &amp; Experiences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Hiking trails, kayaking, cycling, wild swimming, bird watching</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b="1" dirty="0">
                          <a:solidFill>
                            <a:srgbClr val="494949"/>
                          </a:solidFill>
                        </a:rPr>
                        <a:t>€0–€2K </a:t>
                      </a:r>
                      <a:r>
                        <a:rPr lang="en-US" sz="2000" dirty="0">
                          <a:solidFill>
                            <a:srgbClr val="494949"/>
                          </a:solidFill>
                        </a:rPr>
                        <a:t>(pathway, signage, insurance)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dirty="0">
                          <a:solidFill>
                            <a:srgbClr val="494949"/>
                          </a:solidFill>
                        </a:rPr>
                        <a:t>Increases </a:t>
                      </a:r>
                      <a:r>
                        <a:rPr lang="en-US" sz="2000" b="1" dirty="0">
                          <a:solidFill>
                            <a:srgbClr val="494949"/>
                          </a:solidFill>
                        </a:rPr>
                        <a:t>average length of stay + value of stay</a:t>
                      </a:r>
                      <a:r>
                        <a:rPr lang="en-US" sz="2000" dirty="0">
                          <a:solidFill>
                            <a:srgbClr val="494949"/>
                          </a:solidFill>
                        </a:rPr>
                        <a:t>; improves Google ranking</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1927606732"/>
                  </a:ext>
                </a:extLst>
              </a:tr>
              <a:tr h="452539">
                <a:tc>
                  <a:txBody>
                    <a:bodyPr/>
                    <a:lstStyle/>
                    <a:p>
                      <a:r>
                        <a:rPr lang="en-IE" sz="2000" dirty="0">
                          <a:solidFill>
                            <a:srgbClr val="494949"/>
                          </a:solidFill>
                        </a:rPr>
                        <a:t>Wellness features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solidFill>
                            <a:srgbClr val="494949"/>
                          </a:solidFill>
                        </a:rPr>
                        <a:t>Forest bathing, yoga deck, outdoor saunas, hot tubs, thermal springs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€3K–€30K </a:t>
                      </a:r>
                      <a:r>
                        <a:rPr lang="en-US" sz="2000" dirty="0">
                          <a:solidFill>
                            <a:srgbClr val="494949"/>
                          </a:solidFill>
                        </a:rPr>
                        <a:t>depending on feature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Spa/wellness packages (€300–€900 pp); </a:t>
                      </a:r>
                      <a:r>
                        <a:rPr lang="en-US" sz="2000" dirty="0">
                          <a:solidFill>
                            <a:srgbClr val="494949"/>
                          </a:solidFill>
                        </a:rPr>
                        <a:t>off-season demand </a:t>
                      </a:r>
                      <a:r>
                        <a:rPr lang="en-US" sz="2000" dirty="0" err="1">
                          <a:solidFill>
                            <a:srgbClr val="494949"/>
                          </a:solidFill>
                        </a:rPr>
                        <a:t>stabilisation</a:t>
                      </a:r>
                      <a:endParaRPr lang="en-US" sz="2000" dirty="0">
                        <a:solidFill>
                          <a:srgbClr val="494949"/>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010910"/>
                  </a:ext>
                </a:extLst>
              </a:tr>
              <a:tr h="348107">
                <a:tc>
                  <a:txBody>
                    <a:bodyPr/>
                    <a:lstStyle/>
                    <a:p>
                      <a:r>
                        <a:rPr lang="en-IE" sz="2000" dirty="0">
                          <a:solidFill>
                            <a:srgbClr val="494949"/>
                          </a:solidFill>
                        </a:rPr>
                        <a:t>Food &amp; wine experiences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solidFill>
                            <a:srgbClr val="494949"/>
                          </a:solidFill>
                        </a:rPr>
                        <a:t>Vineyards, foraging tours, cooking classes, farm-to-table dining</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€500–€10K </a:t>
                      </a:r>
                      <a:r>
                        <a:rPr lang="en-US" sz="2000" dirty="0">
                          <a:solidFill>
                            <a:srgbClr val="494949"/>
                          </a:solidFill>
                        </a:rPr>
                        <a:t>(partnerships or infrastructure)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Add-ons (€50–€150 pp); </a:t>
                      </a:r>
                      <a:r>
                        <a:rPr lang="en-US" sz="2000" dirty="0">
                          <a:solidFill>
                            <a:srgbClr val="494949"/>
                          </a:solidFill>
                        </a:rPr>
                        <a:t>strong appeal for midlife and older </a:t>
                      </a:r>
                      <a:r>
                        <a:rPr lang="en-US" sz="2000" dirty="0" err="1">
                          <a:solidFill>
                            <a:srgbClr val="494949"/>
                          </a:solidFill>
                        </a:rPr>
                        <a:t>travellers</a:t>
                      </a:r>
                      <a:endParaRPr lang="en-US" sz="2000" dirty="0">
                        <a:solidFill>
                          <a:srgbClr val="494949"/>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790291"/>
                  </a:ext>
                </a:extLst>
              </a:tr>
              <a:tr h="452539">
                <a:tc>
                  <a:txBody>
                    <a:bodyPr/>
                    <a:lstStyle/>
                    <a:p>
                      <a:r>
                        <a:rPr lang="en-IE" sz="2000" dirty="0">
                          <a:solidFill>
                            <a:srgbClr val="494949"/>
                          </a:solidFill>
                        </a:rPr>
                        <a:t>Arts &amp; local craftsmanship</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solidFill>
                            <a:srgbClr val="494949"/>
                          </a:solidFill>
                        </a:rPr>
                        <a:t>Pottery, weaving, painting, craft retreats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€1K–€5K </a:t>
                      </a:r>
                      <a:r>
                        <a:rPr lang="en-US" sz="2000" dirty="0">
                          <a:solidFill>
                            <a:srgbClr val="494949"/>
                          </a:solidFill>
                        </a:rPr>
                        <a:t>(space setup or collab fees)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Creates midweek or off-season income; </a:t>
                      </a:r>
                      <a:r>
                        <a:rPr lang="en-US" sz="2000" dirty="0">
                          <a:solidFill>
                            <a:srgbClr val="494949"/>
                          </a:solidFill>
                        </a:rPr>
                        <a:t>high-margin workshops; social media appeal</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676615"/>
                  </a:ext>
                </a:extLst>
              </a:tr>
              <a:tr h="452539">
                <a:tc>
                  <a:txBody>
                    <a:bodyPr/>
                    <a:lstStyle/>
                    <a:p>
                      <a:r>
                        <a:rPr lang="en-IE" sz="2000" dirty="0">
                          <a:solidFill>
                            <a:srgbClr val="494949"/>
                          </a:solidFill>
                        </a:rPr>
                        <a:t>“Wow Factor” experiences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solidFill>
                            <a:srgbClr val="494949"/>
                          </a:solidFill>
                        </a:rPr>
                        <a:t>Cabins with geothermal pools, aurora viewing, outdoor firepits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000" b="1" dirty="0">
                          <a:solidFill>
                            <a:srgbClr val="494949"/>
                          </a:solidFill>
                        </a:rPr>
                        <a:t>€5K–€35K </a:t>
                      </a:r>
                      <a:r>
                        <a:rPr lang="en-IE" sz="2000" dirty="0">
                          <a:solidFill>
                            <a:srgbClr val="494949"/>
                          </a:solidFill>
                        </a:rPr>
                        <a:t>(site-dependent)</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Nightly rates €200–€350+; </a:t>
                      </a:r>
                      <a:r>
                        <a:rPr lang="en-US" sz="2000" dirty="0">
                          <a:solidFill>
                            <a:srgbClr val="494949"/>
                          </a:solidFill>
                        </a:rPr>
                        <a:t>marketable as premium/</a:t>
                      </a:r>
                      <a:r>
                        <a:rPr lang="en-US" sz="2000" dirty="0" err="1">
                          <a:solidFill>
                            <a:srgbClr val="494949"/>
                          </a:solidFill>
                        </a:rPr>
                        <a:t>Instagrammable</a:t>
                      </a:r>
                      <a:r>
                        <a:rPr lang="en-US" sz="2000" dirty="0">
                          <a:solidFill>
                            <a:srgbClr val="494949"/>
                          </a:solidFill>
                        </a:rPr>
                        <a:t> stays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129060"/>
                  </a:ext>
                </a:extLst>
              </a:tr>
              <a:tr h="452539">
                <a:tc>
                  <a:txBody>
                    <a:bodyPr/>
                    <a:lstStyle/>
                    <a:p>
                      <a:r>
                        <a:rPr lang="en-IE" sz="2000" dirty="0">
                          <a:solidFill>
                            <a:srgbClr val="494949"/>
                          </a:solidFill>
                        </a:rPr>
                        <a:t>Experience packaging &amp; curation</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Bundled itineraries, partner-led tours or workshops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Minimal (staff/admin or % fee)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Adds €25–€100 per guest; </a:t>
                      </a:r>
                      <a:r>
                        <a:rPr lang="en-US" sz="2000" dirty="0">
                          <a:solidFill>
                            <a:srgbClr val="494949"/>
                          </a:solidFill>
                        </a:rPr>
                        <a:t>low-cost upsell; strengthens local networks</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603105"/>
                  </a:ext>
                </a:extLst>
              </a:tr>
            </a:tbl>
          </a:graphicData>
        </a:graphic>
      </p:graphicFrame>
    </p:spTree>
    <p:extLst>
      <p:ext uri="{BB962C8B-B14F-4D97-AF65-F5344CB8AC3E}">
        <p14:creationId xmlns:p14="http://schemas.microsoft.com/office/powerpoint/2010/main" val="9227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6F3BD6A8-21D4-7A37-CF59-955369DEC7FB}"/>
              </a:ext>
            </a:extLst>
          </p:cNvPr>
          <p:cNvSpPr>
            <a:spLocks noGrp="1"/>
          </p:cNvSpPr>
          <p:nvPr>
            <p:ph type="body" sz="quarter" idx="19"/>
          </p:nvPr>
        </p:nvSpPr>
        <p:spPr>
          <a:xfrm>
            <a:off x="541710" y="2108299"/>
            <a:ext cx="2877175" cy="385564"/>
          </a:xfrm>
        </p:spPr>
        <p:txBody>
          <a:bodyPr/>
          <a:lstStyle/>
          <a:p>
            <a:pPr algn="ctr"/>
            <a:r>
              <a:rPr lang="en-IE" sz="3200" dirty="0"/>
              <a:t>Location &amp; Site Selection</a:t>
            </a:r>
          </a:p>
        </p:txBody>
      </p:sp>
      <p:sp>
        <p:nvSpPr>
          <p:cNvPr id="11" name="Text Placeholder 2">
            <a:extLst>
              <a:ext uri="{FF2B5EF4-FFF2-40B4-BE49-F238E27FC236}">
                <a16:creationId xmlns:a16="http://schemas.microsoft.com/office/drawing/2014/main" id="{7A681C07-D5F3-5F7E-80AC-1728969E1DFA}"/>
              </a:ext>
            </a:extLst>
          </p:cNvPr>
          <p:cNvSpPr txBox="1">
            <a:spLocks/>
          </p:cNvSpPr>
          <p:nvPr/>
        </p:nvSpPr>
        <p:spPr>
          <a:xfrm>
            <a:off x="4268454" y="419483"/>
            <a:ext cx="6951996"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2200" dirty="0">
                <a:solidFill>
                  <a:srgbClr val="494949"/>
                </a:solidFill>
                <a:latin typeface="+mn-lt"/>
              </a:rPr>
              <a:t>Now that you understand guest appeal, you need to carefully assess if there are any restrictions, such as </a:t>
            </a:r>
            <a:r>
              <a:rPr lang="en-US" sz="2200" b="1" dirty="0">
                <a:solidFill>
                  <a:srgbClr val="494949"/>
                </a:solidFill>
                <a:latin typeface="+mn-lt"/>
              </a:rPr>
              <a:t>zoning and planning restrictions, accessibility, services, practicality, sustainability, and long-term viability</a:t>
            </a:r>
            <a:r>
              <a:rPr lang="en-US" sz="2200" dirty="0">
                <a:solidFill>
                  <a:srgbClr val="494949"/>
                </a:solidFill>
                <a:latin typeface="+mn-lt"/>
              </a:rPr>
              <a:t>. </a:t>
            </a:r>
          </a:p>
          <a:p>
            <a:pPr>
              <a:lnSpc>
                <a:spcPct val="100000"/>
              </a:lnSpc>
              <a:spcAft>
                <a:spcPts val="600"/>
              </a:spcAft>
            </a:pPr>
            <a:r>
              <a:rPr lang="en-US" sz="2200" dirty="0">
                <a:solidFill>
                  <a:srgbClr val="494949"/>
                </a:solidFill>
                <a:latin typeface="+mn-lt"/>
              </a:rPr>
              <a:t>The right site will enhance guest appeal, reflect your brand values, help manage costs effectively and deliver memorable experiences. These are a few to consider; we’ll explore more in the next section.</a:t>
            </a:r>
          </a:p>
          <a:p>
            <a:pPr>
              <a:lnSpc>
                <a:spcPct val="100000"/>
              </a:lnSpc>
              <a:spcAft>
                <a:spcPts val="600"/>
              </a:spcAft>
            </a:pPr>
            <a:endParaRPr lang="en-US" sz="2200" dirty="0">
              <a:solidFill>
                <a:srgbClr val="494949"/>
              </a:solidFill>
              <a:latin typeface="+mn-lt"/>
            </a:endParaRPr>
          </a:p>
          <a:p>
            <a:pPr marL="457200" indent="-457200">
              <a:lnSpc>
                <a:spcPct val="100000"/>
              </a:lnSpc>
              <a:spcAft>
                <a:spcPts val="600"/>
              </a:spcAft>
              <a:buFont typeface="+mj-lt"/>
              <a:buAutoNum type="arabicPeriod"/>
            </a:pPr>
            <a:r>
              <a:rPr lang="en-US" sz="2200" b="1" dirty="0">
                <a:solidFill>
                  <a:srgbClr val="494949"/>
                </a:solidFill>
                <a:latin typeface="+mn-lt"/>
              </a:rPr>
              <a:t>Zoning and </a:t>
            </a:r>
            <a:r>
              <a:rPr lang="en-US" sz="2200" b="1" dirty="0">
                <a:solidFill>
                  <a:srgbClr val="E96751"/>
                </a:solidFill>
                <a:latin typeface="+mn-lt"/>
                <a:hlinkClick r:id="rId2">
                  <a:extLst>
                    <a:ext uri="{A12FA001-AC4F-418D-AE19-62706E023703}">
                      <ahyp:hlinkClr xmlns:ahyp="http://schemas.microsoft.com/office/drawing/2018/hyperlinkcolor" val="tx"/>
                    </a:ext>
                  </a:extLst>
                </a:hlinkClick>
              </a:rPr>
              <a:t>Planning Permission</a:t>
            </a:r>
            <a:r>
              <a:rPr lang="en-US" sz="2200" b="1" dirty="0">
                <a:solidFill>
                  <a:srgbClr val="E96751"/>
                </a:solidFill>
                <a:latin typeface="+mn-lt"/>
              </a:rPr>
              <a:t>: </a:t>
            </a:r>
            <a:r>
              <a:rPr lang="en-US" sz="2200" dirty="0">
                <a:solidFill>
                  <a:srgbClr val="494949"/>
                </a:solidFill>
                <a:latin typeface="+mn-lt"/>
              </a:rPr>
              <a:t>Choose a site where tourism is legally permitted, this will avoid disappointments, delays and refusals. (explained in the next section). </a:t>
            </a:r>
            <a:r>
              <a:rPr lang="en-US" sz="2200" dirty="0">
                <a:solidFill>
                  <a:srgbClr val="E96751"/>
                </a:solidFill>
                <a:latin typeface="+mn-lt"/>
                <a:hlinkClick r:id="rId3">
                  <a:extLst>
                    <a:ext uri="{A12FA001-AC4F-418D-AE19-62706E023703}">
                      <ahyp:hlinkClr xmlns:ahyp="http://schemas.microsoft.com/office/drawing/2018/hyperlinkcolor" val="tx"/>
                    </a:ext>
                  </a:extLst>
                </a:hlinkClick>
              </a:rPr>
              <a:t>Check out GSTC Standards &amp; Criteria</a:t>
            </a:r>
            <a:r>
              <a:rPr lang="en-US" sz="2200" dirty="0">
                <a:solidFill>
                  <a:srgbClr val="E96751"/>
                </a:solidFill>
                <a:latin typeface="+mn-lt"/>
              </a:rPr>
              <a:t>. </a:t>
            </a:r>
          </a:p>
          <a:p>
            <a:pPr marL="457200" indent="-457200">
              <a:lnSpc>
                <a:spcPct val="100000"/>
              </a:lnSpc>
              <a:spcAft>
                <a:spcPts val="600"/>
              </a:spcAft>
              <a:buFont typeface="+mj-lt"/>
              <a:buAutoNum type="arabicPeriod"/>
            </a:pPr>
            <a:r>
              <a:rPr lang="en-US" sz="2200" b="1" dirty="0">
                <a:solidFill>
                  <a:srgbClr val="494949"/>
                </a:solidFill>
              </a:rPr>
              <a:t>Access &amp; Transport: </a:t>
            </a:r>
            <a:r>
              <a:rPr lang="en-US" sz="2200" dirty="0">
                <a:solidFill>
                  <a:srgbClr val="494949"/>
                </a:solidFill>
              </a:rPr>
              <a:t>Guests need reliable access by car, road or public transport. Poor access can hurt bookings and cause frustration.</a:t>
            </a:r>
          </a:p>
          <a:p>
            <a:pPr marL="457200" indent="-457200">
              <a:lnSpc>
                <a:spcPct val="100000"/>
              </a:lnSpc>
              <a:spcAft>
                <a:spcPts val="600"/>
              </a:spcAft>
              <a:buFont typeface="+mj-lt"/>
              <a:buAutoNum type="arabicPeriod"/>
            </a:pPr>
            <a:endParaRPr lang="en-US" sz="2200" dirty="0">
              <a:solidFill>
                <a:srgbClr val="E96751"/>
              </a:solidFill>
              <a:latin typeface="+mn-lt"/>
            </a:endParaRPr>
          </a:p>
          <a:p>
            <a:pPr fontAlgn="base">
              <a:lnSpc>
                <a:spcPct val="100000"/>
              </a:lnSpc>
              <a:spcAft>
                <a:spcPts val="600"/>
              </a:spcAft>
            </a:pPr>
            <a:endParaRPr lang="en-US" sz="2200" dirty="0">
              <a:solidFill>
                <a:srgbClr val="494949"/>
              </a:solidFill>
              <a:latin typeface="+mn-lt"/>
            </a:endParaRPr>
          </a:p>
        </p:txBody>
      </p:sp>
      <p:pic>
        <p:nvPicPr>
          <p:cNvPr id="12" name="Picture 11">
            <a:extLst>
              <a:ext uri="{FF2B5EF4-FFF2-40B4-BE49-F238E27FC236}">
                <a16:creationId xmlns:a16="http://schemas.microsoft.com/office/drawing/2014/main" id="{481C640F-1F6A-1813-BF21-0A1B70EADE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1600" y="0"/>
            <a:ext cx="3177395" cy="2012808"/>
          </a:xfrm>
          <a:prstGeom prst="rect">
            <a:avLst/>
          </a:prstGeom>
        </p:spPr>
      </p:pic>
      <p:sp>
        <p:nvSpPr>
          <p:cNvPr id="4" name="Text Placeholder 6">
            <a:extLst>
              <a:ext uri="{FF2B5EF4-FFF2-40B4-BE49-F238E27FC236}">
                <a16:creationId xmlns:a16="http://schemas.microsoft.com/office/drawing/2014/main" id="{DA9F17D5-22E9-597D-E99A-7177F3F53435}"/>
              </a:ext>
            </a:extLst>
          </p:cNvPr>
          <p:cNvSpPr>
            <a:spLocks noGrp="1"/>
          </p:cNvSpPr>
          <p:nvPr>
            <p:ph type="body" sz="quarter" idx="18"/>
          </p:nvPr>
        </p:nvSpPr>
        <p:spPr>
          <a:xfrm>
            <a:off x="674687" y="3254025"/>
            <a:ext cx="2922075" cy="1049337"/>
          </a:xfrm>
        </p:spPr>
        <p:txBody>
          <a:bodyPr/>
          <a:lstStyle/>
          <a:p>
            <a:pPr algn="ctr">
              <a:lnSpc>
                <a:spcPct val="100000"/>
              </a:lnSpc>
            </a:pPr>
            <a:r>
              <a:rPr lang="en-US" sz="2600" dirty="0"/>
              <a:t>Priority: </a:t>
            </a:r>
            <a:r>
              <a:rPr lang="en-US" sz="2600" b="0" dirty="0"/>
              <a:t>Next Site Section &amp; Location Costings</a:t>
            </a:r>
          </a:p>
          <a:p>
            <a:pPr algn="ctr">
              <a:lnSpc>
                <a:spcPct val="100000"/>
              </a:lnSpc>
            </a:pPr>
            <a:endParaRPr lang="en-IE" sz="2600" b="0" dirty="0"/>
          </a:p>
        </p:txBody>
      </p:sp>
    </p:spTree>
    <p:extLst>
      <p:ext uri="{BB962C8B-B14F-4D97-AF65-F5344CB8AC3E}">
        <p14:creationId xmlns:p14="http://schemas.microsoft.com/office/powerpoint/2010/main" val="174831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5F50-D4FD-CA15-A5C0-D43D64E65A20}"/>
            </a:ext>
          </a:extLst>
        </p:cNvPr>
        <p:cNvGrpSpPr/>
        <p:nvPr/>
      </p:nvGrpSpPr>
      <p:grpSpPr>
        <a:xfrm>
          <a:off x="0" y="0"/>
          <a:ext cx="0" cy="0"/>
          <a:chOff x="0" y="0"/>
          <a:chExt cx="0" cy="0"/>
        </a:xfrm>
      </p:grpSpPr>
      <p:sp>
        <p:nvSpPr>
          <p:cNvPr id="10" name="Text Placeholder 7">
            <a:extLst>
              <a:ext uri="{FF2B5EF4-FFF2-40B4-BE49-F238E27FC236}">
                <a16:creationId xmlns:a16="http://schemas.microsoft.com/office/drawing/2014/main" id="{664E2B31-0547-09B1-164E-65601A040965}"/>
              </a:ext>
            </a:extLst>
          </p:cNvPr>
          <p:cNvSpPr>
            <a:spLocks noGrp="1"/>
          </p:cNvSpPr>
          <p:nvPr>
            <p:ph type="body" sz="quarter" idx="19"/>
          </p:nvPr>
        </p:nvSpPr>
        <p:spPr>
          <a:xfrm>
            <a:off x="541710" y="2169075"/>
            <a:ext cx="2877175" cy="385564"/>
          </a:xfrm>
        </p:spPr>
        <p:txBody>
          <a:bodyPr/>
          <a:lstStyle/>
          <a:p>
            <a:pPr algn="ctr"/>
            <a:r>
              <a:rPr lang="en-IE" sz="3200" dirty="0"/>
              <a:t>Location &amp; Site Selection</a:t>
            </a:r>
          </a:p>
        </p:txBody>
      </p:sp>
      <p:sp>
        <p:nvSpPr>
          <p:cNvPr id="11" name="Text Placeholder 2">
            <a:extLst>
              <a:ext uri="{FF2B5EF4-FFF2-40B4-BE49-F238E27FC236}">
                <a16:creationId xmlns:a16="http://schemas.microsoft.com/office/drawing/2014/main" id="{6623538F-4543-3614-1A5D-E4882FF7F93F}"/>
              </a:ext>
            </a:extLst>
          </p:cNvPr>
          <p:cNvSpPr txBox="1">
            <a:spLocks/>
          </p:cNvSpPr>
          <p:nvPr/>
        </p:nvSpPr>
        <p:spPr>
          <a:xfrm>
            <a:off x="4363704" y="346349"/>
            <a:ext cx="7153276"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600"/>
              </a:spcAft>
              <a:buFont typeface="+mj-lt"/>
              <a:buAutoNum type="arabicPeriod" startAt="3"/>
            </a:pPr>
            <a:r>
              <a:rPr lang="en-US" sz="2200" b="1" dirty="0">
                <a:solidFill>
                  <a:srgbClr val="494949"/>
                </a:solidFill>
                <a:latin typeface="+mn-lt"/>
              </a:rPr>
              <a:t>Utilities &amp; Infrastructure: </a:t>
            </a:r>
            <a:r>
              <a:rPr lang="en-US" sz="2200" dirty="0">
                <a:solidFill>
                  <a:srgbClr val="494949"/>
                </a:solidFill>
                <a:latin typeface="+mn-lt"/>
              </a:rPr>
              <a:t>Costly if not available. Consider water, power, broadband, and drainage. Think off-grid options.</a:t>
            </a:r>
          </a:p>
          <a:p>
            <a:pPr marL="457200" indent="-457200">
              <a:lnSpc>
                <a:spcPct val="100000"/>
              </a:lnSpc>
              <a:spcAft>
                <a:spcPts val="600"/>
              </a:spcAft>
              <a:buFont typeface="+mj-lt"/>
              <a:buAutoNum type="arabicPeriod" startAt="3"/>
            </a:pPr>
            <a:r>
              <a:rPr lang="en-US" sz="2200" b="1" dirty="0">
                <a:solidFill>
                  <a:srgbClr val="494949"/>
                </a:solidFill>
                <a:latin typeface="+mn-lt"/>
              </a:rPr>
              <a:t>Low environmental risk: </a:t>
            </a:r>
            <a:r>
              <a:rPr lang="en-US" sz="2200" dirty="0">
                <a:solidFill>
                  <a:srgbClr val="494949"/>
                </a:solidFill>
                <a:latin typeface="+mn-lt"/>
              </a:rPr>
              <a:t>Low impact on the environment and avoids ecological damage to protected areas.</a:t>
            </a:r>
          </a:p>
          <a:p>
            <a:pPr marL="457200" indent="-457200">
              <a:lnSpc>
                <a:spcPct val="100000"/>
              </a:lnSpc>
              <a:spcAft>
                <a:spcPts val="600"/>
              </a:spcAft>
              <a:buFont typeface="+mj-lt"/>
              <a:buAutoNum type="arabicPeriod" startAt="3"/>
            </a:pPr>
            <a:r>
              <a:rPr lang="en-US" sz="2200" b="1" dirty="0">
                <a:solidFill>
                  <a:srgbClr val="494949"/>
                </a:solidFill>
                <a:latin typeface="+mn-lt"/>
              </a:rPr>
              <a:t>Local community: </a:t>
            </a:r>
            <a:r>
              <a:rPr lang="en-US" sz="2200" dirty="0">
                <a:solidFill>
                  <a:srgbClr val="494949"/>
                </a:solidFill>
                <a:latin typeface="+mn-lt"/>
              </a:rPr>
              <a:t>Consider noise, access, and cultural fit.</a:t>
            </a:r>
          </a:p>
          <a:p>
            <a:pPr marL="457200" indent="-457200">
              <a:lnSpc>
                <a:spcPct val="100000"/>
              </a:lnSpc>
              <a:spcAft>
                <a:spcPts val="600"/>
              </a:spcAft>
              <a:buFont typeface="+mj-lt"/>
              <a:buAutoNum type="arabicPeriod" startAt="3"/>
            </a:pPr>
            <a:r>
              <a:rPr lang="en-US" sz="2200" b="1" dirty="0">
                <a:solidFill>
                  <a:srgbClr val="494949"/>
                </a:solidFill>
                <a:latin typeface="+mn-lt"/>
              </a:rPr>
              <a:t>Market fit: </a:t>
            </a:r>
            <a:r>
              <a:rPr lang="en-US" sz="2200" dirty="0">
                <a:solidFill>
                  <a:srgbClr val="494949"/>
                </a:solidFill>
                <a:latin typeface="+mn-lt"/>
              </a:rPr>
              <a:t>Does the location serve your target audience, e.g., wellness, adventure or families?</a:t>
            </a:r>
          </a:p>
          <a:p>
            <a:pPr fontAlgn="base">
              <a:lnSpc>
                <a:spcPct val="100000"/>
              </a:lnSpc>
              <a:spcAft>
                <a:spcPts val="600"/>
              </a:spcAft>
            </a:pPr>
            <a:endParaRPr lang="en-US" sz="2200" dirty="0">
              <a:solidFill>
                <a:srgbClr val="494949"/>
              </a:solidFill>
              <a:latin typeface="+mn-lt"/>
            </a:endParaRPr>
          </a:p>
        </p:txBody>
      </p:sp>
      <p:pic>
        <p:nvPicPr>
          <p:cNvPr id="31" name="Picture 30" descr="A house with grass on the roof&#10;&#10;AI-generated content may be incorrect.">
            <a:extLst>
              <a:ext uri="{FF2B5EF4-FFF2-40B4-BE49-F238E27FC236}">
                <a16:creationId xmlns:a16="http://schemas.microsoft.com/office/drawing/2014/main" id="{E7D879FE-23EF-9E6F-EF49-354AD8E84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533" y="-1"/>
            <a:ext cx="3164462" cy="2095942"/>
          </a:xfrm>
          <a:prstGeom prst="rect">
            <a:avLst/>
          </a:prstGeom>
        </p:spPr>
      </p:pic>
      <p:pic>
        <p:nvPicPr>
          <p:cNvPr id="29" name="Picture 28" descr="A row of houses with grass covering&#10;&#10;AI-generated content may be incorrect.">
            <a:extLst>
              <a:ext uri="{FF2B5EF4-FFF2-40B4-BE49-F238E27FC236}">
                <a16:creationId xmlns:a16="http://schemas.microsoft.com/office/drawing/2014/main" id="{DE3EF769-B075-771C-65FC-BDAC0EDCC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5204" y="3392026"/>
            <a:ext cx="5350400" cy="3568772"/>
          </a:xfrm>
          <a:prstGeom prst="flowChartConnector">
            <a:avLst/>
          </a:prstGeom>
        </p:spPr>
      </p:pic>
      <p:sp>
        <p:nvSpPr>
          <p:cNvPr id="4" name="Text Placeholder 6">
            <a:extLst>
              <a:ext uri="{FF2B5EF4-FFF2-40B4-BE49-F238E27FC236}">
                <a16:creationId xmlns:a16="http://schemas.microsoft.com/office/drawing/2014/main" id="{E4355917-6E4E-92F3-8B24-A54E4B9CE7A5}"/>
              </a:ext>
            </a:extLst>
          </p:cNvPr>
          <p:cNvSpPr>
            <a:spLocks noGrp="1"/>
          </p:cNvSpPr>
          <p:nvPr>
            <p:ph type="body" sz="quarter" idx="18"/>
          </p:nvPr>
        </p:nvSpPr>
        <p:spPr>
          <a:xfrm>
            <a:off x="674687" y="3254025"/>
            <a:ext cx="2922075" cy="1049337"/>
          </a:xfrm>
        </p:spPr>
        <p:txBody>
          <a:bodyPr/>
          <a:lstStyle/>
          <a:p>
            <a:pPr algn="ctr">
              <a:lnSpc>
                <a:spcPct val="100000"/>
              </a:lnSpc>
            </a:pPr>
            <a:r>
              <a:rPr lang="en-US" sz="2600" dirty="0"/>
              <a:t>Priority: </a:t>
            </a:r>
            <a:r>
              <a:rPr lang="en-US" sz="2600" b="0" dirty="0"/>
              <a:t>Next Site Section &amp; Location</a:t>
            </a:r>
          </a:p>
          <a:p>
            <a:pPr algn="ctr">
              <a:lnSpc>
                <a:spcPct val="100000"/>
              </a:lnSpc>
            </a:pPr>
            <a:endParaRPr lang="en-IE" sz="2600" b="0" dirty="0"/>
          </a:p>
        </p:txBody>
      </p:sp>
    </p:spTree>
    <p:extLst>
      <p:ext uri="{BB962C8B-B14F-4D97-AF65-F5344CB8AC3E}">
        <p14:creationId xmlns:p14="http://schemas.microsoft.com/office/powerpoint/2010/main" val="260937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73347-C737-11C9-63A4-B924252C0E8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2C70BDD-61FC-8D1C-F167-3AAEB102DB69}"/>
              </a:ext>
            </a:extLst>
          </p:cNvPr>
          <p:cNvSpPr>
            <a:spLocks noGrp="1"/>
          </p:cNvSpPr>
          <p:nvPr>
            <p:ph type="body" sz="quarter" idx="18"/>
          </p:nvPr>
        </p:nvSpPr>
        <p:spPr>
          <a:xfrm>
            <a:off x="8125512" y="1857125"/>
            <a:ext cx="3885513" cy="870198"/>
          </a:xfrm>
        </p:spPr>
        <p:txBody>
          <a:bodyPr/>
          <a:lstStyle/>
          <a:p>
            <a:pPr>
              <a:lnSpc>
                <a:spcPct val="100000"/>
              </a:lnSpc>
            </a:pPr>
            <a:r>
              <a:rPr lang="en-US" sz="3000" dirty="0"/>
              <a:t>Securing Land Suitable for Development</a:t>
            </a:r>
          </a:p>
        </p:txBody>
      </p:sp>
      <p:sp>
        <p:nvSpPr>
          <p:cNvPr id="9" name="Text Placeholder 8">
            <a:extLst>
              <a:ext uri="{FF2B5EF4-FFF2-40B4-BE49-F238E27FC236}">
                <a16:creationId xmlns:a16="http://schemas.microsoft.com/office/drawing/2014/main" id="{69EEA9C2-39AD-5E3E-0C68-B62538C3BBF5}"/>
              </a:ext>
            </a:extLst>
          </p:cNvPr>
          <p:cNvSpPr>
            <a:spLocks noGrp="1"/>
          </p:cNvSpPr>
          <p:nvPr>
            <p:ph type="body" sz="quarter" idx="23"/>
          </p:nvPr>
        </p:nvSpPr>
        <p:spPr>
          <a:xfrm>
            <a:off x="330274" y="3994020"/>
            <a:ext cx="11318801" cy="1248936"/>
          </a:xfrm>
        </p:spPr>
        <p:txBody>
          <a:bodyPr/>
          <a:lstStyle/>
          <a:p>
            <a:r>
              <a:rPr lang="en-US" sz="2400" b="1" dirty="0">
                <a:solidFill>
                  <a:srgbClr val="E96751"/>
                </a:solidFill>
              </a:rPr>
              <a:t>Know the legal, zoning, and permit costs early to avoid delays, refusals, or expensive rework down the line.</a:t>
            </a:r>
          </a:p>
          <a:p>
            <a:r>
              <a:rPr lang="en-US" dirty="0"/>
              <a:t>Not all beautiful locations are legal to build on — and finding out too late can be expensive. This step is all about </a:t>
            </a:r>
            <a:r>
              <a:rPr lang="en-US" b="1" dirty="0"/>
              <a:t>choosing a viable site</a:t>
            </a:r>
            <a:r>
              <a:rPr lang="en-US" dirty="0"/>
              <a:t> and understanding local planning, zoning, or environmental rules and regulations that can affect or block your build. Whether it’s change-of-use fees, permit applications, consultant fees, or delays — </a:t>
            </a:r>
            <a:r>
              <a:rPr lang="en-US" b="1" dirty="0"/>
              <a:t>planning costs can run from €1,000 to €10,000+</a:t>
            </a:r>
            <a:r>
              <a:rPr lang="en-US" dirty="0"/>
              <a:t>, depending on the region. Being informed early avoids financial waste and ensures compliance</a:t>
            </a:r>
            <a:endParaRPr lang="en-IE" dirty="0"/>
          </a:p>
        </p:txBody>
      </p:sp>
      <p:pic>
        <p:nvPicPr>
          <p:cNvPr id="10" name="Picture Placeholder 9" descr="A brick building with a fence and vines&#10;&#10;AI-generated content may be incorrect.">
            <a:extLst>
              <a:ext uri="{FF2B5EF4-FFF2-40B4-BE49-F238E27FC236}">
                <a16:creationId xmlns:a16="http://schemas.microsoft.com/office/drawing/2014/main" id="{D6879C7C-E005-D09E-9757-663C35F150FB}"/>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164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062E-D8ED-D708-8B13-C5520014CD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925320F-060B-F95E-80C4-3BAFD283750D}"/>
              </a:ext>
            </a:extLst>
          </p:cNvPr>
          <p:cNvSpPr>
            <a:spLocks noGrp="1"/>
          </p:cNvSpPr>
          <p:nvPr>
            <p:ph type="body" sz="quarter" idx="18"/>
          </p:nvPr>
        </p:nvSpPr>
        <p:spPr>
          <a:xfrm>
            <a:off x="553935" y="1546712"/>
            <a:ext cx="11154829" cy="3499183"/>
          </a:xfrm>
        </p:spPr>
        <p:txBody>
          <a:bodyPr/>
          <a:lstStyle/>
          <a:p>
            <a:pPr>
              <a:spcAft>
                <a:spcPts val="1200"/>
              </a:spcAft>
            </a:pPr>
            <a:r>
              <a:rPr lang="en-US" sz="2600" b="1" dirty="0">
                <a:solidFill>
                  <a:srgbClr val="E96751"/>
                </a:solidFill>
              </a:rPr>
              <a:t>Not all rural land is suitable for alternative tourism accommodation! </a:t>
            </a:r>
          </a:p>
          <a:p>
            <a:pPr>
              <a:spcAft>
                <a:spcPts val="1200"/>
              </a:spcAft>
            </a:pPr>
            <a:r>
              <a:rPr lang="en-US" dirty="0">
                <a:solidFill>
                  <a:srgbClr val="414141"/>
                </a:solidFill>
              </a:rPr>
              <a:t>Launching an alternative accommodation business involves significant capital investment, particularly in securing </a:t>
            </a:r>
            <a:r>
              <a:rPr lang="en-US" b="1" dirty="0">
                <a:solidFill>
                  <a:srgbClr val="414141"/>
                </a:solidFill>
              </a:rPr>
              <a:t>land suitable for development.</a:t>
            </a:r>
            <a:r>
              <a:rPr lang="en-US" dirty="0">
                <a:solidFill>
                  <a:srgbClr val="414141"/>
                </a:solidFill>
              </a:rPr>
              <a:t> This means that, among other things, it must be suitable for alternative tourism accommodation, planning permission can be obtained, and basic infrastructure is in place. </a:t>
            </a:r>
            <a:r>
              <a:rPr lang="en-US" b="1" dirty="0"/>
              <a:t>Key considerations that can significantly impact the cost </a:t>
            </a:r>
            <a:r>
              <a:rPr lang="en-US" dirty="0"/>
              <a:t>include land acquisition (cost), planning fees (including application and associated reports), and site preparation (including roads and utilities)</a:t>
            </a:r>
            <a:r>
              <a:rPr lang="en-US" dirty="0">
                <a:solidFill>
                  <a:srgbClr val="414141"/>
                </a:solidFill>
              </a:rPr>
              <a:t>. </a:t>
            </a:r>
          </a:p>
          <a:p>
            <a:pPr>
              <a:spcAft>
                <a:spcPts val="1200"/>
              </a:spcAft>
            </a:pPr>
            <a:r>
              <a:rPr lang="en-US" b="1" dirty="0">
                <a:solidFill>
                  <a:srgbClr val="414141"/>
                </a:solidFill>
              </a:rPr>
              <a:t>Alternative accommodation planning is a part of general tourism planning but has its own planning laws; </a:t>
            </a:r>
            <a:r>
              <a:rPr lang="en-US" dirty="0">
                <a:solidFill>
                  <a:srgbClr val="414141"/>
                </a:solidFill>
              </a:rPr>
              <a:t>it focuses on land-use, which includes building regulations, legal compliance, community involvement, environmental impact,  and guest experience. Here is what you generally need to consider when planning an alternative tourism accommodation.</a:t>
            </a:r>
          </a:p>
          <a:p>
            <a:pPr>
              <a:spcAft>
                <a:spcPts val="1200"/>
              </a:spcAft>
            </a:pPr>
            <a:endParaRPr lang="en-US" sz="2200" dirty="0"/>
          </a:p>
        </p:txBody>
      </p:sp>
      <p:sp>
        <p:nvSpPr>
          <p:cNvPr id="4" name="Text Placeholder 3">
            <a:extLst>
              <a:ext uri="{FF2B5EF4-FFF2-40B4-BE49-F238E27FC236}">
                <a16:creationId xmlns:a16="http://schemas.microsoft.com/office/drawing/2014/main" id="{067493F5-84C7-BA89-7896-B376711D3114}"/>
              </a:ext>
            </a:extLst>
          </p:cNvPr>
          <p:cNvSpPr>
            <a:spLocks noGrp="1"/>
          </p:cNvSpPr>
          <p:nvPr>
            <p:ph type="body" sz="quarter" idx="16"/>
          </p:nvPr>
        </p:nvSpPr>
        <p:spPr>
          <a:xfrm>
            <a:off x="553935" y="743058"/>
            <a:ext cx="11154829" cy="803654"/>
          </a:xfrm>
        </p:spPr>
        <p:txBody>
          <a:bodyPr/>
          <a:lstStyle/>
          <a:p>
            <a:r>
              <a:rPr lang="en-US" sz="2800" b="0" i="1" dirty="0"/>
              <a:t>Securing Land Suitable for Development</a:t>
            </a:r>
            <a:endParaRPr lang="en-US" sz="2800" b="0" i="1" dirty="0">
              <a:solidFill>
                <a:srgbClr val="494949"/>
              </a:solidFill>
            </a:endParaRPr>
          </a:p>
        </p:txBody>
      </p:sp>
      <p:sp>
        <p:nvSpPr>
          <p:cNvPr id="6" name="Text Placeholder 5">
            <a:extLst>
              <a:ext uri="{FF2B5EF4-FFF2-40B4-BE49-F238E27FC236}">
                <a16:creationId xmlns:a16="http://schemas.microsoft.com/office/drawing/2014/main" id="{07194F18-D064-D2FA-44D4-81C6C98C9F25}"/>
              </a:ext>
            </a:extLst>
          </p:cNvPr>
          <p:cNvSpPr>
            <a:spLocks noGrp="1"/>
          </p:cNvSpPr>
          <p:nvPr>
            <p:ph type="body" sz="quarter" idx="19"/>
          </p:nvPr>
        </p:nvSpPr>
        <p:spPr>
          <a:xfrm>
            <a:off x="553935" y="161727"/>
            <a:ext cx="10614687" cy="803654"/>
          </a:xfrm>
        </p:spPr>
        <p:txBody>
          <a:bodyPr/>
          <a:lstStyle/>
          <a:p>
            <a:r>
              <a:rPr lang="en-GB" sz="3200" dirty="0"/>
              <a:t>Alternative Tourism Accommodation </a:t>
            </a:r>
          </a:p>
        </p:txBody>
      </p:sp>
      <p:sp>
        <p:nvSpPr>
          <p:cNvPr id="3" name="Slide Number Placeholder 5">
            <a:extLst>
              <a:ext uri="{FF2B5EF4-FFF2-40B4-BE49-F238E27FC236}">
                <a16:creationId xmlns:a16="http://schemas.microsoft.com/office/drawing/2014/main" id="{DB7FB070-00A7-EBDC-AE29-C83D69E398E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24</a:t>
            </a:fld>
            <a:endParaRPr lang="fr-CA" dirty="0"/>
          </a:p>
        </p:txBody>
      </p:sp>
      <p:cxnSp>
        <p:nvCxnSpPr>
          <p:cNvPr id="9" name="Straight Connector 8">
            <a:extLst>
              <a:ext uri="{FF2B5EF4-FFF2-40B4-BE49-F238E27FC236}">
                <a16:creationId xmlns:a16="http://schemas.microsoft.com/office/drawing/2014/main" id="{1BD576F7-3755-3D4F-5FFE-8C57A1339C2E}"/>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F4841C-A3A3-F85B-0FC3-845E5A1FC89F}"/>
              </a:ext>
            </a:extLst>
          </p:cNvPr>
          <p:cNvSpPr txBox="1"/>
          <p:nvPr/>
        </p:nvSpPr>
        <p:spPr>
          <a:xfrm>
            <a:off x="1068531" y="5805164"/>
            <a:ext cx="10307103" cy="1252522"/>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2">
                <a:extLst>
                  <a:ext uri="{A12FA001-AC4F-418D-AE19-62706E023703}">
                    <ahyp:hlinkClr xmlns:ahyp="http://schemas.microsoft.com/office/drawing/2018/hyperlinkcolor" val="tx"/>
                  </a:ext>
                </a:extLst>
              </a:hlinkClick>
            </a:endParaRPr>
          </a:p>
          <a:p>
            <a:pPr marL="285750" indent="-285750" algn="l">
              <a:lnSpc>
                <a:spcPts val="2250"/>
              </a:lnSpc>
              <a:buFont typeface="Arial" panose="020B0604020202020204" pitchFamily="34" charset="0"/>
              <a:buChar char="•"/>
            </a:pPr>
            <a:r>
              <a:rPr lang="en-US" sz="1600" i="0" dirty="0">
                <a:solidFill>
                  <a:srgbClr val="00B0F0"/>
                </a:solidFill>
                <a:effectLst/>
                <a:hlinkClick r:id="rId2">
                  <a:extLst>
                    <a:ext uri="{A12FA001-AC4F-418D-AE19-62706E023703}">
                      <ahyp:hlinkClr xmlns:ahyp="http://schemas.microsoft.com/office/drawing/2018/hyperlinkcolor" val="tx"/>
                    </a:ext>
                  </a:extLst>
                </a:hlinkClick>
              </a:rPr>
              <a:t>Tourism Planning: Importance, Benefits, Types &amp; Levels</a:t>
            </a:r>
            <a:r>
              <a:rPr lang="en-US" sz="1600" i="0" dirty="0">
                <a:solidFill>
                  <a:srgbClr val="00B0F0"/>
                </a:solidFill>
                <a:effectLst/>
              </a:rPr>
              <a:t>, 2024</a:t>
            </a:r>
          </a:p>
          <a:p>
            <a:pPr marL="285750" indent="-285750">
              <a:lnSpc>
                <a:spcPts val="2250"/>
              </a:lnSpc>
              <a:buFont typeface="Arial" panose="020B0604020202020204" pitchFamily="34" charset="0"/>
              <a:buChar char="•"/>
            </a:pPr>
            <a:r>
              <a:rPr lang="en-IE" sz="1600" dirty="0">
                <a:solidFill>
                  <a:srgbClr val="00B0F0"/>
                </a:solidFill>
                <a:hlinkClick r:id="rId3">
                  <a:extLst>
                    <a:ext uri="{A12FA001-AC4F-418D-AE19-62706E023703}">
                      <ahyp:hlinkClr xmlns:ahyp="http://schemas.microsoft.com/office/drawing/2018/hyperlinkcolor" val="tx"/>
                    </a:ext>
                  </a:extLst>
                </a:hlinkClick>
              </a:rPr>
              <a:t>Sustainable Tourism: Understanding the Opportunity</a:t>
            </a:r>
            <a:endParaRPr lang="en-IE" sz="1600" dirty="0">
              <a:solidFill>
                <a:srgbClr val="00B0F0"/>
              </a:solidFill>
            </a:endParaRPr>
          </a:p>
          <a:p>
            <a:pPr marL="285750" indent="-285750" algn="l">
              <a:lnSpc>
                <a:spcPts val="2250"/>
              </a:lnSpc>
              <a:buFont typeface="Arial" panose="020B0604020202020204" pitchFamily="34" charset="0"/>
              <a:buChar char="•"/>
            </a:pPr>
            <a:endParaRPr lang="en-US" sz="1600" i="0" dirty="0">
              <a:solidFill>
                <a:srgbClr val="414141"/>
              </a:solidFill>
              <a:effectLst/>
            </a:endParaRPr>
          </a:p>
        </p:txBody>
      </p:sp>
      <p:pic>
        <p:nvPicPr>
          <p:cNvPr id="8" name="Picture 7">
            <a:extLst>
              <a:ext uri="{FF2B5EF4-FFF2-40B4-BE49-F238E27FC236}">
                <a16:creationId xmlns:a16="http://schemas.microsoft.com/office/drawing/2014/main" id="{A6816711-55E6-DC31-E75E-99C489948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525" y="5929605"/>
            <a:ext cx="850589" cy="846711"/>
          </a:xfrm>
          <a:prstGeom prst="rect">
            <a:avLst/>
          </a:prstGeom>
        </p:spPr>
      </p:pic>
    </p:spTree>
    <p:extLst>
      <p:ext uri="{BB962C8B-B14F-4D97-AF65-F5344CB8AC3E}">
        <p14:creationId xmlns:p14="http://schemas.microsoft.com/office/powerpoint/2010/main" val="4234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3664-DFF9-ABDF-ED30-031F0E2CE47D}"/>
              </a:ext>
            </a:extLst>
          </p:cNvPr>
          <p:cNvSpPr>
            <a:spLocks noGrp="1"/>
          </p:cNvSpPr>
          <p:nvPr>
            <p:ph type="body" sz="quarter" idx="16"/>
          </p:nvPr>
        </p:nvSpPr>
        <p:spPr>
          <a:xfrm>
            <a:off x="788656" y="199432"/>
            <a:ext cx="10614687" cy="803654"/>
          </a:xfrm>
        </p:spPr>
        <p:txBody>
          <a:bodyPr/>
          <a:lstStyle/>
          <a:p>
            <a:r>
              <a:rPr lang="en-IE" sz="3200" dirty="0"/>
              <a:t>Planning &amp; Zoning Components Checklist</a:t>
            </a:r>
          </a:p>
        </p:txBody>
      </p:sp>
      <p:graphicFrame>
        <p:nvGraphicFramePr>
          <p:cNvPr id="5" name="Table 4">
            <a:extLst>
              <a:ext uri="{FF2B5EF4-FFF2-40B4-BE49-F238E27FC236}">
                <a16:creationId xmlns:a16="http://schemas.microsoft.com/office/drawing/2014/main" id="{0400E73E-4927-E6E4-CE4D-6E4816826F95}"/>
              </a:ext>
            </a:extLst>
          </p:cNvPr>
          <p:cNvGraphicFramePr>
            <a:graphicFrameLocks noGrp="1"/>
          </p:cNvGraphicFramePr>
          <p:nvPr>
            <p:extLst>
              <p:ext uri="{D42A27DB-BD31-4B8C-83A1-F6EECF244321}">
                <p14:modId xmlns:p14="http://schemas.microsoft.com/office/powerpoint/2010/main" val="3299706146"/>
              </p:ext>
            </p:extLst>
          </p:nvPr>
        </p:nvGraphicFramePr>
        <p:xfrm>
          <a:off x="774803" y="915780"/>
          <a:ext cx="10934700" cy="5624292"/>
        </p:xfrm>
        <a:graphic>
          <a:graphicData uri="http://schemas.openxmlformats.org/drawingml/2006/table">
            <a:tbl>
              <a:tblPr/>
              <a:tblGrid>
                <a:gridCol w="3552825">
                  <a:extLst>
                    <a:ext uri="{9D8B030D-6E8A-4147-A177-3AD203B41FA5}">
                      <a16:colId xmlns:a16="http://schemas.microsoft.com/office/drawing/2014/main" val="1770158122"/>
                    </a:ext>
                  </a:extLst>
                </a:gridCol>
                <a:gridCol w="7381875">
                  <a:extLst>
                    <a:ext uri="{9D8B030D-6E8A-4147-A177-3AD203B41FA5}">
                      <a16:colId xmlns:a16="http://schemas.microsoft.com/office/drawing/2014/main" val="2958452235"/>
                    </a:ext>
                  </a:extLst>
                </a:gridCol>
              </a:tblGrid>
              <a:tr h="280731">
                <a:tc>
                  <a:txBody>
                    <a:bodyPr/>
                    <a:lstStyle/>
                    <a:p>
                      <a:r>
                        <a:rPr lang="en-IE" sz="2200" b="1" dirty="0">
                          <a:solidFill>
                            <a:schemeClr val="bg1"/>
                          </a:solidFill>
                        </a:rPr>
                        <a:t>Component</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What to Consider</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3206585089"/>
                  </a:ext>
                </a:extLst>
              </a:tr>
              <a:tr h="280731">
                <a:tc>
                  <a:txBody>
                    <a:bodyPr/>
                    <a:lstStyle/>
                    <a:p>
                      <a:r>
                        <a:rPr lang="en-IE" sz="2100" b="1" dirty="0">
                          <a:solidFill>
                            <a:schemeClr val="bg1"/>
                          </a:solidFill>
                        </a:rPr>
                        <a:t>Site &amp; Location</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Access, zoning, natural features, views, privacy</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082726"/>
                  </a:ext>
                </a:extLst>
              </a:tr>
              <a:tr h="280731">
                <a:tc>
                  <a:txBody>
                    <a:bodyPr/>
                    <a:lstStyle/>
                    <a:p>
                      <a:r>
                        <a:rPr lang="en-IE" sz="2100" b="1" dirty="0">
                          <a:solidFill>
                            <a:schemeClr val="bg1"/>
                          </a:solidFill>
                        </a:rPr>
                        <a:t>Type of Accommodation</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Pods, cabins, converted barns, treehouses, yurts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861047"/>
                  </a:ext>
                </a:extLst>
              </a:tr>
              <a:tr h="491280">
                <a:tc>
                  <a:txBody>
                    <a:bodyPr/>
                    <a:lstStyle/>
                    <a:p>
                      <a:r>
                        <a:rPr lang="en-IE" sz="2100" b="1" dirty="0">
                          <a:solidFill>
                            <a:schemeClr val="bg1"/>
                          </a:solidFill>
                        </a:rPr>
                        <a:t>Infrastructure and Utilities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Roads, access, electricity, water, waste, energy efficiency.</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669960"/>
                  </a:ext>
                </a:extLst>
              </a:tr>
              <a:tr h="491280">
                <a:tc>
                  <a:txBody>
                    <a:bodyPr/>
                    <a:lstStyle/>
                    <a:p>
                      <a:r>
                        <a:rPr lang="en-IE" sz="2100" b="1" dirty="0">
                          <a:solidFill>
                            <a:schemeClr val="bg1"/>
                          </a:solidFill>
                        </a:rPr>
                        <a:t>Target Market</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Eco-tourists, wellness </a:t>
                      </a:r>
                      <a:r>
                        <a:rPr lang="en-US" sz="2100" dirty="0" err="1">
                          <a:solidFill>
                            <a:srgbClr val="494949"/>
                          </a:solidFill>
                        </a:rPr>
                        <a:t>travellers</a:t>
                      </a:r>
                      <a:r>
                        <a:rPr lang="en-US" sz="2100" dirty="0">
                          <a:solidFill>
                            <a:srgbClr val="494949"/>
                          </a:solidFill>
                        </a:rPr>
                        <a:t>, families, remote workers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1328464"/>
                  </a:ext>
                </a:extLst>
              </a:tr>
              <a:tr h="491280">
                <a:tc>
                  <a:txBody>
                    <a:bodyPr/>
                    <a:lstStyle/>
                    <a:p>
                      <a:r>
                        <a:rPr lang="en-IE" sz="2100" b="1" dirty="0">
                          <a:solidFill>
                            <a:schemeClr val="bg1"/>
                          </a:solidFill>
                        </a:rPr>
                        <a:t>Experience Design</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Nature trails, farm visits, cultural workshops, wellness services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2541043"/>
                  </a:ext>
                </a:extLst>
              </a:tr>
              <a:tr h="491280">
                <a:tc>
                  <a:txBody>
                    <a:bodyPr/>
                    <a:lstStyle/>
                    <a:p>
                      <a:r>
                        <a:rPr lang="en-IE" sz="2100" b="1" dirty="0">
                          <a:solidFill>
                            <a:schemeClr val="bg1"/>
                          </a:solidFill>
                        </a:rPr>
                        <a:t>Sustainability</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Compost toilets, rainwater harvesting, solar power, local sourcing</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094329"/>
                  </a:ext>
                </a:extLst>
              </a:tr>
              <a:tr h="491280">
                <a:tc>
                  <a:txBody>
                    <a:bodyPr/>
                    <a:lstStyle/>
                    <a:p>
                      <a:r>
                        <a:rPr lang="en-IE" sz="2100" b="1" dirty="0">
                          <a:solidFill>
                            <a:schemeClr val="bg1"/>
                          </a:solidFill>
                        </a:rPr>
                        <a:t>Legal &amp; Regulatory</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Planning permission, building regulations, tourism licensing</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549359"/>
                  </a:ext>
                </a:extLst>
              </a:tr>
              <a:tr h="280731">
                <a:tc>
                  <a:txBody>
                    <a:bodyPr/>
                    <a:lstStyle/>
                    <a:p>
                      <a:r>
                        <a:rPr lang="en-IE" sz="2100" b="1" dirty="0">
                          <a:solidFill>
                            <a:schemeClr val="bg1"/>
                          </a:solidFill>
                        </a:rPr>
                        <a:t>Financial Planning</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Setup costs, ROI, funding sources, contingency budget</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701240"/>
                  </a:ext>
                </a:extLst>
              </a:tr>
              <a:tr h="280731">
                <a:tc>
                  <a:txBody>
                    <a:bodyPr/>
                    <a:lstStyle/>
                    <a:p>
                      <a:r>
                        <a:rPr lang="en-IE" sz="2100" b="1" dirty="0">
                          <a:solidFill>
                            <a:schemeClr val="bg1"/>
                          </a:solidFill>
                        </a:rPr>
                        <a:t>Partnerships</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Local artisans, guides, farmers, wellness practitioners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284144"/>
                  </a:ext>
                </a:extLst>
              </a:tr>
              <a:tr h="491280">
                <a:tc>
                  <a:txBody>
                    <a:bodyPr/>
                    <a:lstStyle/>
                    <a:p>
                      <a:r>
                        <a:rPr lang="en-IE" sz="2100" b="1" dirty="0">
                          <a:solidFill>
                            <a:schemeClr val="bg1"/>
                          </a:solidFill>
                        </a:rPr>
                        <a:t>Promotion</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Digital presence, photography, storytelling, guest reviews</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900871"/>
                  </a:ext>
                </a:extLst>
              </a:tr>
              <a:tr h="491280">
                <a:tc>
                  <a:txBody>
                    <a:bodyPr/>
                    <a:lstStyle/>
                    <a:p>
                      <a:r>
                        <a:rPr lang="en-IE" sz="2100" b="1" dirty="0">
                          <a:solidFill>
                            <a:schemeClr val="bg1"/>
                          </a:solidFill>
                        </a:rPr>
                        <a:t>Monitoring</a:t>
                      </a:r>
                      <a:endParaRPr lang="en-IE" sz="2100" dirty="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100" dirty="0">
                          <a:solidFill>
                            <a:srgbClr val="494949"/>
                          </a:solidFill>
                        </a:rPr>
                        <a:t>KPIs: occupancy rate, income, repeat bookings, community feedback</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232826"/>
                  </a:ext>
                </a:extLst>
              </a:tr>
            </a:tbl>
          </a:graphicData>
        </a:graphic>
      </p:graphicFrame>
    </p:spTree>
    <p:extLst>
      <p:ext uri="{BB962C8B-B14F-4D97-AF65-F5344CB8AC3E}">
        <p14:creationId xmlns:p14="http://schemas.microsoft.com/office/powerpoint/2010/main" val="413347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DC3F-7398-5484-AFA8-88525BB91DA3}"/>
            </a:ext>
          </a:extLst>
        </p:cNvPr>
        <p:cNvGrpSpPr/>
        <p:nvPr/>
      </p:nvGrpSpPr>
      <p:grpSpPr>
        <a:xfrm>
          <a:off x="0" y="0"/>
          <a:ext cx="0" cy="0"/>
          <a:chOff x="0" y="0"/>
          <a:chExt cx="0" cy="0"/>
        </a:xfrm>
      </p:grpSpPr>
      <p:sp>
        <p:nvSpPr>
          <p:cNvPr id="16" name="Text Placeholder 7">
            <a:extLst>
              <a:ext uri="{FF2B5EF4-FFF2-40B4-BE49-F238E27FC236}">
                <a16:creationId xmlns:a16="http://schemas.microsoft.com/office/drawing/2014/main" id="{BD1AE71A-5F80-4731-B871-C8D696953CB3}"/>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sp>
        <p:nvSpPr>
          <p:cNvPr id="2" name="Text Placeholder 6">
            <a:extLst>
              <a:ext uri="{FF2B5EF4-FFF2-40B4-BE49-F238E27FC236}">
                <a16:creationId xmlns:a16="http://schemas.microsoft.com/office/drawing/2014/main" id="{85101CBA-C200-182D-9381-3ED9BA7C7B41}"/>
              </a:ext>
            </a:extLst>
          </p:cNvPr>
          <p:cNvSpPr>
            <a:spLocks noGrp="1"/>
          </p:cNvSpPr>
          <p:nvPr>
            <p:ph type="body" sz="quarter" idx="18"/>
          </p:nvPr>
        </p:nvSpPr>
        <p:spPr>
          <a:xfrm>
            <a:off x="675020" y="3320051"/>
            <a:ext cx="2777476" cy="1049221"/>
          </a:xfrm>
        </p:spPr>
        <p:txBody>
          <a:bodyPr/>
          <a:lstStyle/>
          <a:p>
            <a:pPr algn="ctr"/>
            <a:r>
              <a:rPr lang="en-US" sz="2600" b="0" dirty="0"/>
              <a:t>Go to Your Local Tourism Planning Office </a:t>
            </a:r>
          </a:p>
          <a:p>
            <a:pPr algn="ctr">
              <a:lnSpc>
                <a:spcPct val="100000"/>
              </a:lnSpc>
            </a:pPr>
            <a:endParaRPr lang="en-IE" sz="2600" dirty="0"/>
          </a:p>
        </p:txBody>
      </p:sp>
      <p:sp>
        <p:nvSpPr>
          <p:cNvPr id="3" name="Text Placeholder 7">
            <a:extLst>
              <a:ext uri="{FF2B5EF4-FFF2-40B4-BE49-F238E27FC236}">
                <a16:creationId xmlns:a16="http://schemas.microsoft.com/office/drawing/2014/main" id="{5B0658CD-54C3-9FF6-F9C5-D72A4FBDD3C8}"/>
              </a:ext>
            </a:extLst>
          </p:cNvPr>
          <p:cNvSpPr>
            <a:spLocks noGrp="1"/>
          </p:cNvSpPr>
          <p:nvPr>
            <p:ph type="body" sz="quarter" idx="19"/>
          </p:nvPr>
        </p:nvSpPr>
        <p:spPr>
          <a:xfrm>
            <a:off x="391600" y="2199700"/>
            <a:ext cx="3356968" cy="385564"/>
          </a:xfrm>
        </p:spPr>
        <p:txBody>
          <a:bodyPr/>
          <a:lstStyle/>
          <a:p>
            <a:pPr algn="ctr"/>
            <a:r>
              <a:rPr lang="en-US" sz="2800" dirty="0"/>
              <a:t>Selecting the Right Site &amp; Location</a:t>
            </a:r>
          </a:p>
        </p:txBody>
      </p:sp>
      <p:sp>
        <p:nvSpPr>
          <p:cNvPr id="8" name="Rectangle: Rounded Corners 7">
            <a:extLst>
              <a:ext uri="{FF2B5EF4-FFF2-40B4-BE49-F238E27FC236}">
                <a16:creationId xmlns:a16="http://schemas.microsoft.com/office/drawing/2014/main" id="{24430FBD-A79E-BFA9-DEE9-DC95A519F0AE}"/>
              </a:ext>
            </a:extLst>
          </p:cNvPr>
          <p:cNvSpPr/>
          <p:nvPr/>
        </p:nvSpPr>
        <p:spPr>
          <a:xfrm>
            <a:off x="165116" y="4882941"/>
            <a:ext cx="3797283" cy="1714110"/>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7 </a:t>
            </a:r>
            <a:r>
              <a:rPr lang="en-IE" sz="3600" dirty="0">
                <a:solidFill>
                  <a:schemeClr val="bg1"/>
                </a:solidFill>
                <a:cs typeface="Aharoni" panose="02010803020104030203" pitchFamily="2" charset="-79"/>
              </a:rPr>
              <a:t>(€)</a:t>
            </a:r>
          </a:p>
          <a:p>
            <a:pPr algn="ctr">
              <a:spcAft>
                <a:spcPts val="600"/>
              </a:spcAft>
            </a:pPr>
            <a:r>
              <a:rPr lang="en-US" sz="2800" dirty="0">
                <a:solidFill>
                  <a:schemeClr val="bg1"/>
                </a:solidFill>
                <a:cs typeface="Aharoni" panose="02010803020104030203" pitchFamily="2" charset="-79"/>
              </a:rPr>
              <a:t>Find out where you can legally build.</a:t>
            </a:r>
            <a:endParaRPr lang="en-IE" sz="2800" dirty="0">
              <a:solidFill>
                <a:schemeClr val="bg1"/>
              </a:solidFill>
              <a:cs typeface="Aharoni" panose="02010803020104030203" pitchFamily="2" charset="-79"/>
            </a:endParaRPr>
          </a:p>
        </p:txBody>
      </p:sp>
      <p:sp>
        <p:nvSpPr>
          <p:cNvPr id="9" name="Text Placeholder 7">
            <a:extLst>
              <a:ext uri="{FF2B5EF4-FFF2-40B4-BE49-F238E27FC236}">
                <a16:creationId xmlns:a16="http://schemas.microsoft.com/office/drawing/2014/main" id="{1B7B28A6-B288-1C2E-B10D-C1EF22C7AD57}"/>
              </a:ext>
            </a:extLst>
          </p:cNvPr>
          <p:cNvSpPr txBox="1">
            <a:spLocks/>
          </p:cNvSpPr>
          <p:nvPr/>
        </p:nvSpPr>
        <p:spPr>
          <a:xfrm>
            <a:off x="4225909" y="1383758"/>
            <a:ext cx="7800975" cy="3499183"/>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b="0" dirty="0">
                <a:solidFill>
                  <a:srgbClr val="494949"/>
                </a:solidFill>
              </a:rPr>
              <a:t>Ensure the land is </a:t>
            </a:r>
            <a:r>
              <a:rPr lang="en-US" sz="2200" dirty="0">
                <a:solidFill>
                  <a:srgbClr val="494949"/>
                </a:solidFill>
              </a:rPr>
              <a:t>properly zoned for tourist lodging </a:t>
            </a:r>
            <a:r>
              <a:rPr lang="en-US" sz="2200" b="0" dirty="0">
                <a:solidFill>
                  <a:srgbClr val="494949"/>
                </a:solidFill>
              </a:rPr>
              <a:t>and secure all required permits and planning permissions </a:t>
            </a:r>
            <a:r>
              <a:rPr lang="en-US" sz="2200" i="1" dirty="0">
                <a:solidFill>
                  <a:srgbClr val="E96751"/>
                </a:solidFill>
              </a:rPr>
              <a:t>before</a:t>
            </a:r>
            <a:r>
              <a:rPr lang="en-US" sz="2200" b="0" dirty="0">
                <a:solidFill>
                  <a:srgbClr val="494949"/>
                </a:solidFill>
              </a:rPr>
              <a:t> development. </a:t>
            </a:r>
          </a:p>
          <a:p>
            <a:pPr>
              <a:spcAft>
                <a:spcPts val="1200"/>
              </a:spcAft>
            </a:pPr>
            <a:r>
              <a:rPr lang="en-US" sz="2200" b="0" dirty="0">
                <a:solidFill>
                  <a:srgbClr val="494949"/>
                </a:solidFill>
              </a:rPr>
              <a:t>Before you can bring your alternative tourism accommodation idea to life—whether it’s a glamping pod, eco-retreat, tiny house, or heritage guesthouse—you need to carefully consider </a:t>
            </a:r>
            <a:r>
              <a:rPr lang="en-US" sz="2200" dirty="0">
                <a:solidFill>
                  <a:srgbClr val="494949"/>
                </a:solidFill>
              </a:rPr>
              <a:t>where you’ll build</a:t>
            </a:r>
            <a:r>
              <a:rPr lang="en-US" sz="2200" b="0" dirty="0">
                <a:solidFill>
                  <a:srgbClr val="494949"/>
                </a:solidFill>
              </a:rPr>
              <a:t> and </a:t>
            </a:r>
            <a:r>
              <a:rPr lang="en-US" sz="2200" dirty="0">
                <a:solidFill>
                  <a:srgbClr val="494949"/>
                </a:solidFill>
              </a:rPr>
              <a:t>what permissions are required</a:t>
            </a:r>
            <a:r>
              <a:rPr lang="en-US" sz="2200" b="0" dirty="0">
                <a:solidFill>
                  <a:srgbClr val="494949"/>
                </a:solidFill>
              </a:rPr>
              <a:t>. </a:t>
            </a:r>
          </a:p>
          <a:p>
            <a:pPr>
              <a:spcAft>
                <a:spcPts val="1200"/>
              </a:spcAft>
            </a:pPr>
            <a:r>
              <a:rPr lang="en-US" sz="2200" dirty="0">
                <a:solidFill>
                  <a:srgbClr val="494949"/>
                </a:solidFill>
              </a:rPr>
              <a:t>Every country has unique planning, zoning, and regulatory frameworks </a:t>
            </a:r>
            <a:r>
              <a:rPr lang="en-US" sz="2200" b="0" dirty="0">
                <a:solidFill>
                  <a:srgbClr val="494949"/>
                </a:solidFill>
              </a:rPr>
              <a:t>that determine what type of accommodation can be developed, how it must be built, and whether it's allowed at all on a specific site. </a:t>
            </a:r>
          </a:p>
          <a:p>
            <a:pPr>
              <a:spcAft>
                <a:spcPts val="1200"/>
              </a:spcAft>
            </a:pPr>
            <a:r>
              <a:rPr lang="en-US" sz="2200" dirty="0">
                <a:solidFill>
                  <a:srgbClr val="494949"/>
                </a:solidFill>
              </a:rPr>
              <a:t>Choosing the right land, </a:t>
            </a:r>
            <a:r>
              <a:rPr lang="en-US" sz="2200" b="0" dirty="0">
                <a:solidFill>
                  <a:srgbClr val="494949"/>
                </a:solidFill>
              </a:rPr>
              <a:t>understanding local zoning laws, securing planning permission, and complying with relevant regulations will not only </a:t>
            </a:r>
            <a:r>
              <a:rPr lang="en-US" sz="2200" dirty="0">
                <a:solidFill>
                  <a:srgbClr val="494949"/>
                </a:solidFill>
              </a:rPr>
              <a:t>ensure your project is legal and insurable </a:t>
            </a:r>
            <a:r>
              <a:rPr lang="en-US" sz="2200" b="0" dirty="0">
                <a:solidFill>
                  <a:srgbClr val="494949"/>
                </a:solidFill>
              </a:rPr>
              <a:t>but also save you time, money, and stress in the long run.</a:t>
            </a:r>
            <a:endParaRPr lang="en-IE" sz="2200" b="0" dirty="0">
              <a:solidFill>
                <a:srgbClr val="494949"/>
              </a:solidFill>
            </a:endParaRPr>
          </a:p>
        </p:txBody>
      </p:sp>
      <p:sp>
        <p:nvSpPr>
          <p:cNvPr id="10" name="Text Placeholder 6">
            <a:extLst>
              <a:ext uri="{FF2B5EF4-FFF2-40B4-BE49-F238E27FC236}">
                <a16:creationId xmlns:a16="http://schemas.microsoft.com/office/drawing/2014/main" id="{63C4302D-06D1-6D0B-5500-B9436EAB1D1B}"/>
              </a:ext>
            </a:extLst>
          </p:cNvPr>
          <p:cNvSpPr>
            <a:spLocks noGrp="1"/>
          </p:cNvSpPr>
          <p:nvPr>
            <p:ph type="body" sz="quarter" idx="16"/>
          </p:nvPr>
        </p:nvSpPr>
        <p:spPr>
          <a:xfrm>
            <a:off x="4257675" y="215915"/>
            <a:ext cx="7581900" cy="803654"/>
          </a:xfrm>
        </p:spPr>
        <p:txBody>
          <a:bodyPr/>
          <a:lstStyle/>
          <a:p>
            <a:r>
              <a:rPr lang="en-US" sz="2400" dirty="0">
                <a:solidFill>
                  <a:srgbClr val="E96751"/>
                </a:solidFill>
              </a:rPr>
              <a:t>Local tourism zoning and planning are critical foundations when developing an ATA. Avoid hidden costs from zoning or refusal; compliance saves time and money. </a:t>
            </a:r>
          </a:p>
          <a:p>
            <a:endParaRPr lang="en-IE" sz="2400" dirty="0">
              <a:solidFill>
                <a:srgbClr val="E96751"/>
              </a:solidFill>
            </a:endParaRPr>
          </a:p>
        </p:txBody>
      </p:sp>
      <p:pic>
        <p:nvPicPr>
          <p:cNvPr id="12" name="Picture 11" descr="A person standing in a room with wood beams&#10;&#10;AI-generated content may be incorrect.">
            <a:extLst>
              <a:ext uri="{FF2B5EF4-FFF2-40B4-BE49-F238E27FC236}">
                <a16:creationId xmlns:a16="http://schemas.microsoft.com/office/drawing/2014/main" id="{3F2D657E-C1B3-3956-FC57-62BB5E758FF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6819" y="9037"/>
            <a:ext cx="3142175" cy="1953113"/>
          </a:xfrm>
          <a:prstGeom prst="rect">
            <a:avLst/>
          </a:prstGeom>
        </p:spPr>
      </p:pic>
    </p:spTree>
    <p:extLst>
      <p:ext uri="{BB962C8B-B14F-4D97-AF65-F5344CB8AC3E}">
        <p14:creationId xmlns:p14="http://schemas.microsoft.com/office/powerpoint/2010/main" val="96435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DB49-CC18-39F4-08C9-733F7B668925}"/>
            </a:ext>
          </a:extLst>
        </p:cNvPr>
        <p:cNvGrpSpPr/>
        <p:nvPr/>
      </p:nvGrpSpPr>
      <p:grpSpPr>
        <a:xfrm>
          <a:off x="0" y="0"/>
          <a:ext cx="0" cy="0"/>
          <a:chOff x="0" y="0"/>
          <a:chExt cx="0" cy="0"/>
        </a:xfrm>
      </p:grpSpPr>
      <p:sp>
        <p:nvSpPr>
          <p:cNvPr id="16" name="Text Placeholder 7">
            <a:extLst>
              <a:ext uri="{FF2B5EF4-FFF2-40B4-BE49-F238E27FC236}">
                <a16:creationId xmlns:a16="http://schemas.microsoft.com/office/drawing/2014/main" id="{7CD93F79-1703-FDF5-DB2F-9CDB6EAE2CBC}"/>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sp>
        <p:nvSpPr>
          <p:cNvPr id="18" name="Text Placeholder 2">
            <a:extLst>
              <a:ext uri="{FF2B5EF4-FFF2-40B4-BE49-F238E27FC236}">
                <a16:creationId xmlns:a16="http://schemas.microsoft.com/office/drawing/2014/main" id="{31264F7B-A201-87CE-5FBC-44AB55353927}"/>
              </a:ext>
            </a:extLst>
          </p:cNvPr>
          <p:cNvSpPr txBox="1">
            <a:spLocks/>
          </p:cNvSpPr>
          <p:nvPr/>
        </p:nvSpPr>
        <p:spPr>
          <a:xfrm>
            <a:off x="4181653" y="247703"/>
            <a:ext cx="771507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400" b="1" dirty="0">
                <a:solidFill>
                  <a:srgbClr val="E96751"/>
                </a:solidFill>
              </a:rPr>
              <a:t>Skipping this can lead to shutdowns or fines—ensuring legal and long-term viability is crucial. </a:t>
            </a:r>
          </a:p>
          <a:p>
            <a:pPr>
              <a:lnSpc>
                <a:spcPct val="100000"/>
              </a:lnSpc>
              <a:spcAft>
                <a:spcPts val="1200"/>
              </a:spcAft>
            </a:pPr>
            <a:r>
              <a:rPr lang="en-US" sz="2200" b="1" dirty="0">
                <a:solidFill>
                  <a:srgbClr val="494949"/>
                </a:solidFill>
              </a:rPr>
              <a:t>You will need to first call your local Council and Tourism Planning Office </a:t>
            </a:r>
            <a:r>
              <a:rPr lang="en-US" sz="2200" dirty="0">
                <a:solidFill>
                  <a:srgbClr val="494949"/>
                </a:solidFill>
              </a:rPr>
              <a:t>to determine what you’re legally allowed to build, where you can build it, and how your project fits within the local tourism zones, environment and community planning. </a:t>
            </a:r>
          </a:p>
          <a:p>
            <a:pPr>
              <a:lnSpc>
                <a:spcPct val="100000"/>
              </a:lnSpc>
              <a:spcAft>
                <a:spcPts val="1200"/>
              </a:spcAft>
            </a:pPr>
            <a:r>
              <a:rPr lang="en-US" sz="2200" dirty="0">
                <a:solidFill>
                  <a:srgbClr val="494949"/>
                </a:solidFill>
              </a:rPr>
              <a:t>Remember, </a:t>
            </a:r>
            <a:r>
              <a:rPr lang="en-US" sz="2200" b="1" dirty="0">
                <a:solidFill>
                  <a:srgbClr val="494949"/>
                </a:solidFill>
              </a:rPr>
              <a:t>unlike traditional accommodations</a:t>
            </a:r>
            <a:r>
              <a:rPr lang="en-US" sz="2200" dirty="0">
                <a:solidFill>
                  <a:srgbClr val="494949"/>
                </a:solidFill>
              </a:rPr>
              <a:t>, ATAs often rely on rural, natural, or heritage-rich locations—areas that may fall under strict zoning laws or be designated as protected land. </a:t>
            </a:r>
          </a:p>
          <a:p>
            <a:pPr>
              <a:lnSpc>
                <a:spcPct val="100000"/>
              </a:lnSpc>
              <a:spcAft>
                <a:spcPts val="1200"/>
              </a:spcAft>
            </a:pPr>
            <a:r>
              <a:rPr lang="en-US" sz="2200" dirty="0">
                <a:solidFill>
                  <a:srgbClr val="494949"/>
                </a:solidFill>
              </a:rPr>
              <a:t>These regulations are designed to ensure developments are safe, environmentally sound, and aligned with broader community goals. Securing proper permissions early avoids</a:t>
            </a:r>
            <a:r>
              <a:rPr lang="en-US" sz="2200" b="1" dirty="0">
                <a:solidFill>
                  <a:srgbClr val="494949"/>
                </a:solidFill>
              </a:rPr>
              <a:t> costly delays</a:t>
            </a:r>
            <a:r>
              <a:rPr lang="en-US" sz="2200" dirty="0">
                <a:solidFill>
                  <a:srgbClr val="494949"/>
                </a:solidFill>
              </a:rPr>
              <a:t>, fines, or </a:t>
            </a:r>
            <a:r>
              <a:rPr lang="en-US" sz="2200" b="1" dirty="0">
                <a:solidFill>
                  <a:srgbClr val="494949"/>
                </a:solidFill>
              </a:rPr>
              <a:t>forced removal, </a:t>
            </a:r>
            <a:r>
              <a:rPr lang="en-US" sz="2200" dirty="0">
                <a:solidFill>
                  <a:srgbClr val="494949"/>
                </a:solidFill>
              </a:rPr>
              <a:t>and it’s also key to securing funding, </a:t>
            </a:r>
            <a:r>
              <a:rPr lang="en-US" sz="2200" b="1" dirty="0">
                <a:solidFill>
                  <a:srgbClr val="494949"/>
                </a:solidFill>
              </a:rPr>
              <a:t>insurance, </a:t>
            </a:r>
            <a:r>
              <a:rPr lang="en-US" sz="2200" dirty="0">
                <a:solidFill>
                  <a:srgbClr val="494949"/>
                </a:solidFill>
              </a:rPr>
              <a:t>and </a:t>
            </a:r>
            <a:r>
              <a:rPr lang="en-US" sz="2200" b="1" dirty="0">
                <a:solidFill>
                  <a:srgbClr val="494949"/>
                </a:solidFill>
              </a:rPr>
              <a:t>future scalability</a:t>
            </a:r>
            <a:r>
              <a:rPr lang="en-US" sz="2200" dirty="0">
                <a:solidFill>
                  <a:srgbClr val="494949"/>
                </a:solidFill>
              </a:rPr>
              <a:t>. Without the </a:t>
            </a:r>
            <a:r>
              <a:rPr lang="en-US" sz="2200" b="1" dirty="0">
                <a:solidFill>
                  <a:srgbClr val="494949"/>
                </a:solidFill>
              </a:rPr>
              <a:t>correct zoning, </a:t>
            </a:r>
            <a:r>
              <a:rPr lang="en-US" sz="2200" dirty="0">
                <a:solidFill>
                  <a:srgbClr val="494949"/>
                </a:solidFill>
              </a:rPr>
              <a:t>your site might prohibit tourism activities altogether, and without planning permission, even semi-permanent units like glamping pods or eco-cabins can be deemed illegal. </a:t>
            </a:r>
          </a:p>
          <a:p>
            <a:pPr>
              <a:lnSpc>
                <a:spcPct val="100000"/>
              </a:lnSpc>
              <a:spcAft>
                <a:spcPts val="1200"/>
              </a:spcAft>
            </a:pPr>
            <a:endParaRPr lang="en-US" sz="2200" dirty="0">
              <a:solidFill>
                <a:srgbClr val="494949"/>
              </a:solidFill>
            </a:endParaRPr>
          </a:p>
        </p:txBody>
      </p:sp>
      <p:sp>
        <p:nvSpPr>
          <p:cNvPr id="2" name="Text Placeholder 6">
            <a:extLst>
              <a:ext uri="{FF2B5EF4-FFF2-40B4-BE49-F238E27FC236}">
                <a16:creationId xmlns:a16="http://schemas.microsoft.com/office/drawing/2014/main" id="{CFDC5BE9-F3D1-9A96-A3E2-F5F4661D30C2}"/>
              </a:ext>
            </a:extLst>
          </p:cNvPr>
          <p:cNvSpPr>
            <a:spLocks noGrp="1"/>
          </p:cNvSpPr>
          <p:nvPr>
            <p:ph type="body" sz="quarter" idx="18"/>
          </p:nvPr>
        </p:nvSpPr>
        <p:spPr>
          <a:xfrm>
            <a:off x="675020" y="3320051"/>
            <a:ext cx="2777476" cy="1049221"/>
          </a:xfrm>
        </p:spPr>
        <p:txBody>
          <a:bodyPr/>
          <a:lstStyle/>
          <a:p>
            <a:pPr algn="ctr"/>
            <a:r>
              <a:rPr lang="en-US" sz="2600" b="0" dirty="0"/>
              <a:t>Go to Your Local Tourism Planning Office </a:t>
            </a:r>
          </a:p>
          <a:p>
            <a:pPr algn="ctr">
              <a:lnSpc>
                <a:spcPct val="100000"/>
              </a:lnSpc>
            </a:pPr>
            <a:endParaRPr lang="en-IE" sz="2600" dirty="0"/>
          </a:p>
        </p:txBody>
      </p:sp>
      <p:sp>
        <p:nvSpPr>
          <p:cNvPr id="3" name="Text Placeholder 7">
            <a:extLst>
              <a:ext uri="{FF2B5EF4-FFF2-40B4-BE49-F238E27FC236}">
                <a16:creationId xmlns:a16="http://schemas.microsoft.com/office/drawing/2014/main" id="{B74AABAB-6A47-C3B0-A27A-C88667AEA581}"/>
              </a:ext>
            </a:extLst>
          </p:cNvPr>
          <p:cNvSpPr>
            <a:spLocks noGrp="1"/>
          </p:cNvSpPr>
          <p:nvPr>
            <p:ph type="body" sz="quarter" idx="19"/>
          </p:nvPr>
        </p:nvSpPr>
        <p:spPr>
          <a:xfrm>
            <a:off x="391600" y="2199700"/>
            <a:ext cx="3356968" cy="385564"/>
          </a:xfrm>
        </p:spPr>
        <p:txBody>
          <a:bodyPr/>
          <a:lstStyle/>
          <a:p>
            <a:pPr algn="ctr"/>
            <a:r>
              <a:rPr lang="en-US" sz="2800" dirty="0"/>
              <a:t>Find Where You Can Build!</a:t>
            </a:r>
          </a:p>
        </p:txBody>
      </p:sp>
      <p:pic>
        <p:nvPicPr>
          <p:cNvPr id="5" name="Picture 4" descr="A person with a backpack on a dirt path&#10;&#10;AI-generated content may be incorrect.">
            <a:extLst>
              <a:ext uri="{FF2B5EF4-FFF2-40B4-BE49-F238E27FC236}">
                <a16:creationId xmlns:a16="http://schemas.microsoft.com/office/drawing/2014/main" id="{4010E2EB-1D11-57FF-1759-06C0EECAF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600" y="56104"/>
            <a:ext cx="3177395" cy="1787285"/>
          </a:xfrm>
          <a:prstGeom prst="rect">
            <a:avLst/>
          </a:prstGeom>
        </p:spPr>
      </p:pic>
      <p:sp>
        <p:nvSpPr>
          <p:cNvPr id="8" name="Rectangle: Rounded Corners 7">
            <a:extLst>
              <a:ext uri="{FF2B5EF4-FFF2-40B4-BE49-F238E27FC236}">
                <a16:creationId xmlns:a16="http://schemas.microsoft.com/office/drawing/2014/main" id="{DC33E967-27D7-00BE-8412-2774E4488C95}"/>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8 </a:t>
            </a:r>
            <a:r>
              <a:rPr lang="en-IE" sz="3600" dirty="0">
                <a:solidFill>
                  <a:schemeClr val="bg1"/>
                </a:solidFill>
                <a:cs typeface="Aharoni" panose="02010803020104030203" pitchFamily="2" charset="-79"/>
              </a:rPr>
              <a:t>(€)</a:t>
            </a:r>
          </a:p>
          <a:p>
            <a:pPr algn="ctr">
              <a:spcAft>
                <a:spcPts val="600"/>
              </a:spcAft>
            </a:pPr>
            <a:r>
              <a:rPr lang="en-IE" sz="2800" dirty="0">
                <a:solidFill>
                  <a:schemeClr val="bg1"/>
                </a:solidFill>
                <a:cs typeface="Aharoni" panose="02010803020104030203" pitchFamily="2" charset="-79"/>
              </a:rPr>
              <a:t>Understand planning and tourism regulations.</a:t>
            </a:r>
          </a:p>
        </p:txBody>
      </p:sp>
    </p:spTree>
    <p:extLst>
      <p:ext uri="{BB962C8B-B14F-4D97-AF65-F5344CB8AC3E}">
        <p14:creationId xmlns:p14="http://schemas.microsoft.com/office/powerpoint/2010/main" val="294767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0F97-B442-008F-A6DC-0FA8FD8349F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CDC332-21B0-321D-E287-385E224BF34C}"/>
              </a:ext>
            </a:extLst>
          </p:cNvPr>
          <p:cNvSpPr>
            <a:spLocks noGrp="1"/>
          </p:cNvSpPr>
          <p:nvPr>
            <p:ph type="body" sz="quarter" idx="18"/>
          </p:nvPr>
        </p:nvSpPr>
        <p:spPr>
          <a:xfrm>
            <a:off x="303420" y="1536533"/>
            <a:ext cx="10983706" cy="3499183"/>
          </a:xfrm>
        </p:spPr>
        <p:txBody>
          <a:bodyPr/>
          <a:lstStyle/>
          <a:p>
            <a:pPr>
              <a:spcAft>
                <a:spcPts val="1200"/>
              </a:spcAft>
            </a:pPr>
            <a:r>
              <a:rPr lang="en-US" dirty="0">
                <a:solidFill>
                  <a:srgbClr val="414141"/>
                </a:solidFill>
              </a:rPr>
              <a:t>Planning an alternative accommodation business isn’t just about finding beautiful land and building on it—it’s about navigating tourism and its mix of legal, economic, environmental, and infrastructural realities. It involves making major </a:t>
            </a:r>
            <a:r>
              <a:rPr lang="en-US" b="1" dirty="0">
                <a:solidFill>
                  <a:srgbClr val="414141"/>
                </a:solidFill>
              </a:rPr>
              <a:t>decisions which cannot be taken spontaneously</a:t>
            </a:r>
            <a:r>
              <a:rPr lang="en-US" dirty="0">
                <a:solidFill>
                  <a:srgbClr val="414141"/>
                </a:solidFill>
              </a:rPr>
              <a:t>. This is especially critical for </a:t>
            </a:r>
            <a:r>
              <a:rPr lang="en-US" b="1" dirty="0">
                <a:solidFill>
                  <a:srgbClr val="414141"/>
                </a:solidFill>
              </a:rPr>
              <a:t>small rural entrepreneurs</a:t>
            </a:r>
            <a:r>
              <a:rPr lang="en-US" dirty="0">
                <a:solidFill>
                  <a:srgbClr val="414141"/>
                </a:solidFill>
              </a:rPr>
              <a:t>, where investment risks are higher and access to land is limited or conditional.</a:t>
            </a:r>
          </a:p>
          <a:p>
            <a:pPr>
              <a:spcAft>
                <a:spcPts val="1200"/>
              </a:spcAft>
            </a:pPr>
            <a:r>
              <a:rPr lang="en-US" b="1" dirty="0"/>
              <a:t>Understanding </a:t>
            </a:r>
            <a:r>
              <a:rPr lang="en-US" b="1" dirty="0">
                <a:solidFill>
                  <a:srgbClr val="E96751"/>
                </a:solidFill>
                <a:hlinkClick r:id="rId2">
                  <a:extLst>
                    <a:ext uri="{A12FA001-AC4F-418D-AE19-62706E023703}">
                      <ahyp:hlinkClr xmlns:ahyp="http://schemas.microsoft.com/office/drawing/2018/hyperlinkcolor" val="tx"/>
                    </a:ext>
                  </a:extLst>
                </a:hlinkClick>
              </a:rPr>
              <a:t>tourism planning </a:t>
            </a:r>
            <a:r>
              <a:rPr lang="en-US" b="1" dirty="0"/>
              <a:t>is essential; </a:t>
            </a:r>
            <a:r>
              <a:rPr lang="en-US" i="1" dirty="0"/>
              <a:t>"The upkeep and expansion of the tourism sector in a particular area" is indeed referred to as tourism planning. It involves developing strategies and plans to increase, develop, and stimulate tourism within a specific region, with the primary goal of generating revenue and contributing to economic growth.’</a:t>
            </a:r>
          </a:p>
          <a:p>
            <a:pPr>
              <a:spcAft>
                <a:spcPts val="1200"/>
              </a:spcAft>
            </a:pPr>
            <a:r>
              <a:rPr lang="en-US" b="1" dirty="0"/>
              <a:t>Look at  tourism planning from a destination context first. </a:t>
            </a:r>
            <a:r>
              <a:rPr lang="en-US" dirty="0"/>
              <a:t>Try to incorporate strategies and plans that will help increase, develop, and stimulate tourism in a destination. </a:t>
            </a:r>
          </a:p>
          <a:p>
            <a:pPr marL="342900" indent="-342900">
              <a:spcAft>
                <a:spcPts val="1200"/>
              </a:spcAft>
              <a:buFont typeface="Wingdings" panose="05000000000000000000" pitchFamily="2" charset="2"/>
              <a:buChar char="v"/>
            </a:pPr>
            <a:r>
              <a:rPr lang="en-US" i="1" dirty="0"/>
              <a:t>Will it promote </a:t>
            </a:r>
            <a:r>
              <a:rPr lang="en-US" i="1" dirty="0">
                <a:solidFill>
                  <a:srgbClr val="414141"/>
                </a:solidFill>
              </a:rPr>
              <a:t>tourism and </a:t>
            </a:r>
            <a:r>
              <a:rPr lang="en-US" b="1" i="1" dirty="0">
                <a:solidFill>
                  <a:srgbClr val="414141"/>
                </a:solidFill>
              </a:rPr>
              <a:t>boost the local economy</a:t>
            </a:r>
            <a:r>
              <a:rPr lang="en-US" i="1" dirty="0">
                <a:solidFill>
                  <a:srgbClr val="414141"/>
                </a:solidFill>
              </a:rPr>
              <a:t>?</a:t>
            </a:r>
          </a:p>
          <a:p>
            <a:pPr marL="342900" indent="-342900">
              <a:spcAft>
                <a:spcPts val="1200"/>
              </a:spcAft>
              <a:buFont typeface="Wingdings" panose="05000000000000000000" pitchFamily="2" charset="2"/>
              <a:buChar char="v"/>
            </a:pPr>
            <a:r>
              <a:rPr lang="en-US" i="1" dirty="0">
                <a:solidFill>
                  <a:srgbClr val="414141"/>
                </a:solidFill>
              </a:rPr>
              <a:t>Will it provide a </a:t>
            </a:r>
            <a:r>
              <a:rPr lang="en-US" b="1" i="1" dirty="0">
                <a:solidFill>
                  <a:srgbClr val="414141"/>
                </a:solidFill>
              </a:rPr>
              <a:t>quality service </a:t>
            </a:r>
            <a:r>
              <a:rPr lang="en-US" i="1" dirty="0">
                <a:solidFill>
                  <a:srgbClr val="414141"/>
                </a:solidFill>
              </a:rPr>
              <a:t>to both tourists and residents?</a:t>
            </a:r>
          </a:p>
          <a:p>
            <a:pPr>
              <a:spcAft>
                <a:spcPts val="1200"/>
              </a:spcAft>
            </a:pPr>
            <a:endParaRPr lang="en-US" i="1" dirty="0"/>
          </a:p>
          <a:p>
            <a:pPr>
              <a:spcAft>
                <a:spcPts val="1200"/>
              </a:spcAft>
            </a:pPr>
            <a:endParaRPr lang="en-US" dirty="0"/>
          </a:p>
          <a:p>
            <a:pPr>
              <a:spcAft>
                <a:spcPts val="1200"/>
              </a:spcAft>
            </a:pPr>
            <a:endParaRPr lang="en-US" dirty="0"/>
          </a:p>
        </p:txBody>
      </p:sp>
      <p:sp>
        <p:nvSpPr>
          <p:cNvPr id="4" name="Text Placeholder 3">
            <a:extLst>
              <a:ext uri="{FF2B5EF4-FFF2-40B4-BE49-F238E27FC236}">
                <a16:creationId xmlns:a16="http://schemas.microsoft.com/office/drawing/2014/main" id="{1133A2F7-FB5D-239A-4942-7B86E503D997}"/>
              </a:ext>
            </a:extLst>
          </p:cNvPr>
          <p:cNvSpPr>
            <a:spLocks noGrp="1"/>
          </p:cNvSpPr>
          <p:nvPr>
            <p:ph type="body" sz="quarter" idx="16"/>
          </p:nvPr>
        </p:nvSpPr>
        <p:spPr>
          <a:xfrm>
            <a:off x="367455" y="382993"/>
            <a:ext cx="11457090" cy="803654"/>
          </a:xfrm>
        </p:spPr>
        <p:txBody>
          <a:bodyPr/>
          <a:lstStyle/>
          <a:p>
            <a:r>
              <a:rPr lang="en-US" sz="3200" dirty="0">
                <a:ea typeface="Open Sans" panose="020B0606030504020204" pitchFamily="34" charset="0"/>
                <a:cs typeface="Calibri" panose="020F0502020204030204" pitchFamily="34" charset="0"/>
              </a:rPr>
              <a:t>Tourism Destination Planning: </a:t>
            </a:r>
          </a:p>
          <a:p>
            <a:r>
              <a:rPr lang="en-US" sz="2600" b="0" i="1" dirty="0">
                <a:solidFill>
                  <a:srgbClr val="E96751"/>
                </a:solidFill>
              </a:rPr>
              <a:t>Different to Residential and Commercial Planning</a:t>
            </a:r>
          </a:p>
        </p:txBody>
      </p:sp>
      <p:sp>
        <p:nvSpPr>
          <p:cNvPr id="3" name="Slide Number Placeholder 5">
            <a:extLst>
              <a:ext uri="{FF2B5EF4-FFF2-40B4-BE49-F238E27FC236}">
                <a16:creationId xmlns:a16="http://schemas.microsoft.com/office/drawing/2014/main" id="{3A8AAB67-FE5B-055D-C8EA-919FABC7BED7}"/>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28</a:t>
            </a:fld>
            <a:endParaRPr lang="fr-CA" dirty="0"/>
          </a:p>
        </p:txBody>
      </p:sp>
      <p:cxnSp>
        <p:nvCxnSpPr>
          <p:cNvPr id="9" name="Straight Connector 8">
            <a:extLst>
              <a:ext uri="{FF2B5EF4-FFF2-40B4-BE49-F238E27FC236}">
                <a16:creationId xmlns:a16="http://schemas.microsoft.com/office/drawing/2014/main" id="{D9F9E8F8-6484-7B7D-5FB7-16A6A506A4F0}"/>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9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2700-522C-8574-BA4C-938E213D13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6D61C9A-13D5-DE14-3A98-88E84657A32A}"/>
              </a:ext>
            </a:extLst>
          </p:cNvPr>
          <p:cNvSpPr>
            <a:spLocks noGrp="1"/>
          </p:cNvSpPr>
          <p:nvPr>
            <p:ph type="body" sz="quarter" idx="18"/>
          </p:nvPr>
        </p:nvSpPr>
        <p:spPr>
          <a:xfrm>
            <a:off x="760947" y="1433027"/>
            <a:ext cx="11050053" cy="3499183"/>
          </a:xfrm>
        </p:spPr>
        <p:txBody>
          <a:bodyPr/>
          <a:lstStyle/>
          <a:p>
            <a:pPr>
              <a:spcAft>
                <a:spcPts val="600"/>
              </a:spcAft>
            </a:pPr>
            <a:r>
              <a:rPr lang="en-US" sz="2200" dirty="0">
                <a:solidFill>
                  <a:srgbClr val="414141"/>
                </a:solidFill>
              </a:rPr>
              <a:t>Tourism zoning regulations, particularly those related to accommodation, are designed to manage the impact of tourism development on communities and the environment. These regulations aim to </a:t>
            </a:r>
            <a:r>
              <a:rPr lang="en-US" dirty="0">
                <a:solidFill>
                  <a:srgbClr val="414141"/>
                </a:solidFill>
              </a:rPr>
              <a:t>strike a balance between the needs of tourists, the well-being of residents,</a:t>
            </a:r>
            <a:r>
              <a:rPr lang="en-US" sz="2200" dirty="0">
                <a:solidFill>
                  <a:srgbClr val="414141"/>
                </a:solidFill>
              </a:rPr>
              <a:t> and the preservation of natural resources. They often include restrictions on building density, plot coverage, and noise levels, as well as requirements for parking, waste management, and emergency access. </a:t>
            </a:r>
          </a:p>
          <a:p>
            <a:pPr>
              <a:spcAft>
                <a:spcPts val="600"/>
              </a:spcAft>
            </a:pPr>
            <a:r>
              <a:rPr lang="en-US" sz="2200" b="1" dirty="0">
                <a:solidFill>
                  <a:srgbClr val="EC7C69"/>
                </a:solidFill>
              </a:rPr>
              <a:t>1. </a:t>
            </a:r>
            <a:r>
              <a:rPr lang="en-US" sz="2600" b="1" dirty="0">
                <a:solidFill>
                  <a:srgbClr val="EC7C69"/>
                </a:solidFill>
              </a:rPr>
              <a:t>Managing Development Density:</a:t>
            </a:r>
          </a:p>
          <a:p>
            <a:pPr marL="342900" indent="-342900">
              <a:spcAft>
                <a:spcPts val="600"/>
              </a:spcAft>
              <a:buFont typeface="Wingdings" panose="05000000000000000000" pitchFamily="2" charset="2"/>
              <a:buChar char="v"/>
            </a:pPr>
            <a:r>
              <a:rPr lang="en-US" sz="2200" b="1" dirty="0">
                <a:solidFill>
                  <a:srgbClr val="459597"/>
                </a:solidFill>
              </a:rPr>
              <a:t>Plot Coverage Limits: </a:t>
            </a:r>
            <a:r>
              <a:rPr lang="en-US" sz="2200" dirty="0">
                <a:solidFill>
                  <a:srgbClr val="414141"/>
                </a:solidFill>
              </a:rPr>
              <a:t>Regulations often limit the percentage of a plot that can be covered by buildings, ensuring that a portion is dedicated to open spaces, green areas, and landscaping.</a:t>
            </a:r>
          </a:p>
          <a:p>
            <a:pPr marL="342900" indent="-342900">
              <a:spcAft>
                <a:spcPts val="600"/>
              </a:spcAft>
              <a:buFont typeface="Wingdings" panose="05000000000000000000" pitchFamily="2" charset="2"/>
              <a:buChar char="v"/>
            </a:pPr>
            <a:r>
              <a:rPr lang="en-US" sz="2200" b="1" dirty="0">
                <a:solidFill>
                  <a:srgbClr val="459597"/>
                </a:solidFill>
              </a:rPr>
              <a:t>Building Height and Spacing: </a:t>
            </a:r>
            <a:r>
              <a:rPr lang="en-US" sz="2200" dirty="0">
                <a:solidFill>
                  <a:srgbClr val="414141"/>
                </a:solidFill>
              </a:rPr>
              <a:t>Zoning may specify maximum building heights and distances between structures to prevent overcrowding and </a:t>
            </a:r>
            <a:r>
              <a:rPr lang="en-US" sz="2200" dirty="0" err="1">
                <a:solidFill>
                  <a:srgbClr val="414141"/>
                </a:solidFill>
              </a:rPr>
              <a:t>minimise</a:t>
            </a:r>
            <a:r>
              <a:rPr lang="en-US" sz="2200" dirty="0">
                <a:solidFill>
                  <a:srgbClr val="414141"/>
                </a:solidFill>
              </a:rPr>
              <a:t> visual impact.</a:t>
            </a:r>
          </a:p>
          <a:p>
            <a:pPr marL="342900" indent="-342900">
              <a:spcAft>
                <a:spcPts val="600"/>
              </a:spcAft>
              <a:buFont typeface="Wingdings" panose="05000000000000000000" pitchFamily="2" charset="2"/>
              <a:buChar char="v"/>
            </a:pPr>
            <a:r>
              <a:rPr lang="en-US" sz="2200" b="1" dirty="0">
                <a:solidFill>
                  <a:srgbClr val="459597"/>
                </a:solidFill>
              </a:rPr>
              <a:t>Low-Density Development: </a:t>
            </a:r>
            <a:r>
              <a:rPr lang="en-US" sz="2200" dirty="0">
                <a:solidFill>
                  <a:srgbClr val="414141"/>
                </a:solidFill>
              </a:rPr>
              <a:t>In some areas, tourism development is encouraged to be low-density, with larger plots and more spacing between buildings to reduce environmental impact and maintain scenic beauty.</a:t>
            </a:r>
          </a:p>
        </p:txBody>
      </p:sp>
      <p:sp>
        <p:nvSpPr>
          <p:cNvPr id="4" name="Text Placeholder 3">
            <a:extLst>
              <a:ext uri="{FF2B5EF4-FFF2-40B4-BE49-F238E27FC236}">
                <a16:creationId xmlns:a16="http://schemas.microsoft.com/office/drawing/2014/main" id="{8D529F19-8E75-9269-8712-02C65707B247}"/>
              </a:ext>
            </a:extLst>
          </p:cNvPr>
          <p:cNvSpPr>
            <a:spLocks noGrp="1"/>
          </p:cNvSpPr>
          <p:nvPr>
            <p:ph type="body" sz="quarter" idx="16"/>
          </p:nvPr>
        </p:nvSpPr>
        <p:spPr>
          <a:xfrm>
            <a:off x="760946" y="743058"/>
            <a:ext cx="10614687" cy="803654"/>
          </a:xfrm>
        </p:spPr>
        <p:txBody>
          <a:bodyPr/>
          <a:lstStyle/>
          <a:p>
            <a:r>
              <a:rPr lang="en-US" sz="2600" b="0" i="1" dirty="0">
                <a:solidFill>
                  <a:srgbClr val="E96751"/>
                </a:solidFill>
              </a:rPr>
              <a:t>Tourism Zoning Regulations</a:t>
            </a:r>
          </a:p>
        </p:txBody>
      </p:sp>
      <p:sp>
        <p:nvSpPr>
          <p:cNvPr id="6" name="Text Placeholder 5">
            <a:extLst>
              <a:ext uri="{FF2B5EF4-FFF2-40B4-BE49-F238E27FC236}">
                <a16:creationId xmlns:a16="http://schemas.microsoft.com/office/drawing/2014/main" id="{A2F907F7-5B54-879D-F2B3-3375A3EBC284}"/>
              </a:ext>
            </a:extLst>
          </p:cNvPr>
          <p:cNvSpPr>
            <a:spLocks noGrp="1"/>
          </p:cNvSpPr>
          <p:nvPr>
            <p:ph type="body" sz="quarter" idx="19"/>
          </p:nvPr>
        </p:nvSpPr>
        <p:spPr>
          <a:xfrm>
            <a:off x="760947"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Tourism Destination Planning</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C080CBF7-ED34-78E8-01C4-E594DB00BB9E}"/>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29</a:t>
            </a:fld>
            <a:endParaRPr lang="fr-CA" dirty="0"/>
          </a:p>
        </p:txBody>
      </p:sp>
      <p:cxnSp>
        <p:nvCxnSpPr>
          <p:cNvPr id="9" name="Straight Connector 8">
            <a:extLst>
              <a:ext uri="{FF2B5EF4-FFF2-40B4-BE49-F238E27FC236}">
                <a16:creationId xmlns:a16="http://schemas.microsoft.com/office/drawing/2014/main" id="{26E31154-ACF8-99B6-A185-2D1F554C47E5}"/>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4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36A9AEC-EA74-F034-4401-62623FD721BA}"/>
              </a:ext>
            </a:extLst>
          </p:cNvPr>
          <p:cNvSpPr txBox="1">
            <a:spLocks/>
          </p:cNvSpPr>
          <p:nvPr/>
        </p:nvSpPr>
        <p:spPr>
          <a:xfrm>
            <a:off x="6783792" y="1010340"/>
            <a:ext cx="4913853"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a:solidFill>
                  <a:srgbClr val="E96751"/>
                </a:solidFill>
              </a:rPr>
              <a:t>Launching Smart </a:t>
            </a:r>
            <a:r>
              <a:rPr lang="en-US" sz="2400" dirty="0">
                <a:solidFill>
                  <a:srgbClr val="E96751"/>
                </a:solidFill>
              </a:rPr>
              <a:t>- Location, Land &amp; Logistics – Planning for a Profitable Site</a:t>
            </a:r>
          </a:p>
          <a:p>
            <a:pPr marL="0" indent="0">
              <a:spcBef>
                <a:spcPts val="0"/>
              </a:spcBef>
              <a:spcAft>
                <a:spcPts val="600"/>
              </a:spcAft>
              <a:buNone/>
            </a:pPr>
            <a:endParaRPr lang="en-US" sz="2400" dirty="0">
              <a:solidFill>
                <a:srgbClr val="E96751"/>
              </a:solidFill>
            </a:endParaRPr>
          </a:p>
        </p:txBody>
      </p:sp>
      <p:sp>
        <p:nvSpPr>
          <p:cNvPr id="6" name="Text Placeholder 8">
            <a:extLst>
              <a:ext uri="{FF2B5EF4-FFF2-40B4-BE49-F238E27FC236}">
                <a16:creationId xmlns:a16="http://schemas.microsoft.com/office/drawing/2014/main" id="{FDB041E2-E3B8-FEB5-AE3E-14EB9A06C523}"/>
              </a:ext>
            </a:extLst>
          </p:cNvPr>
          <p:cNvSpPr>
            <a:spLocks noGrp="1"/>
          </p:cNvSpPr>
          <p:nvPr>
            <p:ph type="body" sz="quarter" idx="28"/>
          </p:nvPr>
        </p:nvSpPr>
        <p:spPr>
          <a:xfrm>
            <a:off x="394738" y="1232617"/>
            <a:ext cx="5259656" cy="4671588"/>
          </a:xfrm>
        </p:spPr>
        <p:txBody>
          <a:bodyPr/>
          <a:lstStyle/>
          <a:p>
            <a:pPr marL="0" indent="0"/>
            <a:r>
              <a:rPr lang="en-US" dirty="0"/>
              <a:t>Your location can make or break your business. This module guides you through the practical realities of planning your site—from navigating zoning and planning approvals to ensuring guests can access your accommodation safely and easily. Whether you're connecting to existing infrastructure or going off-grid, the focus is on helping you avoid costly surprises by making informed decisions early. By the end of this module, you’ll be equipped to choose the right site with confidence—balancing legal, physical, and logistical considerations to set your business up for long-term success.</a:t>
            </a:r>
          </a:p>
        </p:txBody>
      </p:sp>
      <p:sp>
        <p:nvSpPr>
          <p:cNvPr id="7" name="Text Placeholder 7">
            <a:extLst>
              <a:ext uri="{FF2B5EF4-FFF2-40B4-BE49-F238E27FC236}">
                <a16:creationId xmlns:a16="http://schemas.microsoft.com/office/drawing/2014/main" id="{CD992344-49E1-D46A-8BA6-AC164203BD01}"/>
              </a:ext>
            </a:extLst>
          </p:cNvPr>
          <p:cNvSpPr>
            <a:spLocks noGrp="1"/>
          </p:cNvSpPr>
          <p:nvPr>
            <p:ph type="body" sz="quarter" idx="27"/>
          </p:nvPr>
        </p:nvSpPr>
        <p:spPr>
          <a:xfrm>
            <a:off x="0" y="382100"/>
            <a:ext cx="5654394" cy="720752"/>
          </a:xfrm>
        </p:spPr>
        <p:txBody>
          <a:bodyPr/>
          <a:lstStyle/>
          <a:p>
            <a:r>
              <a:rPr lang="en-US" dirty="0"/>
              <a:t>Module 6 (Part 2) Overview</a:t>
            </a:r>
          </a:p>
        </p:txBody>
      </p:sp>
      <p:cxnSp>
        <p:nvCxnSpPr>
          <p:cNvPr id="8" name="Straight Connector 7">
            <a:extLst>
              <a:ext uri="{FF2B5EF4-FFF2-40B4-BE49-F238E27FC236}">
                <a16:creationId xmlns:a16="http://schemas.microsoft.com/office/drawing/2014/main" id="{CD585566-964F-CB02-8D61-CD8D8D8E1A4C}"/>
              </a:ext>
            </a:extLst>
          </p:cNvPr>
          <p:cNvCxnSpPr>
            <a:cxnSpLocks/>
          </p:cNvCxnSpPr>
          <p:nvPr/>
        </p:nvCxnSpPr>
        <p:spPr>
          <a:xfrm flipH="1">
            <a:off x="5736313" y="209430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28AB90AF-8BD8-4D75-C445-DEFDC4A733DE}"/>
              </a:ext>
            </a:extLst>
          </p:cNvPr>
          <p:cNvSpPr txBox="1">
            <a:spLocks/>
          </p:cNvSpPr>
          <p:nvPr/>
        </p:nvSpPr>
        <p:spPr>
          <a:xfrm>
            <a:off x="6708762" y="4062383"/>
            <a:ext cx="4988883"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800" dirty="0">
                <a:solidFill>
                  <a:srgbClr val="494949"/>
                </a:solidFill>
              </a:rPr>
              <a:t>By the end of this section, you will be able to:</a:t>
            </a:r>
          </a:p>
          <a:p>
            <a:pPr marL="342900" indent="-342900">
              <a:spcAft>
                <a:spcPts val="600"/>
              </a:spcAft>
              <a:buFont typeface="Wingdings" panose="05000000000000000000" pitchFamily="2" charset="2"/>
              <a:buChar char="Ø"/>
            </a:pPr>
            <a:r>
              <a:rPr lang="en-US" sz="1800" dirty="0">
                <a:solidFill>
                  <a:srgbClr val="494949"/>
                </a:solidFill>
              </a:rPr>
              <a:t>Understand </a:t>
            </a:r>
            <a:r>
              <a:rPr lang="en-US" sz="1800" b="1" dirty="0">
                <a:solidFill>
                  <a:srgbClr val="494949"/>
                </a:solidFill>
              </a:rPr>
              <a:t>zoning, planning, and permitting processes </a:t>
            </a:r>
            <a:r>
              <a:rPr lang="en-US" sz="1800" dirty="0">
                <a:solidFill>
                  <a:srgbClr val="494949"/>
                </a:solidFill>
              </a:rPr>
              <a:t>relevant to alternative accommodations.</a:t>
            </a:r>
          </a:p>
          <a:p>
            <a:pPr marL="342900" indent="-342900">
              <a:spcAft>
                <a:spcPts val="600"/>
              </a:spcAft>
              <a:buFont typeface="Wingdings" panose="05000000000000000000" pitchFamily="2" charset="2"/>
              <a:buChar char="Ø"/>
            </a:pPr>
            <a:r>
              <a:rPr lang="en-US" sz="1800" dirty="0">
                <a:solidFill>
                  <a:srgbClr val="494949"/>
                </a:solidFill>
              </a:rPr>
              <a:t>Assess </a:t>
            </a:r>
            <a:r>
              <a:rPr lang="en-US" sz="1800" b="1" dirty="0">
                <a:solidFill>
                  <a:srgbClr val="494949"/>
                </a:solidFill>
              </a:rPr>
              <a:t>land suitability </a:t>
            </a:r>
            <a:r>
              <a:rPr lang="en-US" sz="1800" dirty="0">
                <a:solidFill>
                  <a:srgbClr val="494949"/>
                </a:solidFill>
              </a:rPr>
              <a:t>based on terrain, drainage, soil, and buildability.</a:t>
            </a:r>
          </a:p>
          <a:p>
            <a:pPr marL="342900" indent="-342900">
              <a:spcAft>
                <a:spcPts val="600"/>
              </a:spcAft>
              <a:buFont typeface="Wingdings" panose="05000000000000000000" pitchFamily="2" charset="2"/>
              <a:buChar char="Ø"/>
            </a:pPr>
            <a:r>
              <a:rPr lang="en-US" sz="1800" dirty="0">
                <a:solidFill>
                  <a:srgbClr val="494949"/>
                </a:solidFill>
              </a:rPr>
              <a:t>Calculate </a:t>
            </a:r>
            <a:r>
              <a:rPr lang="en-US" sz="1800" b="1" dirty="0">
                <a:solidFill>
                  <a:srgbClr val="494949"/>
                </a:solidFill>
              </a:rPr>
              <a:t>realistic costs and options for connecting </a:t>
            </a:r>
            <a:r>
              <a:rPr lang="en-US" sz="1800" dirty="0">
                <a:solidFill>
                  <a:srgbClr val="494949"/>
                </a:solidFill>
              </a:rPr>
              <a:t>to (or replacing) infrastructure such as power, water, waste, and internet.</a:t>
            </a:r>
          </a:p>
          <a:p>
            <a:pPr marL="342900" indent="-342900">
              <a:spcAft>
                <a:spcPts val="600"/>
              </a:spcAft>
              <a:buFont typeface="Wingdings" panose="05000000000000000000" pitchFamily="2" charset="2"/>
              <a:buChar char="Ø"/>
            </a:pPr>
            <a:r>
              <a:rPr lang="en-US" sz="1800" dirty="0">
                <a:solidFill>
                  <a:srgbClr val="494949"/>
                </a:solidFill>
              </a:rPr>
              <a:t>Evaluate </a:t>
            </a:r>
            <a:r>
              <a:rPr lang="en-US" sz="1800" b="1" dirty="0">
                <a:solidFill>
                  <a:srgbClr val="494949"/>
                </a:solidFill>
              </a:rPr>
              <a:t>accessibility and transport </a:t>
            </a:r>
            <a:r>
              <a:rPr lang="en-US" sz="1800" dirty="0">
                <a:solidFill>
                  <a:srgbClr val="494949"/>
                </a:solidFill>
              </a:rPr>
              <a:t>considerations</a:t>
            </a:r>
            <a:r>
              <a:rPr lang="en-US" sz="1800" b="1" dirty="0">
                <a:solidFill>
                  <a:srgbClr val="494949"/>
                </a:solidFill>
              </a:rPr>
              <a:t> </a:t>
            </a:r>
            <a:r>
              <a:rPr lang="en-US" sz="1800" dirty="0">
                <a:solidFill>
                  <a:srgbClr val="494949"/>
                </a:solidFill>
              </a:rPr>
              <a:t>to ensure guest convenience and safety.</a:t>
            </a:r>
          </a:p>
          <a:p>
            <a:pPr marL="342900" indent="-342900">
              <a:spcAft>
                <a:spcPts val="600"/>
              </a:spcAft>
              <a:buFont typeface="Wingdings" panose="05000000000000000000" pitchFamily="2" charset="2"/>
              <a:buChar char="Ø"/>
            </a:pPr>
            <a:r>
              <a:rPr lang="en-US" sz="1800" dirty="0">
                <a:solidFill>
                  <a:srgbClr val="494949"/>
                </a:solidFill>
              </a:rPr>
              <a:t>Avoid common </a:t>
            </a:r>
            <a:r>
              <a:rPr lang="en-US" sz="1800" b="1" dirty="0">
                <a:solidFill>
                  <a:srgbClr val="494949"/>
                </a:solidFill>
              </a:rPr>
              <a:t>site-related pitfalls </a:t>
            </a:r>
            <a:r>
              <a:rPr lang="en-US" sz="1800" dirty="0">
                <a:solidFill>
                  <a:srgbClr val="494949"/>
                </a:solidFill>
              </a:rPr>
              <a:t>that lead to costly rework, delays, or lost revenue.</a:t>
            </a:r>
          </a:p>
        </p:txBody>
      </p:sp>
      <p:sp>
        <p:nvSpPr>
          <p:cNvPr id="2" name="TextBox 1">
            <a:extLst>
              <a:ext uri="{FF2B5EF4-FFF2-40B4-BE49-F238E27FC236}">
                <a16:creationId xmlns:a16="http://schemas.microsoft.com/office/drawing/2014/main" id="{E4130C0C-AF09-D52E-2E5B-48C73E8486CC}"/>
              </a:ext>
            </a:extLst>
          </p:cNvPr>
          <p:cNvSpPr txBox="1"/>
          <p:nvPr/>
        </p:nvSpPr>
        <p:spPr>
          <a:xfrm>
            <a:off x="6783792" y="266710"/>
            <a:ext cx="4335238" cy="646331"/>
          </a:xfrm>
          <a:prstGeom prst="rect">
            <a:avLst/>
          </a:prstGeom>
          <a:noFill/>
        </p:spPr>
        <p:txBody>
          <a:bodyPr wrap="square" rtlCol="0">
            <a:spAutoFit/>
          </a:bodyPr>
          <a:lstStyle/>
          <a:p>
            <a:r>
              <a:rPr lang="en-IE" sz="3600" b="1" dirty="0">
                <a:solidFill>
                  <a:srgbClr val="459597"/>
                </a:solidFill>
              </a:rPr>
              <a:t>Learning Outcomes</a:t>
            </a:r>
          </a:p>
        </p:txBody>
      </p:sp>
    </p:spTree>
    <p:extLst>
      <p:ext uri="{BB962C8B-B14F-4D97-AF65-F5344CB8AC3E}">
        <p14:creationId xmlns:p14="http://schemas.microsoft.com/office/powerpoint/2010/main" val="397996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0A62-C8C0-F523-55A8-07A1D14DB03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CB9B4C1-7868-F614-9FAE-9FF8502228F5}"/>
              </a:ext>
            </a:extLst>
          </p:cNvPr>
          <p:cNvSpPr>
            <a:spLocks noGrp="1"/>
          </p:cNvSpPr>
          <p:nvPr>
            <p:ph type="body" sz="quarter" idx="18"/>
          </p:nvPr>
        </p:nvSpPr>
        <p:spPr>
          <a:xfrm>
            <a:off x="751420" y="1655350"/>
            <a:ext cx="9983253" cy="3499183"/>
          </a:xfrm>
        </p:spPr>
        <p:txBody>
          <a:bodyPr/>
          <a:lstStyle/>
          <a:p>
            <a:pPr marL="228600" indent="-457200">
              <a:spcAft>
                <a:spcPts val="600"/>
              </a:spcAft>
              <a:buFont typeface="+mj-lt"/>
              <a:buAutoNum type="arabicPeriod" startAt="2"/>
            </a:pPr>
            <a:r>
              <a:rPr lang="en-US" sz="2600" b="1" dirty="0">
                <a:solidFill>
                  <a:srgbClr val="EC7C69"/>
                </a:solidFill>
              </a:rPr>
              <a:t>Planning to Protect the Sector &amp; Environment</a:t>
            </a:r>
          </a:p>
          <a:p>
            <a:pPr marL="342900" indent="-342900">
              <a:spcAft>
                <a:spcPts val="600"/>
              </a:spcAft>
              <a:buFont typeface="Wingdings" panose="05000000000000000000" pitchFamily="2" charset="2"/>
              <a:buChar char="v"/>
            </a:pPr>
            <a:r>
              <a:rPr lang="en-US" sz="2200" b="1" dirty="0">
                <a:solidFill>
                  <a:srgbClr val="459597"/>
                </a:solidFill>
              </a:rPr>
              <a:t>Coastal Zones: </a:t>
            </a:r>
            <a:r>
              <a:rPr lang="en-US" sz="2200" dirty="0">
                <a:solidFill>
                  <a:srgbClr val="414141"/>
                </a:solidFill>
              </a:rPr>
              <a:t>In coastal areas, tourism zoning may be particularly strict to protect sensitive ecosystems and prevent erosion</a:t>
            </a:r>
            <a:r>
              <a:rPr lang="en-US" sz="2200" dirty="0"/>
              <a:t>. </a:t>
            </a:r>
          </a:p>
          <a:p>
            <a:pPr marL="342900" indent="-342900">
              <a:spcAft>
                <a:spcPts val="600"/>
              </a:spcAft>
              <a:buFont typeface="Wingdings" panose="05000000000000000000" pitchFamily="2" charset="2"/>
              <a:buChar char="v"/>
            </a:pPr>
            <a:r>
              <a:rPr lang="en-US" sz="2200" b="1" dirty="0">
                <a:solidFill>
                  <a:srgbClr val="459597"/>
                </a:solidFill>
              </a:rPr>
              <a:t>Green Spaces: </a:t>
            </a:r>
            <a:r>
              <a:rPr lang="en-US" sz="2200" dirty="0">
                <a:solidFill>
                  <a:srgbClr val="414141"/>
                </a:solidFill>
              </a:rPr>
              <a:t>Zoning regulations may require the preservation and creation of green spaces to enhance the beauty and ecological integrity of the area. </a:t>
            </a:r>
          </a:p>
          <a:p>
            <a:pPr marL="342900" indent="-342900">
              <a:spcAft>
                <a:spcPts val="600"/>
              </a:spcAft>
              <a:buFont typeface="Wingdings" panose="05000000000000000000" pitchFamily="2" charset="2"/>
              <a:buChar char="v"/>
            </a:pPr>
            <a:r>
              <a:rPr lang="en-US" sz="2200" b="1" dirty="0">
                <a:solidFill>
                  <a:srgbClr val="459597"/>
                </a:solidFill>
              </a:rPr>
              <a:t>Noise and Light Pollution: </a:t>
            </a:r>
            <a:r>
              <a:rPr lang="en-US" sz="2200" dirty="0">
                <a:solidFill>
                  <a:srgbClr val="414141"/>
                </a:solidFill>
              </a:rPr>
              <a:t>Regulations can limit noise levels and light pollution from tourism facilities to protect residents and wildlife. </a:t>
            </a:r>
          </a:p>
        </p:txBody>
      </p:sp>
      <p:sp>
        <p:nvSpPr>
          <p:cNvPr id="4" name="Text Placeholder 3">
            <a:extLst>
              <a:ext uri="{FF2B5EF4-FFF2-40B4-BE49-F238E27FC236}">
                <a16:creationId xmlns:a16="http://schemas.microsoft.com/office/drawing/2014/main" id="{20C93964-E766-5B8D-4D7D-462C5E730F85}"/>
              </a:ext>
            </a:extLst>
          </p:cNvPr>
          <p:cNvSpPr>
            <a:spLocks noGrp="1"/>
          </p:cNvSpPr>
          <p:nvPr>
            <p:ph type="body" sz="quarter" idx="16"/>
          </p:nvPr>
        </p:nvSpPr>
        <p:spPr>
          <a:xfrm>
            <a:off x="760946" y="743058"/>
            <a:ext cx="10614687" cy="803654"/>
          </a:xfrm>
        </p:spPr>
        <p:txBody>
          <a:bodyPr/>
          <a:lstStyle/>
          <a:p>
            <a:r>
              <a:rPr lang="en-US" sz="2600" b="0" i="1" dirty="0">
                <a:solidFill>
                  <a:srgbClr val="E96751"/>
                </a:solidFill>
              </a:rPr>
              <a:t>Tourism Zoning Regulations</a:t>
            </a:r>
          </a:p>
        </p:txBody>
      </p:sp>
      <p:sp>
        <p:nvSpPr>
          <p:cNvPr id="6" name="Text Placeholder 5">
            <a:extLst>
              <a:ext uri="{FF2B5EF4-FFF2-40B4-BE49-F238E27FC236}">
                <a16:creationId xmlns:a16="http://schemas.microsoft.com/office/drawing/2014/main" id="{2C1C5BAB-445D-DBBE-1EC2-299F0F7BFE99}"/>
              </a:ext>
            </a:extLst>
          </p:cNvPr>
          <p:cNvSpPr>
            <a:spLocks noGrp="1"/>
          </p:cNvSpPr>
          <p:nvPr>
            <p:ph type="body" sz="quarter" idx="19"/>
          </p:nvPr>
        </p:nvSpPr>
        <p:spPr>
          <a:xfrm>
            <a:off x="760947"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Tourism Destination Planning</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E73F9EF6-1235-E8D0-EEFB-8E7933F97237}"/>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30</a:t>
            </a:fld>
            <a:endParaRPr lang="fr-CA" dirty="0"/>
          </a:p>
        </p:txBody>
      </p:sp>
      <p:cxnSp>
        <p:nvCxnSpPr>
          <p:cNvPr id="9" name="Straight Connector 8">
            <a:extLst>
              <a:ext uri="{FF2B5EF4-FFF2-40B4-BE49-F238E27FC236}">
                <a16:creationId xmlns:a16="http://schemas.microsoft.com/office/drawing/2014/main" id="{8EA5E899-1D92-E45E-CE4F-844B2B6BE3E4}"/>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85CAD64-A94B-53A8-646F-DBBEC3A53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652" y="5354719"/>
            <a:ext cx="850589" cy="846711"/>
          </a:xfrm>
          <a:prstGeom prst="rect">
            <a:avLst/>
          </a:prstGeom>
        </p:spPr>
      </p:pic>
      <p:sp>
        <p:nvSpPr>
          <p:cNvPr id="7" name="TextBox 6">
            <a:extLst>
              <a:ext uri="{FF2B5EF4-FFF2-40B4-BE49-F238E27FC236}">
                <a16:creationId xmlns:a16="http://schemas.microsoft.com/office/drawing/2014/main" id="{55B271D2-916B-45E2-DA0A-4B35F3AB22F5}"/>
              </a:ext>
            </a:extLst>
          </p:cNvPr>
          <p:cNvSpPr txBox="1"/>
          <p:nvPr/>
        </p:nvSpPr>
        <p:spPr>
          <a:xfrm>
            <a:off x="1284205" y="4663006"/>
            <a:ext cx="9983252" cy="2585323"/>
          </a:xfrm>
          <a:prstGeom prst="rect">
            <a:avLst/>
          </a:prstGeom>
          <a:noFill/>
        </p:spPr>
        <p:txBody>
          <a:bodyPr wrap="square" rtlCol="0">
            <a:spAutoFit/>
          </a:bodyPr>
          <a:lstStyle/>
          <a:p>
            <a:r>
              <a:rPr lang="en-US" b="1" i="1" dirty="0">
                <a:solidFill>
                  <a:srgbClr val="494949"/>
                </a:solidFill>
                <a:latin typeface="Google Sans"/>
              </a:rPr>
              <a:t>Recommended Reading</a:t>
            </a:r>
            <a:endParaRPr lang="en-US" b="1" i="1" dirty="0">
              <a:solidFill>
                <a:srgbClr val="494949"/>
              </a:solidFill>
              <a:latin typeface="Google Sans"/>
              <a:hlinkClick r:id="rId3">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IE" dirty="0">
                <a:solidFill>
                  <a:srgbClr val="00B0F0"/>
                </a:solidFill>
                <a:hlinkClick r:id="rId4">
                  <a:extLst>
                    <a:ext uri="{A12FA001-AC4F-418D-AE19-62706E023703}">
                      <ahyp:hlinkClr xmlns:ahyp="http://schemas.microsoft.com/office/drawing/2018/hyperlinkcolor" val="tx"/>
                    </a:ext>
                  </a:extLst>
                </a:hlinkClick>
              </a:rPr>
              <a:t>The Importance of the Tourism Accommodation Sector, 2024</a:t>
            </a:r>
            <a:endParaRPr lang="en-IE" dirty="0">
              <a:solidFill>
                <a:srgbClr val="00B0F0"/>
              </a:solidFill>
            </a:endParaRPr>
          </a:p>
          <a:p>
            <a:pPr marL="285750" indent="-285750" fontAlgn="base">
              <a:buFont typeface="Arial" panose="020B0604020202020204" pitchFamily="34" charset="0"/>
              <a:buChar char="•"/>
            </a:pPr>
            <a:r>
              <a:rPr lang="en-IE" dirty="0">
                <a:solidFill>
                  <a:srgbClr val="00B0F0"/>
                </a:solidFill>
                <a:hlinkClick r:id="rId5">
                  <a:extLst>
                    <a:ext uri="{A12FA001-AC4F-418D-AE19-62706E023703}">
                      <ahyp:hlinkClr xmlns:ahyp="http://schemas.microsoft.com/office/drawing/2018/hyperlinkcolor" val="tx"/>
                    </a:ext>
                  </a:extLst>
                </a:hlinkClick>
              </a:rPr>
              <a:t>All Types of Tourism Accommodation Explained</a:t>
            </a:r>
            <a:endParaRPr lang="en-IE" dirty="0">
              <a:solidFill>
                <a:srgbClr val="00B0F0"/>
              </a:solidFill>
            </a:endParaRPr>
          </a:p>
          <a:p>
            <a:pPr marL="285750" indent="-285750">
              <a:buFont typeface="Arial" panose="020B0604020202020204" pitchFamily="34" charset="0"/>
              <a:buChar char="•"/>
            </a:pPr>
            <a:r>
              <a:rPr lang="en-US" b="1" dirty="0">
                <a:solidFill>
                  <a:srgbClr val="00B0F0"/>
                </a:solidFill>
              </a:rPr>
              <a:t>Ireland: </a:t>
            </a:r>
            <a:r>
              <a:rPr lang="en-US" dirty="0">
                <a:solidFill>
                  <a:srgbClr val="00B0F0"/>
                </a:solidFill>
                <a:hlinkClick r:id="rId6">
                  <a:extLst>
                    <a:ext uri="{A12FA001-AC4F-418D-AE19-62706E023703}">
                      <ahyp:hlinkClr xmlns:ahyp="http://schemas.microsoft.com/office/drawing/2018/hyperlinkcolor" val="tx"/>
                    </a:ext>
                  </a:extLst>
                </a:hlinkClick>
              </a:rPr>
              <a:t>Development Guidelines for Tourism Destination Towns, Failte Ireland</a:t>
            </a:r>
            <a:r>
              <a:rPr lang="en-US" dirty="0">
                <a:solidFill>
                  <a:srgbClr val="00B0F0"/>
                </a:solidFill>
              </a:rPr>
              <a:t> and  </a:t>
            </a:r>
            <a:r>
              <a:rPr lang="en-US" dirty="0">
                <a:solidFill>
                  <a:srgbClr val="00B0F0"/>
                </a:solidFill>
                <a:hlinkClick r:id="rId7">
                  <a:extLst>
                    <a:ext uri="{A12FA001-AC4F-418D-AE19-62706E023703}">
                      <ahyp:hlinkClr xmlns:ahyp="http://schemas.microsoft.com/office/drawing/2018/hyperlinkcolor" val="tx"/>
                    </a:ext>
                  </a:extLst>
                </a:hlinkClick>
              </a:rPr>
              <a:t>Over €32million in investment grants announced for regenerative tourism projects in Midlands, Failte Ireland</a:t>
            </a:r>
            <a:endParaRPr lang="en-US" dirty="0">
              <a:solidFill>
                <a:srgbClr val="00B0F0"/>
              </a:solidFill>
            </a:endParaRPr>
          </a:p>
          <a:p>
            <a:pPr marL="285750" indent="-285750">
              <a:buFont typeface="Arial" panose="020B0604020202020204" pitchFamily="34" charset="0"/>
              <a:buChar char="•"/>
            </a:pPr>
            <a:r>
              <a:rPr lang="en-US" b="1" dirty="0">
                <a:solidFill>
                  <a:srgbClr val="00B0F0"/>
                </a:solidFill>
              </a:rPr>
              <a:t>Netherlands: </a:t>
            </a:r>
            <a:r>
              <a:rPr lang="en-US" dirty="0">
                <a:solidFill>
                  <a:srgbClr val="00B0F0"/>
                </a:solidFill>
                <a:hlinkClick r:id="rId8">
                  <a:extLst>
                    <a:ext uri="{A12FA001-AC4F-418D-AE19-62706E023703}">
                      <ahyp:hlinkClr xmlns:ahyp="http://schemas.microsoft.com/office/drawing/2018/hyperlinkcolor" val="tx"/>
                    </a:ext>
                  </a:extLst>
                </a:hlinkClick>
              </a:rPr>
              <a:t>How The Netherlands Is Charting A Sustainable Path For Travel, Tourism, And Society</a:t>
            </a:r>
            <a:endParaRPr lang="en-US" dirty="0">
              <a:solidFill>
                <a:srgbClr val="00B0F0"/>
              </a:solidFill>
            </a:endParaRPr>
          </a:p>
          <a:p>
            <a:pPr marL="285750" indent="-285750">
              <a:buFont typeface="Arial" panose="020B0604020202020204" pitchFamily="34" charset="0"/>
              <a:buChar char="•"/>
            </a:pPr>
            <a:r>
              <a:rPr lang="en-US" dirty="0">
                <a:solidFill>
                  <a:srgbClr val="00B0F0"/>
                </a:solidFill>
                <a:hlinkClick r:id="rId9">
                  <a:extLst>
                    <a:ext uri="{A12FA001-AC4F-418D-AE19-62706E023703}">
                      <ahyp:hlinkClr xmlns:ahyp="http://schemas.microsoft.com/office/drawing/2018/hyperlinkcolor" val="tx"/>
                    </a:ext>
                  </a:extLst>
                </a:hlinkClick>
              </a:rPr>
              <a:t>Desirable Tourism September 2019 </a:t>
            </a:r>
            <a:r>
              <a:rPr lang="en-US" dirty="0" err="1">
                <a:solidFill>
                  <a:srgbClr val="00B0F0"/>
                </a:solidFill>
                <a:hlinkClick r:id="rId9">
                  <a:extLst>
                    <a:ext uri="{A12FA001-AC4F-418D-AE19-62706E023703}">
                      <ahyp:hlinkClr xmlns:ahyp="http://schemas.microsoft.com/office/drawing/2018/hyperlinkcolor" val="tx"/>
                    </a:ext>
                  </a:extLst>
                </a:hlinkClick>
              </a:rPr>
              <a:t>Capitalising</a:t>
            </a:r>
            <a:r>
              <a:rPr lang="en-US" dirty="0">
                <a:solidFill>
                  <a:srgbClr val="00B0F0"/>
                </a:solidFill>
                <a:hlinkClick r:id="rId9">
                  <a:extLst>
                    <a:ext uri="{A12FA001-AC4F-418D-AE19-62706E023703}">
                      <ahyp:hlinkClr xmlns:ahyp="http://schemas.microsoft.com/office/drawing/2018/hyperlinkcolor" val="tx"/>
                    </a:ext>
                  </a:extLst>
                </a:hlinkClick>
              </a:rPr>
              <a:t> On Opportunities In The Living Environment</a:t>
            </a:r>
            <a:endParaRPr lang="en-US" dirty="0">
              <a:solidFill>
                <a:srgbClr val="00B0F0"/>
              </a:solidFill>
            </a:endParaRPr>
          </a:p>
          <a:p>
            <a:pPr marL="285750" indent="-285750" fontAlgn="base">
              <a:buFont typeface="Arial" panose="020B0604020202020204" pitchFamily="34" charset="0"/>
              <a:buChar char="•"/>
            </a:pPr>
            <a:endParaRPr lang="en-IE" dirty="0">
              <a:solidFill>
                <a:srgbClr val="00B0F0"/>
              </a:solidFill>
            </a:endParaRPr>
          </a:p>
          <a:p>
            <a:endParaRPr lang="en-IE" dirty="0">
              <a:solidFill>
                <a:srgbClr val="459597"/>
              </a:solidFill>
            </a:endParaRPr>
          </a:p>
        </p:txBody>
      </p:sp>
    </p:spTree>
    <p:extLst>
      <p:ext uri="{BB962C8B-B14F-4D97-AF65-F5344CB8AC3E}">
        <p14:creationId xmlns:p14="http://schemas.microsoft.com/office/powerpoint/2010/main" val="49520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2064-6391-3B9C-CB9A-A949DDDE59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CDA26A8-25F3-EF3B-C9FE-38C145B7C229}"/>
              </a:ext>
            </a:extLst>
          </p:cNvPr>
          <p:cNvSpPr>
            <a:spLocks noGrp="1"/>
          </p:cNvSpPr>
          <p:nvPr>
            <p:ph type="body" sz="quarter" idx="18"/>
          </p:nvPr>
        </p:nvSpPr>
        <p:spPr>
          <a:xfrm>
            <a:off x="760947" y="1433027"/>
            <a:ext cx="10840503" cy="3499183"/>
          </a:xfrm>
        </p:spPr>
        <p:txBody>
          <a:bodyPr/>
          <a:lstStyle/>
          <a:p>
            <a:pPr marL="228600" indent="-457200" algn="l">
              <a:spcBef>
                <a:spcPts val="1500"/>
              </a:spcBef>
              <a:spcAft>
                <a:spcPts val="750"/>
              </a:spcAft>
              <a:buFont typeface="+mj-lt"/>
              <a:buAutoNum type="arabicPeriod" startAt="3"/>
            </a:pPr>
            <a:r>
              <a:rPr lang="en-US" sz="2600" b="1" dirty="0">
                <a:solidFill>
                  <a:srgbClr val="EC7C69"/>
                </a:solidFill>
              </a:rPr>
              <a:t>Supporting Local Businesses &amp; Communities:</a:t>
            </a:r>
          </a:p>
          <a:p>
            <a:pPr marL="342900" indent="-342900" algn="l">
              <a:spcBef>
                <a:spcPts val="750"/>
              </a:spcBef>
              <a:spcAft>
                <a:spcPts val="600"/>
              </a:spcAft>
              <a:buFont typeface="Wingdings" panose="05000000000000000000" pitchFamily="2" charset="2"/>
              <a:buChar char="v"/>
            </a:pPr>
            <a:r>
              <a:rPr lang="en-US" sz="2200" b="1" dirty="0">
                <a:solidFill>
                  <a:srgbClr val="459597"/>
                </a:solidFill>
              </a:rPr>
              <a:t>Balancing Accommodation Types: </a:t>
            </a:r>
            <a:r>
              <a:rPr lang="en-US" sz="2200" dirty="0"/>
              <a:t>Zoning may encourage a mix of accommodation types, including hotels, resorts, bed and breakfasts, and vacation rentals, to cater to different visitor needs and budget levels. </a:t>
            </a:r>
          </a:p>
          <a:p>
            <a:pPr marL="342900" indent="-342900" algn="l">
              <a:spcBef>
                <a:spcPts val="750"/>
              </a:spcBef>
              <a:spcAft>
                <a:spcPts val="1500"/>
              </a:spcAft>
              <a:buFont typeface="Wingdings" panose="05000000000000000000" pitchFamily="2" charset="2"/>
              <a:buChar char="v"/>
            </a:pPr>
            <a:r>
              <a:rPr lang="en-US" sz="2200" b="1" dirty="0">
                <a:solidFill>
                  <a:srgbClr val="459597"/>
                </a:solidFill>
              </a:rPr>
              <a:t>Supporting Local Services: </a:t>
            </a:r>
            <a:r>
              <a:rPr lang="en-US" sz="2200" dirty="0"/>
              <a:t>Tourism zoning may require tourism developments to integrate with local businesses and amenities, such as restaurants, shops, and recreational facilities. </a:t>
            </a:r>
          </a:p>
          <a:p>
            <a:pPr marL="342900" indent="-342900" algn="l">
              <a:spcBef>
                <a:spcPts val="750"/>
              </a:spcBef>
              <a:spcAft>
                <a:spcPts val="1500"/>
              </a:spcAft>
              <a:buFont typeface="Wingdings" panose="05000000000000000000" pitchFamily="2" charset="2"/>
              <a:buChar char="v"/>
            </a:pPr>
            <a:r>
              <a:rPr lang="en-US" sz="2200" b="1" dirty="0">
                <a:solidFill>
                  <a:srgbClr val="459597"/>
                </a:solidFill>
              </a:rPr>
              <a:t>Balancing Tourist and Resident Needs: </a:t>
            </a:r>
            <a:r>
              <a:rPr lang="en-US" sz="2200" dirty="0"/>
              <a:t>Zoning can help balance the needs of tourists and residents, ensuring that STRs do not negatively impact the character of residential </a:t>
            </a:r>
            <a:r>
              <a:rPr lang="en-US" sz="2200" dirty="0" err="1"/>
              <a:t>neighbourhoods</a:t>
            </a:r>
            <a:r>
              <a:rPr lang="en-US" sz="2200" dirty="0"/>
              <a:t>. </a:t>
            </a:r>
          </a:p>
          <a:p>
            <a:pPr>
              <a:buNone/>
            </a:pPr>
            <a:br>
              <a:rPr lang="en-US" sz="1600" b="0" i="0" dirty="0">
                <a:solidFill>
                  <a:srgbClr val="001D35"/>
                </a:solidFill>
                <a:effectLst/>
                <a:latin typeface="Google Sans"/>
              </a:rPr>
            </a:br>
            <a:endParaRPr lang="en-US" sz="2200" dirty="0"/>
          </a:p>
        </p:txBody>
      </p:sp>
      <p:sp>
        <p:nvSpPr>
          <p:cNvPr id="4" name="Text Placeholder 3">
            <a:extLst>
              <a:ext uri="{FF2B5EF4-FFF2-40B4-BE49-F238E27FC236}">
                <a16:creationId xmlns:a16="http://schemas.microsoft.com/office/drawing/2014/main" id="{224DAD7B-EE91-0F1B-F080-B25C506124AE}"/>
              </a:ext>
            </a:extLst>
          </p:cNvPr>
          <p:cNvSpPr>
            <a:spLocks noGrp="1"/>
          </p:cNvSpPr>
          <p:nvPr>
            <p:ph type="body" sz="quarter" idx="16"/>
          </p:nvPr>
        </p:nvSpPr>
        <p:spPr>
          <a:xfrm>
            <a:off x="760946" y="743058"/>
            <a:ext cx="10614687" cy="803654"/>
          </a:xfrm>
        </p:spPr>
        <p:txBody>
          <a:bodyPr/>
          <a:lstStyle/>
          <a:p>
            <a:r>
              <a:rPr lang="en-US" sz="2600" b="0" i="1" dirty="0">
                <a:solidFill>
                  <a:srgbClr val="E96751"/>
                </a:solidFill>
              </a:rPr>
              <a:t>Tourism Zoning Regulations</a:t>
            </a:r>
          </a:p>
        </p:txBody>
      </p:sp>
      <p:sp>
        <p:nvSpPr>
          <p:cNvPr id="6" name="Text Placeholder 5">
            <a:extLst>
              <a:ext uri="{FF2B5EF4-FFF2-40B4-BE49-F238E27FC236}">
                <a16:creationId xmlns:a16="http://schemas.microsoft.com/office/drawing/2014/main" id="{128B6A7D-6E18-40FD-CA75-AB4C97DF5826}"/>
              </a:ext>
            </a:extLst>
          </p:cNvPr>
          <p:cNvSpPr>
            <a:spLocks noGrp="1"/>
          </p:cNvSpPr>
          <p:nvPr>
            <p:ph type="body" sz="quarter" idx="19"/>
          </p:nvPr>
        </p:nvSpPr>
        <p:spPr>
          <a:xfrm>
            <a:off x="760947"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Tourism Destination Planning</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CFDC0B2E-ED8B-4F77-CAAD-1E0E2E1D9BBC}"/>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31</a:t>
            </a:fld>
            <a:endParaRPr lang="fr-CA" dirty="0"/>
          </a:p>
        </p:txBody>
      </p:sp>
      <p:cxnSp>
        <p:nvCxnSpPr>
          <p:cNvPr id="9" name="Straight Connector 8">
            <a:extLst>
              <a:ext uri="{FF2B5EF4-FFF2-40B4-BE49-F238E27FC236}">
                <a16:creationId xmlns:a16="http://schemas.microsoft.com/office/drawing/2014/main" id="{57CAAC22-03A1-2C17-74C2-01A836789E4B}"/>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1FD961-D5AC-51AA-F2CF-A7235D54AEF3}"/>
              </a:ext>
            </a:extLst>
          </p:cNvPr>
          <p:cNvSpPr txBox="1"/>
          <p:nvPr/>
        </p:nvSpPr>
        <p:spPr>
          <a:xfrm>
            <a:off x="873854" y="5268556"/>
            <a:ext cx="10614687" cy="169277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00B0F0"/>
                </a:solidFill>
              </a:rPr>
              <a:t>Iceland: </a:t>
            </a:r>
            <a:r>
              <a:rPr lang="en-US" dirty="0">
                <a:solidFill>
                  <a:srgbClr val="00B0F0"/>
                </a:solidFill>
                <a:hlinkClick r:id="rId2">
                  <a:extLst>
                    <a:ext uri="{A12FA001-AC4F-418D-AE19-62706E023703}">
                      <ahyp:hlinkClr xmlns:ahyp="http://schemas.microsoft.com/office/drawing/2018/hyperlinkcolor" val="tx"/>
                    </a:ext>
                  </a:extLst>
                </a:hlinkClick>
              </a:rPr>
              <a:t>The OECD Competition Assessment Review of Iceland, analyses regulatory barriers to competition in the construction and tourism sectors.</a:t>
            </a:r>
            <a:r>
              <a:rPr lang="en-US" dirty="0">
                <a:solidFill>
                  <a:srgbClr val="00B0F0"/>
                </a:solidFill>
              </a:rPr>
              <a:t> </a:t>
            </a:r>
          </a:p>
          <a:p>
            <a:pPr marL="285750" indent="-285750">
              <a:buFont typeface="Arial" panose="020B0604020202020204" pitchFamily="34" charset="0"/>
              <a:buChar char="•"/>
            </a:pPr>
            <a:r>
              <a:rPr lang="en-US" b="1" dirty="0">
                <a:solidFill>
                  <a:srgbClr val="00B0F0"/>
                </a:solidFill>
              </a:rPr>
              <a:t>Italy: </a:t>
            </a:r>
            <a:r>
              <a:rPr lang="it-IT" dirty="0">
                <a:solidFill>
                  <a:srgbClr val="00B0F0"/>
                </a:solidFill>
                <a:hlinkClick r:id="rId3">
                  <a:extLst>
                    <a:ext uri="{A12FA001-AC4F-418D-AE19-62706E023703}">
                      <ahyp:hlinkClr xmlns:ahyp="http://schemas.microsoft.com/office/drawing/2018/hyperlinkcolor" val="tx"/>
                    </a:ext>
                  </a:extLst>
                </a:hlinkClick>
              </a:rPr>
              <a:t>Tourism Digital Hub TDH </a:t>
            </a:r>
            <a:r>
              <a:rPr lang="en-US" dirty="0">
                <a:solidFill>
                  <a:srgbClr val="00B0F0"/>
                </a:solidFill>
                <a:hlinkClick r:id="rId3">
                  <a:extLst>
                    <a:ext uri="{A12FA001-AC4F-418D-AE19-62706E023703}">
                      <ahyp:hlinkClr xmlns:ahyp="http://schemas.microsoft.com/office/drawing/2018/hyperlinkcolor" val="tx"/>
                    </a:ext>
                  </a:extLst>
                </a:hlinkClick>
              </a:rPr>
              <a:t>Objectives of the strategic plan, building a bridge between the tourist and the ecosystem of the tourism offer.</a:t>
            </a:r>
            <a:endParaRPr lang="en-US" dirty="0">
              <a:solidFill>
                <a:srgbClr val="00B0F0"/>
              </a:solidFill>
            </a:endParaRPr>
          </a:p>
          <a:p>
            <a:pPr marL="285750" indent="-285750">
              <a:buFont typeface="Arial" panose="020B0604020202020204" pitchFamily="34" charset="0"/>
              <a:buChar char="•"/>
            </a:pPr>
            <a:r>
              <a:rPr lang="en-US" b="1" dirty="0">
                <a:solidFill>
                  <a:srgbClr val="00B0F0"/>
                </a:solidFill>
              </a:rPr>
              <a:t>Slovenia: </a:t>
            </a:r>
            <a:r>
              <a:rPr lang="en-IE" b="0" i="0" u="none" strike="noStrike" dirty="0">
                <a:solidFill>
                  <a:srgbClr val="00B0F0"/>
                </a:solidFill>
                <a:effectLst/>
                <a:hlinkClick r:id="rId4">
                  <a:extLst>
                    <a:ext uri="{A12FA001-AC4F-418D-AE19-62706E023703}">
                      <ahyp:hlinkClr xmlns:ahyp="http://schemas.microsoft.com/office/drawing/2018/hyperlinkcolor" val="tx"/>
                    </a:ext>
                  </a:extLst>
                </a:hlinkClick>
              </a:rPr>
              <a:t>Slovenia Tourism Development Strategy</a:t>
            </a:r>
          </a:p>
          <a:p>
            <a:pPr marL="285750" indent="-285750">
              <a:buFont typeface="Arial" panose="020B0604020202020204" pitchFamily="34" charset="0"/>
              <a:buChar char="•"/>
            </a:pPr>
            <a:endParaRPr lang="en-IE" sz="1400" dirty="0">
              <a:solidFill>
                <a:srgbClr val="414141"/>
              </a:solidFill>
            </a:endParaRPr>
          </a:p>
        </p:txBody>
      </p:sp>
      <p:pic>
        <p:nvPicPr>
          <p:cNvPr id="8" name="Picture 7">
            <a:extLst>
              <a:ext uri="{FF2B5EF4-FFF2-40B4-BE49-F238E27FC236}">
                <a16:creationId xmlns:a16="http://schemas.microsoft.com/office/drawing/2014/main" id="{807E436D-96C6-5739-11E7-794749ADD7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421" y="5622179"/>
            <a:ext cx="725433" cy="722126"/>
          </a:xfrm>
          <a:prstGeom prst="rect">
            <a:avLst/>
          </a:prstGeom>
        </p:spPr>
      </p:pic>
    </p:spTree>
    <p:extLst>
      <p:ext uri="{BB962C8B-B14F-4D97-AF65-F5344CB8AC3E}">
        <p14:creationId xmlns:p14="http://schemas.microsoft.com/office/powerpoint/2010/main" val="141291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D185-6C93-EEEC-01E8-E9C8FED563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6A36101-9506-79F3-DFA2-E1B0BD46E0DF}"/>
              </a:ext>
            </a:extLst>
          </p:cNvPr>
          <p:cNvSpPr>
            <a:spLocks noGrp="1"/>
          </p:cNvSpPr>
          <p:nvPr>
            <p:ph type="body" sz="quarter" idx="18"/>
          </p:nvPr>
        </p:nvSpPr>
        <p:spPr>
          <a:xfrm>
            <a:off x="675020" y="3242607"/>
            <a:ext cx="2677779" cy="1049221"/>
          </a:xfrm>
        </p:spPr>
        <p:txBody>
          <a:bodyPr/>
          <a:lstStyle/>
          <a:p>
            <a:pPr algn="ctr">
              <a:lnSpc>
                <a:spcPct val="100000"/>
              </a:lnSpc>
            </a:pPr>
            <a:r>
              <a:rPr lang="en-US" b="0" dirty="0"/>
              <a:t>Tourism Zoning, Planning and Regulations</a:t>
            </a:r>
          </a:p>
          <a:p>
            <a:pPr algn="ctr">
              <a:lnSpc>
                <a:spcPct val="100000"/>
              </a:lnSpc>
            </a:pPr>
            <a:endParaRPr lang="en-IE" b="0" dirty="0"/>
          </a:p>
        </p:txBody>
      </p:sp>
      <p:sp>
        <p:nvSpPr>
          <p:cNvPr id="13" name="Text Placeholder 2">
            <a:extLst>
              <a:ext uri="{FF2B5EF4-FFF2-40B4-BE49-F238E27FC236}">
                <a16:creationId xmlns:a16="http://schemas.microsoft.com/office/drawing/2014/main" id="{F7A6E9F4-84FC-3737-821B-CD81654E4E3F}"/>
              </a:ext>
            </a:extLst>
          </p:cNvPr>
          <p:cNvSpPr txBox="1">
            <a:spLocks/>
          </p:cNvSpPr>
          <p:nvPr/>
        </p:nvSpPr>
        <p:spPr>
          <a:xfrm>
            <a:off x="4077954" y="125083"/>
            <a:ext cx="7961646"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200" dirty="0">
                <a:solidFill>
                  <a:srgbClr val="494949"/>
                </a:solidFill>
                <a:latin typeface="+mn-lt"/>
              </a:rPr>
              <a:t>Regulations across Europe vary, but all countries require some form of planning, zoning, or change-of-use approval for tourism accommodations—even for temporary or mobile units like yurts, pods, or tiny cabins. These legal requirements are not just bureaucratic hurdles—they come with real financial costs that need to be factored into your start-up budget.</a:t>
            </a:r>
          </a:p>
        </p:txBody>
      </p:sp>
      <p:sp>
        <p:nvSpPr>
          <p:cNvPr id="4" name="Slide Number Placeholder 5">
            <a:extLst>
              <a:ext uri="{FF2B5EF4-FFF2-40B4-BE49-F238E27FC236}">
                <a16:creationId xmlns:a16="http://schemas.microsoft.com/office/drawing/2014/main" id="{EC4EBA50-747E-3D5E-8FB5-D1AF34C2860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32</a:t>
            </a:fld>
            <a:endParaRPr lang="fr-CA" dirty="0"/>
          </a:p>
        </p:txBody>
      </p:sp>
      <p:sp>
        <p:nvSpPr>
          <p:cNvPr id="12" name="Text Placeholder 7">
            <a:extLst>
              <a:ext uri="{FF2B5EF4-FFF2-40B4-BE49-F238E27FC236}">
                <a16:creationId xmlns:a16="http://schemas.microsoft.com/office/drawing/2014/main" id="{6859FF60-164B-0977-EEE0-61A1610E44F3}"/>
              </a:ext>
            </a:extLst>
          </p:cNvPr>
          <p:cNvSpPr>
            <a:spLocks noGrp="1"/>
          </p:cNvSpPr>
          <p:nvPr>
            <p:ph type="body" sz="quarter" idx="19"/>
          </p:nvPr>
        </p:nvSpPr>
        <p:spPr>
          <a:xfrm>
            <a:off x="152400" y="2106966"/>
            <a:ext cx="3200399" cy="385564"/>
          </a:xfrm>
        </p:spPr>
        <p:txBody>
          <a:bodyPr/>
          <a:lstStyle/>
          <a:p>
            <a:pPr marL="308700" algn="ctr"/>
            <a:r>
              <a:rPr lang="en-IE" sz="3400" dirty="0"/>
              <a:t>European Overview</a:t>
            </a:r>
          </a:p>
        </p:txBody>
      </p:sp>
      <p:sp>
        <p:nvSpPr>
          <p:cNvPr id="2" name="Text Placeholder 7">
            <a:extLst>
              <a:ext uri="{FF2B5EF4-FFF2-40B4-BE49-F238E27FC236}">
                <a16:creationId xmlns:a16="http://schemas.microsoft.com/office/drawing/2014/main" id="{ECD4D384-28CE-247B-C56E-D3E38C641A6A}"/>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graphicFrame>
        <p:nvGraphicFramePr>
          <p:cNvPr id="3" name="Table 2">
            <a:extLst>
              <a:ext uri="{FF2B5EF4-FFF2-40B4-BE49-F238E27FC236}">
                <a16:creationId xmlns:a16="http://schemas.microsoft.com/office/drawing/2014/main" id="{5D8437C9-536D-CBDD-75E4-B4F43FDDF070}"/>
              </a:ext>
            </a:extLst>
          </p:cNvPr>
          <p:cNvGraphicFramePr>
            <a:graphicFrameLocks noGrp="1"/>
          </p:cNvGraphicFramePr>
          <p:nvPr>
            <p:extLst>
              <p:ext uri="{D42A27DB-BD31-4B8C-83A1-F6EECF244321}">
                <p14:modId xmlns:p14="http://schemas.microsoft.com/office/powerpoint/2010/main" val="1817963837"/>
              </p:ext>
            </p:extLst>
          </p:nvPr>
        </p:nvGraphicFramePr>
        <p:xfrm>
          <a:off x="3568995" y="2277108"/>
          <a:ext cx="8270581" cy="4486866"/>
        </p:xfrm>
        <a:graphic>
          <a:graphicData uri="http://schemas.openxmlformats.org/drawingml/2006/table">
            <a:tbl>
              <a:tblPr/>
              <a:tblGrid>
                <a:gridCol w="1526880">
                  <a:extLst>
                    <a:ext uri="{9D8B030D-6E8A-4147-A177-3AD203B41FA5}">
                      <a16:colId xmlns:a16="http://schemas.microsoft.com/office/drawing/2014/main" val="63300232"/>
                    </a:ext>
                  </a:extLst>
                </a:gridCol>
                <a:gridCol w="6743701">
                  <a:extLst>
                    <a:ext uri="{9D8B030D-6E8A-4147-A177-3AD203B41FA5}">
                      <a16:colId xmlns:a16="http://schemas.microsoft.com/office/drawing/2014/main" val="1685957806"/>
                    </a:ext>
                  </a:extLst>
                </a:gridCol>
              </a:tblGrid>
              <a:tr h="252251">
                <a:tc>
                  <a:txBody>
                    <a:bodyPr/>
                    <a:lstStyle/>
                    <a:p>
                      <a:r>
                        <a:rPr lang="en-IE" sz="2200" b="1" dirty="0">
                          <a:solidFill>
                            <a:schemeClr val="bg1"/>
                          </a:solidFill>
                        </a:rPr>
                        <a:t>Country</a:t>
                      </a:r>
                      <a:endParaRPr lang="en-IE" sz="22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Key Requirements</a:t>
                      </a:r>
                      <a:endParaRPr lang="en-IE" sz="22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163516019"/>
                  </a:ext>
                </a:extLst>
              </a:tr>
              <a:tr h="819817">
                <a:tc>
                  <a:txBody>
                    <a:bodyPr/>
                    <a:lstStyle/>
                    <a:p>
                      <a:r>
                        <a:rPr lang="en-IE" sz="2100" b="1" dirty="0">
                          <a:solidFill>
                            <a:schemeClr val="bg1"/>
                          </a:solidFill>
                        </a:rPr>
                        <a:t>Ireland</a:t>
                      </a:r>
                      <a:endParaRPr lang="en-IE" sz="21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Planning permission is required for all glamping sites, even on private land. </a:t>
                      </a:r>
                      <a:r>
                        <a:rPr lang="en-US" sz="2000" dirty="0" err="1">
                          <a:solidFill>
                            <a:srgbClr val="494949"/>
                          </a:solidFill>
                        </a:rPr>
                        <a:t>Teagasc</a:t>
                      </a:r>
                      <a:r>
                        <a:rPr lang="en-US" sz="2000" dirty="0">
                          <a:solidFill>
                            <a:srgbClr val="494949"/>
                          </a:solidFill>
                        </a:rPr>
                        <a:t> and local authorities provide guidance. Rural zoning and site landscaping must be factored in.</a:t>
                      </a:r>
                    </a:p>
                    <a:p>
                      <a:r>
                        <a:rPr lang="en-US" sz="2000" b="1" kern="1200" dirty="0">
                          <a:solidFill>
                            <a:srgbClr val="494949"/>
                          </a:solidFill>
                          <a:latin typeface="+mn-lt"/>
                          <a:ea typeface="+mn-ea"/>
                          <a:cs typeface="+mn-cs"/>
                        </a:rPr>
                        <a:t>EIAs </a:t>
                      </a:r>
                      <a:r>
                        <a:rPr lang="en-US" sz="2000" b="0" kern="1200" dirty="0">
                          <a:solidFill>
                            <a:srgbClr val="494949"/>
                          </a:solidFill>
                          <a:latin typeface="+mn-lt"/>
                          <a:ea typeface="+mn-ea"/>
                          <a:cs typeface="+mn-cs"/>
                        </a:rPr>
                        <a:t>for sensitive sites can add </a:t>
                      </a:r>
                      <a:r>
                        <a:rPr lang="en-US" sz="2000" b="1" kern="1200" dirty="0">
                          <a:solidFill>
                            <a:srgbClr val="494949"/>
                          </a:solidFill>
                          <a:latin typeface="+mn-lt"/>
                          <a:ea typeface="+mn-ea"/>
                          <a:cs typeface="+mn-cs"/>
                        </a:rPr>
                        <a:t>€5,000–€10,000+</a:t>
                      </a:r>
                    </a:p>
                    <a:p>
                      <a:r>
                        <a:rPr lang="en-IE" sz="2000" b="1" kern="1200" dirty="0">
                          <a:solidFill>
                            <a:srgbClr val="494949"/>
                          </a:solidFill>
                          <a:latin typeface="+mn-lt"/>
                          <a:ea typeface="+mn-ea"/>
                          <a:cs typeface="+mn-cs"/>
                        </a:rPr>
                        <a:t>Planning Costs €5,000–€10,000</a:t>
                      </a:r>
                    </a:p>
                    <a:p>
                      <a:r>
                        <a:rPr lang="en-US" sz="2000" b="1" kern="1200" dirty="0">
                          <a:solidFill>
                            <a:srgbClr val="494949"/>
                          </a:solidFill>
                          <a:latin typeface="+mn-lt"/>
                          <a:ea typeface="+mn-ea"/>
                          <a:cs typeface="+mn-cs"/>
                        </a:rPr>
                        <a:t>Approvals: </a:t>
                      </a:r>
                      <a:r>
                        <a:rPr lang="en-US" sz="2000" kern="1200" dirty="0">
                          <a:solidFill>
                            <a:srgbClr val="494949"/>
                          </a:solidFill>
                          <a:latin typeface="+mn-lt"/>
                          <a:ea typeface="+mn-ea"/>
                          <a:cs typeface="+mn-cs"/>
                        </a:rPr>
                        <a:t>8–12 weeks (can extend with objections)</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202205"/>
                  </a:ext>
                </a:extLst>
              </a:tr>
              <a:tr h="819817">
                <a:tc>
                  <a:txBody>
                    <a:bodyPr/>
                    <a:lstStyle/>
                    <a:p>
                      <a:r>
                        <a:rPr lang="en-IE" sz="2100" b="1" dirty="0">
                          <a:solidFill>
                            <a:schemeClr val="bg1"/>
                          </a:solidFill>
                        </a:rPr>
                        <a:t>Netherlands</a:t>
                      </a:r>
                      <a:endParaRPr lang="en-IE" sz="21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494949"/>
                          </a:solidFill>
                        </a:rPr>
                        <a:t>Must comply with zoning regulations (“</a:t>
                      </a:r>
                      <a:r>
                        <a:rPr lang="en-US" sz="2000" dirty="0" err="1">
                          <a:solidFill>
                            <a:srgbClr val="494949"/>
                          </a:solidFill>
                        </a:rPr>
                        <a:t>bestemmingsplan</a:t>
                      </a:r>
                      <a:r>
                        <a:rPr lang="en-US" sz="2000" dirty="0">
                          <a:solidFill>
                            <a:srgbClr val="494949"/>
                          </a:solidFill>
                        </a:rPr>
                        <a:t>”) and obtain environmental permits. Nature permits are required if near protected areas. </a:t>
                      </a:r>
                      <a:r>
                        <a:rPr lang="en-US" sz="2000" b="1" dirty="0">
                          <a:solidFill>
                            <a:srgbClr val="494949"/>
                          </a:solidFill>
                          <a:latin typeface="+mn-lt"/>
                        </a:rPr>
                        <a:t>Regulations</a:t>
                      </a:r>
                      <a:r>
                        <a:rPr lang="en-US" sz="2000" dirty="0">
                          <a:solidFill>
                            <a:srgbClr val="494949"/>
                          </a:solidFill>
                          <a:latin typeface="+mn-lt"/>
                        </a:rPr>
                        <a:t> you must comply with include building codes, fire safety, and sanitation rules in each locale. </a:t>
                      </a:r>
                      <a:r>
                        <a:rPr lang="en-IE" sz="2000" b="1" kern="1200" dirty="0">
                          <a:solidFill>
                            <a:srgbClr val="494949"/>
                          </a:solidFill>
                          <a:latin typeface="+mn-lt"/>
                          <a:ea typeface="+mn-ea"/>
                          <a:cs typeface="+mn-cs"/>
                        </a:rPr>
                        <a:t>(EIA) €2,000 – €10,000+</a:t>
                      </a:r>
                      <a:endParaRPr lang="en-US" sz="2000" b="1" dirty="0">
                        <a:solidFill>
                          <a:srgbClr val="49494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rgbClr val="494949"/>
                          </a:solidFill>
                          <a:latin typeface="+mn-lt"/>
                          <a:ea typeface="+mn-ea"/>
                          <a:cs typeface="+mn-cs"/>
                        </a:rPr>
                        <a:t>Planning Costs €4,000–€9,000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494949"/>
                          </a:solidFill>
                          <a:latin typeface="+mn-lt"/>
                          <a:ea typeface="+mn-ea"/>
                          <a:cs typeface="+mn-cs"/>
                        </a:rPr>
                        <a:t>Approvals: </a:t>
                      </a:r>
                      <a:r>
                        <a:rPr lang="en-US" sz="2000" kern="1200" dirty="0">
                          <a:solidFill>
                            <a:srgbClr val="494949"/>
                          </a:solidFill>
                          <a:latin typeface="+mn-lt"/>
                          <a:ea typeface="+mn-ea"/>
                          <a:cs typeface="+mn-cs"/>
                        </a:rPr>
                        <a:t>12–16 weeks (includes environmental checks)</a:t>
                      </a:r>
                      <a:endParaRPr lang="en-US" sz="2000" dirty="0">
                        <a:solidFill>
                          <a:srgbClr val="494949"/>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8297715"/>
                  </a:ext>
                </a:extLst>
              </a:tr>
            </a:tbl>
          </a:graphicData>
        </a:graphic>
      </p:graphicFrame>
      <p:pic>
        <p:nvPicPr>
          <p:cNvPr id="10" name="Picture Placeholder 9" descr="A blue flag with yellow stars in the center&#10;&#10;AI-generated content may be incorrect.">
            <a:extLst>
              <a:ext uri="{FF2B5EF4-FFF2-40B4-BE49-F238E27FC236}">
                <a16:creationId xmlns:a16="http://schemas.microsoft.com/office/drawing/2014/main" id="{C85ECAB5-71E9-37BF-277B-01E99BD5245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408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B6F1-427E-47D6-DAF4-79F80220FAA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59F4F58-07AD-2E8D-A944-6A99FB552D9A}"/>
              </a:ext>
            </a:extLst>
          </p:cNvPr>
          <p:cNvSpPr>
            <a:spLocks noGrp="1"/>
          </p:cNvSpPr>
          <p:nvPr>
            <p:ph type="body" sz="quarter" idx="18"/>
          </p:nvPr>
        </p:nvSpPr>
        <p:spPr>
          <a:xfrm>
            <a:off x="675020" y="3242607"/>
            <a:ext cx="2677779" cy="1049221"/>
          </a:xfrm>
        </p:spPr>
        <p:txBody>
          <a:bodyPr/>
          <a:lstStyle/>
          <a:p>
            <a:pPr algn="ctr">
              <a:lnSpc>
                <a:spcPct val="100000"/>
              </a:lnSpc>
            </a:pPr>
            <a:r>
              <a:rPr lang="en-US" b="0" dirty="0"/>
              <a:t>Tourism Zoning, Planning and Regulations</a:t>
            </a:r>
          </a:p>
          <a:p>
            <a:pPr algn="ctr">
              <a:lnSpc>
                <a:spcPct val="100000"/>
              </a:lnSpc>
            </a:pPr>
            <a:endParaRPr lang="en-IE" b="0" dirty="0"/>
          </a:p>
        </p:txBody>
      </p:sp>
      <p:sp>
        <p:nvSpPr>
          <p:cNvPr id="4" name="Slide Number Placeholder 5">
            <a:extLst>
              <a:ext uri="{FF2B5EF4-FFF2-40B4-BE49-F238E27FC236}">
                <a16:creationId xmlns:a16="http://schemas.microsoft.com/office/drawing/2014/main" id="{CA4BC1BD-61B0-1E8A-47A5-EB1FCB904E40}"/>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33</a:t>
            </a:fld>
            <a:endParaRPr lang="fr-CA" dirty="0"/>
          </a:p>
        </p:txBody>
      </p:sp>
      <p:sp>
        <p:nvSpPr>
          <p:cNvPr id="12" name="Text Placeholder 7">
            <a:extLst>
              <a:ext uri="{FF2B5EF4-FFF2-40B4-BE49-F238E27FC236}">
                <a16:creationId xmlns:a16="http://schemas.microsoft.com/office/drawing/2014/main" id="{25140ABC-C655-E471-6F65-F3B373D0078D}"/>
              </a:ext>
            </a:extLst>
          </p:cNvPr>
          <p:cNvSpPr>
            <a:spLocks noGrp="1"/>
          </p:cNvSpPr>
          <p:nvPr>
            <p:ph type="body" sz="quarter" idx="19"/>
          </p:nvPr>
        </p:nvSpPr>
        <p:spPr>
          <a:xfrm>
            <a:off x="152400" y="2106966"/>
            <a:ext cx="3200399" cy="385564"/>
          </a:xfrm>
        </p:spPr>
        <p:txBody>
          <a:bodyPr/>
          <a:lstStyle/>
          <a:p>
            <a:pPr marL="308700" algn="ctr"/>
            <a:r>
              <a:rPr lang="en-IE" sz="3400" dirty="0"/>
              <a:t>European Overview</a:t>
            </a:r>
          </a:p>
        </p:txBody>
      </p:sp>
      <p:pic>
        <p:nvPicPr>
          <p:cNvPr id="15" name="Picture 14">
            <a:extLst>
              <a:ext uri="{FF2B5EF4-FFF2-40B4-BE49-F238E27FC236}">
                <a16:creationId xmlns:a16="http://schemas.microsoft.com/office/drawing/2014/main" id="{0ACD51AE-059A-F225-0A68-8BB2D2379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2" name="Text Placeholder 7">
            <a:extLst>
              <a:ext uri="{FF2B5EF4-FFF2-40B4-BE49-F238E27FC236}">
                <a16:creationId xmlns:a16="http://schemas.microsoft.com/office/drawing/2014/main" id="{49FA4B7E-DD2D-9758-F469-5BCD3BF6F340}"/>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Photo Savills Bell Tent</a:t>
            </a:r>
          </a:p>
        </p:txBody>
      </p:sp>
      <p:graphicFrame>
        <p:nvGraphicFramePr>
          <p:cNvPr id="3" name="Table 2">
            <a:extLst>
              <a:ext uri="{FF2B5EF4-FFF2-40B4-BE49-F238E27FC236}">
                <a16:creationId xmlns:a16="http://schemas.microsoft.com/office/drawing/2014/main" id="{D6F775C4-A13E-7EFE-4162-8DCA45311937}"/>
              </a:ext>
            </a:extLst>
          </p:cNvPr>
          <p:cNvGraphicFramePr>
            <a:graphicFrameLocks noGrp="1"/>
          </p:cNvGraphicFramePr>
          <p:nvPr>
            <p:extLst>
              <p:ext uri="{D42A27DB-BD31-4B8C-83A1-F6EECF244321}">
                <p14:modId xmlns:p14="http://schemas.microsoft.com/office/powerpoint/2010/main" val="2560412886"/>
              </p:ext>
            </p:extLst>
          </p:nvPr>
        </p:nvGraphicFramePr>
        <p:xfrm>
          <a:off x="3568995" y="278526"/>
          <a:ext cx="8231405" cy="5769128"/>
        </p:xfrm>
        <a:graphic>
          <a:graphicData uri="http://schemas.openxmlformats.org/drawingml/2006/table">
            <a:tbl>
              <a:tblPr/>
              <a:tblGrid>
                <a:gridCol w="1307805">
                  <a:extLst>
                    <a:ext uri="{9D8B030D-6E8A-4147-A177-3AD203B41FA5}">
                      <a16:colId xmlns:a16="http://schemas.microsoft.com/office/drawing/2014/main" val="63300232"/>
                    </a:ext>
                  </a:extLst>
                </a:gridCol>
                <a:gridCol w="6923600">
                  <a:extLst>
                    <a:ext uri="{9D8B030D-6E8A-4147-A177-3AD203B41FA5}">
                      <a16:colId xmlns:a16="http://schemas.microsoft.com/office/drawing/2014/main" val="1685957806"/>
                    </a:ext>
                  </a:extLst>
                </a:gridCol>
              </a:tblGrid>
              <a:tr h="252251">
                <a:tc>
                  <a:txBody>
                    <a:bodyPr/>
                    <a:lstStyle/>
                    <a:p>
                      <a:r>
                        <a:rPr lang="en-IE" sz="2200" b="1" dirty="0">
                          <a:solidFill>
                            <a:schemeClr val="bg1"/>
                          </a:solidFill>
                        </a:rPr>
                        <a:t>Country</a:t>
                      </a:r>
                      <a:endParaRPr lang="en-IE" sz="22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Key Requirements</a:t>
                      </a:r>
                      <a:endParaRPr lang="en-IE" sz="22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163516019"/>
                  </a:ext>
                </a:extLst>
              </a:tr>
              <a:tr h="819817">
                <a:tc>
                  <a:txBody>
                    <a:bodyPr/>
                    <a:lstStyle/>
                    <a:p>
                      <a:r>
                        <a:rPr lang="en-IE" sz="2100" b="1" dirty="0">
                          <a:solidFill>
                            <a:schemeClr val="bg1"/>
                          </a:solidFill>
                        </a:rPr>
                        <a:t>Slovenia</a:t>
                      </a:r>
                      <a:endParaRPr lang="en-IE" sz="21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Strong support for eco-tourism. Glamping is considered a luxury “above-standard” category, requiring alignment with strict design, environmental, and hospitality standards.</a:t>
                      </a:r>
                    </a:p>
                    <a:p>
                      <a:r>
                        <a:rPr lang="en-IE" sz="2000" b="1" kern="1200" dirty="0">
                          <a:solidFill>
                            <a:srgbClr val="494949"/>
                          </a:solidFill>
                          <a:latin typeface="+mn-lt"/>
                          <a:ea typeface="+mn-ea"/>
                          <a:cs typeface="+mn-cs"/>
                        </a:rPr>
                        <a:t>Planning Costs </a:t>
                      </a:r>
                      <a:r>
                        <a:rPr lang="en-IE" sz="2000" kern="1200" dirty="0">
                          <a:solidFill>
                            <a:srgbClr val="494949"/>
                          </a:solidFill>
                          <a:latin typeface="+mn-lt"/>
                          <a:ea typeface="+mn-ea"/>
                          <a:cs typeface="+mn-cs"/>
                        </a:rPr>
                        <a:t>€3,000–€7,000</a:t>
                      </a:r>
                      <a:endParaRPr lang="en-US" sz="2000"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494949"/>
                          </a:solidFill>
                          <a:latin typeface="+mn-lt"/>
                          <a:ea typeface="+mn-ea"/>
                          <a:cs typeface="+mn-cs"/>
                        </a:rPr>
                        <a:t>Approvals: </a:t>
                      </a:r>
                      <a:r>
                        <a:rPr lang="en-US" sz="2000" kern="1200" dirty="0">
                          <a:solidFill>
                            <a:srgbClr val="494949"/>
                          </a:solidFill>
                          <a:latin typeface="+mn-lt"/>
                          <a:ea typeface="+mn-ea"/>
                          <a:cs typeface="+mn-cs"/>
                        </a:rPr>
                        <a:t>8–14 weeks, depending on zone sensitivity</a:t>
                      </a:r>
                      <a:endParaRPr lang="en-US" sz="2000" dirty="0">
                        <a:solidFill>
                          <a:srgbClr val="494949"/>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502624"/>
                  </a:ext>
                </a:extLst>
              </a:tr>
              <a:tr h="819817">
                <a:tc>
                  <a:txBody>
                    <a:bodyPr/>
                    <a:lstStyle/>
                    <a:p>
                      <a:r>
                        <a:rPr lang="en-IE" sz="2100" b="1" dirty="0">
                          <a:solidFill>
                            <a:schemeClr val="bg1"/>
                          </a:solidFill>
                        </a:rPr>
                        <a:t>Italy</a:t>
                      </a:r>
                      <a:endParaRPr lang="en-IE" sz="21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Varies by region. For example, Piedmont regulates "glamping" only within registered campgrounds. Agriturismo law often applies in rural areas. Local communes manage permissions.</a:t>
                      </a:r>
                    </a:p>
                    <a:p>
                      <a:r>
                        <a:rPr lang="en-IE" sz="2000" b="1" kern="1200" dirty="0">
                          <a:solidFill>
                            <a:srgbClr val="494949"/>
                          </a:solidFill>
                          <a:latin typeface="+mn-lt"/>
                          <a:ea typeface="+mn-ea"/>
                          <a:cs typeface="+mn-cs"/>
                        </a:rPr>
                        <a:t>Planning Costs </a:t>
                      </a:r>
                      <a:r>
                        <a:rPr lang="en-IE" sz="2000" kern="1200" dirty="0">
                          <a:solidFill>
                            <a:srgbClr val="494949"/>
                          </a:solidFill>
                          <a:latin typeface="+mn-lt"/>
                          <a:ea typeface="+mn-ea"/>
                          <a:cs typeface="+mn-cs"/>
                        </a:rPr>
                        <a:t>€3,000–€7,000</a:t>
                      </a:r>
                      <a:endParaRPr lang="en-US" sz="2000" kern="1200" dirty="0">
                        <a:solidFill>
                          <a:srgbClr val="494949"/>
                        </a:solidFill>
                        <a:latin typeface="+mn-lt"/>
                        <a:ea typeface="+mn-ea"/>
                        <a:cs typeface="+mn-cs"/>
                      </a:endParaRPr>
                    </a:p>
                    <a:p>
                      <a:r>
                        <a:rPr lang="en-US" sz="2000" b="1" kern="1200" dirty="0">
                          <a:solidFill>
                            <a:srgbClr val="494949"/>
                          </a:solidFill>
                          <a:latin typeface="+mn-lt"/>
                          <a:ea typeface="+mn-ea"/>
                          <a:cs typeface="+mn-cs"/>
                        </a:rPr>
                        <a:t>Legal/zoning </a:t>
                      </a:r>
                      <a:r>
                        <a:rPr lang="en-US" sz="2000" b="0" kern="1200" dirty="0">
                          <a:solidFill>
                            <a:srgbClr val="494949"/>
                          </a:solidFill>
                          <a:latin typeface="+mn-lt"/>
                          <a:ea typeface="+mn-ea"/>
                          <a:cs typeface="+mn-cs"/>
                        </a:rPr>
                        <a:t>consultation (if complex) </a:t>
                      </a:r>
                      <a:r>
                        <a:rPr lang="en-IE" sz="2000" b="1" kern="1200" dirty="0">
                          <a:solidFill>
                            <a:srgbClr val="494949"/>
                          </a:solidFill>
                          <a:latin typeface="+mn-lt"/>
                          <a:ea typeface="+mn-ea"/>
                          <a:cs typeface="+mn-cs"/>
                        </a:rPr>
                        <a:t>€500 – €2,000</a:t>
                      </a:r>
                      <a:endParaRPr lang="en-US" sz="2000" b="1"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494949"/>
                          </a:solidFill>
                          <a:latin typeface="+mn-lt"/>
                          <a:ea typeface="+mn-ea"/>
                          <a:cs typeface="+mn-cs"/>
                        </a:rPr>
                        <a:t>Approvals: </a:t>
                      </a:r>
                      <a:r>
                        <a:rPr lang="en-US" sz="2000" kern="1200" dirty="0">
                          <a:solidFill>
                            <a:srgbClr val="494949"/>
                          </a:solidFill>
                          <a:latin typeface="+mn-lt"/>
                          <a:ea typeface="+mn-ea"/>
                          <a:cs typeface="+mn-cs"/>
                        </a:rPr>
                        <a:t>Varies by region – 10 to 20 weeks are common</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531425"/>
                  </a:ext>
                </a:extLst>
              </a:tr>
              <a:tr h="819817">
                <a:tc>
                  <a:txBody>
                    <a:bodyPr/>
                    <a:lstStyle/>
                    <a:p>
                      <a:r>
                        <a:rPr lang="en-IE" sz="2200" b="1" dirty="0">
                          <a:solidFill>
                            <a:schemeClr val="bg1"/>
                          </a:solidFill>
                        </a:rPr>
                        <a:t>Iceland</a:t>
                      </a:r>
                      <a:endParaRPr lang="en-IE" sz="2200" dirty="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kern="1200" dirty="0">
                          <a:solidFill>
                            <a:srgbClr val="494949"/>
                          </a:solidFill>
                          <a:latin typeface="+mn-lt"/>
                          <a:ea typeface="+mn-ea"/>
                          <a:cs typeface="+mn-cs"/>
                        </a:rPr>
                        <a:t>Must apply through </a:t>
                      </a:r>
                      <a:r>
                        <a:rPr lang="en-US" sz="2000" kern="1200" dirty="0" err="1">
                          <a:solidFill>
                            <a:srgbClr val="494949"/>
                          </a:solidFill>
                          <a:latin typeface="+mn-lt"/>
                          <a:ea typeface="+mn-ea"/>
                          <a:cs typeface="+mn-cs"/>
                        </a:rPr>
                        <a:t>Umhverfisstofnun</a:t>
                      </a:r>
                      <a:r>
                        <a:rPr lang="en-US" sz="2000" kern="1200" dirty="0">
                          <a:solidFill>
                            <a:srgbClr val="494949"/>
                          </a:solidFill>
                          <a:latin typeface="+mn-lt"/>
                          <a:ea typeface="+mn-ea"/>
                          <a:cs typeface="+mn-cs"/>
                        </a:rPr>
                        <a:t> (Environment Agency) and local councils. Projects in rural or sensitive zones require impact screenings. Eco-conscious design is a must. </a:t>
                      </a:r>
                    </a:p>
                    <a:p>
                      <a:r>
                        <a:rPr lang="en-IE" sz="2000" b="1" kern="1200" dirty="0">
                          <a:solidFill>
                            <a:srgbClr val="494949"/>
                          </a:solidFill>
                          <a:latin typeface="+mn-lt"/>
                          <a:ea typeface="+mn-ea"/>
                          <a:cs typeface="+mn-cs"/>
                        </a:rPr>
                        <a:t>Traffic/access studies or noise mitigation €1,000 – €3,000</a:t>
                      </a:r>
                    </a:p>
                    <a:p>
                      <a:r>
                        <a:rPr lang="en-IE" sz="2000" b="1" kern="1200" dirty="0">
                          <a:solidFill>
                            <a:srgbClr val="494949"/>
                          </a:solidFill>
                          <a:latin typeface="+mn-lt"/>
                          <a:ea typeface="+mn-ea"/>
                          <a:cs typeface="+mn-cs"/>
                        </a:rPr>
                        <a:t>Planning Costs </a:t>
                      </a:r>
                      <a:r>
                        <a:rPr lang="en-IE" sz="2000" kern="1200" dirty="0">
                          <a:solidFill>
                            <a:srgbClr val="494949"/>
                          </a:solidFill>
                          <a:latin typeface="+mn-lt"/>
                          <a:ea typeface="+mn-ea"/>
                          <a:cs typeface="+mn-cs"/>
                        </a:rPr>
                        <a:t>€6,000–€12,000</a:t>
                      </a:r>
                      <a:endParaRPr lang="en-US" sz="2000"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494949"/>
                          </a:solidFill>
                          <a:latin typeface="+mn-lt"/>
                          <a:ea typeface="+mn-ea"/>
                          <a:cs typeface="+mn-cs"/>
                        </a:rPr>
                        <a:t>Approvals: </a:t>
                      </a:r>
                      <a:r>
                        <a:rPr lang="en-US" sz="2000" kern="1200" dirty="0">
                          <a:solidFill>
                            <a:srgbClr val="494949"/>
                          </a:solidFill>
                          <a:latin typeface="+mn-lt"/>
                          <a:ea typeface="+mn-ea"/>
                          <a:cs typeface="+mn-cs"/>
                        </a:rPr>
                        <a:t>10–16 weeks, often includes ecological review</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034151"/>
                  </a:ext>
                </a:extLst>
              </a:tr>
            </a:tbl>
          </a:graphicData>
        </a:graphic>
      </p:graphicFrame>
      <p:pic>
        <p:nvPicPr>
          <p:cNvPr id="10" name="Picture Placeholder 9" descr="A blue flag with yellow stars in the center&#10;&#10;AI-generated content may be incorrect.">
            <a:extLst>
              <a:ext uri="{FF2B5EF4-FFF2-40B4-BE49-F238E27FC236}">
                <a16:creationId xmlns:a16="http://schemas.microsoft.com/office/drawing/2014/main" id="{15F996DF-EA88-105B-A499-63E245459CF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72357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7456D8-1AC0-ADCB-AE99-E5834AED4607}"/>
              </a:ext>
            </a:extLst>
          </p:cNvPr>
          <p:cNvSpPr>
            <a:spLocks noGrp="1"/>
          </p:cNvSpPr>
          <p:nvPr>
            <p:ph type="body" sz="quarter" idx="16"/>
          </p:nvPr>
        </p:nvSpPr>
        <p:spPr>
          <a:xfrm>
            <a:off x="774803" y="156012"/>
            <a:ext cx="10614687" cy="803654"/>
          </a:xfrm>
        </p:spPr>
        <p:txBody>
          <a:bodyPr/>
          <a:lstStyle/>
          <a:p>
            <a:r>
              <a:rPr lang="en-IE" sz="3200" b="0" dirty="0">
                <a:solidFill>
                  <a:srgbClr val="EC7C69"/>
                </a:solidFill>
              </a:rPr>
              <a:t>Permit overview by country</a:t>
            </a:r>
          </a:p>
          <a:p>
            <a:endParaRPr lang="en-IE" sz="3200" dirty="0"/>
          </a:p>
        </p:txBody>
      </p:sp>
      <p:sp>
        <p:nvSpPr>
          <p:cNvPr id="6" name="TextBox 5">
            <a:extLst>
              <a:ext uri="{FF2B5EF4-FFF2-40B4-BE49-F238E27FC236}">
                <a16:creationId xmlns:a16="http://schemas.microsoft.com/office/drawing/2014/main" id="{9A90AA66-DD9F-9030-61BF-6A85B7EEC6D2}"/>
              </a:ext>
            </a:extLst>
          </p:cNvPr>
          <p:cNvSpPr txBox="1"/>
          <p:nvPr/>
        </p:nvSpPr>
        <p:spPr>
          <a:xfrm>
            <a:off x="5692589" y="250804"/>
            <a:ext cx="6311152"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How To Start, Set Up, And Build A Profitable Glamping Business</a:t>
            </a:r>
            <a:endParaRPr lang="en-IE" dirty="0">
              <a:solidFill>
                <a:srgbClr val="459597"/>
              </a:solidFill>
            </a:endParaRPr>
          </a:p>
        </p:txBody>
      </p:sp>
      <p:graphicFrame>
        <p:nvGraphicFramePr>
          <p:cNvPr id="2" name="Table 1">
            <a:extLst>
              <a:ext uri="{FF2B5EF4-FFF2-40B4-BE49-F238E27FC236}">
                <a16:creationId xmlns:a16="http://schemas.microsoft.com/office/drawing/2014/main" id="{0570123B-366E-B432-3FD6-F8FF38DD8B83}"/>
              </a:ext>
            </a:extLst>
          </p:cNvPr>
          <p:cNvGraphicFramePr>
            <a:graphicFrameLocks noGrp="1"/>
          </p:cNvGraphicFramePr>
          <p:nvPr>
            <p:extLst>
              <p:ext uri="{D42A27DB-BD31-4B8C-83A1-F6EECF244321}">
                <p14:modId xmlns:p14="http://schemas.microsoft.com/office/powerpoint/2010/main" val="817773282"/>
              </p:ext>
            </p:extLst>
          </p:nvPr>
        </p:nvGraphicFramePr>
        <p:xfrm>
          <a:off x="342900" y="933810"/>
          <a:ext cx="11410950" cy="5210856"/>
        </p:xfrm>
        <a:graphic>
          <a:graphicData uri="http://schemas.openxmlformats.org/drawingml/2006/table">
            <a:tbl>
              <a:tblPr/>
              <a:tblGrid>
                <a:gridCol w="1447800">
                  <a:extLst>
                    <a:ext uri="{9D8B030D-6E8A-4147-A177-3AD203B41FA5}">
                      <a16:colId xmlns:a16="http://schemas.microsoft.com/office/drawing/2014/main" val="983205365"/>
                    </a:ext>
                  </a:extLst>
                </a:gridCol>
                <a:gridCol w="2790825">
                  <a:extLst>
                    <a:ext uri="{9D8B030D-6E8A-4147-A177-3AD203B41FA5}">
                      <a16:colId xmlns:a16="http://schemas.microsoft.com/office/drawing/2014/main" val="4046453827"/>
                    </a:ext>
                  </a:extLst>
                </a:gridCol>
                <a:gridCol w="4319588">
                  <a:extLst>
                    <a:ext uri="{9D8B030D-6E8A-4147-A177-3AD203B41FA5}">
                      <a16:colId xmlns:a16="http://schemas.microsoft.com/office/drawing/2014/main" val="319692434"/>
                    </a:ext>
                  </a:extLst>
                </a:gridCol>
                <a:gridCol w="2852737">
                  <a:extLst>
                    <a:ext uri="{9D8B030D-6E8A-4147-A177-3AD203B41FA5}">
                      <a16:colId xmlns:a16="http://schemas.microsoft.com/office/drawing/2014/main" val="1685714438"/>
                    </a:ext>
                  </a:extLst>
                </a:gridCol>
              </a:tblGrid>
              <a:tr h="202388">
                <a:tc>
                  <a:txBody>
                    <a:bodyPr/>
                    <a:lstStyle/>
                    <a:p>
                      <a:r>
                        <a:rPr lang="en-IE" sz="2200" b="1" dirty="0">
                          <a:solidFill>
                            <a:schemeClr val="bg1"/>
                          </a:solidFill>
                        </a:rPr>
                        <a:t>Country</a:t>
                      </a:r>
                      <a:endParaRPr lang="en-IE" sz="22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Benefits</a:t>
                      </a:r>
                      <a:endParaRPr lang="en-IE" sz="22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Permits &amp; Legal Notes</a:t>
                      </a:r>
                      <a:endParaRPr lang="en-IE" sz="22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Tips</a:t>
                      </a:r>
                      <a:endParaRPr lang="en-IE" sz="22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040439936"/>
                  </a:ext>
                </a:extLst>
              </a:tr>
              <a:tr h="657760">
                <a:tc>
                  <a:txBody>
                    <a:bodyPr/>
                    <a:lstStyle/>
                    <a:p>
                      <a:r>
                        <a:rPr lang="en-IE" sz="2000" b="1" dirty="0">
                          <a:solidFill>
                            <a:schemeClr val="bg1"/>
                          </a:solidFill>
                        </a:rPr>
                        <a:t>Italy</a:t>
                      </a:r>
                      <a:endParaRPr lang="en-IE" sz="20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dirty="0" err="1">
                          <a:solidFill>
                            <a:srgbClr val="494949"/>
                          </a:solidFill>
                        </a:rPr>
                        <a:t>Agro</a:t>
                      </a:r>
                      <a:r>
                        <a:rPr lang="en-IE" sz="2000" dirty="0">
                          <a:solidFill>
                            <a:srgbClr val="494949"/>
                          </a:solidFill>
                        </a:rPr>
                        <a:t>-tourism friendly</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Permit needed per unit; zoning must allow tourist activity (often </a:t>
                      </a:r>
                      <a:r>
                        <a:rPr lang="en-US" sz="2000" dirty="0" err="1">
                          <a:solidFill>
                            <a:srgbClr val="494949"/>
                          </a:solidFill>
                        </a:rPr>
                        <a:t>agriturismo</a:t>
                      </a:r>
                      <a:r>
                        <a:rPr lang="en-US" sz="2000" dirty="0">
                          <a:solidFill>
                            <a:srgbClr val="494949"/>
                          </a:solidFill>
                        </a:rPr>
                        <a:t>) </a:t>
                      </a:r>
                      <a:r>
                        <a:rPr lang="en-IE" sz="2000" b="1" dirty="0"/>
                        <a:t>€3,000 – €7,000</a:t>
                      </a:r>
                      <a:endParaRPr lang="en-US" sz="2000" b="1" dirty="0">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Use </a:t>
                      </a:r>
                      <a:r>
                        <a:rPr lang="en-US" sz="2000" dirty="0" err="1">
                          <a:solidFill>
                            <a:srgbClr val="494949"/>
                          </a:solidFill>
                        </a:rPr>
                        <a:t>agriturismo</a:t>
                      </a:r>
                      <a:r>
                        <a:rPr lang="en-US" sz="2000" dirty="0">
                          <a:solidFill>
                            <a:srgbClr val="494949"/>
                          </a:solidFill>
                        </a:rPr>
                        <a:t>-designated land to streamline approval</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110955"/>
                  </a:ext>
                </a:extLst>
              </a:tr>
              <a:tr h="657760">
                <a:tc>
                  <a:txBody>
                    <a:bodyPr/>
                    <a:lstStyle/>
                    <a:p>
                      <a:r>
                        <a:rPr lang="en-IE" sz="2000" b="1" dirty="0">
                          <a:solidFill>
                            <a:schemeClr val="bg1"/>
                          </a:solidFill>
                        </a:rPr>
                        <a:t>Ireland</a:t>
                      </a:r>
                      <a:endParaRPr lang="en-IE" sz="20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High rural tourism demand, LEADER funding</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Full planning permission required, even for tents or pods; tied to tourism use zoning. </a:t>
                      </a:r>
                      <a:r>
                        <a:rPr lang="en-IE" sz="2000" b="1" dirty="0"/>
                        <a:t>€5,000 – €10,000</a:t>
                      </a:r>
                      <a:endParaRPr lang="en-US" sz="2000" b="1" dirty="0">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Pre-application with County Council is essential</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771920"/>
                  </a:ext>
                </a:extLst>
              </a:tr>
              <a:tr h="657760">
                <a:tc>
                  <a:txBody>
                    <a:bodyPr/>
                    <a:lstStyle/>
                    <a:p>
                      <a:r>
                        <a:rPr lang="en-IE" sz="2000" b="1" dirty="0">
                          <a:solidFill>
                            <a:schemeClr val="bg1"/>
                          </a:solidFill>
                        </a:rPr>
                        <a:t>Slovenia</a:t>
                      </a:r>
                      <a:endParaRPr lang="en-IE" sz="20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Strong support for green tourism</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Tourism use must be allowed in zoning plan; Natura 2000 sites are heavily restricted. </a:t>
                      </a:r>
                      <a:r>
                        <a:rPr lang="en-IE" sz="2000" b="1" dirty="0"/>
                        <a:t>€3,000 – €7,000</a:t>
                      </a:r>
                      <a:endParaRPr lang="en-US" sz="2000" b="1" dirty="0">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Municipal planners are key allies—build early relationships</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5443915"/>
                  </a:ext>
                </a:extLst>
              </a:tr>
              <a:tr h="657760">
                <a:tc>
                  <a:txBody>
                    <a:bodyPr/>
                    <a:lstStyle/>
                    <a:p>
                      <a:r>
                        <a:rPr lang="en-IE" sz="2000" b="1" dirty="0">
                          <a:solidFill>
                            <a:schemeClr val="bg1"/>
                          </a:solidFill>
                        </a:rPr>
                        <a:t>Netherlands</a:t>
                      </a:r>
                      <a:endParaRPr lang="en-IE" sz="2000" dirty="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a:solidFill>
                            <a:srgbClr val="494949"/>
                          </a:solidFill>
                        </a:rPr>
                        <a:t>Tech-savvy, eco-conscious traveller base</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Pods/cabins need municipal approval; gas-free builds required in most areas. </a:t>
                      </a:r>
                      <a:r>
                        <a:rPr lang="en-IE" sz="2000" b="1" dirty="0"/>
                        <a:t>€4,000 – €9,000</a:t>
                      </a:r>
                      <a:endParaRPr lang="en-US" sz="2000" b="1" dirty="0">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Focus on sustainability and </a:t>
                      </a:r>
                      <a:r>
                        <a:rPr lang="en-IE" sz="2000" kern="1200" dirty="0">
                          <a:solidFill>
                            <a:srgbClr val="494949"/>
                          </a:solidFill>
                          <a:latin typeface="+mn-lt"/>
                          <a:ea typeface="+mn-ea"/>
                          <a:cs typeface="+mn-cs"/>
                        </a:rPr>
                        <a:t>circularity to unlock subsidies</a:t>
                      </a:r>
                      <a:endParaRPr lang="en-US" sz="2000" kern="1200" dirty="0">
                        <a:solidFill>
                          <a:srgbClr val="494949"/>
                        </a:solidFill>
                        <a:latin typeface="+mn-lt"/>
                        <a:ea typeface="+mn-ea"/>
                        <a:cs typeface="+mn-cs"/>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802604"/>
                  </a:ext>
                </a:extLst>
              </a:tr>
              <a:tr h="657760">
                <a:tc>
                  <a:txBody>
                    <a:bodyPr/>
                    <a:lstStyle/>
                    <a:p>
                      <a:r>
                        <a:rPr lang="en-IE" b="1" dirty="0">
                          <a:solidFill>
                            <a:schemeClr val="bg1"/>
                          </a:solidFill>
                        </a:rPr>
                        <a:t>Iceland</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kern="1200" dirty="0">
                          <a:solidFill>
                            <a:srgbClr val="494949"/>
                          </a:solidFill>
                          <a:latin typeface="+mn-lt"/>
                          <a:ea typeface="+mn-ea"/>
                          <a:cs typeface="+mn-cs"/>
                        </a:rPr>
                        <a:t>Unique nature experience, low competition</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Any land development (even temporary) needs local authority approval and environmental checks. </a:t>
                      </a:r>
                      <a:r>
                        <a:rPr lang="en-IE" sz="2000" b="1" dirty="0"/>
                        <a:t>€6,000 – €12,000</a:t>
                      </a:r>
                      <a:endParaRPr lang="en-US" sz="2000" b="1" kern="1200" dirty="0">
                        <a:solidFill>
                          <a:srgbClr val="494949"/>
                        </a:solidFill>
                        <a:latin typeface="+mn-lt"/>
                        <a:ea typeface="+mn-ea"/>
                        <a:cs typeface="+mn-cs"/>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rgbClr val="494949"/>
                          </a:solidFill>
                          <a:latin typeface="+mn-lt"/>
                          <a:ea typeface="+mn-ea"/>
                          <a:cs typeface="+mn-cs"/>
                        </a:rPr>
                        <a:t>Use low-impact structures; consider seasonal/portable units</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493629"/>
                  </a:ext>
                </a:extLst>
              </a:tr>
            </a:tbl>
          </a:graphicData>
        </a:graphic>
      </p:graphicFrame>
    </p:spTree>
    <p:extLst>
      <p:ext uri="{BB962C8B-B14F-4D97-AF65-F5344CB8AC3E}">
        <p14:creationId xmlns:p14="http://schemas.microsoft.com/office/powerpoint/2010/main" val="189696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6AF4-8957-E6D6-6535-4BDEB608BE9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B56197C-828C-90B8-3015-E1C7C8D94430}"/>
              </a:ext>
            </a:extLst>
          </p:cNvPr>
          <p:cNvSpPr>
            <a:spLocks noGrp="1"/>
          </p:cNvSpPr>
          <p:nvPr>
            <p:ph type="body" sz="quarter" idx="18"/>
          </p:nvPr>
        </p:nvSpPr>
        <p:spPr>
          <a:xfrm>
            <a:off x="657225" y="1091500"/>
            <a:ext cx="10503834" cy="3499183"/>
          </a:xfrm>
        </p:spPr>
        <p:txBody>
          <a:bodyPr/>
          <a:lstStyle/>
          <a:p>
            <a:pPr indent="0">
              <a:spcAft>
                <a:spcPts val="600"/>
              </a:spcAft>
            </a:pPr>
            <a:r>
              <a:rPr lang="en-US" sz="2200" dirty="0"/>
              <a:t>Each country differs in Tourism Building and Planning Regulations, but the general rule is…</a:t>
            </a:r>
          </a:p>
          <a:p>
            <a:pPr marL="342900" indent="-342900">
              <a:spcAft>
                <a:spcPts val="600"/>
              </a:spcAft>
              <a:buFont typeface="Arial" panose="020B0604020202020204" pitchFamily="34" charset="0"/>
              <a:buChar char="•"/>
            </a:pPr>
            <a:r>
              <a:rPr lang="en-US" sz="2200" b="1" dirty="0">
                <a:solidFill>
                  <a:srgbClr val="EC7C69"/>
                </a:solidFill>
              </a:rPr>
              <a:t>Planning Authorities </a:t>
            </a:r>
            <a:r>
              <a:rPr lang="en-US" sz="2200" dirty="0"/>
              <a:t>have a legal obligation to include objectives for accommodation in development plans, including areas for travelers and other tourism-related accommodation. </a:t>
            </a:r>
            <a:r>
              <a:rPr lang="en-US" sz="1800" dirty="0">
                <a:solidFill>
                  <a:srgbClr val="00B0F0"/>
                </a:solidFill>
                <a:hlinkClick r:id="rId2">
                  <a:extLst>
                    <a:ext uri="{A12FA001-AC4F-418D-AE19-62706E023703}">
                      <ahyp:hlinkClr xmlns:ahyp="http://schemas.microsoft.com/office/drawing/2018/hyperlinkcolor" val="tx"/>
                    </a:ext>
                  </a:extLst>
                </a:hlinkClick>
              </a:rPr>
              <a:t>Traveller Accommodation and the Local Authority Development Plan 2021 </a:t>
            </a:r>
            <a:endParaRPr lang="en-US" sz="1800" dirty="0">
              <a:solidFill>
                <a:srgbClr val="00B0F0"/>
              </a:solidFill>
            </a:endParaRPr>
          </a:p>
          <a:p>
            <a:pPr marL="342900" indent="-342900">
              <a:spcAft>
                <a:spcPts val="600"/>
              </a:spcAft>
              <a:buFont typeface="Arial" panose="020B0604020202020204" pitchFamily="34" charset="0"/>
              <a:buChar char="•"/>
            </a:pPr>
            <a:r>
              <a:rPr lang="en-US" sz="2200" b="1" i="0" dirty="0">
                <a:solidFill>
                  <a:srgbClr val="EC7C69"/>
                </a:solidFill>
                <a:effectLst/>
                <a:latin typeface="Google Sans"/>
                <a:hlinkClick r:id="rId3">
                  <a:extLst>
                    <a:ext uri="{A12FA001-AC4F-418D-AE19-62706E023703}">
                      <ahyp:hlinkClr xmlns:ahyp="http://schemas.microsoft.com/office/drawing/2018/hyperlinkcolor" val="tx"/>
                    </a:ext>
                  </a:extLst>
                </a:hlinkClick>
              </a:rPr>
              <a:t>The Office of the Planning Regulator</a:t>
            </a:r>
            <a:r>
              <a:rPr lang="en-US" sz="2200" b="1" i="0" dirty="0">
                <a:solidFill>
                  <a:srgbClr val="EC7C69"/>
                </a:solidFill>
                <a:effectLst/>
                <a:latin typeface="Google Sans"/>
              </a:rPr>
              <a:t> </a:t>
            </a:r>
            <a:r>
              <a:rPr lang="en-US" sz="2200" b="0" i="0" dirty="0">
                <a:solidFill>
                  <a:srgbClr val="001D35"/>
                </a:solidFill>
                <a:effectLst/>
                <a:latin typeface="Google Sans"/>
              </a:rPr>
              <a:t>has </a:t>
            </a:r>
            <a:r>
              <a:rPr lang="en-US" sz="2200" b="0" i="0" dirty="0" err="1">
                <a:solidFill>
                  <a:srgbClr val="001D35"/>
                </a:solidFill>
                <a:effectLst/>
                <a:latin typeface="Google Sans"/>
              </a:rPr>
              <a:t>emphasised</a:t>
            </a:r>
            <a:r>
              <a:rPr lang="en-US" sz="2200" b="0" i="0" dirty="0">
                <a:solidFill>
                  <a:srgbClr val="001D35"/>
                </a:solidFill>
                <a:effectLst/>
                <a:latin typeface="Google Sans"/>
              </a:rPr>
              <a:t> the importance of a strong evidence base for development plans and housing strategies. </a:t>
            </a:r>
          </a:p>
          <a:p>
            <a:pPr marL="342900" indent="-342900">
              <a:spcAft>
                <a:spcPts val="600"/>
              </a:spcAft>
              <a:buFont typeface="Arial" panose="020B0604020202020204" pitchFamily="34" charset="0"/>
              <a:buChar char="•"/>
            </a:pPr>
            <a:r>
              <a:rPr lang="en-US" sz="2200" b="1" dirty="0">
                <a:solidFill>
                  <a:srgbClr val="EC7C69"/>
                </a:solidFill>
                <a:latin typeface="Google Sans"/>
                <a:hlinkClick r:id="rId4">
                  <a:extLst>
                    <a:ext uri="{A12FA001-AC4F-418D-AE19-62706E023703}">
                      <ahyp:hlinkClr xmlns:ahyp="http://schemas.microsoft.com/office/drawing/2018/hyperlinkcolor" val="tx"/>
                    </a:ext>
                  </a:extLst>
                </a:hlinkClick>
              </a:rPr>
              <a:t>Tourism Development Plans </a:t>
            </a:r>
            <a:r>
              <a:rPr lang="en-US" sz="2200" dirty="0">
                <a:solidFill>
                  <a:srgbClr val="001D35"/>
                </a:solidFill>
                <a:latin typeface="Google Sans"/>
              </a:rPr>
              <a:t>should also consider aspects like attracting tourists, enhancing amenities, and fostering sustainable growth</a:t>
            </a:r>
          </a:p>
          <a:p>
            <a:pPr marL="342900" indent="-342900">
              <a:spcAft>
                <a:spcPts val="600"/>
              </a:spcAft>
              <a:buFont typeface="Arial" panose="020B0604020202020204" pitchFamily="34" charset="0"/>
              <a:buChar char="•"/>
            </a:pPr>
            <a:r>
              <a:rPr lang="en-US" sz="2200" b="1" i="0" dirty="0">
                <a:solidFill>
                  <a:srgbClr val="EC7C69"/>
                </a:solidFill>
                <a:effectLst/>
                <a:latin typeface="Google Sans"/>
                <a:hlinkClick r:id="rId5">
                  <a:extLst>
                    <a:ext uri="{A12FA001-AC4F-418D-AE19-62706E023703}">
                      <ahyp:hlinkClr xmlns:ahyp="http://schemas.microsoft.com/office/drawing/2018/hyperlinkcolor" val="tx"/>
                    </a:ext>
                  </a:extLst>
                </a:hlinkClick>
              </a:rPr>
              <a:t>Failte Ireland</a:t>
            </a:r>
            <a:r>
              <a:rPr lang="en-US" sz="2200" b="1" i="0" dirty="0">
                <a:solidFill>
                  <a:srgbClr val="EC7C69"/>
                </a:solidFill>
                <a:effectLst/>
                <a:latin typeface="Google Sans"/>
              </a:rPr>
              <a:t> </a:t>
            </a:r>
            <a:r>
              <a:rPr lang="en-US" sz="2200" b="0" i="0" dirty="0">
                <a:solidFill>
                  <a:srgbClr val="001D35"/>
                </a:solidFill>
                <a:effectLst/>
                <a:latin typeface="Google Sans"/>
              </a:rPr>
              <a:t>provides resources and support for tourism development, including investment grants and </a:t>
            </a:r>
            <a:r>
              <a:rPr lang="en-US" sz="2200" b="0" i="0" dirty="0">
                <a:solidFill>
                  <a:srgbClr val="00B0F0"/>
                </a:solidFill>
                <a:effectLst/>
                <a:latin typeface="Google Sans"/>
                <a:hlinkClick r:id="rId6">
                  <a:extLst>
                    <a:ext uri="{A12FA001-AC4F-418D-AE19-62706E023703}">
                      <ahyp:hlinkClr xmlns:ahyp="http://schemas.microsoft.com/office/drawing/2018/hyperlinkcolor" val="tx"/>
                    </a:ext>
                  </a:extLst>
                </a:hlinkClick>
              </a:rPr>
              <a:t>funding </a:t>
            </a:r>
            <a:r>
              <a:rPr lang="en-US" sz="2200" b="0" i="0" dirty="0">
                <a:solidFill>
                  <a:srgbClr val="001D35"/>
                </a:solidFill>
                <a:effectLst/>
                <a:latin typeface="Google Sans"/>
              </a:rPr>
              <a:t>schemes for project</a:t>
            </a:r>
          </a:p>
          <a:p>
            <a:pPr>
              <a:spcAft>
                <a:spcPts val="600"/>
              </a:spcAft>
            </a:pPr>
            <a:r>
              <a:rPr lang="en-US" dirty="0"/>
              <a:t>In short, zoning and planning aren’t just bureaucratic steps—they’re essential tools to build a sustainable, compliant, and successful tourism venture.</a:t>
            </a:r>
          </a:p>
          <a:p>
            <a:pPr marL="342900" indent="-342900">
              <a:spcAft>
                <a:spcPts val="600"/>
              </a:spcAft>
              <a:buFont typeface="Arial" panose="020B0604020202020204" pitchFamily="34" charset="0"/>
              <a:buChar char="•"/>
            </a:pPr>
            <a:endParaRPr lang="en-US" sz="2200" dirty="0">
              <a:solidFill>
                <a:srgbClr val="001D35"/>
              </a:solidFill>
              <a:latin typeface="Google Sans"/>
            </a:endParaRPr>
          </a:p>
          <a:p>
            <a:pPr>
              <a:spcAft>
                <a:spcPts val="600"/>
              </a:spcAft>
            </a:pPr>
            <a:endParaRPr lang="en-US" sz="2200" dirty="0"/>
          </a:p>
          <a:p>
            <a:pPr>
              <a:spcAft>
                <a:spcPts val="600"/>
              </a:spcAft>
            </a:pPr>
            <a:endParaRPr lang="en-US" sz="2200" dirty="0"/>
          </a:p>
        </p:txBody>
      </p:sp>
      <p:sp>
        <p:nvSpPr>
          <p:cNvPr id="4" name="Text Placeholder 3">
            <a:extLst>
              <a:ext uri="{FF2B5EF4-FFF2-40B4-BE49-F238E27FC236}">
                <a16:creationId xmlns:a16="http://schemas.microsoft.com/office/drawing/2014/main" id="{8EBB8788-54AA-1CAE-6CBC-09EC53D345F4}"/>
              </a:ext>
            </a:extLst>
          </p:cNvPr>
          <p:cNvSpPr>
            <a:spLocks noGrp="1"/>
          </p:cNvSpPr>
          <p:nvPr>
            <p:ph type="body" sz="quarter" idx="16"/>
          </p:nvPr>
        </p:nvSpPr>
        <p:spPr>
          <a:xfrm>
            <a:off x="657225" y="216563"/>
            <a:ext cx="10614687" cy="803654"/>
          </a:xfrm>
        </p:spPr>
        <p:txBody>
          <a:bodyPr/>
          <a:lstStyle/>
          <a:p>
            <a:r>
              <a:rPr lang="en-US" sz="2800" dirty="0"/>
              <a:t>Each Country has Different Tourism Building and Planning Regulations</a:t>
            </a:r>
          </a:p>
        </p:txBody>
      </p:sp>
      <p:cxnSp>
        <p:nvCxnSpPr>
          <p:cNvPr id="2" name="Straight Connector 1">
            <a:extLst>
              <a:ext uri="{FF2B5EF4-FFF2-40B4-BE49-F238E27FC236}">
                <a16:creationId xmlns:a16="http://schemas.microsoft.com/office/drawing/2014/main" id="{C01116A8-3CD0-8884-C750-E5F1476E06DD}"/>
              </a:ext>
            </a:extLst>
          </p:cNvPr>
          <p:cNvCxnSpPr>
            <a:cxnSpLocks/>
          </p:cNvCxnSpPr>
          <p:nvPr/>
        </p:nvCxnSpPr>
        <p:spPr>
          <a:xfrm>
            <a:off x="0" y="948933"/>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AD4BE48-478F-27B3-7D50-CBCE928F9C9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35</a:t>
            </a:fld>
            <a:endParaRPr lang="fr-CA" dirty="0"/>
          </a:p>
        </p:txBody>
      </p:sp>
      <p:sp>
        <p:nvSpPr>
          <p:cNvPr id="6" name="Slide Number Placeholder 5">
            <a:extLst>
              <a:ext uri="{FF2B5EF4-FFF2-40B4-BE49-F238E27FC236}">
                <a16:creationId xmlns:a16="http://schemas.microsoft.com/office/drawing/2014/main" id="{D02E4836-FB7E-B402-992B-CCC4954078DA}"/>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35</a:t>
            </a:fld>
            <a:endParaRPr lang="fr-CA" dirty="0"/>
          </a:p>
        </p:txBody>
      </p:sp>
      <p:pic>
        <p:nvPicPr>
          <p:cNvPr id="7" name="Picture 6">
            <a:extLst>
              <a:ext uri="{FF2B5EF4-FFF2-40B4-BE49-F238E27FC236}">
                <a16:creationId xmlns:a16="http://schemas.microsoft.com/office/drawing/2014/main" id="{CF56C921-EE46-018F-65A9-E077864E27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748" y="5882244"/>
            <a:ext cx="723816" cy="720516"/>
          </a:xfrm>
          <a:prstGeom prst="rect">
            <a:avLst/>
          </a:prstGeom>
        </p:spPr>
      </p:pic>
      <p:sp>
        <p:nvSpPr>
          <p:cNvPr id="16" name="TextBox 15">
            <a:extLst>
              <a:ext uri="{FF2B5EF4-FFF2-40B4-BE49-F238E27FC236}">
                <a16:creationId xmlns:a16="http://schemas.microsoft.com/office/drawing/2014/main" id="{6AC7C946-36A5-1E3A-C7A8-BE94967748E1}"/>
              </a:ext>
            </a:extLst>
          </p:cNvPr>
          <p:cNvSpPr txBox="1"/>
          <p:nvPr/>
        </p:nvSpPr>
        <p:spPr>
          <a:xfrm>
            <a:off x="1181017" y="5534070"/>
            <a:ext cx="8969861" cy="2137380"/>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8">
                <a:extLst>
                  <a:ext uri="{A12FA001-AC4F-418D-AE19-62706E023703}">
                    <ahyp:hlinkClr xmlns:ahyp="http://schemas.microsoft.com/office/drawing/2018/hyperlinkcolor" val="tx"/>
                  </a:ext>
                </a:extLst>
              </a:hlinkClick>
            </a:endParaRPr>
          </a:p>
          <a:p>
            <a:pPr algn="l">
              <a:lnSpc>
                <a:spcPts val="2250"/>
              </a:lnSpc>
            </a:pPr>
            <a:r>
              <a:rPr lang="en-US" sz="1600" i="0" dirty="0">
                <a:solidFill>
                  <a:srgbClr val="00B0F0"/>
                </a:solidFill>
                <a:effectLst/>
                <a:hlinkClick r:id="rId9">
                  <a:extLst>
                    <a:ext uri="{A12FA001-AC4F-418D-AE19-62706E023703}">
                      <ahyp:hlinkClr xmlns:ahyp="http://schemas.microsoft.com/office/drawing/2018/hyperlinkcolor" val="tx"/>
                    </a:ext>
                  </a:extLst>
                </a:hlinkClick>
              </a:rPr>
              <a:t>Obtaining Special Permits for Glamping Sites</a:t>
            </a:r>
            <a:endParaRPr lang="en-US" sz="1600" i="0" dirty="0">
              <a:solidFill>
                <a:srgbClr val="00B0F0"/>
              </a:solidFill>
              <a:effectLst/>
            </a:endParaRPr>
          </a:p>
          <a:p>
            <a:pPr>
              <a:lnSpc>
                <a:spcPts val="2250"/>
              </a:lnSpc>
            </a:pPr>
            <a:r>
              <a:rPr lang="en-US" sz="1600" dirty="0">
                <a:solidFill>
                  <a:srgbClr val="00B0F0"/>
                </a:solidFill>
                <a:hlinkClick r:id="rId10">
                  <a:extLst>
                    <a:ext uri="{A12FA001-AC4F-418D-AE19-62706E023703}">
                      <ahyp:hlinkClr xmlns:ahyp="http://schemas.microsoft.com/office/drawing/2018/hyperlinkcolor" val="tx"/>
                    </a:ext>
                  </a:extLst>
                </a:hlinkClick>
              </a:rPr>
              <a:t>Teagasc Planning Permission for Glamping</a:t>
            </a:r>
            <a:endParaRPr lang="en-US" sz="1600" dirty="0">
              <a:solidFill>
                <a:srgbClr val="00B0F0"/>
              </a:solidFill>
            </a:endParaRPr>
          </a:p>
          <a:p>
            <a:pPr>
              <a:lnSpc>
                <a:spcPts val="2250"/>
              </a:lnSpc>
            </a:pPr>
            <a:r>
              <a:rPr lang="en-US" sz="1600" dirty="0">
                <a:solidFill>
                  <a:srgbClr val="00B0F0"/>
                </a:solidFill>
                <a:hlinkClick r:id="rId11">
                  <a:extLst>
                    <a:ext uri="{A12FA001-AC4F-418D-AE19-62706E023703}">
                      <ahyp:hlinkClr xmlns:ahyp="http://schemas.microsoft.com/office/drawing/2018/hyperlinkcolor" val="tx"/>
                    </a:ext>
                  </a:extLst>
                </a:hlinkClick>
              </a:rPr>
              <a:t>Do you need planning permission for a glamping site and what kind of permission?</a:t>
            </a:r>
            <a:endParaRPr lang="en-US" sz="1600" dirty="0">
              <a:solidFill>
                <a:srgbClr val="00B0F0"/>
              </a:solidFill>
            </a:endParaRPr>
          </a:p>
          <a:p>
            <a:pPr>
              <a:lnSpc>
                <a:spcPts val="2250"/>
              </a:lnSpc>
            </a:pPr>
            <a:endParaRPr lang="en-US" sz="1600" dirty="0">
              <a:solidFill>
                <a:srgbClr val="00B0F0"/>
              </a:solidFill>
            </a:endParaRPr>
          </a:p>
          <a:p>
            <a:pPr algn="l">
              <a:lnSpc>
                <a:spcPts val="2250"/>
              </a:lnSpc>
            </a:pPr>
            <a:endParaRPr lang="en-US" sz="1600" i="0" dirty="0">
              <a:solidFill>
                <a:srgbClr val="00B0F0"/>
              </a:solidFill>
              <a:effectLst/>
            </a:endParaRPr>
          </a:p>
          <a:p>
            <a:pPr marL="285750" indent="-285750" algn="l">
              <a:lnSpc>
                <a:spcPts val="2250"/>
              </a:lnSpc>
              <a:buFont typeface="Arial" panose="020B0604020202020204" pitchFamily="34" charset="0"/>
              <a:buChar char="•"/>
            </a:pPr>
            <a:endParaRPr lang="en-US" sz="1600" i="0" dirty="0">
              <a:solidFill>
                <a:srgbClr val="414141"/>
              </a:solidFill>
              <a:effectLst/>
            </a:endParaRPr>
          </a:p>
        </p:txBody>
      </p:sp>
    </p:spTree>
    <p:extLst>
      <p:ext uri="{BB962C8B-B14F-4D97-AF65-F5344CB8AC3E}">
        <p14:creationId xmlns:p14="http://schemas.microsoft.com/office/powerpoint/2010/main" val="81405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83E87-69F5-770D-29F2-99BF187D91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2B8DAA7-214F-A1A1-B085-C5356A2594DE}"/>
              </a:ext>
            </a:extLst>
          </p:cNvPr>
          <p:cNvSpPr>
            <a:spLocks noGrp="1"/>
          </p:cNvSpPr>
          <p:nvPr>
            <p:ph type="body" sz="quarter" idx="18"/>
          </p:nvPr>
        </p:nvSpPr>
        <p:spPr>
          <a:xfrm>
            <a:off x="675020" y="3320051"/>
            <a:ext cx="2777476" cy="1049221"/>
          </a:xfrm>
        </p:spPr>
        <p:txBody>
          <a:bodyPr/>
          <a:lstStyle/>
          <a:p>
            <a:pPr algn="ctr"/>
            <a:r>
              <a:rPr lang="en-US" sz="2600" b="0" dirty="0"/>
              <a:t>Pick a Practical Site that Won’t Cost You the Earth</a:t>
            </a:r>
          </a:p>
          <a:p>
            <a:pPr algn="ctr">
              <a:lnSpc>
                <a:spcPct val="100000"/>
              </a:lnSpc>
            </a:pPr>
            <a:endParaRPr lang="en-IE" sz="2600" dirty="0"/>
          </a:p>
        </p:txBody>
      </p:sp>
      <p:sp>
        <p:nvSpPr>
          <p:cNvPr id="13" name="Text Placeholder 2">
            <a:extLst>
              <a:ext uri="{FF2B5EF4-FFF2-40B4-BE49-F238E27FC236}">
                <a16:creationId xmlns:a16="http://schemas.microsoft.com/office/drawing/2014/main" id="{751F177E-2306-A9B7-C924-5FFE5534120E}"/>
              </a:ext>
            </a:extLst>
          </p:cNvPr>
          <p:cNvSpPr txBox="1">
            <a:spLocks/>
          </p:cNvSpPr>
          <p:nvPr/>
        </p:nvSpPr>
        <p:spPr>
          <a:xfrm>
            <a:off x="4077953" y="196156"/>
            <a:ext cx="7721933"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400" b="1" dirty="0">
                <a:solidFill>
                  <a:srgbClr val="E96751"/>
                </a:solidFill>
              </a:rPr>
              <a:t>Off-grid solutions cost more up front—budget realistically for infrastructure or utility workarounds.</a:t>
            </a:r>
          </a:p>
          <a:p>
            <a:pPr>
              <a:lnSpc>
                <a:spcPct val="100000"/>
              </a:lnSpc>
              <a:spcAft>
                <a:spcPts val="1200"/>
              </a:spcAft>
            </a:pPr>
            <a:r>
              <a:rPr lang="en-US" sz="2200" b="1" dirty="0">
                <a:solidFill>
                  <a:srgbClr val="494949"/>
                </a:solidFill>
              </a:rPr>
              <a:t>Picking the right plot is critical. </a:t>
            </a:r>
            <a:r>
              <a:rPr lang="en-US" sz="2200" dirty="0">
                <a:solidFill>
                  <a:srgbClr val="494949"/>
                </a:solidFill>
              </a:rPr>
              <a:t>Ideally, you want scenic, tranquil land (such as a forest edge, lakeshore, or hillside) to offer the "lost in nature" experience.</a:t>
            </a:r>
          </a:p>
          <a:p>
            <a:pPr>
              <a:lnSpc>
                <a:spcPct val="100000"/>
              </a:lnSpc>
              <a:spcAft>
                <a:spcPts val="1200"/>
              </a:spcAft>
            </a:pPr>
            <a:r>
              <a:rPr lang="en-US" sz="2200" dirty="0">
                <a:solidFill>
                  <a:srgbClr val="494949"/>
                </a:solidFill>
              </a:rPr>
              <a:t> </a:t>
            </a:r>
            <a:r>
              <a:rPr lang="en-US" sz="2200" b="1" dirty="0">
                <a:solidFill>
                  <a:srgbClr val="494949"/>
                </a:solidFill>
              </a:rPr>
              <a:t>At the same time, practical access is essential. </a:t>
            </a:r>
            <a:r>
              <a:rPr lang="en-US" sz="2200" dirty="0">
                <a:solidFill>
                  <a:srgbClr val="494949"/>
                </a:solidFill>
              </a:rPr>
              <a:t>Select a site with good road access and nearby utilities; otherwise, your costs will increase significantly and quickly. </a:t>
            </a:r>
          </a:p>
          <a:p>
            <a:pPr>
              <a:lnSpc>
                <a:spcPct val="100000"/>
              </a:lnSpc>
              <a:spcAft>
                <a:spcPts val="1200"/>
              </a:spcAft>
            </a:pPr>
            <a:r>
              <a:rPr lang="en-US" sz="2200" b="1" dirty="0">
                <a:solidFill>
                  <a:srgbClr val="E96751"/>
                </a:solidFill>
              </a:rPr>
              <a:t>Example: </a:t>
            </a:r>
            <a:r>
              <a:rPr lang="en-US" sz="2200" dirty="0">
                <a:solidFill>
                  <a:srgbClr val="494949"/>
                </a:solidFill>
              </a:rPr>
              <a:t>A site with an all-weather track that can reach each unit, has access to mains electricity, water supply, and has sewage connections within a feasible distance will save you thousands. </a:t>
            </a:r>
            <a:r>
              <a:rPr lang="en-US" sz="2200" i="1" dirty="0">
                <a:solidFill>
                  <a:srgbClr val="494949"/>
                </a:solidFill>
              </a:rPr>
              <a:t>(Discussed further in this Module)</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Legal Zoning and Use</a:t>
            </a:r>
            <a:r>
              <a:rPr lang="en-US" sz="2200" dirty="0">
                <a:solidFill>
                  <a:srgbClr val="494949"/>
                </a:solidFill>
              </a:rPr>
              <a:t>: Check land zoning and if tourism/agritourism is permitted.</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Access to Utilities</a:t>
            </a:r>
            <a:r>
              <a:rPr lang="en-US" sz="2200" dirty="0">
                <a:solidFill>
                  <a:srgbClr val="494949"/>
                </a:solidFill>
              </a:rPr>
              <a:t>: Electricity, water (well or mains), and sewage (septic or dry toilet).</a:t>
            </a:r>
          </a:p>
          <a:p>
            <a:pPr fontAlgn="base">
              <a:lnSpc>
                <a:spcPct val="100000"/>
              </a:lnSpc>
              <a:spcAft>
                <a:spcPts val="1200"/>
              </a:spcAft>
            </a:pPr>
            <a:endParaRPr lang="en-US" sz="2100" dirty="0">
              <a:solidFill>
                <a:srgbClr val="494949"/>
              </a:solidFill>
              <a:latin typeface="+mn-lt"/>
            </a:endParaRPr>
          </a:p>
        </p:txBody>
      </p:sp>
      <p:pic>
        <p:nvPicPr>
          <p:cNvPr id="18" name="Picture Placeholder 17" descr="A group of people working on a project&#10;&#10;AI-generated content may be incorrect.">
            <a:extLst>
              <a:ext uri="{FF2B5EF4-FFF2-40B4-BE49-F238E27FC236}">
                <a16:creationId xmlns:a16="http://schemas.microsoft.com/office/drawing/2014/main" id="{1439D5DF-7F6B-C22F-727F-54372E235B4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Rectangle: Rounded Corners 11">
            <a:extLst>
              <a:ext uri="{FF2B5EF4-FFF2-40B4-BE49-F238E27FC236}">
                <a16:creationId xmlns:a16="http://schemas.microsoft.com/office/drawing/2014/main" id="{51F2FB06-AFBB-25C5-9840-8598A351D500}"/>
              </a:ext>
            </a:extLst>
          </p:cNvPr>
          <p:cNvSpPr/>
          <p:nvPr/>
        </p:nvSpPr>
        <p:spPr>
          <a:xfrm>
            <a:off x="204539" y="4625981"/>
            <a:ext cx="3797283" cy="1945748"/>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9 </a:t>
            </a:r>
            <a:r>
              <a:rPr lang="en-IE" sz="3600" dirty="0">
                <a:solidFill>
                  <a:schemeClr val="bg1"/>
                </a:solidFill>
                <a:cs typeface="Aharoni" panose="02010803020104030203" pitchFamily="2" charset="-79"/>
              </a:rPr>
              <a:t>(€)</a:t>
            </a:r>
          </a:p>
          <a:p>
            <a:pPr algn="ctr">
              <a:spcAft>
                <a:spcPts val="600"/>
              </a:spcAft>
            </a:pPr>
            <a:r>
              <a:rPr lang="en-US" sz="2700" dirty="0">
                <a:solidFill>
                  <a:schemeClr val="bg1"/>
                </a:solidFill>
                <a:cs typeface="Aharoni" panose="02010803020104030203" pitchFamily="2" charset="-79"/>
              </a:rPr>
              <a:t>Ensure Access to Services (Electricity, Water, Internet, Roads)</a:t>
            </a:r>
            <a:r>
              <a:rPr lang="en-IE" sz="2700" dirty="0">
                <a:solidFill>
                  <a:schemeClr val="bg1"/>
                </a:solidFill>
                <a:cs typeface="Aharoni" panose="02010803020104030203" pitchFamily="2" charset="-79"/>
              </a:rPr>
              <a:t>.</a:t>
            </a:r>
          </a:p>
        </p:txBody>
      </p:sp>
      <p:sp>
        <p:nvSpPr>
          <p:cNvPr id="16" name="Text Placeholder 7">
            <a:extLst>
              <a:ext uri="{FF2B5EF4-FFF2-40B4-BE49-F238E27FC236}">
                <a16:creationId xmlns:a16="http://schemas.microsoft.com/office/drawing/2014/main" id="{2699B966-1540-D222-3C93-8E5493F9199C}"/>
              </a:ext>
            </a:extLst>
          </p:cNvPr>
          <p:cNvSpPr>
            <a:spLocks noGrp="1"/>
          </p:cNvSpPr>
          <p:nvPr>
            <p:ph type="body" sz="quarter" idx="19"/>
          </p:nvPr>
        </p:nvSpPr>
        <p:spPr>
          <a:xfrm>
            <a:off x="391600" y="2199700"/>
            <a:ext cx="3356968" cy="385564"/>
          </a:xfrm>
        </p:spPr>
        <p:txBody>
          <a:bodyPr/>
          <a:lstStyle/>
          <a:p>
            <a:pPr algn="ctr"/>
            <a:r>
              <a:rPr lang="en-US" sz="2800" dirty="0"/>
              <a:t>Selecting the Right Site &amp; Location</a:t>
            </a:r>
          </a:p>
        </p:txBody>
      </p:sp>
    </p:spTree>
    <p:extLst>
      <p:ext uri="{BB962C8B-B14F-4D97-AF65-F5344CB8AC3E}">
        <p14:creationId xmlns:p14="http://schemas.microsoft.com/office/powerpoint/2010/main" val="118327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A4E8-5BC0-4F3B-4429-47C96246DE7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DA40928-9F9A-D850-AD1D-578D4352FE8E}"/>
              </a:ext>
            </a:extLst>
          </p:cNvPr>
          <p:cNvSpPr>
            <a:spLocks noGrp="1"/>
          </p:cNvSpPr>
          <p:nvPr>
            <p:ph type="body" sz="quarter" idx="18"/>
          </p:nvPr>
        </p:nvSpPr>
        <p:spPr>
          <a:xfrm>
            <a:off x="675020" y="3320051"/>
            <a:ext cx="2777476" cy="1049221"/>
          </a:xfrm>
        </p:spPr>
        <p:txBody>
          <a:bodyPr/>
          <a:lstStyle/>
          <a:p>
            <a:pPr algn="ctr"/>
            <a:r>
              <a:rPr lang="en-US" sz="2600" b="0" dirty="0"/>
              <a:t>Pick a Practical Site that Won’t Cost You the Earth</a:t>
            </a:r>
          </a:p>
          <a:p>
            <a:pPr algn="ctr">
              <a:lnSpc>
                <a:spcPct val="100000"/>
              </a:lnSpc>
            </a:pPr>
            <a:endParaRPr lang="en-IE" sz="2600" dirty="0"/>
          </a:p>
        </p:txBody>
      </p:sp>
      <p:sp>
        <p:nvSpPr>
          <p:cNvPr id="8" name="Text Placeholder 7">
            <a:extLst>
              <a:ext uri="{FF2B5EF4-FFF2-40B4-BE49-F238E27FC236}">
                <a16:creationId xmlns:a16="http://schemas.microsoft.com/office/drawing/2014/main" id="{C12AAD3B-8AAF-66B5-EE39-D01EB4AAF27D}"/>
              </a:ext>
            </a:extLst>
          </p:cNvPr>
          <p:cNvSpPr>
            <a:spLocks noGrp="1"/>
          </p:cNvSpPr>
          <p:nvPr>
            <p:ph type="body" sz="quarter" idx="19"/>
          </p:nvPr>
        </p:nvSpPr>
        <p:spPr>
          <a:xfrm>
            <a:off x="575321" y="2169075"/>
            <a:ext cx="2877175" cy="385564"/>
          </a:xfrm>
        </p:spPr>
        <p:txBody>
          <a:bodyPr/>
          <a:lstStyle/>
          <a:p>
            <a:pPr algn="ctr"/>
            <a:r>
              <a:rPr lang="en-IE" sz="3200" dirty="0"/>
              <a:t>Location &amp; Site Selection</a:t>
            </a:r>
          </a:p>
        </p:txBody>
      </p:sp>
      <p:sp>
        <p:nvSpPr>
          <p:cNvPr id="13" name="Text Placeholder 2">
            <a:extLst>
              <a:ext uri="{FF2B5EF4-FFF2-40B4-BE49-F238E27FC236}">
                <a16:creationId xmlns:a16="http://schemas.microsoft.com/office/drawing/2014/main" id="{0DB1EE83-554F-58EE-9B8F-C337F7A5A16F}"/>
              </a:ext>
            </a:extLst>
          </p:cNvPr>
          <p:cNvSpPr txBox="1">
            <a:spLocks/>
          </p:cNvSpPr>
          <p:nvPr/>
        </p:nvSpPr>
        <p:spPr>
          <a:xfrm>
            <a:off x="4403058" y="201812"/>
            <a:ext cx="711392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Wingdings" panose="05000000000000000000" pitchFamily="2" charset="2"/>
              <a:buChar char="v"/>
            </a:pPr>
            <a:r>
              <a:rPr lang="en-US" sz="2200" b="1" dirty="0">
                <a:solidFill>
                  <a:srgbClr val="494949"/>
                </a:solidFill>
              </a:rPr>
              <a:t>Topography and Safety</a:t>
            </a:r>
            <a:r>
              <a:rPr lang="en-US" sz="2200" dirty="0">
                <a:solidFill>
                  <a:srgbClr val="494949"/>
                </a:solidFill>
              </a:rPr>
              <a:t>: Avoid flood zones, steep slopes, and ecologically sensitive habitats.</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Proximity</a:t>
            </a:r>
            <a:r>
              <a:rPr lang="en-US" sz="2200" dirty="0">
                <a:solidFill>
                  <a:srgbClr val="494949"/>
                </a:solidFill>
              </a:rPr>
              <a:t>: To local services, attractions, and emergency access.</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Environmental Limits</a:t>
            </a:r>
            <a:r>
              <a:rPr lang="en-US" sz="2200" dirty="0">
                <a:solidFill>
                  <a:srgbClr val="494949"/>
                </a:solidFill>
              </a:rPr>
              <a:t>: Especially relevant in Slovenia due to Natura 2000 and landscape regulations.</a:t>
            </a:r>
            <a:r>
              <a:rPr lang="en-US" sz="2200" b="1" dirty="0">
                <a:solidFill>
                  <a:srgbClr val="494949"/>
                </a:solidFill>
              </a:rPr>
              <a:t> Note </a:t>
            </a:r>
            <a:r>
              <a:rPr lang="en-US" sz="2200" dirty="0">
                <a:solidFill>
                  <a:srgbClr val="494949"/>
                </a:solidFill>
              </a:rPr>
              <a:t>also that tourism accommodations typically require higher safety and amenity standards (such as fire safety, disabled access, and wastewater treatment) than a private home.</a:t>
            </a: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a:lnSpc>
                <a:spcPct val="100000"/>
              </a:lnSpc>
              <a:spcAft>
                <a:spcPts val="600"/>
              </a:spcAft>
            </a:pPr>
            <a:r>
              <a:rPr lang="en-US" sz="2200" b="1" dirty="0">
                <a:solidFill>
                  <a:srgbClr val="E96751"/>
                </a:solidFill>
              </a:rPr>
              <a:t>Note: </a:t>
            </a:r>
            <a:r>
              <a:rPr lang="en-US" sz="2200" dirty="0">
                <a:solidFill>
                  <a:srgbClr val="494949"/>
                </a:solidFill>
              </a:rPr>
              <a:t>Even if you plan to lease land, vet it as thoroughly as if you were buying. You will need to conduct a feasibility study and perform the same due diligence, including checking local development plans, zoning, regulations, existing accommodations, guest demand, and planning precedents.</a:t>
            </a: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fontAlgn="base">
              <a:lnSpc>
                <a:spcPct val="100000"/>
              </a:lnSpc>
              <a:spcAft>
                <a:spcPts val="1200"/>
              </a:spcAft>
            </a:pPr>
            <a:endParaRPr lang="en-US" sz="2200" dirty="0">
              <a:solidFill>
                <a:srgbClr val="494949"/>
              </a:solidFill>
              <a:latin typeface="+mn-lt"/>
            </a:endParaRPr>
          </a:p>
        </p:txBody>
      </p:sp>
      <p:pic>
        <p:nvPicPr>
          <p:cNvPr id="10" name="Picture Placeholder 9" descr="A person writing on a whiteboard&#10;&#10;AI-generated content may be incorrect.">
            <a:extLst>
              <a:ext uri="{FF2B5EF4-FFF2-40B4-BE49-F238E27FC236}">
                <a16:creationId xmlns:a16="http://schemas.microsoft.com/office/drawing/2014/main" id="{BC0726EF-30A1-7BD0-F086-9C7DE1EE8F1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FEE2498-3C8E-DA12-BDE6-DD3F31BEC7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6" name="TextBox 5">
            <a:extLst>
              <a:ext uri="{FF2B5EF4-FFF2-40B4-BE49-F238E27FC236}">
                <a16:creationId xmlns:a16="http://schemas.microsoft.com/office/drawing/2014/main" id="{570EC6CC-48A0-3967-F102-32B255867AAC}"/>
              </a:ext>
            </a:extLst>
          </p:cNvPr>
          <p:cNvSpPr txBox="1"/>
          <p:nvPr/>
        </p:nvSpPr>
        <p:spPr>
          <a:xfrm>
            <a:off x="876217" y="5519860"/>
            <a:ext cx="3139743" cy="367665"/>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FB84F925-76AA-7081-F6A6-A07A333E2400}"/>
              </a:ext>
            </a:extLst>
          </p:cNvPr>
          <p:cNvSpPr txBox="1"/>
          <p:nvPr/>
        </p:nvSpPr>
        <p:spPr>
          <a:xfrm>
            <a:off x="876216" y="5879316"/>
            <a:ext cx="3410033" cy="584775"/>
          </a:xfrm>
          <a:prstGeom prst="rect">
            <a:avLst/>
          </a:prstGeom>
          <a:noFill/>
        </p:spPr>
        <p:txBody>
          <a:bodyPr wrap="square" rtlCol="0">
            <a:spAutoFit/>
          </a:bodyPr>
          <a:lstStyle/>
          <a:p>
            <a:r>
              <a:rPr lang="en-US" sz="1600" dirty="0">
                <a:solidFill>
                  <a:srgbClr val="00B0F0"/>
                </a:solidFill>
                <a:hlinkClick r:id="rId5">
                  <a:extLst>
                    <a:ext uri="{A12FA001-AC4F-418D-AE19-62706E023703}">
                      <ahyp:hlinkClr xmlns:ahyp="http://schemas.microsoft.com/office/drawing/2018/hyperlinkcolor" val="tx"/>
                    </a:ext>
                  </a:extLst>
                </a:hlinkClick>
              </a:rPr>
              <a:t>Launching Your Glamping Business: Tips And Insights For A Successful Start</a:t>
            </a:r>
            <a:endParaRPr lang="en-IE" sz="1600" dirty="0">
              <a:solidFill>
                <a:srgbClr val="00B0F0"/>
              </a:solidFill>
            </a:endParaRPr>
          </a:p>
        </p:txBody>
      </p:sp>
    </p:spTree>
    <p:extLst>
      <p:ext uri="{BB962C8B-B14F-4D97-AF65-F5344CB8AC3E}">
        <p14:creationId xmlns:p14="http://schemas.microsoft.com/office/powerpoint/2010/main" val="47967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4B691-8F91-53E8-8B82-8667851C0E3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9AF7469-A87A-5ED3-5936-E0AFB30CCA97}"/>
              </a:ext>
            </a:extLst>
          </p:cNvPr>
          <p:cNvSpPr>
            <a:spLocks noGrp="1"/>
          </p:cNvSpPr>
          <p:nvPr>
            <p:ph type="body" sz="quarter" idx="18"/>
          </p:nvPr>
        </p:nvSpPr>
        <p:spPr>
          <a:xfrm>
            <a:off x="726890" y="3301363"/>
            <a:ext cx="2677779" cy="1049221"/>
          </a:xfrm>
        </p:spPr>
        <p:txBody>
          <a:bodyPr/>
          <a:lstStyle/>
          <a:p>
            <a:pPr algn="ctr"/>
            <a:r>
              <a:rPr lang="en-US" b="0" dirty="0"/>
              <a:t>Zoning, Planning and Regulations</a:t>
            </a:r>
          </a:p>
          <a:p>
            <a:pPr algn="ctr">
              <a:lnSpc>
                <a:spcPct val="100000"/>
              </a:lnSpc>
            </a:pPr>
            <a:endParaRPr lang="en-IE" sz="3200" dirty="0"/>
          </a:p>
        </p:txBody>
      </p:sp>
      <p:sp>
        <p:nvSpPr>
          <p:cNvPr id="13" name="Text Placeholder 2">
            <a:extLst>
              <a:ext uri="{FF2B5EF4-FFF2-40B4-BE49-F238E27FC236}">
                <a16:creationId xmlns:a16="http://schemas.microsoft.com/office/drawing/2014/main" id="{77C89AEF-ABE8-7C13-FD7D-3B89BBD4CB37}"/>
              </a:ext>
            </a:extLst>
          </p:cNvPr>
          <p:cNvSpPr txBox="1">
            <a:spLocks/>
          </p:cNvSpPr>
          <p:nvPr/>
        </p:nvSpPr>
        <p:spPr>
          <a:xfrm>
            <a:off x="4531563" y="567631"/>
            <a:ext cx="7325980"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Research</a:t>
            </a:r>
            <a:r>
              <a:rPr lang="en-US" sz="2200" b="1" dirty="0">
                <a:solidFill>
                  <a:srgbClr val="494949"/>
                </a:solidFill>
              </a:rPr>
              <a:t> local zoning laws and </a:t>
            </a:r>
            <a:r>
              <a:rPr lang="en-US" sz="2200" b="1" dirty="0">
                <a:solidFill>
                  <a:srgbClr val="E96751"/>
                </a:solidFill>
                <a:hlinkClick r:id="rId2">
                  <a:extLst>
                    <a:ext uri="{A12FA001-AC4F-418D-AE19-62706E023703}">
                      <ahyp:hlinkClr xmlns:ahyp="http://schemas.microsoft.com/office/drawing/2018/hyperlinkcolor" val="tx"/>
                    </a:ext>
                  </a:extLst>
                </a:hlinkClick>
              </a:rPr>
              <a:t>planning permission </a:t>
            </a:r>
            <a:r>
              <a:rPr lang="en-US" sz="2200" dirty="0">
                <a:solidFill>
                  <a:srgbClr val="494949"/>
                </a:solidFill>
              </a:rPr>
              <a:t>early – some areas may prohibit commercial accommodations or limit structure types. See what </a:t>
            </a:r>
            <a:r>
              <a:rPr lang="en-US" sz="2200" dirty="0">
                <a:solidFill>
                  <a:srgbClr val="E96751"/>
                </a:solidFill>
                <a:hlinkClick r:id="rId3">
                  <a:extLst>
                    <a:ext uri="{A12FA001-AC4F-418D-AE19-62706E023703}">
                      <ahyp:hlinkClr xmlns:ahyp="http://schemas.microsoft.com/office/drawing/2018/hyperlinkcolor" val="tx"/>
                    </a:ext>
                  </a:extLst>
                </a:hlinkClick>
              </a:rPr>
              <a:t>factors to consider in the context of a hotel site selection</a:t>
            </a:r>
            <a:r>
              <a:rPr lang="en-US" sz="2200" dirty="0">
                <a:solidFill>
                  <a:srgbClr val="494949"/>
                </a:solidFill>
              </a:rPr>
              <a:t>. Choose a site where tourism is legally allowed (verify zoning regulations and local planning permissions), this will avoid disappointments, delays and refusals. Check with your </a:t>
            </a:r>
            <a:r>
              <a:rPr lang="en-US" sz="2200" dirty="0">
                <a:solidFill>
                  <a:srgbClr val="E96751"/>
                </a:solidFill>
                <a:hlinkClick r:id="rId4">
                  <a:extLst>
                    <a:ext uri="{A12FA001-AC4F-418D-AE19-62706E023703}">
                      <ahyp:hlinkClr xmlns:ahyp="http://schemas.microsoft.com/office/drawing/2018/hyperlinkcolor" val="tx"/>
                    </a:ext>
                  </a:extLst>
                </a:hlinkClick>
              </a:rPr>
              <a:t>local authority's development plan </a:t>
            </a:r>
            <a:r>
              <a:rPr lang="en-US" sz="2200" dirty="0">
                <a:solidFill>
                  <a:srgbClr val="494949"/>
                </a:solidFill>
              </a:rPr>
              <a:t>it will help you determine what is allowed in the area and strengthen your case. Each Planning Authority has a checklist you can </a:t>
            </a:r>
            <a:r>
              <a:rPr lang="en-US" sz="2200" b="1" dirty="0">
                <a:solidFill>
                  <a:srgbClr val="494949"/>
                </a:solidFill>
              </a:rPr>
              <a:t>download. </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Make sure your business is a </a:t>
            </a:r>
            <a:r>
              <a:rPr lang="en-US" sz="2200" b="1" dirty="0">
                <a:solidFill>
                  <a:srgbClr val="494949"/>
                </a:solidFill>
              </a:rPr>
              <a:t>low environmental risk </a:t>
            </a:r>
            <a:r>
              <a:rPr lang="en-US" sz="2200" dirty="0">
                <a:solidFill>
                  <a:srgbClr val="494949"/>
                </a:solidFill>
              </a:rPr>
              <a:t>i.e., has low impact on the environment and voids ecological damage to protected areas, peatlands, or sensitive biodiversity zones will save you thousands. Check </a:t>
            </a:r>
            <a:r>
              <a:rPr lang="en-US" sz="2200" dirty="0">
                <a:solidFill>
                  <a:srgbClr val="E96751"/>
                </a:solidFill>
                <a:hlinkClick r:id="rId5">
                  <a:extLst>
                    <a:ext uri="{A12FA001-AC4F-418D-AE19-62706E023703}">
                      <ahyp:hlinkClr xmlns:ahyp="http://schemas.microsoft.com/office/drawing/2018/hyperlinkcolor" val="tx"/>
                    </a:ext>
                  </a:extLst>
                </a:hlinkClick>
              </a:rPr>
              <a:t>European Environment Agency – Natura 2000 Viewer</a:t>
            </a:r>
            <a:r>
              <a:rPr lang="en-US" sz="2200" dirty="0">
                <a:solidFill>
                  <a:srgbClr val="E96751"/>
                </a:solidFill>
              </a:rPr>
              <a:t> </a:t>
            </a:r>
            <a:r>
              <a:rPr lang="en-US" sz="2200" dirty="0">
                <a:solidFill>
                  <a:srgbClr val="494949"/>
                </a:solidFill>
              </a:rPr>
              <a:t>for protected areas near your site.</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highlight>
                <a:srgbClr val="FFFF00"/>
              </a:highlight>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person pointing at a blueprint&#10;&#10;AI-generated content may be incorrect.">
            <a:extLst>
              <a:ext uri="{FF2B5EF4-FFF2-40B4-BE49-F238E27FC236}">
                <a16:creationId xmlns:a16="http://schemas.microsoft.com/office/drawing/2014/main" id="{16129E67-577C-9245-547D-B20A7CB0D11B}"/>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43C8CE21-35E6-5DEC-4F58-D58B44384EE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38</a:t>
            </a:fld>
            <a:endParaRPr lang="fr-CA" dirty="0"/>
          </a:p>
        </p:txBody>
      </p:sp>
      <p:sp>
        <p:nvSpPr>
          <p:cNvPr id="12" name="Text Placeholder 7">
            <a:extLst>
              <a:ext uri="{FF2B5EF4-FFF2-40B4-BE49-F238E27FC236}">
                <a16:creationId xmlns:a16="http://schemas.microsoft.com/office/drawing/2014/main" id="{9EF03E74-64EA-A809-1789-51BB38920FDD}"/>
              </a:ext>
            </a:extLst>
          </p:cNvPr>
          <p:cNvSpPr>
            <a:spLocks noGrp="1"/>
          </p:cNvSpPr>
          <p:nvPr>
            <p:ph type="body" sz="quarter" idx="19"/>
          </p:nvPr>
        </p:nvSpPr>
        <p:spPr>
          <a:xfrm>
            <a:off x="391600" y="2535196"/>
            <a:ext cx="3200399" cy="385564"/>
          </a:xfrm>
        </p:spPr>
        <p:txBody>
          <a:bodyPr/>
          <a:lstStyle/>
          <a:p>
            <a:pPr marL="308700" algn="ctr"/>
            <a:r>
              <a:rPr lang="en-IE" sz="3400" dirty="0"/>
              <a:t>Financial Tips</a:t>
            </a:r>
          </a:p>
        </p:txBody>
      </p:sp>
      <p:grpSp>
        <p:nvGrpSpPr>
          <p:cNvPr id="3" name="Graphic 503">
            <a:extLst>
              <a:ext uri="{FF2B5EF4-FFF2-40B4-BE49-F238E27FC236}">
                <a16:creationId xmlns:a16="http://schemas.microsoft.com/office/drawing/2014/main" id="{AF40B35C-6EB5-36D3-6FDE-5EFD16724759}"/>
              </a:ext>
            </a:extLst>
          </p:cNvPr>
          <p:cNvGrpSpPr/>
          <p:nvPr/>
        </p:nvGrpSpPr>
        <p:grpSpPr>
          <a:xfrm>
            <a:off x="4106358" y="1054438"/>
            <a:ext cx="720000" cy="720000"/>
            <a:chOff x="12846663" y="3911411"/>
            <a:chExt cx="1023375" cy="1130779"/>
          </a:xfrm>
          <a:noFill/>
        </p:grpSpPr>
        <p:grpSp>
          <p:nvGrpSpPr>
            <p:cNvPr id="27" name="Graphic 503">
              <a:extLst>
                <a:ext uri="{FF2B5EF4-FFF2-40B4-BE49-F238E27FC236}">
                  <a16:creationId xmlns:a16="http://schemas.microsoft.com/office/drawing/2014/main" id="{F4AF07E7-57D3-1FC8-FFEE-B31ADE33F2CF}"/>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9C85993C-0D9D-C721-1601-B27771D09295}"/>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71DF7684-A000-6159-D495-938FECE3188B}"/>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FDC6B25B-7129-3951-524B-D037CBA813D0}"/>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FE763B41-BD37-AD65-651C-5EF2905411B2}"/>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6CDA80E2-0D41-5827-1487-07CB372915CA}"/>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D5D0E6A1-8A0F-85A6-8361-DA7A1AAD480E}"/>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31DB8AAB-A3E5-70A7-04AA-02CB107CF62E}"/>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1F056091-22DD-77B5-35AB-C6063B162BC4}"/>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9F69C605-ACC4-9F8F-59D4-CC08E4BDAE68}"/>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B1FA5850-C6B5-9228-2216-04B80209C14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80578F4E-9EE2-6B6E-3603-93667C8E184F}"/>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678D2396-8CA2-D8CE-4948-20F64A2F97C4}"/>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A1B42775-4313-321C-4C2B-00BEF77724E6}"/>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CBB88F88-A1F8-738F-CF02-B3330C524A52}"/>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0BD6E5D6-BB92-8DD4-314E-4434AC0A8225}"/>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5855ACAB-BB46-E450-DD0D-41B2B5A45A3D}"/>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C33AB1FA-287E-1FEA-DFE9-E5380A3BDF45}"/>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04AB772C-B6EE-67D0-0744-E8C84008D97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7" name="Graphic 503">
            <a:extLst>
              <a:ext uri="{FF2B5EF4-FFF2-40B4-BE49-F238E27FC236}">
                <a16:creationId xmlns:a16="http://schemas.microsoft.com/office/drawing/2014/main" id="{E34E0CA8-87D7-C98F-029B-593EF2A787AF}"/>
              </a:ext>
            </a:extLst>
          </p:cNvPr>
          <p:cNvGrpSpPr/>
          <p:nvPr/>
        </p:nvGrpSpPr>
        <p:grpSpPr>
          <a:xfrm>
            <a:off x="4110013" y="4553621"/>
            <a:ext cx="720000" cy="720000"/>
            <a:chOff x="12846663" y="3911411"/>
            <a:chExt cx="1023375" cy="1130779"/>
          </a:xfrm>
          <a:noFill/>
        </p:grpSpPr>
        <p:grpSp>
          <p:nvGrpSpPr>
            <p:cNvPr id="48" name="Graphic 503">
              <a:extLst>
                <a:ext uri="{FF2B5EF4-FFF2-40B4-BE49-F238E27FC236}">
                  <a16:creationId xmlns:a16="http://schemas.microsoft.com/office/drawing/2014/main" id="{49E865F2-21E8-6A11-5587-9CD6D3E68520}"/>
                </a:ext>
              </a:extLst>
            </p:cNvPr>
            <p:cNvGrpSpPr/>
            <p:nvPr/>
          </p:nvGrpSpPr>
          <p:grpSpPr>
            <a:xfrm>
              <a:off x="12846663" y="4242607"/>
              <a:ext cx="1023375" cy="799582"/>
              <a:chOff x="12846663" y="4242607"/>
              <a:chExt cx="1023375" cy="799582"/>
            </a:xfrm>
            <a:noFill/>
          </p:grpSpPr>
          <p:grpSp>
            <p:nvGrpSpPr>
              <p:cNvPr id="59" name="Graphic 503">
                <a:extLst>
                  <a:ext uri="{FF2B5EF4-FFF2-40B4-BE49-F238E27FC236}">
                    <a16:creationId xmlns:a16="http://schemas.microsoft.com/office/drawing/2014/main" id="{15BE0224-958B-2E33-BA12-4BE369C1C2EF}"/>
                  </a:ext>
                </a:extLst>
              </p:cNvPr>
              <p:cNvGrpSpPr/>
              <p:nvPr/>
            </p:nvGrpSpPr>
            <p:grpSpPr>
              <a:xfrm>
                <a:off x="13409519" y="4242607"/>
                <a:ext cx="460518" cy="799582"/>
                <a:chOff x="13409519" y="4242607"/>
                <a:chExt cx="460518" cy="799582"/>
              </a:xfrm>
              <a:noFill/>
            </p:grpSpPr>
            <p:sp>
              <p:nvSpPr>
                <p:cNvPr id="64" name="Freeform 1185">
                  <a:extLst>
                    <a:ext uri="{FF2B5EF4-FFF2-40B4-BE49-F238E27FC236}">
                      <a16:creationId xmlns:a16="http://schemas.microsoft.com/office/drawing/2014/main" id="{A3CD4AC4-3B73-7015-3618-44C04053AA6C}"/>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5" name="Freeform 1186">
                  <a:extLst>
                    <a:ext uri="{FF2B5EF4-FFF2-40B4-BE49-F238E27FC236}">
                      <a16:creationId xmlns:a16="http://schemas.microsoft.com/office/drawing/2014/main" id="{910A8631-3EB4-61B5-5D18-E2A37EF3460A}"/>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6" name="Freeform 1187">
                  <a:extLst>
                    <a:ext uri="{FF2B5EF4-FFF2-40B4-BE49-F238E27FC236}">
                      <a16:creationId xmlns:a16="http://schemas.microsoft.com/office/drawing/2014/main" id="{07E7C26A-AB48-32F6-47DE-C2EE92F4757E}"/>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0" name="Graphic 503">
                <a:extLst>
                  <a:ext uri="{FF2B5EF4-FFF2-40B4-BE49-F238E27FC236}">
                    <a16:creationId xmlns:a16="http://schemas.microsoft.com/office/drawing/2014/main" id="{9B153FE2-38B9-7A97-0E9B-70EECA7D2726}"/>
                  </a:ext>
                </a:extLst>
              </p:cNvPr>
              <p:cNvGrpSpPr/>
              <p:nvPr/>
            </p:nvGrpSpPr>
            <p:grpSpPr>
              <a:xfrm>
                <a:off x="12846663" y="4242733"/>
                <a:ext cx="462169" cy="799457"/>
                <a:chOff x="12846663" y="4242733"/>
                <a:chExt cx="462169" cy="799457"/>
              </a:xfrm>
              <a:noFill/>
            </p:grpSpPr>
            <p:sp>
              <p:nvSpPr>
                <p:cNvPr id="61" name="Freeform 1189">
                  <a:extLst>
                    <a:ext uri="{FF2B5EF4-FFF2-40B4-BE49-F238E27FC236}">
                      <a16:creationId xmlns:a16="http://schemas.microsoft.com/office/drawing/2014/main" id="{39530627-65FE-6709-E15F-5D262F5BA1E0}"/>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2" name="Freeform 1190">
                  <a:extLst>
                    <a:ext uri="{FF2B5EF4-FFF2-40B4-BE49-F238E27FC236}">
                      <a16:creationId xmlns:a16="http://schemas.microsoft.com/office/drawing/2014/main" id="{1FC676DA-ED75-F282-F565-A20B9CE0EC98}"/>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3" name="Freeform 1191">
                  <a:extLst>
                    <a:ext uri="{FF2B5EF4-FFF2-40B4-BE49-F238E27FC236}">
                      <a16:creationId xmlns:a16="http://schemas.microsoft.com/office/drawing/2014/main" id="{77AFAECE-A7BC-42F5-CBF3-BC5AC9EFE34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49" name="Graphic 503">
              <a:extLst>
                <a:ext uri="{FF2B5EF4-FFF2-40B4-BE49-F238E27FC236}">
                  <a16:creationId xmlns:a16="http://schemas.microsoft.com/office/drawing/2014/main" id="{26AB522B-D47F-368C-712B-4DF4F965785A}"/>
                </a:ext>
              </a:extLst>
            </p:cNvPr>
            <p:cNvGrpSpPr/>
            <p:nvPr/>
          </p:nvGrpSpPr>
          <p:grpSpPr>
            <a:xfrm>
              <a:off x="13086001" y="3911411"/>
              <a:ext cx="602471" cy="728577"/>
              <a:chOff x="13086001" y="3911411"/>
              <a:chExt cx="602471" cy="728577"/>
            </a:xfrm>
            <a:noFill/>
          </p:grpSpPr>
          <p:sp>
            <p:nvSpPr>
              <p:cNvPr id="50" name="Freeform 1193">
                <a:extLst>
                  <a:ext uri="{FF2B5EF4-FFF2-40B4-BE49-F238E27FC236}">
                    <a16:creationId xmlns:a16="http://schemas.microsoft.com/office/drawing/2014/main" id="{20DEA78A-031C-0F16-76EF-4A3CCDE7BE64}"/>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1" name="Freeform 1194">
                <a:extLst>
                  <a:ext uri="{FF2B5EF4-FFF2-40B4-BE49-F238E27FC236}">
                    <a16:creationId xmlns:a16="http://schemas.microsoft.com/office/drawing/2014/main" id="{4515B0C9-BE7A-1888-427F-C1D1AF22A66E}"/>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2" name="Freeform 1195">
                <a:extLst>
                  <a:ext uri="{FF2B5EF4-FFF2-40B4-BE49-F238E27FC236}">
                    <a16:creationId xmlns:a16="http://schemas.microsoft.com/office/drawing/2014/main" id="{132E679E-772A-F076-DE1A-420FC1D0C563}"/>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3" name="Freeform 1196">
                <a:extLst>
                  <a:ext uri="{FF2B5EF4-FFF2-40B4-BE49-F238E27FC236}">
                    <a16:creationId xmlns:a16="http://schemas.microsoft.com/office/drawing/2014/main" id="{BADC257C-9557-CD6F-5A94-B2475734E586}"/>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4" name="Freeform 1197">
                <a:extLst>
                  <a:ext uri="{FF2B5EF4-FFF2-40B4-BE49-F238E27FC236}">
                    <a16:creationId xmlns:a16="http://schemas.microsoft.com/office/drawing/2014/main" id="{6AD96994-1281-A745-62C2-0D0F51EDCAFE}"/>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5" name="Graphic 503">
                <a:extLst>
                  <a:ext uri="{FF2B5EF4-FFF2-40B4-BE49-F238E27FC236}">
                    <a16:creationId xmlns:a16="http://schemas.microsoft.com/office/drawing/2014/main" id="{375D42C9-E11D-AB2B-C4C2-82ACA2AD5A96}"/>
                  </a:ext>
                </a:extLst>
              </p:cNvPr>
              <p:cNvGrpSpPr/>
              <p:nvPr/>
            </p:nvGrpSpPr>
            <p:grpSpPr>
              <a:xfrm>
                <a:off x="13185037" y="4244381"/>
                <a:ext cx="260795" cy="257144"/>
                <a:chOff x="13185037" y="4244381"/>
                <a:chExt cx="260795" cy="257144"/>
              </a:xfrm>
              <a:noFill/>
            </p:grpSpPr>
            <p:sp>
              <p:nvSpPr>
                <p:cNvPr id="56" name="Freeform 1199">
                  <a:extLst>
                    <a:ext uri="{FF2B5EF4-FFF2-40B4-BE49-F238E27FC236}">
                      <a16:creationId xmlns:a16="http://schemas.microsoft.com/office/drawing/2014/main" id="{1416FEF4-AA48-64DE-A75F-9A1676CA59C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7" name="Freeform 1200">
                  <a:extLst>
                    <a:ext uri="{FF2B5EF4-FFF2-40B4-BE49-F238E27FC236}">
                      <a16:creationId xmlns:a16="http://schemas.microsoft.com/office/drawing/2014/main" id="{128FAE93-EC38-8A6E-05C0-4887D1702AE9}"/>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8" name="Freeform 1201">
                  <a:extLst>
                    <a:ext uri="{FF2B5EF4-FFF2-40B4-BE49-F238E27FC236}">
                      <a16:creationId xmlns:a16="http://schemas.microsoft.com/office/drawing/2014/main" id="{A1B3C4B0-653C-9B28-CBFD-D5937803B20F}"/>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pic>
        <p:nvPicPr>
          <p:cNvPr id="2" name="Picture 1">
            <a:extLst>
              <a:ext uri="{FF2B5EF4-FFF2-40B4-BE49-F238E27FC236}">
                <a16:creationId xmlns:a16="http://schemas.microsoft.com/office/drawing/2014/main" id="{FDF2E33B-E46A-C570-43CE-3DA5AE4B7D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5" name="TextBox 4">
            <a:extLst>
              <a:ext uri="{FF2B5EF4-FFF2-40B4-BE49-F238E27FC236}">
                <a16:creationId xmlns:a16="http://schemas.microsoft.com/office/drawing/2014/main" id="{052654D1-31A4-FF67-4F73-AD39D9F9D0BD}"/>
              </a:ext>
            </a:extLst>
          </p:cNvPr>
          <p:cNvSpPr txBox="1"/>
          <p:nvPr/>
        </p:nvSpPr>
        <p:spPr>
          <a:xfrm>
            <a:off x="1028617" y="5549406"/>
            <a:ext cx="3139743" cy="957570"/>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8">
                <a:extLst>
                  <a:ext uri="{A12FA001-AC4F-418D-AE19-62706E023703}">
                    <ahyp:hlinkClr xmlns:ahyp="http://schemas.microsoft.com/office/drawing/2018/hyperlinkcolor" val="tx"/>
                  </a:ext>
                </a:extLst>
              </a:hlinkClick>
            </a:endParaRPr>
          </a:p>
          <a:p>
            <a:pPr algn="l">
              <a:lnSpc>
                <a:spcPts val="2250"/>
              </a:lnSpc>
            </a:pPr>
            <a:r>
              <a:rPr lang="en-US" sz="1600" i="0" dirty="0">
                <a:solidFill>
                  <a:srgbClr val="00B0F0"/>
                </a:solidFill>
                <a:effectLst/>
                <a:hlinkClick r:id="rId9">
                  <a:extLst>
                    <a:ext uri="{A12FA001-AC4F-418D-AE19-62706E023703}">
                      <ahyp:hlinkClr xmlns:ahyp="http://schemas.microsoft.com/office/drawing/2018/hyperlinkcolor" val="tx"/>
                    </a:ext>
                  </a:extLst>
                </a:hlinkClick>
              </a:rPr>
              <a:t>All about Setting up a Glamping Tourism Accommodation</a:t>
            </a:r>
            <a:endParaRPr lang="en-US" sz="1600" i="0" dirty="0">
              <a:solidFill>
                <a:srgbClr val="00B0F0"/>
              </a:solidFill>
              <a:effectLst/>
            </a:endParaRPr>
          </a:p>
        </p:txBody>
      </p:sp>
    </p:spTree>
    <p:extLst>
      <p:ext uri="{BB962C8B-B14F-4D97-AF65-F5344CB8AC3E}">
        <p14:creationId xmlns:p14="http://schemas.microsoft.com/office/powerpoint/2010/main" val="2972014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13C3-35C2-976C-20A4-9E748E7257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0204F7C-966F-6380-5267-F6A51D774576}"/>
              </a:ext>
            </a:extLst>
          </p:cNvPr>
          <p:cNvSpPr>
            <a:spLocks noGrp="1"/>
          </p:cNvSpPr>
          <p:nvPr>
            <p:ph type="body" sz="quarter" idx="18"/>
          </p:nvPr>
        </p:nvSpPr>
        <p:spPr>
          <a:xfrm>
            <a:off x="700485" y="3301363"/>
            <a:ext cx="2677779" cy="1049221"/>
          </a:xfrm>
        </p:spPr>
        <p:txBody>
          <a:bodyPr/>
          <a:lstStyle/>
          <a:p>
            <a:pPr algn="ctr"/>
            <a:r>
              <a:rPr lang="en-US" b="0" dirty="0"/>
              <a:t>Zoning, Planning and Regulations</a:t>
            </a:r>
          </a:p>
          <a:p>
            <a:pPr algn="ctr">
              <a:lnSpc>
                <a:spcPct val="100000"/>
              </a:lnSpc>
            </a:pPr>
            <a:endParaRPr lang="en-IE" sz="3200" dirty="0"/>
          </a:p>
        </p:txBody>
      </p:sp>
      <p:sp>
        <p:nvSpPr>
          <p:cNvPr id="13" name="Text Placeholder 2">
            <a:extLst>
              <a:ext uri="{FF2B5EF4-FFF2-40B4-BE49-F238E27FC236}">
                <a16:creationId xmlns:a16="http://schemas.microsoft.com/office/drawing/2014/main" id="{ABA41EA7-EA3F-2B1F-3BBF-83BBA7B9EF9A}"/>
              </a:ext>
            </a:extLst>
          </p:cNvPr>
          <p:cNvSpPr txBox="1">
            <a:spLocks/>
          </p:cNvSpPr>
          <p:nvPr/>
        </p:nvSpPr>
        <p:spPr>
          <a:xfrm>
            <a:off x="5061911" y="553767"/>
            <a:ext cx="6630655"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b="1" dirty="0">
                <a:solidFill>
                  <a:srgbClr val="494949"/>
                </a:solidFill>
              </a:rPr>
              <a:t>Budget for regulatory costs </a:t>
            </a:r>
            <a:r>
              <a:rPr lang="en-US" sz="2200" dirty="0">
                <a:solidFill>
                  <a:srgbClr val="494949"/>
                </a:solidFill>
              </a:rPr>
              <a:t>(e.g. application fees, environmental impact assessments) and set aside time for the approval process – incomplete paperwork or delays in permits can stall your project and lead to lost revenue. Engaging a local planning consultant can help navigate requirements and avoid costly missteps.</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b="1" dirty="0">
                <a:solidFill>
                  <a:srgbClr val="494949"/>
                </a:solidFill>
                <a:latin typeface="+mn-lt"/>
              </a:rPr>
              <a:t>Engage in early consultations</a:t>
            </a:r>
            <a:r>
              <a:rPr lang="en-US" sz="2200" dirty="0">
                <a:solidFill>
                  <a:srgbClr val="494949"/>
                </a:solidFill>
                <a:latin typeface="+mn-lt"/>
              </a:rPr>
              <a:t> with local planning authorities – most countries offer a </a:t>
            </a:r>
            <a:r>
              <a:rPr lang="en-US" sz="2200" i="1" dirty="0">
                <a:solidFill>
                  <a:srgbClr val="E96751"/>
                </a:solidFill>
                <a:latin typeface="+mn-lt"/>
                <a:hlinkClick r:id="rId2">
                  <a:extLst>
                    <a:ext uri="{A12FA001-AC4F-418D-AE19-62706E023703}">
                      <ahyp:hlinkClr xmlns:ahyp="http://schemas.microsoft.com/office/drawing/2018/hyperlinkcolor" val="tx"/>
                    </a:ext>
                  </a:extLst>
                </a:hlinkClick>
              </a:rPr>
              <a:t>pre-application meeting</a:t>
            </a:r>
            <a:r>
              <a:rPr lang="en-US" sz="2200" dirty="0">
                <a:solidFill>
                  <a:srgbClr val="E96751"/>
                </a:solidFill>
                <a:latin typeface="+mn-lt"/>
                <a:hlinkClick r:id="rId2">
                  <a:extLst>
                    <a:ext uri="{A12FA001-AC4F-418D-AE19-62706E023703}">
                      <ahyp:hlinkClr xmlns:ahyp="http://schemas.microsoft.com/office/drawing/2018/hyperlinkcolor" val="tx"/>
                    </a:ext>
                  </a:extLst>
                </a:hlinkClick>
              </a:rPr>
              <a:t> </a:t>
            </a:r>
            <a:r>
              <a:rPr lang="en-US" sz="2200" dirty="0">
                <a:solidFill>
                  <a:srgbClr val="494949"/>
                </a:solidFill>
                <a:latin typeface="+mn-lt"/>
              </a:rPr>
              <a:t>to flag any issues e.g., site boundaries, fire regulations, water supply, drainage and sanitation. This can save money by uncovering deal-breakers before you invest heavily. Also, factor in the time (often 6–12 months for approval) and have contingency funds for any unexpected requirements (like extra traffic or environmental studies).</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highlight>
                <a:srgbClr val="FFFF00"/>
              </a:highlight>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close-up of hands holding a piece of paper&#10;&#10;AI-generated content may be incorrect.">
            <a:extLst>
              <a:ext uri="{FF2B5EF4-FFF2-40B4-BE49-F238E27FC236}">
                <a16:creationId xmlns:a16="http://schemas.microsoft.com/office/drawing/2014/main" id="{71356667-8EC4-626B-1F63-8580711C09E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2E74550F-9737-7B49-5DAA-6FC4126FA5D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39</a:t>
            </a:fld>
            <a:endParaRPr lang="fr-CA" dirty="0"/>
          </a:p>
        </p:txBody>
      </p:sp>
      <p:sp>
        <p:nvSpPr>
          <p:cNvPr id="6" name="Text Placeholder 7">
            <a:extLst>
              <a:ext uri="{FF2B5EF4-FFF2-40B4-BE49-F238E27FC236}">
                <a16:creationId xmlns:a16="http://schemas.microsoft.com/office/drawing/2014/main" id="{9C995D98-C99A-11B7-7A9D-E1D47D2865B1}"/>
              </a:ext>
            </a:extLst>
          </p:cNvPr>
          <p:cNvSpPr>
            <a:spLocks noGrp="1"/>
          </p:cNvSpPr>
          <p:nvPr>
            <p:ph type="body" sz="quarter" idx="19"/>
          </p:nvPr>
        </p:nvSpPr>
        <p:spPr>
          <a:xfrm>
            <a:off x="391600" y="2535196"/>
            <a:ext cx="3200399" cy="385564"/>
          </a:xfrm>
        </p:spPr>
        <p:txBody>
          <a:bodyPr/>
          <a:lstStyle/>
          <a:p>
            <a:pPr marL="308700" algn="ctr"/>
            <a:r>
              <a:rPr lang="en-IE" sz="3400" dirty="0"/>
              <a:t>Financial Tips</a:t>
            </a:r>
          </a:p>
        </p:txBody>
      </p:sp>
      <p:grpSp>
        <p:nvGrpSpPr>
          <p:cNvPr id="3" name="Graphic 503">
            <a:extLst>
              <a:ext uri="{FF2B5EF4-FFF2-40B4-BE49-F238E27FC236}">
                <a16:creationId xmlns:a16="http://schemas.microsoft.com/office/drawing/2014/main" id="{F9B427EB-41BF-EAE4-18E5-8A9C3031049A}"/>
              </a:ext>
            </a:extLst>
          </p:cNvPr>
          <p:cNvGrpSpPr/>
          <p:nvPr/>
        </p:nvGrpSpPr>
        <p:grpSpPr>
          <a:xfrm>
            <a:off x="4563328" y="1054437"/>
            <a:ext cx="720000" cy="720000"/>
            <a:chOff x="12846663" y="3911411"/>
            <a:chExt cx="1023375" cy="1130779"/>
          </a:xfrm>
          <a:noFill/>
        </p:grpSpPr>
        <p:grpSp>
          <p:nvGrpSpPr>
            <p:cNvPr id="27" name="Graphic 503">
              <a:extLst>
                <a:ext uri="{FF2B5EF4-FFF2-40B4-BE49-F238E27FC236}">
                  <a16:creationId xmlns:a16="http://schemas.microsoft.com/office/drawing/2014/main" id="{3A9E5642-8B0A-B0DF-DEFC-1DDC16D66A05}"/>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9E42B595-E54F-AC0E-8DD8-9E424D9F0E07}"/>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763E7B0D-7FAA-533A-3840-158D44BBA76F}"/>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6C409E30-4931-61BD-CCFD-99AC9CDDB8D2}"/>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A2C5B3BE-406C-B4DC-F659-64CCA8EF64E8}"/>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9B6DE611-7D5A-9311-E6C2-A57B6DEE4A7E}"/>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6E766057-E85C-0708-3FEA-0B66FE31346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D7F36C64-49F6-602B-A497-471A71010E96}"/>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A927EAF7-AD70-9D2B-ABD5-4CC8A89928CC}"/>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FD5FFF1D-63DB-EAC6-BF83-953B41C1C4A5}"/>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B89E5918-4374-0471-A539-40FEBC3E29E8}"/>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5E93209A-55ED-02E9-AB2A-57A4B233D769}"/>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B5811951-5D5F-40E9-BEAD-E99765E8BCCF}"/>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81292A91-24C1-01C6-4992-F1DB35D23932}"/>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C32AADD9-F93A-FB29-489F-B89175225F9A}"/>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B8201F5C-9D60-5783-01D7-BA045EB2F45B}"/>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4B46B515-E88B-D236-50BF-F696445FC0B0}"/>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BB34D6FA-8765-44FE-2A44-44CFEE3CC16A}"/>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D9A14154-25CB-440E-4542-1C7D230DBED8}"/>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7" name="Graphic 503">
            <a:extLst>
              <a:ext uri="{FF2B5EF4-FFF2-40B4-BE49-F238E27FC236}">
                <a16:creationId xmlns:a16="http://schemas.microsoft.com/office/drawing/2014/main" id="{9B10462A-B3C4-3D27-1629-BE228A5C3C72}"/>
              </a:ext>
            </a:extLst>
          </p:cNvPr>
          <p:cNvGrpSpPr/>
          <p:nvPr/>
        </p:nvGrpSpPr>
        <p:grpSpPr>
          <a:xfrm>
            <a:off x="4563328" y="3631888"/>
            <a:ext cx="720000" cy="720000"/>
            <a:chOff x="12846663" y="3911411"/>
            <a:chExt cx="1023375" cy="1130779"/>
          </a:xfrm>
          <a:noFill/>
        </p:grpSpPr>
        <p:grpSp>
          <p:nvGrpSpPr>
            <p:cNvPr id="48" name="Graphic 503">
              <a:extLst>
                <a:ext uri="{FF2B5EF4-FFF2-40B4-BE49-F238E27FC236}">
                  <a16:creationId xmlns:a16="http://schemas.microsoft.com/office/drawing/2014/main" id="{53082465-D071-0FBD-56CE-E61B2A53F8F6}"/>
                </a:ext>
              </a:extLst>
            </p:cNvPr>
            <p:cNvGrpSpPr/>
            <p:nvPr/>
          </p:nvGrpSpPr>
          <p:grpSpPr>
            <a:xfrm>
              <a:off x="12846663" y="4242607"/>
              <a:ext cx="1023375" cy="799582"/>
              <a:chOff x="12846663" y="4242607"/>
              <a:chExt cx="1023375" cy="799582"/>
            </a:xfrm>
            <a:noFill/>
          </p:grpSpPr>
          <p:grpSp>
            <p:nvGrpSpPr>
              <p:cNvPr id="59" name="Graphic 503">
                <a:extLst>
                  <a:ext uri="{FF2B5EF4-FFF2-40B4-BE49-F238E27FC236}">
                    <a16:creationId xmlns:a16="http://schemas.microsoft.com/office/drawing/2014/main" id="{5BBF56FF-98D9-5837-01D1-1616B15727CD}"/>
                  </a:ext>
                </a:extLst>
              </p:cNvPr>
              <p:cNvGrpSpPr/>
              <p:nvPr/>
            </p:nvGrpSpPr>
            <p:grpSpPr>
              <a:xfrm>
                <a:off x="13409519" y="4242607"/>
                <a:ext cx="460518" cy="799582"/>
                <a:chOff x="13409519" y="4242607"/>
                <a:chExt cx="460518" cy="799582"/>
              </a:xfrm>
              <a:noFill/>
            </p:grpSpPr>
            <p:sp>
              <p:nvSpPr>
                <p:cNvPr id="64" name="Freeform 1185">
                  <a:extLst>
                    <a:ext uri="{FF2B5EF4-FFF2-40B4-BE49-F238E27FC236}">
                      <a16:creationId xmlns:a16="http://schemas.microsoft.com/office/drawing/2014/main" id="{5C43EE5F-DED9-B48D-B21F-8B29C02F441E}"/>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5" name="Freeform 1186">
                  <a:extLst>
                    <a:ext uri="{FF2B5EF4-FFF2-40B4-BE49-F238E27FC236}">
                      <a16:creationId xmlns:a16="http://schemas.microsoft.com/office/drawing/2014/main" id="{0E611096-9BB7-68EC-09D7-013113EE635D}"/>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6" name="Freeform 1187">
                  <a:extLst>
                    <a:ext uri="{FF2B5EF4-FFF2-40B4-BE49-F238E27FC236}">
                      <a16:creationId xmlns:a16="http://schemas.microsoft.com/office/drawing/2014/main" id="{E56BE90A-9FE7-CF06-9807-CC4D70B33FD0}"/>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0" name="Graphic 503">
                <a:extLst>
                  <a:ext uri="{FF2B5EF4-FFF2-40B4-BE49-F238E27FC236}">
                    <a16:creationId xmlns:a16="http://schemas.microsoft.com/office/drawing/2014/main" id="{9D797EA6-8CA2-AF2E-C52C-BD8D8C7FF841}"/>
                  </a:ext>
                </a:extLst>
              </p:cNvPr>
              <p:cNvGrpSpPr/>
              <p:nvPr/>
            </p:nvGrpSpPr>
            <p:grpSpPr>
              <a:xfrm>
                <a:off x="12846663" y="4242733"/>
                <a:ext cx="462169" cy="799457"/>
                <a:chOff x="12846663" y="4242733"/>
                <a:chExt cx="462169" cy="799457"/>
              </a:xfrm>
              <a:noFill/>
            </p:grpSpPr>
            <p:sp>
              <p:nvSpPr>
                <p:cNvPr id="61" name="Freeform 1189">
                  <a:extLst>
                    <a:ext uri="{FF2B5EF4-FFF2-40B4-BE49-F238E27FC236}">
                      <a16:creationId xmlns:a16="http://schemas.microsoft.com/office/drawing/2014/main" id="{9923C782-EF8F-B73C-4FF8-4349E3E54184}"/>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2" name="Freeform 1190">
                  <a:extLst>
                    <a:ext uri="{FF2B5EF4-FFF2-40B4-BE49-F238E27FC236}">
                      <a16:creationId xmlns:a16="http://schemas.microsoft.com/office/drawing/2014/main" id="{8FE9CBAC-3B44-327B-1578-ADF9E964B7A5}"/>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3" name="Freeform 1191">
                  <a:extLst>
                    <a:ext uri="{FF2B5EF4-FFF2-40B4-BE49-F238E27FC236}">
                      <a16:creationId xmlns:a16="http://schemas.microsoft.com/office/drawing/2014/main" id="{902700AB-F46F-4C68-2F72-2F39566FA71F}"/>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49" name="Graphic 503">
              <a:extLst>
                <a:ext uri="{FF2B5EF4-FFF2-40B4-BE49-F238E27FC236}">
                  <a16:creationId xmlns:a16="http://schemas.microsoft.com/office/drawing/2014/main" id="{4DF8968B-D014-E87D-E208-0B38C4D08806}"/>
                </a:ext>
              </a:extLst>
            </p:cNvPr>
            <p:cNvGrpSpPr/>
            <p:nvPr/>
          </p:nvGrpSpPr>
          <p:grpSpPr>
            <a:xfrm>
              <a:off x="13086001" y="3911411"/>
              <a:ext cx="602471" cy="728577"/>
              <a:chOff x="13086001" y="3911411"/>
              <a:chExt cx="602471" cy="728577"/>
            </a:xfrm>
            <a:noFill/>
          </p:grpSpPr>
          <p:sp>
            <p:nvSpPr>
              <p:cNvPr id="50" name="Freeform 1193">
                <a:extLst>
                  <a:ext uri="{FF2B5EF4-FFF2-40B4-BE49-F238E27FC236}">
                    <a16:creationId xmlns:a16="http://schemas.microsoft.com/office/drawing/2014/main" id="{98821417-76F7-8FE1-9978-5036EE957F71}"/>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1" name="Freeform 1194">
                <a:extLst>
                  <a:ext uri="{FF2B5EF4-FFF2-40B4-BE49-F238E27FC236}">
                    <a16:creationId xmlns:a16="http://schemas.microsoft.com/office/drawing/2014/main" id="{318EDBB6-ACFE-3028-734B-1134288166DF}"/>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2" name="Freeform 1195">
                <a:extLst>
                  <a:ext uri="{FF2B5EF4-FFF2-40B4-BE49-F238E27FC236}">
                    <a16:creationId xmlns:a16="http://schemas.microsoft.com/office/drawing/2014/main" id="{A2C46975-1CDB-9F28-8294-DD3BBE48F0F2}"/>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3" name="Freeform 1196">
                <a:extLst>
                  <a:ext uri="{FF2B5EF4-FFF2-40B4-BE49-F238E27FC236}">
                    <a16:creationId xmlns:a16="http://schemas.microsoft.com/office/drawing/2014/main" id="{E50EF578-2DF1-8D83-E7AF-5DB982EB918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4" name="Freeform 1197">
                <a:extLst>
                  <a:ext uri="{FF2B5EF4-FFF2-40B4-BE49-F238E27FC236}">
                    <a16:creationId xmlns:a16="http://schemas.microsoft.com/office/drawing/2014/main" id="{7C93B05C-9E59-1B29-C31D-E6F097DE3D3D}"/>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5" name="Graphic 503">
                <a:extLst>
                  <a:ext uri="{FF2B5EF4-FFF2-40B4-BE49-F238E27FC236}">
                    <a16:creationId xmlns:a16="http://schemas.microsoft.com/office/drawing/2014/main" id="{D7510C17-00FF-8ACE-0632-C3AFF6D21106}"/>
                  </a:ext>
                </a:extLst>
              </p:cNvPr>
              <p:cNvGrpSpPr/>
              <p:nvPr/>
            </p:nvGrpSpPr>
            <p:grpSpPr>
              <a:xfrm>
                <a:off x="13185037" y="4244381"/>
                <a:ext cx="260795" cy="257144"/>
                <a:chOff x="13185037" y="4244381"/>
                <a:chExt cx="260795" cy="257144"/>
              </a:xfrm>
              <a:noFill/>
            </p:grpSpPr>
            <p:sp>
              <p:nvSpPr>
                <p:cNvPr id="56" name="Freeform 1199">
                  <a:extLst>
                    <a:ext uri="{FF2B5EF4-FFF2-40B4-BE49-F238E27FC236}">
                      <a16:creationId xmlns:a16="http://schemas.microsoft.com/office/drawing/2014/main" id="{7411165C-0DA1-5452-7699-98912C4D287A}"/>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7" name="Freeform 1200">
                  <a:extLst>
                    <a:ext uri="{FF2B5EF4-FFF2-40B4-BE49-F238E27FC236}">
                      <a16:creationId xmlns:a16="http://schemas.microsoft.com/office/drawing/2014/main" id="{4BC385D1-23DF-E94A-BDAA-80B957760AD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8" name="Freeform 1201">
                  <a:extLst>
                    <a:ext uri="{FF2B5EF4-FFF2-40B4-BE49-F238E27FC236}">
                      <a16:creationId xmlns:a16="http://schemas.microsoft.com/office/drawing/2014/main" id="{A718A8CA-2F9D-F03A-D97A-B897938DD0E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Tree>
    <p:extLst>
      <p:ext uri="{BB962C8B-B14F-4D97-AF65-F5344CB8AC3E}">
        <p14:creationId xmlns:p14="http://schemas.microsoft.com/office/powerpoint/2010/main" val="40040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A9D7-095E-373A-CC0B-621C7C82B28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21DD4980-8764-C8B0-6B11-6FC3B453B345}"/>
              </a:ext>
            </a:extLst>
          </p:cNvPr>
          <p:cNvPicPr>
            <a:picLocks noGrp="1" noChangeAspect="1"/>
          </p:cNvPicPr>
          <p:nvPr>
            <p:ph type="pic" sz="quarter" idx="67"/>
          </p:nvPr>
        </p:nvPicPr>
        <p:blipFill rotWithShape="1">
          <a:blip r:embed="rId2" cstate="email">
            <a:extLst>
              <a:ext uri="{28A0092B-C50C-407E-A947-70E740481C1C}">
                <a14:useLocalDpi xmlns:a14="http://schemas.microsoft.com/office/drawing/2010/main"/>
              </a:ext>
            </a:extLst>
          </a:blip>
          <a:srcRect/>
          <a:stretch/>
        </p:blipFill>
        <p:spPr>
          <a:xfrm>
            <a:off x="540029" y="0"/>
            <a:ext cx="2654458" cy="3351213"/>
          </a:xfrm>
        </p:spPr>
      </p:pic>
      <p:sp>
        <p:nvSpPr>
          <p:cNvPr id="6" name="Text Placeholder 5">
            <a:extLst>
              <a:ext uri="{FF2B5EF4-FFF2-40B4-BE49-F238E27FC236}">
                <a16:creationId xmlns:a16="http://schemas.microsoft.com/office/drawing/2014/main" id="{1C052D7D-D1FC-621D-163E-09CDCECF46CD}"/>
              </a:ext>
            </a:extLst>
          </p:cNvPr>
          <p:cNvSpPr>
            <a:spLocks noGrp="1"/>
          </p:cNvSpPr>
          <p:nvPr>
            <p:ph type="body" sz="quarter" idx="66"/>
          </p:nvPr>
        </p:nvSpPr>
        <p:spPr/>
        <p:txBody>
          <a:bodyPr/>
          <a:lstStyle/>
          <a:p>
            <a:r>
              <a:rPr lang="en-GB"/>
              <a:t>Photo Credit: </a:t>
            </a:r>
            <a:r>
              <a:rPr lang="en-GB" dirty="0" err="1"/>
              <a:t>Cave</a:t>
            </a:r>
            <a:r>
              <a:rPr lang="en-GB" dirty="0"/>
              <a:t> People, Iceland</a:t>
            </a:r>
            <a:endParaRPr lang="en-GB"/>
          </a:p>
          <a:p>
            <a:endParaRPr lang="en-GB"/>
          </a:p>
        </p:txBody>
      </p:sp>
      <p:pic>
        <p:nvPicPr>
          <p:cNvPr id="21" name="Picture Placeholder 20">
            <a:extLst>
              <a:ext uri="{FF2B5EF4-FFF2-40B4-BE49-F238E27FC236}">
                <a16:creationId xmlns:a16="http://schemas.microsoft.com/office/drawing/2014/main" id="{09A1E857-71F9-B813-F9D3-44AA8AD9FAB5}"/>
              </a:ext>
            </a:extLst>
          </p:cNvPr>
          <p:cNvPicPr>
            <a:picLocks noGrp="1" noChangeAspect="1"/>
          </p:cNvPicPr>
          <p:nvPr>
            <p:ph type="pic" sz="quarter" idx="69"/>
          </p:nvPr>
        </p:nvPicPr>
        <p:blipFill>
          <a:blip r:embed="rId3" cstate="email">
            <a:extLst>
              <a:ext uri="{28A0092B-C50C-407E-A947-70E740481C1C}">
                <a14:useLocalDpi xmlns:a14="http://schemas.microsoft.com/office/drawing/2010/main"/>
              </a:ext>
            </a:extLst>
          </a:blip>
          <a:srcRect/>
          <a:stretch>
            <a:fillRect/>
          </a:stretch>
        </p:blipFill>
        <p:spPr>
          <a:xfrm>
            <a:off x="3728231" y="3812555"/>
            <a:ext cx="2654458" cy="3007346"/>
          </a:xfrm>
        </p:spPr>
      </p:pic>
      <p:sp>
        <p:nvSpPr>
          <p:cNvPr id="8" name="Text Placeholder 7">
            <a:extLst>
              <a:ext uri="{FF2B5EF4-FFF2-40B4-BE49-F238E27FC236}">
                <a16:creationId xmlns:a16="http://schemas.microsoft.com/office/drawing/2014/main" id="{B597F81F-4796-5F4B-50E2-0C5659374078}"/>
              </a:ext>
            </a:extLst>
          </p:cNvPr>
          <p:cNvSpPr>
            <a:spLocks noGrp="1"/>
          </p:cNvSpPr>
          <p:nvPr>
            <p:ph type="body" sz="quarter" idx="70"/>
          </p:nvPr>
        </p:nvSpPr>
        <p:spPr/>
        <p:txBody>
          <a:bodyPr/>
          <a:lstStyle/>
          <a:p>
            <a:r>
              <a:rPr lang="en-GB"/>
              <a:t>Photo Credit: A-Frame in Soča, Gorizia, Slovenia</a:t>
            </a:r>
          </a:p>
          <a:p>
            <a:endParaRPr lang="en-GB"/>
          </a:p>
        </p:txBody>
      </p:sp>
      <p:pic>
        <p:nvPicPr>
          <p:cNvPr id="23" name="Picture Placeholder 22">
            <a:extLst>
              <a:ext uri="{FF2B5EF4-FFF2-40B4-BE49-F238E27FC236}">
                <a16:creationId xmlns:a16="http://schemas.microsoft.com/office/drawing/2014/main" id="{3F9056AE-43AF-1D5E-BC5C-6EF874F8A46C}"/>
              </a:ext>
            </a:extLst>
          </p:cNvPr>
          <p:cNvPicPr>
            <a:picLocks noGrp="1" noChangeAspect="1"/>
          </p:cNvPicPr>
          <p:nvPr>
            <p:ph type="pic" sz="quarter" idx="77"/>
          </p:nvPr>
        </p:nvPicPr>
        <p:blipFill rotWithShape="1">
          <a:blip r:embed="rId4" cstate="email">
            <a:extLst>
              <a:ext uri="{28A0092B-C50C-407E-A947-70E740481C1C}">
                <a14:useLocalDpi xmlns:a14="http://schemas.microsoft.com/office/drawing/2010/main"/>
              </a:ext>
            </a:extLst>
          </a:blip>
          <a:srcRect/>
          <a:stretch/>
        </p:blipFill>
        <p:spPr>
          <a:xfrm>
            <a:off x="6926980" y="0"/>
            <a:ext cx="2654458" cy="3351213"/>
          </a:xfrm>
        </p:spPr>
      </p:pic>
      <p:sp>
        <p:nvSpPr>
          <p:cNvPr id="16" name="Text Placeholder 15">
            <a:extLst>
              <a:ext uri="{FF2B5EF4-FFF2-40B4-BE49-F238E27FC236}">
                <a16:creationId xmlns:a16="http://schemas.microsoft.com/office/drawing/2014/main" id="{AE0EA79A-00F2-CAEC-1986-AE27A23764E4}"/>
              </a:ext>
            </a:extLst>
          </p:cNvPr>
          <p:cNvSpPr>
            <a:spLocks noGrp="1"/>
          </p:cNvSpPr>
          <p:nvPr>
            <p:ph type="body" sz="quarter" idx="78"/>
          </p:nvPr>
        </p:nvSpPr>
        <p:spPr/>
        <p:txBody>
          <a:bodyPr/>
          <a:lstStyle/>
          <a:p>
            <a:r>
              <a:rPr lang="en-GB"/>
              <a:t>Photo Credit: Natur Air Suite, Italy</a:t>
            </a:r>
          </a:p>
          <a:p>
            <a:endParaRPr lang="en-GB" b="1"/>
          </a:p>
        </p:txBody>
      </p:sp>
      <p:sp>
        <p:nvSpPr>
          <p:cNvPr id="31" name="object 3">
            <a:extLst>
              <a:ext uri="{FF2B5EF4-FFF2-40B4-BE49-F238E27FC236}">
                <a16:creationId xmlns:a16="http://schemas.microsoft.com/office/drawing/2014/main" id="{31752494-12FE-169F-8184-4A017C70BC7A}"/>
              </a:ext>
            </a:extLst>
          </p:cNvPr>
          <p:cNvSpPr/>
          <p:nvPr/>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2" name="Text Placeholder 32">
            <a:extLst>
              <a:ext uri="{FF2B5EF4-FFF2-40B4-BE49-F238E27FC236}">
                <a16:creationId xmlns:a16="http://schemas.microsoft.com/office/drawing/2014/main" id="{E7DCA952-D29B-67D9-5E08-06368F6648A1}"/>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lgn="ctr">
              <a:lnSpc>
                <a:spcPct val="100000"/>
              </a:lnSpc>
              <a:spcAft>
                <a:spcPts val="600"/>
              </a:spcAft>
            </a:pPr>
            <a:r>
              <a:rPr lang="en-US" sz="2400" b="0" dirty="0">
                <a:solidFill>
                  <a:schemeClr val="bg1"/>
                </a:solidFill>
              </a:rPr>
              <a:t>Pick (and Permit) the Right Place: Zoning &amp; Planning Costs</a:t>
            </a:r>
          </a:p>
          <a:p>
            <a:pPr lvl="0" algn="ctr">
              <a:lnSpc>
                <a:spcPct val="100000"/>
              </a:lnSpc>
              <a:spcAft>
                <a:spcPts val="600"/>
              </a:spcAft>
            </a:pPr>
            <a:r>
              <a:rPr lang="en-US" b="0" i="1" dirty="0">
                <a:solidFill>
                  <a:schemeClr val="bg1"/>
                </a:solidFill>
              </a:rPr>
              <a:t>(46 Slides)</a:t>
            </a:r>
            <a:endParaRPr lang="en-IE" b="0" i="1" dirty="0">
              <a:solidFill>
                <a:schemeClr val="bg1"/>
              </a:solidFill>
            </a:endParaRPr>
          </a:p>
          <a:p>
            <a:pPr lvl="0" algn="ctr">
              <a:lnSpc>
                <a:spcPct val="100000"/>
              </a:lnSpc>
              <a:spcAft>
                <a:spcPts val="600"/>
              </a:spcAft>
            </a:pPr>
            <a:endParaRPr lang="en-US" sz="2400" b="0" dirty="0">
              <a:solidFill>
                <a:schemeClr val="bg1"/>
              </a:solidFill>
            </a:endParaRPr>
          </a:p>
        </p:txBody>
      </p:sp>
      <p:sp>
        <p:nvSpPr>
          <p:cNvPr id="33" name="Text Placeholder 32">
            <a:extLst>
              <a:ext uri="{FF2B5EF4-FFF2-40B4-BE49-F238E27FC236}">
                <a16:creationId xmlns:a16="http://schemas.microsoft.com/office/drawing/2014/main" id="{590CAD40-0B86-3B5E-71FE-7B5BE204699B}"/>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cxnSp>
        <p:nvCxnSpPr>
          <p:cNvPr id="34" name="Straight Connector 33">
            <a:extLst>
              <a:ext uri="{FF2B5EF4-FFF2-40B4-BE49-F238E27FC236}">
                <a16:creationId xmlns:a16="http://schemas.microsoft.com/office/drawing/2014/main" id="{F5AB6B1B-838C-EBCF-4249-9EC7D6F1D0B2}"/>
              </a:ext>
            </a:extLst>
          </p:cNvPr>
          <p:cNvCxnSpPr>
            <a:cxnSpLocks/>
          </p:cNvCxnSpPr>
          <p:nvPr/>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53E26C05-C715-8B20-08F3-B1FA69319951}"/>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 </a:t>
            </a:r>
            <a:endParaRPr lang="en-US" dirty="0"/>
          </a:p>
        </p:txBody>
      </p:sp>
      <p:sp>
        <p:nvSpPr>
          <p:cNvPr id="36" name="Text Placeholder 32">
            <a:extLst>
              <a:ext uri="{FF2B5EF4-FFF2-40B4-BE49-F238E27FC236}">
                <a16:creationId xmlns:a16="http://schemas.microsoft.com/office/drawing/2014/main" id="{7A750825-EFA9-0B57-1828-4D760A6BC0B1}"/>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gn="ctr">
              <a:lnSpc>
                <a:spcPct val="100000"/>
              </a:lnSpc>
              <a:spcAft>
                <a:spcPts val="600"/>
              </a:spcAft>
            </a:pPr>
            <a:r>
              <a:rPr lang="en-US" sz="2400" b="0" dirty="0">
                <a:solidFill>
                  <a:schemeClr val="bg1"/>
                </a:solidFill>
              </a:rPr>
              <a:t>Plug In Without Burning Funds: Utilities &amp; Infrastructure</a:t>
            </a:r>
          </a:p>
          <a:p>
            <a:pPr algn="ctr">
              <a:lnSpc>
                <a:spcPct val="100000"/>
              </a:lnSpc>
              <a:spcAft>
                <a:spcPts val="600"/>
              </a:spcAft>
            </a:pPr>
            <a:r>
              <a:rPr lang="en-US" b="0" i="1" dirty="0">
                <a:solidFill>
                  <a:schemeClr val="bg1"/>
                </a:solidFill>
              </a:rPr>
              <a:t>(4 Slides)</a:t>
            </a:r>
            <a:endParaRPr lang="en-IE" b="0" i="1" dirty="0">
              <a:solidFill>
                <a:schemeClr val="bg1"/>
              </a:solidFill>
            </a:endParaRPr>
          </a:p>
          <a:p>
            <a:pPr algn="ctr">
              <a:lnSpc>
                <a:spcPct val="100000"/>
              </a:lnSpc>
              <a:spcAft>
                <a:spcPts val="600"/>
              </a:spcAft>
            </a:pPr>
            <a:endParaRPr lang="en-US" sz="2400" b="0" dirty="0">
              <a:solidFill>
                <a:schemeClr val="bg1"/>
              </a:solidFill>
            </a:endParaRPr>
          </a:p>
        </p:txBody>
      </p:sp>
      <p:sp>
        <p:nvSpPr>
          <p:cNvPr id="37" name="Text Placeholder 32">
            <a:extLst>
              <a:ext uri="{FF2B5EF4-FFF2-40B4-BE49-F238E27FC236}">
                <a16:creationId xmlns:a16="http://schemas.microsoft.com/office/drawing/2014/main" id="{DD51E2B3-8AA3-99D8-5F26-E1951AECF074}"/>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38" name="Straight Connector 37">
            <a:extLst>
              <a:ext uri="{FF2B5EF4-FFF2-40B4-BE49-F238E27FC236}">
                <a16:creationId xmlns:a16="http://schemas.microsoft.com/office/drawing/2014/main" id="{6EFA47CD-2101-DA22-29DA-6DCC1A04D392}"/>
              </a:ext>
            </a:extLst>
          </p:cNvPr>
          <p:cNvCxnSpPr>
            <a:cxnSpLocks/>
          </p:cNvCxnSpPr>
          <p:nvPr/>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bject 3">
            <a:extLst>
              <a:ext uri="{FF2B5EF4-FFF2-40B4-BE49-F238E27FC236}">
                <a16:creationId xmlns:a16="http://schemas.microsoft.com/office/drawing/2014/main" id="{9D6928D3-ECB9-6653-932D-FF14C16EF754}"/>
              </a:ext>
            </a:extLst>
          </p:cNvPr>
          <p:cNvSpPr/>
          <p:nvPr/>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0" name="Text Placeholder 32">
            <a:extLst>
              <a:ext uri="{FF2B5EF4-FFF2-40B4-BE49-F238E27FC236}">
                <a16:creationId xmlns:a16="http://schemas.microsoft.com/office/drawing/2014/main" id="{C5BC3D19-258D-3CB0-0A9B-BDF42FE5DF2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gn="ctr">
              <a:lnSpc>
                <a:spcPct val="100000"/>
              </a:lnSpc>
              <a:spcAft>
                <a:spcPts val="600"/>
              </a:spcAft>
            </a:pPr>
            <a:r>
              <a:rPr lang="en-US" sz="2400" b="0" dirty="0">
                <a:solidFill>
                  <a:schemeClr val="bg1"/>
                </a:solidFill>
              </a:rPr>
              <a:t>Make Sure You Get Them There: Access &amp; Transport Costs</a:t>
            </a:r>
          </a:p>
          <a:p>
            <a:pPr algn="ctr">
              <a:lnSpc>
                <a:spcPct val="100000"/>
              </a:lnSpc>
              <a:spcAft>
                <a:spcPts val="600"/>
              </a:spcAft>
            </a:pPr>
            <a:r>
              <a:rPr lang="en-US" b="0" i="1" dirty="0">
                <a:solidFill>
                  <a:schemeClr val="bg1"/>
                </a:solidFill>
              </a:rPr>
              <a:t>(3 Slides)</a:t>
            </a:r>
            <a:endParaRPr lang="en-IE" b="0" i="1" dirty="0">
              <a:solidFill>
                <a:schemeClr val="bg1"/>
              </a:solidFill>
            </a:endParaRPr>
          </a:p>
          <a:p>
            <a:pPr algn="ctr">
              <a:lnSpc>
                <a:spcPct val="100000"/>
              </a:lnSpc>
              <a:spcAft>
                <a:spcPts val="600"/>
              </a:spcAft>
            </a:pPr>
            <a:endParaRPr lang="en-US" sz="2400" b="0" dirty="0">
              <a:solidFill>
                <a:schemeClr val="bg1"/>
              </a:solidFill>
            </a:endParaRPr>
          </a:p>
        </p:txBody>
      </p:sp>
      <p:sp>
        <p:nvSpPr>
          <p:cNvPr id="41" name="Text Placeholder 32">
            <a:extLst>
              <a:ext uri="{FF2B5EF4-FFF2-40B4-BE49-F238E27FC236}">
                <a16:creationId xmlns:a16="http://schemas.microsoft.com/office/drawing/2014/main" id="{F14FA7A2-4BC4-2077-AB36-27C6F223C73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42" name="Straight Connector 41">
            <a:extLst>
              <a:ext uri="{FF2B5EF4-FFF2-40B4-BE49-F238E27FC236}">
                <a16:creationId xmlns:a16="http://schemas.microsoft.com/office/drawing/2014/main" id="{C3EE8F97-B36A-9E4E-3683-B48A6E1C3822}"/>
              </a:ext>
            </a:extLst>
          </p:cNvPr>
          <p:cNvCxnSpPr>
            <a:cxnSpLocks/>
          </p:cNvCxnSpPr>
          <p:nvPr/>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FF48FC70-85B9-0540-A48D-54CB1F4C41CA}"/>
              </a:ext>
            </a:extLst>
          </p:cNvPr>
          <p:cNvSpPr txBox="1">
            <a:spLocks/>
          </p:cNvSpPr>
          <p:nvPr/>
        </p:nvSpPr>
        <p:spPr>
          <a:xfrm rot="16200000">
            <a:off x="8105202"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 </a:t>
            </a:r>
            <a:endParaRPr lang="en-US" dirty="0"/>
          </a:p>
        </p:txBody>
      </p:sp>
      <p:sp>
        <p:nvSpPr>
          <p:cNvPr id="2" name="Freeform 28">
            <a:extLst>
              <a:ext uri="{FF2B5EF4-FFF2-40B4-BE49-F238E27FC236}">
                <a16:creationId xmlns:a16="http://schemas.microsoft.com/office/drawing/2014/main" id="{911FA014-8536-C39D-517F-06371DD0EEC0}"/>
              </a:ext>
            </a:extLst>
          </p:cNvPr>
          <p:cNvSpPr/>
          <p:nvPr/>
        </p:nvSpPr>
        <p:spPr>
          <a:xfrm>
            <a:off x="-25039" y="194538"/>
            <a:ext cx="7311664" cy="1136492"/>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16">
            <a:extLst>
              <a:ext uri="{FF2B5EF4-FFF2-40B4-BE49-F238E27FC236}">
                <a16:creationId xmlns:a16="http://schemas.microsoft.com/office/drawing/2014/main" id="{3A2EEED0-F43B-9B4C-F7A2-F036B5939FD5}"/>
              </a:ext>
            </a:extLst>
          </p:cNvPr>
          <p:cNvSpPr txBox="1">
            <a:spLocks/>
          </p:cNvSpPr>
          <p:nvPr/>
        </p:nvSpPr>
        <p:spPr>
          <a:xfrm>
            <a:off x="438940" y="127912"/>
            <a:ext cx="6096000"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4000" dirty="0">
                <a:solidFill>
                  <a:schemeClr val="bg1"/>
                </a:solidFill>
              </a:rPr>
              <a:t>Part 2: </a:t>
            </a:r>
            <a:r>
              <a:rPr lang="en-US" dirty="0">
                <a:solidFill>
                  <a:schemeClr val="bg1"/>
                </a:solidFill>
              </a:rPr>
              <a:t>Location, Land &amp; Logistics: Planning for a Profitable Site</a:t>
            </a:r>
            <a:endParaRPr lang="en-GB" dirty="0">
              <a:solidFill>
                <a:schemeClr val="bg1"/>
              </a:solidFill>
            </a:endParaRPr>
          </a:p>
        </p:txBody>
      </p:sp>
      <p:sp>
        <p:nvSpPr>
          <p:cNvPr id="15" name="Text Placeholder 32">
            <a:extLst>
              <a:ext uri="{FF2B5EF4-FFF2-40B4-BE49-F238E27FC236}">
                <a16:creationId xmlns:a16="http://schemas.microsoft.com/office/drawing/2014/main" id="{08F2A9B4-4201-27E5-3806-43519333D506}"/>
              </a:ext>
            </a:extLst>
          </p:cNvPr>
          <p:cNvSpPr txBox="1">
            <a:spLocks/>
          </p:cNvSpPr>
          <p:nvPr/>
        </p:nvSpPr>
        <p:spPr>
          <a:xfrm>
            <a:off x="1219970" y="3850654"/>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18" name="Text Placeholder 32">
            <a:extLst>
              <a:ext uri="{FF2B5EF4-FFF2-40B4-BE49-F238E27FC236}">
                <a16:creationId xmlns:a16="http://schemas.microsoft.com/office/drawing/2014/main" id="{FF87B5A8-1CE2-57D3-6474-B904282E2D26}"/>
              </a:ext>
            </a:extLst>
          </p:cNvPr>
          <p:cNvSpPr txBox="1">
            <a:spLocks/>
          </p:cNvSpPr>
          <p:nvPr/>
        </p:nvSpPr>
        <p:spPr>
          <a:xfrm>
            <a:off x="4484440" y="1440781"/>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20" name="Text Placeholder 32">
            <a:extLst>
              <a:ext uri="{FF2B5EF4-FFF2-40B4-BE49-F238E27FC236}">
                <a16:creationId xmlns:a16="http://schemas.microsoft.com/office/drawing/2014/main" id="{A82C400E-63BA-97BB-89B0-261F2281A965}"/>
              </a:ext>
            </a:extLst>
          </p:cNvPr>
          <p:cNvSpPr txBox="1">
            <a:spLocks/>
          </p:cNvSpPr>
          <p:nvPr/>
        </p:nvSpPr>
        <p:spPr>
          <a:xfrm>
            <a:off x="7657348" y="3834123"/>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4" name="Text Placeholder 16">
            <a:extLst>
              <a:ext uri="{FF2B5EF4-FFF2-40B4-BE49-F238E27FC236}">
                <a16:creationId xmlns:a16="http://schemas.microsoft.com/office/drawing/2014/main" id="{A675114F-AB45-A88B-1C93-4D653AEB1D02}"/>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459597"/>
                </a:solidFill>
              </a:rPr>
              <a:t>Module 6</a:t>
            </a:r>
          </a:p>
          <a:p>
            <a:pPr marL="0" indent="0">
              <a:lnSpc>
                <a:spcPct val="100000"/>
              </a:lnSpc>
              <a:spcBef>
                <a:spcPts val="0"/>
              </a:spcBef>
              <a:buFont typeface="Arial" panose="020B0604020202020204" pitchFamily="34" charset="0"/>
              <a:buNone/>
            </a:pPr>
            <a:r>
              <a:rPr lang="en-GB" sz="6600" dirty="0">
                <a:solidFill>
                  <a:srgbClr val="E96751"/>
                </a:solidFill>
              </a:rPr>
              <a:t>CONTENTS</a:t>
            </a:r>
          </a:p>
        </p:txBody>
      </p:sp>
      <p:grpSp>
        <p:nvGrpSpPr>
          <p:cNvPr id="5" name="Group 4">
            <a:extLst>
              <a:ext uri="{FF2B5EF4-FFF2-40B4-BE49-F238E27FC236}">
                <a16:creationId xmlns:a16="http://schemas.microsoft.com/office/drawing/2014/main" id="{D3629E66-D563-6DA0-9351-0E058C811E8E}"/>
              </a:ext>
            </a:extLst>
          </p:cNvPr>
          <p:cNvGrpSpPr/>
          <p:nvPr/>
        </p:nvGrpSpPr>
        <p:grpSpPr>
          <a:xfrm rot="19159346">
            <a:off x="255014" y="2997631"/>
            <a:ext cx="1170562" cy="727881"/>
            <a:chOff x="4975654" y="3674076"/>
            <a:chExt cx="1806206" cy="626075"/>
          </a:xfrm>
        </p:grpSpPr>
        <p:sp>
          <p:nvSpPr>
            <p:cNvPr id="7" name="Freeform 124">
              <a:extLst>
                <a:ext uri="{FF2B5EF4-FFF2-40B4-BE49-F238E27FC236}">
                  <a16:creationId xmlns:a16="http://schemas.microsoft.com/office/drawing/2014/main" id="{01768930-0352-C8CE-7181-428ED96661EA}"/>
                </a:ext>
              </a:extLst>
            </p:cNvPr>
            <p:cNvSpPr/>
            <p:nvPr/>
          </p:nvSpPr>
          <p:spPr>
            <a:xfrm>
              <a:off x="4975654" y="3674076"/>
              <a:ext cx="1779373" cy="626075"/>
            </a:xfrm>
            <a:custGeom>
              <a:avLst/>
              <a:gdLst>
                <a:gd name="connsiteX0" fmla="*/ 115330 w 1779373"/>
                <a:gd name="connsiteY0" fmla="*/ 395416 h 626075"/>
                <a:gd name="connsiteX1" fmla="*/ 0 w 1779373"/>
                <a:gd name="connsiteY1" fmla="*/ 49427 h 626075"/>
                <a:gd name="connsiteX2" fmla="*/ 1779373 w 1779373"/>
                <a:gd name="connsiteY2" fmla="*/ 0 h 626075"/>
                <a:gd name="connsiteX3" fmla="*/ 1524000 w 1779373"/>
                <a:gd name="connsiteY3" fmla="*/ 403654 h 626075"/>
                <a:gd name="connsiteX4" fmla="*/ 881449 w 1779373"/>
                <a:gd name="connsiteY4" fmla="*/ 387178 h 626075"/>
                <a:gd name="connsiteX5" fmla="*/ 1046205 w 1779373"/>
                <a:gd name="connsiteY5" fmla="*/ 626075 h 626075"/>
                <a:gd name="connsiteX6" fmla="*/ 584887 w 1779373"/>
                <a:gd name="connsiteY6" fmla="*/ 387178 h 626075"/>
                <a:gd name="connsiteX7" fmla="*/ 115330 w 1779373"/>
                <a:gd name="connsiteY7" fmla="*/ 395416 h 6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373" h="626075">
                  <a:moveTo>
                    <a:pt x="115330" y="395416"/>
                  </a:moveTo>
                  <a:lnTo>
                    <a:pt x="0" y="49427"/>
                  </a:lnTo>
                  <a:lnTo>
                    <a:pt x="1779373" y="0"/>
                  </a:lnTo>
                  <a:lnTo>
                    <a:pt x="1524000" y="403654"/>
                  </a:lnTo>
                  <a:lnTo>
                    <a:pt x="881449" y="387178"/>
                  </a:lnTo>
                  <a:lnTo>
                    <a:pt x="1046205" y="626075"/>
                  </a:lnTo>
                  <a:lnTo>
                    <a:pt x="584887" y="387178"/>
                  </a:lnTo>
                  <a:lnTo>
                    <a:pt x="115330" y="395416"/>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9" name="TextBox 8">
              <a:extLst>
                <a:ext uri="{FF2B5EF4-FFF2-40B4-BE49-F238E27FC236}">
                  <a16:creationId xmlns:a16="http://schemas.microsoft.com/office/drawing/2014/main" id="{AEC340A8-BBE3-3832-2B9A-638712C858D3}"/>
                </a:ext>
              </a:extLst>
            </p:cNvPr>
            <p:cNvSpPr txBox="1"/>
            <p:nvPr/>
          </p:nvSpPr>
          <p:spPr>
            <a:xfrm>
              <a:off x="5065797" y="3763296"/>
              <a:ext cx="1716063" cy="379876"/>
            </a:xfrm>
            <a:prstGeom prst="rect">
              <a:avLst/>
            </a:prstGeom>
            <a:noFill/>
          </p:spPr>
          <p:txBody>
            <a:bodyPr wrap="square" rtlCol="0">
              <a:spAutoFit/>
            </a:bodyPr>
            <a:lstStyle/>
            <a:p>
              <a:pPr algn="l"/>
              <a:r>
                <a:rPr lang="en-US" sz="1000" b="1" dirty="0">
                  <a:ln/>
                  <a:solidFill>
                    <a:schemeClr val="bg1"/>
                  </a:solidFill>
                  <a:latin typeface="Calibri" panose="020F0502020204030204" pitchFamily="34" charset="0"/>
                  <a:cs typeface="Calibri" panose="020F0502020204030204" pitchFamily="34" charset="0"/>
                  <a:sym typeface="Avenir-Black"/>
                  <a:rtl val="0"/>
                </a:rPr>
                <a:t>YOU ARE HERE</a:t>
              </a:r>
              <a:endParaRPr lang="en-US" sz="1000" dirty="0">
                <a:ln/>
                <a:solidFill>
                  <a:schemeClr val="bg1"/>
                </a:solidFill>
                <a:latin typeface="Calibri" panose="020F0502020204030204" pitchFamily="34" charset="0"/>
                <a:cs typeface="Calibri" panose="020F0502020204030204" pitchFamily="34" charset="0"/>
                <a:sym typeface="Avenir-Black"/>
                <a:rtl val="0"/>
              </a:endParaRPr>
            </a:p>
          </p:txBody>
        </p:sp>
      </p:grpSp>
    </p:spTree>
    <p:extLst>
      <p:ext uri="{BB962C8B-B14F-4D97-AF65-F5344CB8AC3E}">
        <p14:creationId xmlns:p14="http://schemas.microsoft.com/office/powerpoint/2010/main" val="383687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23C6-7223-B97F-0684-C99F5D84CD8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B59817A-274A-4DAD-9908-256551BE9302}"/>
              </a:ext>
            </a:extLst>
          </p:cNvPr>
          <p:cNvSpPr>
            <a:spLocks noGrp="1"/>
          </p:cNvSpPr>
          <p:nvPr>
            <p:ph type="body" sz="quarter" idx="18"/>
          </p:nvPr>
        </p:nvSpPr>
        <p:spPr>
          <a:xfrm>
            <a:off x="8125512" y="1857125"/>
            <a:ext cx="3885513" cy="870198"/>
          </a:xfrm>
        </p:spPr>
        <p:txBody>
          <a:bodyPr/>
          <a:lstStyle/>
          <a:p>
            <a:pPr>
              <a:lnSpc>
                <a:spcPct val="100000"/>
              </a:lnSpc>
            </a:pPr>
            <a:r>
              <a:rPr lang="en-US" sz="3000" dirty="0"/>
              <a:t>Plug In Without Burning Funds: </a:t>
            </a:r>
            <a:r>
              <a:rPr lang="en-US" sz="3000" b="0" dirty="0"/>
              <a:t>Utilities &amp; Infrastructure</a:t>
            </a:r>
            <a:endParaRPr lang="en-IE" b="0" dirty="0"/>
          </a:p>
        </p:txBody>
      </p:sp>
      <p:sp>
        <p:nvSpPr>
          <p:cNvPr id="7" name="Text Placeholder 6">
            <a:extLst>
              <a:ext uri="{FF2B5EF4-FFF2-40B4-BE49-F238E27FC236}">
                <a16:creationId xmlns:a16="http://schemas.microsoft.com/office/drawing/2014/main" id="{7BEF1116-68BA-0AB3-7D3C-FD63CC271EFD}"/>
              </a:ext>
            </a:extLst>
          </p:cNvPr>
          <p:cNvSpPr>
            <a:spLocks noGrp="1"/>
          </p:cNvSpPr>
          <p:nvPr>
            <p:ph type="body" sz="quarter" idx="19"/>
          </p:nvPr>
        </p:nvSpPr>
        <p:spPr>
          <a:xfrm>
            <a:off x="10622535" y="648333"/>
            <a:ext cx="1197303" cy="319777"/>
          </a:xfrm>
        </p:spPr>
        <p:txBody>
          <a:bodyPr/>
          <a:lstStyle/>
          <a:p>
            <a:r>
              <a:rPr lang="en-IE" sz="7200" dirty="0"/>
              <a:t>05</a:t>
            </a:r>
          </a:p>
        </p:txBody>
      </p:sp>
      <p:sp>
        <p:nvSpPr>
          <p:cNvPr id="9" name="Text Placeholder 8">
            <a:extLst>
              <a:ext uri="{FF2B5EF4-FFF2-40B4-BE49-F238E27FC236}">
                <a16:creationId xmlns:a16="http://schemas.microsoft.com/office/drawing/2014/main" id="{1C508B43-BD29-6EA3-27EA-798A4AECA881}"/>
              </a:ext>
            </a:extLst>
          </p:cNvPr>
          <p:cNvSpPr>
            <a:spLocks noGrp="1"/>
          </p:cNvSpPr>
          <p:nvPr>
            <p:ph type="body" sz="quarter" idx="23"/>
          </p:nvPr>
        </p:nvSpPr>
        <p:spPr>
          <a:xfrm>
            <a:off x="330274" y="3994020"/>
            <a:ext cx="11318801" cy="1248936"/>
          </a:xfrm>
        </p:spPr>
        <p:txBody>
          <a:bodyPr/>
          <a:lstStyle/>
          <a:p>
            <a:r>
              <a:rPr lang="en-US" sz="2400" b="1" dirty="0">
                <a:solidFill>
                  <a:srgbClr val="E96751"/>
                </a:solidFill>
              </a:rPr>
              <a:t>Factor in the real costs and find savings when connecting power, water, waste, and internet — or prepare to budget for off-grid solutions.</a:t>
            </a:r>
          </a:p>
          <a:p>
            <a:r>
              <a:rPr lang="en-US" dirty="0"/>
              <a:t>Power, water, drainage, broadband — they don’t just appear. If your dream location is off-grid or remote, expect </a:t>
            </a:r>
            <a:r>
              <a:rPr lang="en-US" b="1" dirty="0"/>
              <a:t>significant up-front costs</a:t>
            </a:r>
            <a:r>
              <a:rPr lang="en-US" dirty="0"/>
              <a:t> to connect or create these systems. Off-grid solar and septic systems can cost €10,000–€30,000, depending on the site's complexity. Even on-grid properties may require groundwork, upgrades, or approvals from the provider. Accurately assessing infrastructure feasibility avoids cash flow shocks down the line.</a:t>
            </a:r>
            <a:endParaRPr lang="en-IE" dirty="0"/>
          </a:p>
        </p:txBody>
      </p:sp>
      <p:pic>
        <p:nvPicPr>
          <p:cNvPr id="10" name="Picture Placeholder 9" descr="A close-up of a plumbing and tools&#10;&#10;AI-generated content may be incorrect.">
            <a:extLst>
              <a:ext uri="{FF2B5EF4-FFF2-40B4-BE49-F238E27FC236}">
                <a16:creationId xmlns:a16="http://schemas.microsoft.com/office/drawing/2014/main" id="{B1237F80-CF02-3431-3BF4-4338C24699CA}"/>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9549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6186-46BA-0B50-89C7-86011F034F38}"/>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5BE560D4-BDB3-DA74-886E-451ACE3F12D9}"/>
              </a:ext>
            </a:extLst>
          </p:cNvPr>
          <p:cNvSpPr txBox="1">
            <a:spLocks/>
          </p:cNvSpPr>
          <p:nvPr/>
        </p:nvSpPr>
        <p:spPr>
          <a:xfrm>
            <a:off x="4667250" y="196156"/>
            <a:ext cx="6849730"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200" b="1" dirty="0">
                <a:solidFill>
                  <a:srgbClr val="E96751"/>
                </a:solidFill>
              </a:rPr>
              <a:t>Considerations:</a:t>
            </a:r>
            <a:r>
              <a:rPr lang="en-US" sz="2200" dirty="0">
                <a:solidFill>
                  <a:srgbClr val="E96751"/>
                </a:solidFill>
              </a:rPr>
              <a:t> </a:t>
            </a:r>
            <a:r>
              <a:rPr lang="en-US" sz="2200" dirty="0">
                <a:solidFill>
                  <a:srgbClr val="494949"/>
                </a:solidFill>
              </a:rPr>
              <a:t>Assess how you will provide </a:t>
            </a:r>
            <a:r>
              <a:rPr lang="en-US" sz="2200" b="1" dirty="0">
                <a:solidFill>
                  <a:srgbClr val="494949"/>
                </a:solidFill>
              </a:rPr>
              <a:t>water, power, waste management</a:t>
            </a:r>
            <a:r>
              <a:rPr lang="en-US" sz="2200" dirty="0">
                <a:solidFill>
                  <a:srgbClr val="494949"/>
                </a:solidFill>
              </a:rPr>
              <a:t>, and </a:t>
            </a:r>
            <a:r>
              <a:rPr lang="en-US" sz="2200" b="1" dirty="0">
                <a:solidFill>
                  <a:srgbClr val="494949"/>
                </a:solidFill>
              </a:rPr>
              <a:t>communications on-site</a:t>
            </a:r>
            <a:r>
              <a:rPr lang="en-US" sz="2200" dirty="0">
                <a:solidFill>
                  <a:srgbClr val="494949"/>
                </a:solidFill>
              </a:rPr>
              <a:t>. Remote or undeveloped locations may lack town and village hookups, meaning you’ll need to drill wells, install septic systems, or generate off-grid power. These infrastructure investments can be significant, for example:</a:t>
            </a:r>
          </a:p>
          <a:p>
            <a:pPr fontAlgn="base">
              <a:lnSpc>
                <a:spcPct val="100000"/>
              </a:lnSpc>
              <a:spcAft>
                <a:spcPts val="600"/>
              </a:spcAft>
            </a:pPr>
            <a:endParaRPr lang="en-US" sz="1000" dirty="0">
              <a:solidFill>
                <a:srgbClr val="494949"/>
              </a:solidFill>
            </a:endParaRPr>
          </a:p>
          <a:p>
            <a:pPr marL="342900" indent="-342900" fontAlgn="base">
              <a:lnSpc>
                <a:spcPct val="100000"/>
              </a:lnSpc>
              <a:spcAft>
                <a:spcPts val="600"/>
              </a:spcAft>
              <a:buFont typeface="Wingdings" panose="05000000000000000000" pitchFamily="2" charset="2"/>
              <a:buChar char="v"/>
            </a:pPr>
            <a:r>
              <a:rPr lang="en-US" sz="2200" dirty="0">
                <a:solidFill>
                  <a:srgbClr val="494949"/>
                </a:solidFill>
              </a:rPr>
              <a:t>Providing</a:t>
            </a:r>
            <a:r>
              <a:rPr lang="en-US" sz="2200" b="1" dirty="0">
                <a:solidFill>
                  <a:srgbClr val="494949"/>
                </a:solidFill>
              </a:rPr>
              <a:t> basic services </a:t>
            </a:r>
            <a:r>
              <a:rPr lang="en-US" sz="2200" dirty="0">
                <a:solidFill>
                  <a:srgbClr val="494949"/>
                </a:solidFill>
              </a:rPr>
              <a:t>– </a:t>
            </a:r>
            <a:r>
              <a:rPr lang="en-US" sz="2200" b="1" dirty="0">
                <a:solidFill>
                  <a:srgbClr val="494949"/>
                </a:solidFill>
              </a:rPr>
              <a:t>water, waste disposal, and power</a:t>
            </a:r>
            <a:r>
              <a:rPr lang="en-US" sz="2200" dirty="0">
                <a:solidFill>
                  <a:srgbClr val="494949"/>
                </a:solidFill>
              </a:rPr>
              <a:t> – is non-negotiable for guest comfort and environmental compliance. Determine how you will supply fresh water (mains connection or well), manage sewage (septic tank, biodigester, or hookup to municipal sewer), and supply electricity (grid connection vs. solar/off-grid systems). Many European jurisdictions require demonstrated solutions for sewage and graywater when approving a new accommodation. </a:t>
            </a:r>
          </a:p>
          <a:p>
            <a:pPr marL="342900" indent="-342900" fontAlgn="base">
              <a:lnSpc>
                <a:spcPct val="100000"/>
              </a:lnSpc>
              <a:spcAft>
                <a:spcPts val="600"/>
              </a:spcAft>
              <a:buFont typeface="Wingdings" panose="05000000000000000000" pitchFamily="2" charset="2"/>
              <a:buChar char="v"/>
            </a:pPr>
            <a:endParaRPr lang="en-US" sz="2200" dirty="0">
              <a:solidFill>
                <a:srgbClr val="494949"/>
              </a:solidFill>
            </a:endParaRPr>
          </a:p>
        </p:txBody>
      </p:sp>
      <p:pic>
        <p:nvPicPr>
          <p:cNvPr id="5" name="Picture Placeholder 4" descr="A close-up of hands holding a piece of paper&#10;&#10;AI-generated content may be incorrect.">
            <a:extLst>
              <a:ext uri="{FF2B5EF4-FFF2-40B4-BE49-F238E27FC236}">
                <a16:creationId xmlns:a16="http://schemas.microsoft.com/office/drawing/2014/main" id="{7DFCDD09-B15D-CF7C-5D99-2DFC0C50449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C4DF7F31-DE66-74F5-A12E-028A2FDD9EB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41</a:t>
            </a:fld>
            <a:endParaRPr lang="fr-CA" dirty="0"/>
          </a:p>
        </p:txBody>
      </p:sp>
      <p:sp>
        <p:nvSpPr>
          <p:cNvPr id="6" name="Text Placeholder 5">
            <a:extLst>
              <a:ext uri="{FF2B5EF4-FFF2-40B4-BE49-F238E27FC236}">
                <a16:creationId xmlns:a16="http://schemas.microsoft.com/office/drawing/2014/main" id="{2BF3FBAC-2F26-25CE-F8E3-43799A1A1138}"/>
              </a:ext>
            </a:extLst>
          </p:cNvPr>
          <p:cNvSpPr>
            <a:spLocks noGrp="1"/>
          </p:cNvSpPr>
          <p:nvPr>
            <p:ph type="body" sz="quarter" idx="18"/>
          </p:nvPr>
        </p:nvSpPr>
        <p:spPr>
          <a:xfrm>
            <a:off x="570245" y="3392026"/>
            <a:ext cx="2877175" cy="1049221"/>
          </a:xfrm>
        </p:spPr>
        <p:txBody>
          <a:bodyPr/>
          <a:lstStyle/>
          <a:p>
            <a:pPr algn="ctr"/>
            <a:r>
              <a:rPr lang="en-US" b="0" dirty="0"/>
              <a:t>Accurately assess infrastructure feasibility</a:t>
            </a:r>
            <a:endParaRPr lang="en-IE" b="0" dirty="0"/>
          </a:p>
        </p:txBody>
      </p:sp>
      <p:sp>
        <p:nvSpPr>
          <p:cNvPr id="16" name="Text Placeholder 7">
            <a:extLst>
              <a:ext uri="{FF2B5EF4-FFF2-40B4-BE49-F238E27FC236}">
                <a16:creationId xmlns:a16="http://schemas.microsoft.com/office/drawing/2014/main" id="{11BFF2CE-4EC7-DC9F-5BDE-833499F61CD5}"/>
              </a:ext>
            </a:extLst>
          </p:cNvPr>
          <p:cNvSpPr>
            <a:spLocks noGrp="1"/>
          </p:cNvSpPr>
          <p:nvPr>
            <p:ph type="body" sz="quarter" idx="19"/>
          </p:nvPr>
        </p:nvSpPr>
        <p:spPr>
          <a:xfrm>
            <a:off x="247021" y="2090541"/>
            <a:ext cx="3200399" cy="385564"/>
          </a:xfrm>
        </p:spPr>
        <p:txBody>
          <a:bodyPr/>
          <a:lstStyle/>
          <a:p>
            <a:pPr marL="308700" algn="ctr"/>
            <a:r>
              <a:rPr lang="en-IE" sz="3400" dirty="0"/>
              <a:t>Untilities &amp; Infrastructure</a:t>
            </a:r>
          </a:p>
        </p:txBody>
      </p:sp>
      <p:sp>
        <p:nvSpPr>
          <p:cNvPr id="2" name="TextBox 1">
            <a:extLst>
              <a:ext uri="{FF2B5EF4-FFF2-40B4-BE49-F238E27FC236}">
                <a16:creationId xmlns:a16="http://schemas.microsoft.com/office/drawing/2014/main" id="{C1926762-058A-80E5-BA4F-9347116F0C9A}"/>
              </a:ext>
            </a:extLst>
          </p:cNvPr>
          <p:cNvSpPr txBox="1"/>
          <p:nvPr/>
        </p:nvSpPr>
        <p:spPr>
          <a:xfrm>
            <a:off x="1010723" y="5489137"/>
            <a:ext cx="7473541" cy="1477328"/>
          </a:xfrm>
          <a:prstGeom prst="rect">
            <a:avLst/>
          </a:prstGeom>
          <a:noFill/>
        </p:spPr>
        <p:txBody>
          <a:bodyPr wrap="square">
            <a:spAutoFit/>
          </a:bodyPr>
          <a:lstStyle/>
          <a:p>
            <a:r>
              <a:rPr lang="en-US" b="1" i="1" dirty="0">
                <a:solidFill>
                  <a:srgbClr val="494949"/>
                </a:solidFill>
                <a:latin typeface="Google Sans"/>
              </a:rPr>
              <a:t>Recommended Reading</a:t>
            </a:r>
            <a:endParaRPr lang="en-US" b="1" i="1" dirty="0">
              <a:solidFill>
                <a:srgbClr val="494949"/>
              </a:solidFill>
              <a:latin typeface="Google Sans"/>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b="0" i="0" dirty="0">
                <a:solidFill>
                  <a:srgbClr val="00B0F0"/>
                </a:solidFill>
                <a:effectLst/>
                <a:latin typeface="Google Sans"/>
                <a:hlinkClick r:id="rId3">
                  <a:extLst>
                    <a:ext uri="{A12FA001-AC4F-418D-AE19-62706E023703}">
                      <ahyp:hlinkClr xmlns:ahyp="http://schemas.microsoft.com/office/drawing/2018/hyperlinkcolor" val="tx"/>
                    </a:ext>
                  </a:extLst>
                </a:hlinkClick>
              </a:rPr>
              <a:t>Fáilte Ireland's Climate Action Programme </a:t>
            </a:r>
            <a:r>
              <a:rPr lang="en-US" b="0" i="0" dirty="0">
                <a:solidFill>
                  <a:srgbClr val="00B0F0"/>
                </a:solidFill>
                <a:effectLst/>
                <a:latin typeface="Google Sans"/>
              </a:rPr>
              <a:t>helps businesses reduce costs, improve efficiency, and meet sustainability goals</a:t>
            </a:r>
          </a:p>
          <a:p>
            <a:pPr marL="285750" indent="-285750">
              <a:buFont typeface="Arial" panose="020B0604020202020204" pitchFamily="34" charset="0"/>
              <a:buChar char="•"/>
            </a:pPr>
            <a:r>
              <a:rPr lang="en-US" dirty="0">
                <a:solidFill>
                  <a:srgbClr val="00B0F0"/>
                </a:solidFill>
                <a:latin typeface="Google Sans"/>
                <a:hlinkClick r:id="rId4">
                  <a:extLst>
                    <a:ext uri="{A12FA001-AC4F-418D-AE19-62706E023703}">
                      <ahyp:hlinkClr xmlns:ahyp="http://schemas.microsoft.com/office/drawing/2018/hyperlinkcolor" val="tx"/>
                    </a:ext>
                  </a:extLst>
                </a:hlinkClick>
              </a:rPr>
              <a:t>New VAT Rules for Small Businesses | EU VAT SME Scheme</a:t>
            </a:r>
            <a:endParaRPr lang="en-US" dirty="0">
              <a:solidFill>
                <a:srgbClr val="00B0F0"/>
              </a:solidFill>
              <a:latin typeface="Google Sans"/>
            </a:endParaRPr>
          </a:p>
          <a:p>
            <a:endParaRPr lang="en-IE" dirty="0">
              <a:solidFill>
                <a:srgbClr val="494949"/>
              </a:solidFill>
            </a:endParaRPr>
          </a:p>
        </p:txBody>
      </p:sp>
      <p:pic>
        <p:nvPicPr>
          <p:cNvPr id="3" name="Picture 2">
            <a:extLst>
              <a:ext uri="{FF2B5EF4-FFF2-40B4-BE49-F238E27FC236}">
                <a16:creationId xmlns:a16="http://schemas.microsoft.com/office/drawing/2014/main" id="{553EE001-DA78-1322-5E48-1F6951ED8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588805"/>
            <a:ext cx="850589" cy="846711"/>
          </a:xfrm>
          <a:prstGeom prst="rect">
            <a:avLst/>
          </a:prstGeom>
        </p:spPr>
      </p:pic>
    </p:spTree>
    <p:extLst>
      <p:ext uri="{BB962C8B-B14F-4D97-AF65-F5344CB8AC3E}">
        <p14:creationId xmlns:p14="http://schemas.microsoft.com/office/powerpoint/2010/main" val="3587891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4F711-9D0E-9701-AFF2-8D01960232B4}"/>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9F67F26C-89E3-7A21-E2B2-8B7CA96218B1}"/>
              </a:ext>
            </a:extLst>
          </p:cNvPr>
          <p:cNvSpPr txBox="1">
            <a:spLocks/>
          </p:cNvSpPr>
          <p:nvPr/>
        </p:nvSpPr>
        <p:spPr>
          <a:xfrm>
            <a:off x="4326859" y="196156"/>
            <a:ext cx="747354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200" b="1" dirty="0">
                <a:solidFill>
                  <a:srgbClr val="E96751"/>
                </a:solidFill>
              </a:rPr>
              <a:t>For example, </a:t>
            </a:r>
            <a:r>
              <a:rPr lang="en-US" sz="2200" b="1" dirty="0">
                <a:solidFill>
                  <a:srgbClr val="494949"/>
                </a:solidFill>
              </a:rPr>
              <a:t>mains water supply, proper sewage (foul drainage)</a:t>
            </a:r>
            <a:r>
              <a:rPr lang="en-US" sz="2200" dirty="0">
                <a:solidFill>
                  <a:srgbClr val="494949"/>
                </a:solidFill>
              </a:rPr>
              <a:t> and electricity were deemed “essential” for a viable glamping enterprise in a </a:t>
            </a:r>
            <a:r>
              <a:rPr lang="en-US" sz="2200" dirty="0">
                <a:solidFill>
                  <a:srgbClr val="E96751"/>
                </a:solidFill>
                <a:hlinkClick r:id="rId2">
                  <a:extLst>
                    <a:ext uri="{A12FA001-AC4F-418D-AE19-62706E023703}">
                      <ahyp:hlinkClr xmlns:ahyp="http://schemas.microsoft.com/office/drawing/2018/hyperlinkcolor" val="tx"/>
                    </a:ext>
                  </a:extLst>
                </a:hlinkClick>
              </a:rPr>
              <a:t>Savills Ireland </a:t>
            </a:r>
            <a:r>
              <a:rPr lang="en-US" sz="2200" dirty="0">
                <a:solidFill>
                  <a:srgbClr val="494949"/>
                </a:solidFill>
              </a:rPr>
              <a:t>analysis. If the site is off-grid (as is common in parts of Slovenia’s mountains or Iceland’s highlands), plan for renewable energy and composting toilets to meet standards (and possibly obtain special permits).</a:t>
            </a:r>
          </a:p>
          <a:p>
            <a:pPr marL="342900" indent="-342900" fontAlgn="base">
              <a:lnSpc>
                <a:spcPct val="100000"/>
              </a:lnSpc>
              <a:spcAft>
                <a:spcPts val="600"/>
              </a:spcAft>
              <a:buFont typeface="Wingdings" panose="05000000000000000000" pitchFamily="2" charset="2"/>
              <a:buChar char="v"/>
            </a:pPr>
            <a:r>
              <a:rPr lang="en-US" sz="2000" b="1" dirty="0">
                <a:solidFill>
                  <a:srgbClr val="E96751"/>
                </a:solidFill>
              </a:rPr>
              <a:t>Costs:  </a:t>
            </a:r>
            <a:r>
              <a:rPr lang="en-US" sz="2200" b="1" dirty="0">
                <a:solidFill>
                  <a:srgbClr val="494949"/>
                </a:solidFill>
              </a:rPr>
              <a:t>Utility hookup </a:t>
            </a:r>
            <a:r>
              <a:rPr lang="en-US" sz="2200" dirty="0">
                <a:solidFill>
                  <a:srgbClr val="494949"/>
                </a:solidFill>
              </a:rPr>
              <a:t>costs depend on proximity to networks. Connecting a rural site to the </a:t>
            </a:r>
            <a:r>
              <a:rPr lang="en-US" sz="2200" dirty="0">
                <a:solidFill>
                  <a:srgbClr val="E96751"/>
                </a:solidFill>
                <a:hlinkClick r:id="rId3">
                  <a:extLst>
                    <a:ext uri="{A12FA001-AC4F-418D-AE19-62706E023703}">
                      <ahyp:hlinkClr xmlns:ahyp="http://schemas.microsoft.com/office/drawing/2018/hyperlinkcolor" val="tx"/>
                    </a:ext>
                  </a:extLst>
                </a:hlinkClick>
              </a:rPr>
              <a:t>electrical grid in Ireland</a:t>
            </a:r>
            <a:r>
              <a:rPr lang="en-US" sz="2200" dirty="0">
                <a:solidFill>
                  <a:srgbClr val="494949"/>
                </a:solidFill>
              </a:rPr>
              <a:t>, for instance, costs around </a:t>
            </a:r>
            <a:r>
              <a:rPr lang="en-US" sz="2200" b="1" dirty="0">
                <a:solidFill>
                  <a:srgbClr val="494949"/>
                </a:solidFill>
              </a:rPr>
              <a:t>€1,800–€2,500</a:t>
            </a:r>
            <a:r>
              <a:rPr lang="en-US" sz="2200" dirty="0">
                <a:solidFill>
                  <a:srgbClr val="494949"/>
                </a:solidFill>
              </a:rPr>
              <a:t> for a single-phase supply (higher if a new transformer or poles are needed).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Drilling a well </a:t>
            </a:r>
            <a:r>
              <a:rPr lang="en-US" sz="2200" dirty="0">
                <a:solidFill>
                  <a:srgbClr val="494949"/>
                </a:solidFill>
              </a:rPr>
              <a:t>and installing a pump can range </a:t>
            </a:r>
            <a:r>
              <a:rPr lang="en-US" sz="2200" b="1" dirty="0">
                <a:solidFill>
                  <a:srgbClr val="494949"/>
                </a:solidFill>
              </a:rPr>
              <a:t>€5,000–€10,000</a:t>
            </a:r>
            <a:r>
              <a:rPr lang="en-US" sz="2200" dirty="0">
                <a:solidFill>
                  <a:srgbClr val="494949"/>
                </a:solidFill>
              </a:rPr>
              <a:t>, whereas a mains water tap-in fee might be a few thousand euros. </a:t>
            </a:r>
          </a:p>
          <a:p>
            <a:pPr marL="342900" indent="-342900" fontAlgn="base">
              <a:lnSpc>
                <a:spcPct val="100000"/>
              </a:lnSpc>
              <a:spcAft>
                <a:spcPts val="600"/>
              </a:spcAft>
              <a:buFont typeface="Wingdings" panose="05000000000000000000" pitchFamily="2" charset="2"/>
              <a:buChar char="v"/>
            </a:pPr>
            <a:r>
              <a:rPr lang="en-US" sz="2200" dirty="0">
                <a:solidFill>
                  <a:srgbClr val="494949"/>
                </a:solidFill>
              </a:rPr>
              <a:t>A </a:t>
            </a:r>
            <a:r>
              <a:rPr lang="en-US" sz="2200" b="1" dirty="0">
                <a:solidFill>
                  <a:srgbClr val="494949"/>
                </a:solidFill>
              </a:rPr>
              <a:t>septic system </a:t>
            </a:r>
            <a:r>
              <a:rPr lang="en-US" sz="2200" dirty="0">
                <a:solidFill>
                  <a:srgbClr val="494949"/>
                </a:solidFill>
              </a:rPr>
              <a:t>or bio-treatment unit typically costs </a:t>
            </a:r>
            <a:r>
              <a:rPr lang="en-US" sz="2200" b="1" dirty="0">
                <a:solidFill>
                  <a:srgbClr val="494949"/>
                </a:solidFill>
              </a:rPr>
              <a:t>€4,000–€15,000</a:t>
            </a:r>
            <a:r>
              <a:rPr lang="en-US" sz="2200" dirty="0">
                <a:solidFill>
                  <a:srgbClr val="494949"/>
                </a:solidFill>
              </a:rPr>
              <a:t> installed (ensure it meets local regulations). If going off-grid, solar power setups with battery storage can cost </a:t>
            </a:r>
            <a:r>
              <a:rPr lang="en-US" sz="2200" b="1" dirty="0">
                <a:solidFill>
                  <a:srgbClr val="494949"/>
                </a:solidFill>
              </a:rPr>
              <a:t>€10,000–€30,000,</a:t>
            </a:r>
            <a:r>
              <a:rPr lang="en-US" sz="2200" dirty="0">
                <a:solidFill>
                  <a:srgbClr val="494949"/>
                </a:solidFill>
              </a:rPr>
              <a:t> depending on capacity. </a:t>
            </a:r>
          </a:p>
        </p:txBody>
      </p:sp>
      <p:pic>
        <p:nvPicPr>
          <p:cNvPr id="9" name="Picture Placeholder 8" descr="A close-up of a plumbing and tools&#10;&#10;AI-generated content may be incorrect.">
            <a:extLst>
              <a:ext uri="{FF2B5EF4-FFF2-40B4-BE49-F238E27FC236}">
                <a16:creationId xmlns:a16="http://schemas.microsoft.com/office/drawing/2014/main" id="{0CF44485-21D7-7328-2DA1-C150A4546895}"/>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BFA8302C-B49B-A5F3-624C-BDEE8EBE27E8}"/>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42</a:t>
            </a:fld>
            <a:endParaRPr lang="fr-CA" dirty="0"/>
          </a:p>
        </p:txBody>
      </p:sp>
      <p:sp>
        <p:nvSpPr>
          <p:cNvPr id="6" name="Text Placeholder 5">
            <a:extLst>
              <a:ext uri="{FF2B5EF4-FFF2-40B4-BE49-F238E27FC236}">
                <a16:creationId xmlns:a16="http://schemas.microsoft.com/office/drawing/2014/main" id="{F24BD709-2E9B-0B70-30DA-BEC85F5C1CC9}"/>
              </a:ext>
            </a:extLst>
          </p:cNvPr>
          <p:cNvSpPr>
            <a:spLocks noGrp="1"/>
          </p:cNvSpPr>
          <p:nvPr>
            <p:ph type="body" sz="quarter" idx="18"/>
          </p:nvPr>
        </p:nvSpPr>
        <p:spPr>
          <a:xfrm>
            <a:off x="570245" y="3266922"/>
            <a:ext cx="3011155" cy="1049221"/>
          </a:xfrm>
        </p:spPr>
        <p:txBody>
          <a:bodyPr/>
          <a:lstStyle/>
          <a:p>
            <a:pPr algn="ctr"/>
            <a:r>
              <a:rPr lang="en-IE" b="0" dirty="0"/>
              <a:t>What it really costs to get connected or stay off-grid!</a:t>
            </a:r>
          </a:p>
        </p:txBody>
      </p:sp>
      <p:pic>
        <p:nvPicPr>
          <p:cNvPr id="8" name="Picture 7">
            <a:extLst>
              <a:ext uri="{FF2B5EF4-FFF2-40B4-BE49-F238E27FC236}">
                <a16:creationId xmlns:a16="http://schemas.microsoft.com/office/drawing/2014/main" id="{ACFA1F24-4906-9BE2-727E-65431B5757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588805"/>
            <a:ext cx="850589" cy="846711"/>
          </a:xfrm>
          <a:prstGeom prst="rect">
            <a:avLst/>
          </a:prstGeom>
        </p:spPr>
      </p:pic>
      <p:sp>
        <p:nvSpPr>
          <p:cNvPr id="5" name="TextBox 4">
            <a:extLst>
              <a:ext uri="{FF2B5EF4-FFF2-40B4-BE49-F238E27FC236}">
                <a16:creationId xmlns:a16="http://schemas.microsoft.com/office/drawing/2014/main" id="{61E467A9-DD90-CB84-6B5B-52382568256E}"/>
              </a:ext>
            </a:extLst>
          </p:cNvPr>
          <p:cNvSpPr txBox="1"/>
          <p:nvPr/>
        </p:nvSpPr>
        <p:spPr>
          <a:xfrm>
            <a:off x="1010723" y="5541124"/>
            <a:ext cx="3799402" cy="1107996"/>
          </a:xfrm>
          <a:prstGeom prst="rect">
            <a:avLst/>
          </a:prstGeom>
          <a:noFill/>
        </p:spPr>
        <p:txBody>
          <a:bodyPr wrap="square">
            <a:spAutoFit/>
          </a:bodyPr>
          <a:lstStyle/>
          <a:p>
            <a:r>
              <a:rPr lang="en-US" b="0" i="0" dirty="0">
                <a:solidFill>
                  <a:srgbClr val="00B0F0"/>
                </a:solidFill>
                <a:effectLst/>
                <a:latin typeface="Google Sans"/>
                <a:hlinkClick r:id="rId6">
                  <a:extLst>
                    <a:ext uri="{A12FA001-AC4F-418D-AE19-62706E023703}">
                      <ahyp:hlinkClr xmlns:ahyp="http://schemas.microsoft.com/office/drawing/2018/hyperlinkcolor" val="tx"/>
                    </a:ext>
                  </a:extLst>
                </a:hlinkClick>
              </a:rPr>
              <a:t>Netherlands VAMIL Program </a:t>
            </a:r>
            <a:r>
              <a:rPr lang="en-US" sz="1600" dirty="0">
                <a:solidFill>
                  <a:srgbClr val="494949"/>
                </a:solidFill>
                <a:latin typeface="Google Sans"/>
              </a:rPr>
              <a:t>Investment Options for EV Charging Infrastructure</a:t>
            </a:r>
            <a:r>
              <a:rPr lang="en-US" sz="1600" b="0" i="0" dirty="0">
                <a:solidFill>
                  <a:srgbClr val="494949"/>
                </a:solidFill>
                <a:effectLst/>
                <a:latin typeface="Google Sans"/>
              </a:rPr>
              <a:t>. NL government supports businesses achieving climate action targets.</a:t>
            </a:r>
            <a:endParaRPr lang="en-IE" sz="1600" dirty="0">
              <a:solidFill>
                <a:srgbClr val="494949"/>
              </a:solidFill>
            </a:endParaRPr>
          </a:p>
        </p:txBody>
      </p:sp>
      <p:sp>
        <p:nvSpPr>
          <p:cNvPr id="7" name="Text Placeholder 7">
            <a:extLst>
              <a:ext uri="{FF2B5EF4-FFF2-40B4-BE49-F238E27FC236}">
                <a16:creationId xmlns:a16="http://schemas.microsoft.com/office/drawing/2014/main" id="{893092A5-EA00-2F5D-3B0E-86B8C512E9A0}"/>
              </a:ext>
            </a:extLst>
          </p:cNvPr>
          <p:cNvSpPr>
            <a:spLocks noGrp="1"/>
          </p:cNvSpPr>
          <p:nvPr>
            <p:ph type="body" sz="quarter" idx="19"/>
          </p:nvPr>
        </p:nvSpPr>
        <p:spPr>
          <a:xfrm>
            <a:off x="247021" y="2090541"/>
            <a:ext cx="3200399" cy="385564"/>
          </a:xfrm>
        </p:spPr>
        <p:txBody>
          <a:bodyPr/>
          <a:lstStyle/>
          <a:p>
            <a:pPr marL="308700" algn="ctr"/>
            <a:r>
              <a:rPr lang="en-IE" sz="3400" dirty="0"/>
              <a:t>Untilities &amp; Infrastructure</a:t>
            </a:r>
          </a:p>
        </p:txBody>
      </p:sp>
    </p:spTree>
    <p:extLst>
      <p:ext uri="{BB962C8B-B14F-4D97-AF65-F5344CB8AC3E}">
        <p14:creationId xmlns:p14="http://schemas.microsoft.com/office/powerpoint/2010/main" val="2287283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D188-7A21-ED71-285F-126DAD633A35}"/>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F9F8D1F1-1A21-DC25-4395-250EB17CC648}"/>
              </a:ext>
            </a:extLst>
          </p:cNvPr>
          <p:cNvSpPr txBox="1">
            <a:spLocks/>
          </p:cNvSpPr>
          <p:nvPr/>
        </p:nvSpPr>
        <p:spPr>
          <a:xfrm>
            <a:off x="4547397" y="417453"/>
            <a:ext cx="719012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v"/>
            </a:pPr>
            <a:r>
              <a:rPr lang="en-US" sz="2200" dirty="0">
                <a:solidFill>
                  <a:srgbClr val="494949"/>
                </a:solidFill>
              </a:rPr>
              <a:t>Don’t forget </a:t>
            </a:r>
            <a:r>
              <a:rPr lang="en-US" sz="2200" b="1" dirty="0">
                <a:solidFill>
                  <a:srgbClr val="494949"/>
                </a:solidFill>
              </a:rPr>
              <a:t>internet connectivity </a:t>
            </a:r>
            <a:r>
              <a:rPr lang="en-US" sz="2200" dirty="0">
                <a:solidFill>
                  <a:srgbClr val="494949"/>
                </a:solidFill>
              </a:rPr>
              <a:t>if you promise it to guests (satellite internet in remote areas might run a few hundred to a couple thousand dollars for setup).</a:t>
            </a:r>
          </a:p>
          <a:p>
            <a:pPr fontAlgn="base">
              <a:lnSpc>
                <a:spcPct val="100000"/>
              </a:lnSpc>
              <a:spcAft>
                <a:spcPts val="1200"/>
              </a:spcAft>
            </a:pPr>
            <a:endParaRPr lang="en-US" sz="1000" dirty="0">
              <a:solidFill>
                <a:srgbClr val="494949"/>
              </a:solidFill>
            </a:endParaRPr>
          </a:p>
          <a:p>
            <a:pPr fontAlgn="base">
              <a:lnSpc>
                <a:spcPct val="100000"/>
              </a:lnSpc>
              <a:spcAft>
                <a:spcPts val="1200"/>
              </a:spcAft>
            </a:pPr>
            <a:r>
              <a:rPr lang="en-US" sz="2200" dirty="0">
                <a:solidFill>
                  <a:srgbClr val="494949"/>
                </a:solidFill>
              </a:rPr>
              <a:t>These </a:t>
            </a:r>
            <a:r>
              <a:rPr lang="en-US" sz="2200" b="1" dirty="0">
                <a:solidFill>
                  <a:srgbClr val="494949"/>
                </a:solidFill>
              </a:rPr>
              <a:t>upfront investments </a:t>
            </a:r>
            <a:r>
              <a:rPr lang="en-US" sz="2200" dirty="0">
                <a:solidFill>
                  <a:srgbClr val="494949"/>
                </a:solidFill>
              </a:rPr>
              <a:t>are significant: a report notes that combined infrastructure (utilities and access) for a small four-unit glamping site commonly runs €58k–€116k (savills.ie).</a:t>
            </a:r>
          </a:p>
          <a:p>
            <a:pPr marL="342900" indent="-342900" fontAlgn="base">
              <a:lnSpc>
                <a:spcPct val="100000"/>
              </a:lnSpc>
              <a:spcAft>
                <a:spcPts val="1200"/>
              </a:spcAft>
              <a:buFont typeface="Wingdings" panose="05000000000000000000" pitchFamily="2" charset="2"/>
              <a:buChar char="v"/>
            </a:pPr>
            <a:endParaRPr lang="en-US" sz="1000" dirty="0">
              <a:solidFill>
                <a:srgbClr val="494949"/>
              </a:solidFill>
            </a:endParaRP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Include a </a:t>
            </a:r>
            <a:r>
              <a:rPr lang="en-US" sz="2200" b="1" dirty="0">
                <a:solidFill>
                  <a:srgbClr val="494949"/>
                </a:solidFill>
              </a:rPr>
              <a:t>healthy infrastructure budget </a:t>
            </a:r>
            <a:r>
              <a:rPr lang="en-US" sz="2200" dirty="0">
                <a:solidFill>
                  <a:srgbClr val="494949"/>
                </a:solidFill>
              </a:rPr>
              <a:t>in your financial plan. Also, build in a contingency for unexpected costs (e.g., drilling hitting deeper rock or needing a larger generator) to avoid cash flow crunches during construction.</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Wherever possible, </a:t>
            </a:r>
            <a:r>
              <a:rPr lang="en-US" sz="2200" b="1" dirty="0">
                <a:solidFill>
                  <a:srgbClr val="494949"/>
                </a:solidFill>
              </a:rPr>
              <a:t>use sustainable systems </a:t>
            </a:r>
            <a:r>
              <a:rPr lang="en-US" sz="2200" dirty="0">
                <a:solidFill>
                  <a:srgbClr val="494949"/>
                </a:solidFill>
              </a:rPr>
              <a:t>(solar, rainwater harvesting) that may have higher upfront costs but lower operating expenses over time. </a:t>
            </a:r>
          </a:p>
          <a:p>
            <a:pPr marL="342900" indent="-342900" fontAlgn="base">
              <a:lnSpc>
                <a:spcPct val="100000"/>
              </a:lnSpc>
              <a:spcAft>
                <a:spcPts val="1200"/>
              </a:spcAft>
              <a:buFont typeface="Wingdings" panose="05000000000000000000" pitchFamily="2" charset="2"/>
              <a:buChar char="v"/>
            </a:pPr>
            <a:endParaRPr lang="en-US" sz="2200" dirty="0">
              <a:solidFill>
                <a:srgbClr val="494949"/>
              </a:solidFill>
            </a:endParaRPr>
          </a:p>
        </p:txBody>
      </p:sp>
      <p:pic>
        <p:nvPicPr>
          <p:cNvPr id="30" name="Picture Placeholder 29" descr="A blue paper and a credit card with gold coins falling&#10;&#10;AI-generated content may be incorrect.">
            <a:extLst>
              <a:ext uri="{FF2B5EF4-FFF2-40B4-BE49-F238E27FC236}">
                <a16:creationId xmlns:a16="http://schemas.microsoft.com/office/drawing/2014/main" id="{783D2C86-1CFD-32C6-8B00-2B932D5D384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0DBF0A97-DDB1-84C7-804D-9E4A7867A07E}"/>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43</a:t>
            </a:fld>
            <a:endParaRPr lang="fr-CA" dirty="0"/>
          </a:p>
        </p:txBody>
      </p:sp>
      <p:grpSp>
        <p:nvGrpSpPr>
          <p:cNvPr id="3" name="Graphic 503">
            <a:extLst>
              <a:ext uri="{FF2B5EF4-FFF2-40B4-BE49-F238E27FC236}">
                <a16:creationId xmlns:a16="http://schemas.microsoft.com/office/drawing/2014/main" id="{C7285E9F-E029-0759-927C-9185E0C7F7F4}"/>
              </a:ext>
            </a:extLst>
          </p:cNvPr>
          <p:cNvGrpSpPr/>
          <p:nvPr/>
        </p:nvGrpSpPr>
        <p:grpSpPr>
          <a:xfrm>
            <a:off x="4030295" y="3890866"/>
            <a:ext cx="720000" cy="720000"/>
            <a:chOff x="12846663" y="3911411"/>
            <a:chExt cx="1023375" cy="1130779"/>
          </a:xfrm>
          <a:noFill/>
        </p:grpSpPr>
        <p:grpSp>
          <p:nvGrpSpPr>
            <p:cNvPr id="8" name="Graphic 503">
              <a:extLst>
                <a:ext uri="{FF2B5EF4-FFF2-40B4-BE49-F238E27FC236}">
                  <a16:creationId xmlns:a16="http://schemas.microsoft.com/office/drawing/2014/main" id="{C32FCC3C-C309-0CBC-989F-C4BB3C604D6D}"/>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20F65D71-0820-BC70-F929-3F9ED0E638F8}"/>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86A886E5-662E-A04C-F26B-21FA615294C1}"/>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09617864-C18B-016A-B099-CC4FC70EC06C}"/>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E0A9CAAE-8884-E5A4-4F09-B12E5BFD516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3F4980C0-6FD3-59FB-824F-C784767F0635}"/>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6457225B-02B0-74B9-6EF0-356A955063A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0BA10F39-6F47-3DA8-5C07-38BE3C1278BD}"/>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B8866818-8B18-F092-B7FD-7039A9DBC3B0}"/>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10" name="Graphic 503">
              <a:extLst>
                <a:ext uri="{FF2B5EF4-FFF2-40B4-BE49-F238E27FC236}">
                  <a16:creationId xmlns:a16="http://schemas.microsoft.com/office/drawing/2014/main" id="{4776540D-D799-54C7-0B2E-2FB17A44D074}"/>
                </a:ext>
              </a:extLst>
            </p:cNvPr>
            <p:cNvGrpSpPr/>
            <p:nvPr/>
          </p:nvGrpSpPr>
          <p:grpSpPr>
            <a:xfrm>
              <a:off x="13086001" y="3911411"/>
              <a:ext cx="602471" cy="728577"/>
              <a:chOff x="13086001" y="3911411"/>
              <a:chExt cx="602471" cy="728577"/>
            </a:xfrm>
            <a:noFill/>
          </p:grpSpPr>
          <p:sp>
            <p:nvSpPr>
              <p:cNvPr id="29" name="Freeform 1193">
                <a:extLst>
                  <a:ext uri="{FF2B5EF4-FFF2-40B4-BE49-F238E27FC236}">
                    <a16:creationId xmlns:a16="http://schemas.microsoft.com/office/drawing/2014/main" id="{693020A9-2B38-457A-56AE-B40D7784C117}"/>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5CC1EE61-D58D-5D4A-858D-496C8BEDE7E7}"/>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68A638AB-E6C1-AF91-23EB-00B901FAF540}"/>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C3055AE8-5989-96E6-3FB5-A1AE266827F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3EDEB8F3-9830-01C1-902B-FF1D7E6A6C1A}"/>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926597A9-B151-8E3E-5CB9-4C119910E949}"/>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AC2302CB-7B94-B959-C12F-0A96A06A8F0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A66FE127-7266-9913-D80B-75D074F31DF8}"/>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347837C2-C123-A77F-819D-D87039C4D464}"/>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8" name="Graphic 503">
            <a:extLst>
              <a:ext uri="{FF2B5EF4-FFF2-40B4-BE49-F238E27FC236}">
                <a16:creationId xmlns:a16="http://schemas.microsoft.com/office/drawing/2014/main" id="{13DAFED0-0B38-3DFB-E7AF-AD1877163E3F}"/>
              </a:ext>
            </a:extLst>
          </p:cNvPr>
          <p:cNvGrpSpPr/>
          <p:nvPr/>
        </p:nvGrpSpPr>
        <p:grpSpPr>
          <a:xfrm>
            <a:off x="4030295" y="5389416"/>
            <a:ext cx="720000" cy="720000"/>
            <a:chOff x="12846663" y="3911411"/>
            <a:chExt cx="1023375" cy="1130779"/>
          </a:xfrm>
          <a:noFill/>
        </p:grpSpPr>
        <p:grpSp>
          <p:nvGrpSpPr>
            <p:cNvPr id="49" name="Graphic 503">
              <a:extLst>
                <a:ext uri="{FF2B5EF4-FFF2-40B4-BE49-F238E27FC236}">
                  <a16:creationId xmlns:a16="http://schemas.microsoft.com/office/drawing/2014/main" id="{F6656635-E14D-0719-F45B-10CD591E754A}"/>
                </a:ext>
              </a:extLst>
            </p:cNvPr>
            <p:cNvGrpSpPr/>
            <p:nvPr/>
          </p:nvGrpSpPr>
          <p:grpSpPr>
            <a:xfrm>
              <a:off x="12846663" y="4242607"/>
              <a:ext cx="1023375" cy="799582"/>
              <a:chOff x="12846663" y="4242607"/>
              <a:chExt cx="1023375" cy="799582"/>
            </a:xfrm>
            <a:noFill/>
          </p:grpSpPr>
          <p:grpSp>
            <p:nvGrpSpPr>
              <p:cNvPr id="60" name="Graphic 503">
                <a:extLst>
                  <a:ext uri="{FF2B5EF4-FFF2-40B4-BE49-F238E27FC236}">
                    <a16:creationId xmlns:a16="http://schemas.microsoft.com/office/drawing/2014/main" id="{9E5C1A09-A17D-CF7C-F198-5C83E0218849}"/>
                  </a:ext>
                </a:extLst>
              </p:cNvPr>
              <p:cNvGrpSpPr/>
              <p:nvPr/>
            </p:nvGrpSpPr>
            <p:grpSpPr>
              <a:xfrm>
                <a:off x="13409519" y="4242607"/>
                <a:ext cx="460518" cy="799582"/>
                <a:chOff x="13409519" y="4242607"/>
                <a:chExt cx="460518" cy="799582"/>
              </a:xfrm>
              <a:noFill/>
            </p:grpSpPr>
            <p:sp>
              <p:nvSpPr>
                <p:cNvPr id="65" name="Freeform 1185">
                  <a:extLst>
                    <a:ext uri="{FF2B5EF4-FFF2-40B4-BE49-F238E27FC236}">
                      <a16:creationId xmlns:a16="http://schemas.microsoft.com/office/drawing/2014/main" id="{EB9378BE-8C0A-B826-CB5A-FEB55283F6FE}"/>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6" name="Freeform 1186">
                  <a:extLst>
                    <a:ext uri="{FF2B5EF4-FFF2-40B4-BE49-F238E27FC236}">
                      <a16:creationId xmlns:a16="http://schemas.microsoft.com/office/drawing/2014/main" id="{9458955C-BAE5-B693-8728-311E073623D4}"/>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7" name="Freeform 1187">
                  <a:extLst>
                    <a:ext uri="{FF2B5EF4-FFF2-40B4-BE49-F238E27FC236}">
                      <a16:creationId xmlns:a16="http://schemas.microsoft.com/office/drawing/2014/main" id="{9DFD6814-5448-333A-91E5-FD5C084E51E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1" name="Graphic 503">
                <a:extLst>
                  <a:ext uri="{FF2B5EF4-FFF2-40B4-BE49-F238E27FC236}">
                    <a16:creationId xmlns:a16="http://schemas.microsoft.com/office/drawing/2014/main" id="{D11F929F-49D3-6FC1-7EA3-8F4654358F95}"/>
                  </a:ext>
                </a:extLst>
              </p:cNvPr>
              <p:cNvGrpSpPr/>
              <p:nvPr/>
            </p:nvGrpSpPr>
            <p:grpSpPr>
              <a:xfrm>
                <a:off x="12846663" y="4242733"/>
                <a:ext cx="462169" cy="799457"/>
                <a:chOff x="12846663" y="4242733"/>
                <a:chExt cx="462169" cy="799457"/>
              </a:xfrm>
              <a:noFill/>
            </p:grpSpPr>
            <p:sp>
              <p:nvSpPr>
                <p:cNvPr id="62" name="Freeform 1189">
                  <a:extLst>
                    <a:ext uri="{FF2B5EF4-FFF2-40B4-BE49-F238E27FC236}">
                      <a16:creationId xmlns:a16="http://schemas.microsoft.com/office/drawing/2014/main" id="{A58BDD15-A889-091F-65E0-5F9574AEC6E0}"/>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3" name="Freeform 1190">
                  <a:extLst>
                    <a:ext uri="{FF2B5EF4-FFF2-40B4-BE49-F238E27FC236}">
                      <a16:creationId xmlns:a16="http://schemas.microsoft.com/office/drawing/2014/main" id="{8C5C2CFF-DF4E-7A9D-041E-DA7FD5C00CDE}"/>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4" name="Freeform 1191">
                  <a:extLst>
                    <a:ext uri="{FF2B5EF4-FFF2-40B4-BE49-F238E27FC236}">
                      <a16:creationId xmlns:a16="http://schemas.microsoft.com/office/drawing/2014/main" id="{7905C8C1-B7AC-E1DB-F7CC-6343D02A4E17}"/>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50" name="Graphic 503">
              <a:extLst>
                <a:ext uri="{FF2B5EF4-FFF2-40B4-BE49-F238E27FC236}">
                  <a16:creationId xmlns:a16="http://schemas.microsoft.com/office/drawing/2014/main" id="{8A881DB1-C724-5972-F241-F6D987C4620E}"/>
                </a:ext>
              </a:extLst>
            </p:cNvPr>
            <p:cNvGrpSpPr/>
            <p:nvPr/>
          </p:nvGrpSpPr>
          <p:grpSpPr>
            <a:xfrm>
              <a:off x="13086001" y="3911411"/>
              <a:ext cx="602471" cy="728577"/>
              <a:chOff x="13086001" y="3911411"/>
              <a:chExt cx="602471" cy="728577"/>
            </a:xfrm>
            <a:noFill/>
          </p:grpSpPr>
          <p:sp>
            <p:nvSpPr>
              <p:cNvPr id="51" name="Freeform 1193">
                <a:extLst>
                  <a:ext uri="{FF2B5EF4-FFF2-40B4-BE49-F238E27FC236}">
                    <a16:creationId xmlns:a16="http://schemas.microsoft.com/office/drawing/2014/main" id="{947E2472-5CC3-048F-1C35-3A617AC932B1}"/>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2" name="Freeform 1194">
                <a:extLst>
                  <a:ext uri="{FF2B5EF4-FFF2-40B4-BE49-F238E27FC236}">
                    <a16:creationId xmlns:a16="http://schemas.microsoft.com/office/drawing/2014/main" id="{80D28099-0A24-CA3E-75E9-C72E252F63B9}"/>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3" name="Freeform 1195">
                <a:extLst>
                  <a:ext uri="{FF2B5EF4-FFF2-40B4-BE49-F238E27FC236}">
                    <a16:creationId xmlns:a16="http://schemas.microsoft.com/office/drawing/2014/main" id="{06D9213B-0F3E-A351-20A1-5F803187A2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4" name="Freeform 1196">
                <a:extLst>
                  <a:ext uri="{FF2B5EF4-FFF2-40B4-BE49-F238E27FC236}">
                    <a16:creationId xmlns:a16="http://schemas.microsoft.com/office/drawing/2014/main" id="{3B2C688B-6311-F3D3-25F8-EB65DB5D7B3A}"/>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5" name="Freeform 1197">
                <a:extLst>
                  <a:ext uri="{FF2B5EF4-FFF2-40B4-BE49-F238E27FC236}">
                    <a16:creationId xmlns:a16="http://schemas.microsoft.com/office/drawing/2014/main" id="{0854ECB5-2571-77A4-0408-7E9B8195B5D4}"/>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6" name="Graphic 503">
                <a:extLst>
                  <a:ext uri="{FF2B5EF4-FFF2-40B4-BE49-F238E27FC236}">
                    <a16:creationId xmlns:a16="http://schemas.microsoft.com/office/drawing/2014/main" id="{F9563077-6DEF-503F-CFF5-3C7E7DE51AC6}"/>
                  </a:ext>
                </a:extLst>
              </p:cNvPr>
              <p:cNvGrpSpPr/>
              <p:nvPr/>
            </p:nvGrpSpPr>
            <p:grpSpPr>
              <a:xfrm>
                <a:off x="13185037" y="4244381"/>
                <a:ext cx="260795" cy="257144"/>
                <a:chOff x="13185037" y="4244381"/>
                <a:chExt cx="260795" cy="257144"/>
              </a:xfrm>
              <a:noFill/>
            </p:grpSpPr>
            <p:sp>
              <p:nvSpPr>
                <p:cNvPr id="57" name="Freeform 1199">
                  <a:extLst>
                    <a:ext uri="{FF2B5EF4-FFF2-40B4-BE49-F238E27FC236}">
                      <a16:creationId xmlns:a16="http://schemas.microsoft.com/office/drawing/2014/main" id="{756B54AC-67D2-9DD5-4BF0-6C27D13D949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8" name="Freeform 1200">
                  <a:extLst>
                    <a:ext uri="{FF2B5EF4-FFF2-40B4-BE49-F238E27FC236}">
                      <a16:creationId xmlns:a16="http://schemas.microsoft.com/office/drawing/2014/main" id="{263CDB51-D748-FEEE-6399-98DF953AF5B9}"/>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9" name="Freeform 1201">
                  <a:extLst>
                    <a:ext uri="{FF2B5EF4-FFF2-40B4-BE49-F238E27FC236}">
                      <a16:creationId xmlns:a16="http://schemas.microsoft.com/office/drawing/2014/main" id="{80238E86-4A50-7BD5-CFC3-58D443AB588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12" name="Text Placeholder 5">
            <a:extLst>
              <a:ext uri="{FF2B5EF4-FFF2-40B4-BE49-F238E27FC236}">
                <a16:creationId xmlns:a16="http://schemas.microsoft.com/office/drawing/2014/main" id="{16523AF8-A0C3-2B50-9A44-F07EDF4DB5FB}"/>
              </a:ext>
            </a:extLst>
          </p:cNvPr>
          <p:cNvSpPr>
            <a:spLocks noGrp="1"/>
          </p:cNvSpPr>
          <p:nvPr>
            <p:ph type="body" sz="quarter" idx="18"/>
          </p:nvPr>
        </p:nvSpPr>
        <p:spPr>
          <a:xfrm>
            <a:off x="570245" y="3266922"/>
            <a:ext cx="3011155" cy="1049221"/>
          </a:xfrm>
        </p:spPr>
        <p:txBody>
          <a:bodyPr/>
          <a:lstStyle/>
          <a:p>
            <a:pPr algn="ctr"/>
            <a:r>
              <a:rPr lang="en-IE" b="0" dirty="0"/>
              <a:t>What it really costs to get connected or stay off-grid!</a:t>
            </a:r>
          </a:p>
        </p:txBody>
      </p:sp>
      <p:sp>
        <p:nvSpPr>
          <p:cNvPr id="14" name="Text Placeholder 7">
            <a:extLst>
              <a:ext uri="{FF2B5EF4-FFF2-40B4-BE49-F238E27FC236}">
                <a16:creationId xmlns:a16="http://schemas.microsoft.com/office/drawing/2014/main" id="{DF9F3278-6144-A8FE-7E00-D9901F31A8A0}"/>
              </a:ext>
            </a:extLst>
          </p:cNvPr>
          <p:cNvSpPr>
            <a:spLocks noGrp="1"/>
          </p:cNvSpPr>
          <p:nvPr>
            <p:ph type="body" sz="quarter" idx="19"/>
          </p:nvPr>
        </p:nvSpPr>
        <p:spPr>
          <a:xfrm>
            <a:off x="247021" y="2090541"/>
            <a:ext cx="3200399" cy="385564"/>
          </a:xfrm>
        </p:spPr>
        <p:txBody>
          <a:bodyPr/>
          <a:lstStyle/>
          <a:p>
            <a:pPr marL="308700" algn="ctr"/>
            <a:r>
              <a:rPr lang="en-IE" sz="3400" dirty="0"/>
              <a:t>Untilities &amp; Infrastructure</a:t>
            </a:r>
          </a:p>
        </p:txBody>
      </p:sp>
    </p:spTree>
    <p:extLst>
      <p:ext uri="{BB962C8B-B14F-4D97-AF65-F5344CB8AC3E}">
        <p14:creationId xmlns:p14="http://schemas.microsoft.com/office/powerpoint/2010/main" val="3831401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5365-D0AF-6876-F9FC-B44DFEEA7380}"/>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6F6BAC19-B519-BEAA-D393-CD59106789E5}"/>
              </a:ext>
            </a:extLst>
          </p:cNvPr>
          <p:cNvSpPr txBox="1">
            <a:spLocks/>
          </p:cNvSpPr>
          <p:nvPr/>
        </p:nvSpPr>
        <p:spPr>
          <a:xfrm>
            <a:off x="4895850" y="417453"/>
            <a:ext cx="6725905"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Explore cost-saving options like </a:t>
            </a:r>
            <a:r>
              <a:rPr lang="en-US" sz="2200" b="1" dirty="0">
                <a:solidFill>
                  <a:srgbClr val="494949"/>
                </a:solidFill>
              </a:rPr>
              <a:t>phased utility upgrades</a:t>
            </a:r>
            <a:r>
              <a:rPr lang="en-US" sz="2200" dirty="0">
                <a:solidFill>
                  <a:srgbClr val="494949"/>
                </a:solidFill>
              </a:rPr>
              <a:t> or </a:t>
            </a:r>
            <a:r>
              <a:rPr lang="en-US" sz="2200" b="1" dirty="0">
                <a:solidFill>
                  <a:srgbClr val="494949"/>
                </a:solidFill>
              </a:rPr>
              <a:t>hybrid systems.  </a:t>
            </a:r>
            <a:r>
              <a:rPr lang="en-US" sz="2200" b="1" dirty="0">
                <a:solidFill>
                  <a:srgbClr val="3B7F81"/>
                </a:solidFill>
              </a:rPr>
              <a:t>For example, </a:t>
            </a:r>
            <a:r>
              <a:rPr lang="en-US" sz="2200" dirty="0">
                <a:solidFill>
                  <a:srgbClr val="494949"/>
                </a:solidFill>
              </a:rPr>
              <a:t>start with a </a:t>
            </a:r>
            <a:r>
              <a:rPr lang="en-US" sz="2200" b="1" dirty="0">
                <a:solidFill>
                  <a:srgbClr val="494949"/>
                </a:solidFill>
              </a:rPr>
              <a:t>smaller solar array </a:t>
            </a:r>
            <a:r>
              <a:rPr lang="en-US" sz="2200" dirty="0">
                <a:solidFill>
                  <a:srgbClr val="494949"/>
                </a:solidFill>
              </a:rPr>
              <a:t>and expand as revenue grows, or use on-demand gas water heaters instead of a complete electrical system to reduce the load. </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Investigate local </a:t>
            </a:r>
            <a:r>
              <a:rPr lang="en-US" sz="2200" b="1" dirty="0">
                <a:solidFill>
                  <a:srgbClr val="494949"/>
                </a:solidFill>
              </a:rPr>
              <a:t>incentive programs </a:t>
            </a:r>
            <a:r>
              <a:rPr lang="en-US" sz="2200" dirty="0">
                <a:solidFill>
                  <a:srgbClr val="494949"/>
                </a:solidFill>
              </a:rPr>
              <a:t>– some countries offer grants for renewable energy or rural water services. In the </a:t>
            </a:r>
            <a:r>
              <a:rPr lang="en-US" sz="2200" b="1" dirty="0">
                <a:solidFill>
                  <a:srgbClr val="E96751"/>
                </a:solidFill>
              </a:rPr>
              <a:t>Netherlands</a:t>
            </a:r>
            <a:r>
              <a:rPr lang="en-US" sz="2200" dirty="0">
                <a:solidFill>
                  <a:srgbClr val="494949"/>
                </a:solidFill>
              </a:rPr>
              <a:t> (VAMIL program) and </a:t>
            </a:r>
            <a:r>
              <a:rPr lang="en-US" sz="2200" b="1" dirty="0">
                <a:solidFill>
                  <a:srgbClr val="E96751"/>
                </a:solidFill>
              </a:rPr>
              <a:t>Ireland </a:t>
            </a:r>
            <a:r>
              <a:rPr lang="en-US" sz="2200" dirty="0">
                <a:solidFill>
                  <a:srgbClr val="494949"/>
                </a:solidFill>
              </a:rPr>
              <a:t>(Climate Action Programme), new tourism businesses can sometimes receive support for installing eco-friendly utilities or may be eligible to reclaim VAT on capital equipment.</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Crucially, </a:t>
            </a:r>
            <a:r>
              <a:rPr lang="en-US" sz="2200" b="1" dirty="0">
                <a:solidFill>
                  <a:srgbClr val="494949"/>
                </a:solidFill>
              </a:rPr>
              <a:t>never cut corners on waste: </a:t>
            </a:r>
            <a:r>
              <a:rPr lang="en-US" sz="2200" dirty="0">
                <a:solidFill>
                  <a:srgbClr val="494949"/>
                </a:solidFill>
              </a:rPr>
              <a:t>invest in proper sewage treatment upfront to avoid fines or environmental damage later.</a:t>
            </a:r>
          </a:p>
        </p:txBody>
      </p:sp>
      <p:pic>
        <p:nvPicPr>
          <p:cNvPr id="5" name="Picture Placeholder 4" descr="A person putting a coin into a piggy bank&#10;&#10;AI-generated content may be incorrect.">
            <a:extLst>
              <a:ext uri="{FF2B5EF4-FFF2-40B4-BE49-F238E27FC236}">
                <a16:creationId xmlns:a16="http://schemas.microsoft.com/office/drawing/2014/main" id="{5A4C1E96-6F3A-285D-038D-E59FFC960B4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CF1E9896-9502-FB47-79F7-0F917E225C6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44</a:t>
            </a:fld>
            <a:endParaRPr lang="fr-CA" dirty="0"/>
          </a:p>
        </p:txBody>
      </p:sp>
      <p:grpSp>
        <p:nvGrpSpPr>
          <p:cNvPr id="2" name="Graphic 503">
            <a:extLst>
              <a:ext uri="{FF2B5EF4-FFF2-40B4-BE49-F238E27FC236}">
                <a16:creationId xmlns:a16="http://schemas.microsoft.com/office/drawing/2014/main" id="{506FF5A9-1EB0-3295-55FD-BE912C7F7618}"/>
              </a:ext>
            </a:extLst>
          </p:cNvPr>
          <p:cNvGrpSpPr/>
          <p:nvPr/>
        </p:nvGrpSpPr>
        <p:grpSpPr>
          <a:xfrm>
            <a:off x="4390295" y="940871"/>
            <a:ext cx="720000" cy="720000"/>
            <a:chOff x="12846663" y="3911411"/>
            <a:chExt cx="1023375" cy="1130779"/>
          </a:xfrm>
          <a:noFill/>
        </p:grpSpPr>
        <p:grpSp>
          <p:nvGrpSpPr>
            <p:cNvPr id="3" name="Graphic 503">
              <a:extLst>
                <a:ext uri="{FF2B5EF4-FFF2-40B4-BE49-F238E27FC236}">
                  <a16:creationId xmlns:a16="http://schemas.microsoft.com/office/drawing/2014/main" id="{106A0C42-5AD6-301C-D033-3C48652D4A65}"/>
                </a:ext>
              </a:extLst>
            </p:cNvPr>
            <p:cNvGrpSpPr/>
            <p:nvPr/>
          </p:nvGrpSpPr>
          <p:grpSpPr>
            <a:xfrm>
              <a:off x="12846663" y="4242607"/>
              <a:ext cx="1023375" cy="799582"/>
              <a:chOff x="12846663" y="4242607"/>
              <a:chExt cx="1023375" cy="799582"/>
            </a:xfrm>
            <a:noFill/>
          </p:grpSpPr>
          <p:grpSp>
            <p:nvGrpSpPr>
              <p:cNvPr id="21" name="Graphic 503">
                <a:extLst>
                  <a:ext uri="{FF2B5EF4-FFF2-40B4-BE49-F238E27FC236}">
                    <a16:creationId xmlns:a16="http://schemas.microsoft.com/office/drawing/2014/main" id="{D3C191AF-C29C-FD4C-4CE0-391582160491}"/>
                  </a:ext>
                </a:extLst>
              </p:cNvPr>
              <p:cNvGrpSpPr/>
              <p:nvPr/>
            </p:nvGrpSpPr>
            <p:grpSpPr>
              <a:xfrm>
                <a:off x="13409519" y="4242607"/>
                <a:ext cx="460518" cy="799582"/>
                <a:chOff x="13409519" y="4242607"/>
                <a:chExt cx="460518" cy="799582"/>
              </a:xfrm>
              <a:noFill/>
            </p:grpSpPr>
            <p:sp>
              <p:nvSpPr>
                <p:cNvPr id="26" name="Freeform 1185">
                  <a:extLst>
                    <a:ext uri="{FF2B5EF4-FFF2-40B4-BE49-F238E27FC236}">
                      <a16:creationId xmlns:a16="http://schemas.microsoft.com/office/drawing/2014/main" id="{1FB05647-DD32-3638-FC7C-EF534E3F2060}"/>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7" name="Freeform 1186">
                  <a:extLst>
                    <a:ext uri="{FF2B5EF4-FFF2-40B4-BE49-F238E27FC236}">
                      <a16:creationId xmlns:a16="http://schemas.microsoft.com/office/drawing/2014/main" id="{EC070C3D-D816-2F28-2E04-C064C61C937E}"/>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8" name="Freeform 1187">
                  <a:extLst>
                    <a:ext uri="{FF2B5EF4-FFF2-40B4-BE49-F238E27FC236}">
                      <a16:creationId xmlns:a16="http://schemas.microsoft.com/office/drawing/2014/main" id="{EEBBA048-AE7F-38D6-7B7E-5ADB96D85BAD}"/>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2" name="Graphic 503">
                <a:extLst>
                  <a:ext uri="{FF2B5EF4-FFF2-40B4-BE49-F238E27FC236}">
                    <a16:creationId xmlns:a16="http://schemas.microsoft.com/office/drawing/2014/main" id="{FF48C6C4-4D35-480C-88D5-80D630DB17FA}"/>
                  </a:ext>
                </a:extLst>
              </p:cNvPr>
              <p:cNvGrpSpPr/>
              <p:nvPr/>
            </p:nvGrpSpPr>
            <p:grpSpPr>
              <a:xfrm>
                <a:off x="12846663" y="4242733"/>
                <a:ext cx="462169" cy="799457"/>
                <a:chOff x="12846663" y="4242733"/>
                <a:chExt cx="462169" cy="799457"/>
              </a:xfrm>
              <a:noFill/>
            </p:grpSpPr>
            <p:sp>
              <p:nvSpPr>
                <p:cNvPr id="23" name="Freeform 1189">
                  <a:extLst>
                    <a:ext uri="{FF2B5EF4-FFF2-40B4-BE49-F238E27FC236}">
                      <a16:creationId xmlns:a16="http://schemas.microsoft.com/office/drawing/2014/main" id="{8B43C38F-3FBA-32AB-84D0-07E32504C2FA}"/>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4" name="Freeform 1190">
                  <a:extLst>
                    <a:ext uri="{FF2B5EF4-FFF2-40B4-BE49-F238E27FC236}">
                      <a16:creationId xmlns:a16="http://schemas.microsoft.com/office/drawing/2014/main" id="{738D8F6E-3690-9E6D-23E2-D83F2B517276}"/>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5" name="Freeform 1191">
                  <a:extLst>
                    <a:ext uri="{FF2B5EF4-FFF2-40B4-BE49-F238E27FC236}">
                      <a16:creationId xmlns:a16="http://schemas.microsoft.com/office/drawing/2014/main" id="{96F6E960-AB61-F6DF-03BE-69DD336DA56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AB87563A-C529-6D09-5C2D-86D79C404F6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01F2C03A-7DC2-398A-C3D5-50DFF2F078CB}"/>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2" name="Freeform 1194">
                <a:extLst>
                  <a:ext uri="{FF2B5EF4-FFF2-40B4-BE49-F238E27FC236}">
                    <a16:creationId xmlns:a16="http://schemas.microsoft.com/office/drawing/2014/main" id="{6D688045-8498-2094-124E-089FB3C18775}"/>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4" name="Freeform 1195">
                <a:extLst>
                  <a:ext uri="{FF2B5EF4-FFF2-40B4-BE49-F238E27FC236}">
                    <a16:creationId xmlns:a16="http://schemas.microsoft.com/office/drawing/2014/main" id="{7D5E5DEF-ABF2-46DF-1105-AAF873143964}"/>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5" name="Freeform 1196">
                <a:extLst>
                  <a:ext uri="{FF2B5EF4-FFF2-40B4-BE49-F238E27FC236}">
                    <a16:creationId xmlns:a16="http://schemas.microsoft.com/office/drawing/2014/main" id="{ACA14260-A82C-A01C-5FDC-F293D6CB6253}"/>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6" name="Freeform 1197">
                <a:extLst>
                  <a:ext uri="{FF2B5EF4-FFF2-40B4-BE49-F238E27FC236}">
                    <a16:creationId xmlns:a16="http://schemas.microsoft.com/office/drawing/2014/main" id="{3CF49177-FD9C-D2AD-278B-F6EA2546FDD9}"/>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7" name="Graphic 503">
                <a:extLst>
                  <a:ext uri="{FF2B5EF4-FFF2-40B4-BE49-F238E27FC236}">
                    <a16:creationId xmlns:a16="http://schemas.microsoft.com/office/drawing/2014/main" id="{83EE411C-292F-0AE7-08BC-6F7F91BF5833}"/>
                  </a:ext>
                </a:extLst>
              </p:cNvPr>
              <p:cNvGrpSpPr/>
              <p:nvPr/>
            </p:nvGrpSpPr>
            <p:grpSpPr>
              <a:xfrm>
                <a:off x="13185037" y="4244381"/>
                <a:ext cx="260795" cy="257144"/>
                <a:chOff x="13185037" y="4244381"/>
                <a:chExt cx="260795" cy="257144"/>
              </a:xfrm>
              <a:noFill/>
            </p:grpSpPr>
            <p:sp>
              <p:nvSpPr>
                <p:cNvPr id="18" name="Freeform 1199">
                  <a:extLst>
                    <a:ext uri="{FF2B5EF4-FFF2-40B4-BE49-F238E27FC236}">
                      <a16:creationId xmlns:a16="http://schemas.microsoft.com/office/drawing/2014/main" id="{DBA2B7A3-C713-FF9D-40C4-B9FFC8FB518B}"/>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9" name="Freeform 1200">
                  <a:extLst>
                    <a:ext uri="{FF2B5EF4-FFF2-40B4-BE49-F238E27FC236}">
                      <a16:creationId xmlns:a16="http://schemas.microsoft.com/office/drawing/2014/main" id="{C3169F35-2488-7AEC-B8AC-433DD4A6CC67}"/>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20" name="Freeform 1201">
                  <a:extLst>
                    <a:ext uri="{FF2B5EF4-FFF2-40B4-BE49-F238E27FC236}">
                      <a16:creationId xmlns:a16="http://schemas.microsoft.com/office/drawing/2014/main" id="{1913FFFB-028E-FD1A-AFC1-2D65B0D17D4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29" name="Graphic 503">
            <a:extLst>
              <a:ext uri="{FF2B5EF4-FFF2-40B4-BE49-F238E27FC236}">
                <a16:creationId xmlns:a16="http://schemas.microsoft.com/office/drawing/2014/main" id="{72967BBA-48C3-8DE0-AB29-15E053506997}"/>
              </a:ext>
            </a:extLst>
          </p:cNvPr>
          <p:cNvGrpSpPr/>
          <p:nvPr/>
        </p:nvGrpSpPr>
        <p:grpSpPr>
          <a:xfrm>
            <a:off x="4436058" y="2836637"/>
            <a:ext cx="720000" cy="720000"/>
            <a:chOff x="12846663" y="3911411"/>
            <a:chExt cx="1023375" cy="1130779"/>
          </a:xfrm>
          <a:noFill/>
        </p:grpSpPr>
        <p:grpSp>
          <p:nvGrpSpPr>
            <p:cNvPr id="30" name="Graphic 503">
              <a:extLst>
                <a:ext uri="{FF2B5EF4-FFF2-40B4-BE49-F238E27FC236}">
                  <a16:creationId xmlns:a16="http://schemas.microsoft.com/office/drawing/2014/main" id="{C8E0D86B-A817-69BF-52A4-C0BD653A2529}"/>
                </a:ext>
              </a:extLst>
            </p:cNvPr>
            <p:cNvGrpSpPr/>
            <p:nvPr/>
          </p:nvGrpSpPr>
          <p:grpSpPr>
            <a:xfrm>
              <a:off x="12846663" y="4242607"/>
              <a:ext cx="1023375" cy="799582"/>
              <a:chOff x="12846663" y="4242607"/>
              <a:chExt cx="1023375" cy="799582"/>
            </a:xfrm>
            <a:noFill/>
          </p:grpSpPr>
          <p:grpSp>
            <p:nvGrpSpPr>
              <p:cNvPr id="41" name="Graphic 503">
                <a:extLst>
                  <a:ext uri="{FF2B5EF4-FFF2-40B4-BE49-F238E27FC236}">
                    <a16:creationId xmlns:a16="http://schemas.microsoft.com/office/drawing/2014/main" id="{BA16333B-20E3-692E-13B2-285F7F6ADF31}"/>
                  </a:ext>
                </a:extLst>
              </p:cNvPr>
              <p:cNvGrpSpPr/>
              <p:nvPr/>
            </p:nvGrpSpPr>
            <p:grpSpPr>
              <a:xfrm>
                <a:off x="13409519" y="4242607"/>
                <a:ext cx="460518" cy="799582"/>
                <a:chOff x="13409519" y="4242607"/>
                <a:chExt cx="460518" cy="799582"/>
              </a:xfrm>
              <a:noFill/>
            </p:grpSpPr>
            <p:sp>
              <p:nvSpPr>
                <p:cNvPr id="46" name="Freeform 1185">
                  <a:extLst>
                    <a:ext uri="{FF2B5EF4-FFF2-40B4-BE49-F238E27FC236}">
                      <a16:creationId xmlns:a16="http://schemas.microsoft.com/office/drawing/2014/main" id="{58515085-90D5-EBA0-09F6-6C8A457D3AFC}"/>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7" name="Freeform 1186">
                  <a:extLst>
                    <a:ext uri="{FF2B5EF4-FFF2-40B4-BE49-F238E27FC236}">
                      <a16:creationId xmlns:a16="http://schemas.microsoft.com/office/drawing/2014/main" id="{7CEB2371-9553-5CB6-D555-A21380444AA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8" name="Freeform 1187">
                  <a:extLst>
                    <a:ext uri="{FF2B5EF4-FFF2-40B4-BE49-F238E27FC236}">
                      <a16:creationId xmlns:a16="http://schemas.microsoft.com/office/drawing/2014/main" id="{C8D05574-CC16-3DB0-A7B5-69E2DB49CCCF}"/>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2" name="Graphic 503">
                <a:extLst>
                  <a:ext uri="{FF2B5EF4-FFF2-40B4-BE49-F238E27FC236}">
                    <a16:creationId xmlns:a16="http://schemas.microsoft.com/office/drawing/2014/main" id="{D355D337-4D11-39D8-972D-0B363620B752}"/>
                  </a:ext>
                </a:extLst>
              </p:cNvPr>
              <p:cNvGrpSpPr/>
              <p:nvPr/>
            </p:nvGrpSpPr>
            <p:grpSpPr>
              <a:xfrm>
                <a:off x="12846663" y="4242733"/>
                <a:ext cx="462169" cy="799457"/>
                <a:chOff x="12846663" y="4242733"/>
                <a:chExt cx="462169" cy="799457"/>
              </a:xfrm>
              <a:noFill/>
            </p:grpSpPr>
            <p:sp>
              <p:nvSpPr>
                <p:cNvPr id="43" name="Freeform 1189">
                  <a:extLst>
                    <a:ext uri="{FF2B5EF4-FFF2-40B4-BE49-F238E27FC236}">
                      <a16:creationId xmlns:a16="http://schemas.microsoft.com/office/drawing/2014/main" id="{FA622EEE-6FF5-4E9A-4B68-ED30A6AA416F}"/>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4" name="Freeform 1190">
                  <a:extLst>
                    <a:ext uri="{FF2B5EF4-FFF2-40B4-BE49-F238E27FC236}">
                      <a16:creationId xmlns:a16="http://schemas.microsoft.com/office/drawing/2014/main" id="{943273E5-AA28-C87D-5FC7-504694833AF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5" name="Freeform 1191">
                  <a:extLst>
                    <a:ext uri="{FF2B5EF4-FFF2-40B4-BE49-F238E27FC236}">
                      <a16:creationId xmlns:a16="http://schemas.microsoft.com/office/drawing/2014/main" id="{1C7BA7DE-87EA-DFA0-B8CF-109A232A5ABA}"/>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31" name="Graphic 503">
              <a:extLst>
                <a:ext uri="{FF2B5EF4-FFF2-40B4-BE49-F238E27FC236}">
                  <a16:creationId xmlns:a16="http://schemas.microsoft.com/office/drawing/2014/main" id="{F0E1331C-1021-FEE1-B54D-88ADF51D1094}"/>
                </a:ext>
              </a:extLst>
            </p:cNvPr>
            <p:cNvGrpSpPr/>
            <p:nvPr/>
          </p:nvGrpSpPr>
          <p:grpSpPr>
            <a:xfrm>
              <a:off x="13086001" y="3911411"/>
              <a:ext cx="602471" cy="728577"/>
              <a:chOff x="13086001" y="3911411"/>
              <a:chExt cx="602471" cy="728577"/>
            </a:xfrm>
            <a:noFill/>
          </p:grpSpPr>
          <p:sp>
            <p:nvSpPr>
              <p:cNvPr id="32" name="Freeform 1193">
                <a:extLst>
                  <a:ext uri="{FF2B5EF4-FFF2-40B4-BE49-F238E27FC236}">
                    <a16:creationId xmlns:a16="http://schemas.microsoft.com/office/drawing/2014/main" id="{70D4093C-BFB6-601B-826B-084BBE598456}"/>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3" name="Freeform 1194">
                <a:extLst>
                  <a:ext uri="{FF2B5EF4-FFF2-40B4-BE49-F238E27FC236}">
                    <a16:creationId xmlns:a16="http://schemas.microsoft.com/office/drawing/2014/main" id="{03B03626-BE8B-528F-8A37-482A5713E28E}"/>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4" name="Freeform 1195">
                <a:extLst>
                  <a:ext uri="{FF2B5EF4-FFF2-40B4-BE49-F238E27FC236}">
                    <a16:creationId xmlns:a16="http://schemas.microsoft.com/office/drawing/2014/main" id="{B751B320-063D-C09B-66C6-D8162C82B59F}"/>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5" name="Freeform 1196">
                <a:extLst>
                  <a:ext uri="{FF2B5EF4-FFF2-40B4-BE49-F238E27FC236}">
                    <a16:creationId xmlns:a16="http://schemas.microsoft.com/office/drawing/2014/main" id="{ABE62A41-3BF6-80A1-C4F6-8B9E5EDB837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6" name="Freeform 1197">
                <a:extLst>
                  <a:ext uri="{FF2B5EF4-FFF2-40B4-BE49-F238E27FC236}">
                    <a16:creationId xmlns:a16="http://schemas.microsoft.com/office/drawing/2014/main" id="{8D2A6B36-6A24-8E84-220A-0CEA706BF2B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7" name="Graphic 503">
                <a:extLst>
                  <a:ext uri="{FF2B5EF4-FFF2-40B4-BE49-F238E27FC236}">
                    <a16:creationId xmlns:a16="http://schemas.microsoft.com/office/drawing/2014/main" id="{62459BC9-0B94-FD00-FEEC-B9C8EAECD7CB}"/>
                  </a:ext>
                </a:extLst>
              </p:cNvPr>
              <p:cNvGrpSpPr/>
              <p:nvPr/>
            </p:nvGrpSpPr>
            <p:grpSpPr>
              <a:xfrm>
                <a:off x="13185037" y="4244381"/>
                <a:ext cx="260795" cy="257144"/>
                <a:chOff x="13185037" y="4244381"/>
                <a:chExt cx="260795" cy="257144"/>
              </a:xfrm>
              <a:noFill/>
            </p:grpSpPr>
            <p:sp>
              <p:nvSpPr>
                <p:cNvPr id="38" name="Freeform 1199">
                  <a:extLst>
                    <a:ext uri="{FF2B5EF4-FFF2-40B4-BE49-F238E27FC236}">
                      <a16:creationId xmlns:a16="http://schemas.microsoft.com/office/drawing/2014/main" id="{CAF8E520-6C5C-626D-D8F2-D4B7C4EA196C}"/>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9" name="Freeform 1200">
                  <a:extLst>
                    <a:ext uri="{FF2B5EF4-FFF2-40B4-BE49-F238E27FC236}">
                      <a16:creationId xmlns:a16="http://schemas.microsoft.com/office/drawing/2014/main" id="{7F8C1179-B2A9-A140-F1B3-18EE344F6BB3}"/>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40" name="Freeform 1201">
                  <a:extLst>
                    <a:ext uri="{FF2B5EF4-FFF2-40B4-BE49-F238E27FC236}">
                      <a16:creationId xmlns:a16="http://schemas.microsoft.com/office/drawing/2014/main" id="{B4F356A8-36BB-FBA4-C6F8-47F19AB12429}"/>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9" name="Graphic 503">
            <a:extLst>
              <a:ext uri="{FF2B5EF4-FFF2-40B4-BE49-F238E27FC236}">
                <a16:creationId xmlns:a16="http://schemas.microsoft.com/office/drawing/2014/main" id="{9F7991F9-B74E-9FD1-7971-3748BC6A0FB9}"/>
              </a:ext>
            </a:extLst>
          </p:cNvPr>
          <p:cNvGrpSpPr/>
          <p:nvPr/>
        </p:nvGrpSpPr>
        <p:grpSpPr>
          <a:xfrm>
            <a:off x="4426295" y="5330866"/>
            <a:ext cx="720000" cy="720000"/>
            <a:chOff x="12846663" y="3911411"/>
            <a:chExt cx="1023375" cy="1130779"/>
          </a:xfrm>
          <a:noFill/>
        </p:grpSpPr>
        <p:grpSp>
          <p:nvGrpSpPr>
            <p:cNvPr id="50" name="Graphic 503">
              <a:extLst>
                <a:ext uri="{FF2B5EF4-FFF2-40B4-BE49-F238E27FC236}">
                  <a16:creationId xmlns:a16="http://schemas.microsoft.com/office/drawing/2014/main" id="{99E72C4C-FFA4-ED7E-8B5A-2BB5C7AC7326}"/>
                </a:ext>
              </a:extLst>
            </p:cNvPr>
            <p:cNvGrpSpPr/>
            <p:nvPr/>
          </p:nvGrpSpPr>
          <p:grpSpPr>
            <a:xfrm>
              <a:off x="12846663" y="4242607"/>
              <a:ext cx="1023375" cy="799582"/>
              <a:chOff x="12846663" y="4242607"/>
              <a:chExt cx="1023375" cy="799582"/>
            </a:xfrm>
            <a:noFill/>
          </p:grpSpPr>
          <p:grpSp>
            <p:nvGrpSpPr>
              <p:cNvPr id="61" name="Graphic 503">
                <a:extLst>
                  <a:ext uri="{FF2B5EF4-FFF2-40B4-BE49-F238E27FC236}">
                    <a16:creationId xmlns:a16="http://schemas.microsoft.com/office/drawing/2014/main" id="{17181EB9-11ED-37FD-11BD-70D26FDD36AA}"/>
                  </a:ext>
                </a:extLst>
              </p:cNvPr>
              <p:cNvGrpSpPr/>
              <p:nvPr/>
            </p:nvGrpSpPr>
            <p:grpSpPr>
              <a:xfrm>
                <a:off x="13409519" y="4242607"/>
                <a:ext cx="460518" cy="799582"/>
                <a:chOff x="13409519" y="4242607"/>
                <a:chExt cx="460518" cy="799582"/>
              </a:xfrm>
              <a:noFill/>
            </p:grpSpPr>
            <p:sp>
              <p:nvSpPr>
                <p:cNvPr id="66" name="Freeform 1185">
                  <a:extLst>
                    <a:ext uri="{FF2B5EF4-FFF2-40B4-BE49-F238E27FC236}">
                      <a16:creationId xmlns:a16="http://schemas.microsoft.com/office/drawing/2014/main" id="{8E90D93F-E93F-0A50-2D2B-22603D7DA7F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7" name="Freeform 1186">
                  <a:extLst>
                    <a:ext uri="{FF2B5EF4-FFF2-40B4-BE49-F238E27FC236}">
                      <a16:creationId xmlns:a16="http://schemas.microsoft.com/office/drawing/2014/main" id="{C9B1CA3E-066D-4BA6-9ABE-613087868722}"/>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8" name="Freeform 1187">
                  <a:extLst>
                    <a:ext uri="{FF2B5EF4-FFF2-40B4-BE49-F238E27FC236}">
                      <a16:creationId xmlns:a16="http://schemas.microsoft.com/office/drawing/2014/main" id="{1C1BB2EF-D730-4E33-D9F5-695DA96D7618}"/>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2" name="Graphic 503">
                <a:extLst>
                  <a:ext uri="{FF2B5EF4-FFF2-40B4-BE49-F238E27FC236}">
                    <a16:creationId xmlns:a16="http://schemas.microsoft.com/office/drawing/2014/main" id="{7A194A18-9B1A-537D-51E2-546CE780093E}"/>
                  </a:ext>
                </a:extLst>
              </p:cNvPr>
              <p:cNvGrpSpPr/>
              <p:nvPr/>
            </p:nvGrpSpPr>
            <p:grpSpPr>
              <a:xfrm>
                <a:off x="12846663" y="4242733"/>
                <a:ext cx="462169" cy="799457"/>
                <a:chOff x="12846663" y="4242733"/>
                <a:chExt cx="462169" cy="799457"/>
              </a:xfrm>
              <a:noFill/>
            </p:grpSpPr>
            <p:sp>
              <p:nvSpPr>
                <p:cNvPr id="63" name="Freeform 1189">
                  <a:extLst>
                    <a:ext uri="{FF2B5EF4-FFF2-40B4-BE49-F238E27FC236}">
                      <a16:creationId xmlns:a16="http://schemas.microsoft.com/office/drawing/2014/main" id="{94AE5DBB-5FEF-733C-858A-BF065D39173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4" name="Freeform 1190">
                  <a:extLst>
                    <a:ext uri="{FF2B5EF4-FFF2-40B4-BE49-F238E27FC236}">
                      <a16:creationId xmlns:a16="http://schemas.microsoft.com/office/drawing/2014/main" id="{ACC0CBC2-1DF7-878D-803C-8A2CEA45CAC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5" name="Freeform 1191">
                  <a:extLst>
                    <a:ext uri="{FF2B5EF4-FFF2-40B4-BE49-F238E27FC236}">
                      <a16:creationId xmlns:a16="http://schemas.microsoft.com/office/drawing/2014/main" id="{E1BF34EF-67CB-062A-79A1-3D4FD3C0E90E}"/>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51" name="Graphic 503">
              <a:extLst>
                <a:ext uri="{FF2B5EF4-FFF2-40B4-BE49-F238E27FC236}">
                  <a16:creationId xmlns:a16="http://schemas.microsoft.com/office/drawing/2014/main" id="{1F46FBDA-E228-AB74-37A0-0C0BC1DC0B0F}"/>
                </a:ext>
              </a:extLst>
            </p:cNvPr>
            <p:cNvGrpSpPr/>
            <p:nvPr/>
          </p:nvGrpSpPr>
          <p:grpSpPr>
            <a:xfrm>
              <a:off x="13086001" y="3911411"/>
              <a:ext cx="602471" cy="728577"/>
              <a:chOff x="13086001" y="3911411"/>
              <a:chExt cx="602471" cy="728577"/>
            </a:xfrm>
            <a:noFill/>
          </p:grpSpPr>
          <p:sp>
            <p:nvSpPr>
              <p:cNvPr id="52" name="Freeform 1193">
                <a:extLst>
                  <a:ext uri="{FF2B5EF4-FFF2-40B4-BE49-F238E27FC236}">
                    <a16:creationId xmlns:a16="http://schemas.microsoft.com/office/drawing/2014/main" id="{EF6F38F1-B0FE-3D9F-4CDC-479CB28C42DC}"/>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3" name="Freeform 1194">
                <a:extLst>
                  <a:ext uri="{FF2B5EF4-FFF2-40B4-BE49-F238E27FC236}">
                    <a16:creationId xmlns:a16="http://schemas.microsoft.com/office/drawing/2014/main" id="{0DF34D57-7D65-ED9F-139B-6C96D86DC090}"/>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4" name="Freeform 1195">
                <a:extLst>
                  <a:ext uri="{FF2B5EF4-FFF2-40B4-BE49-F238E27FC236}">
                    <a16:creationId xmlns:a16="http://schemas.microsoft.com/office/drawing/2014/main" id="{65B83E70-AC02-B417-B209-1C8288152407}"/>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5" name="Freeform 1196">
                <a:extLst>
                  <a:ext uri="{FF2B5EF4-FFF2-40B4-BE49-F238E27FC236}">
                    <a16:creationId xmlns:a16="http://schemas.microsoft.com/office/drawing/2014/main" id="{D23797A6-D0BA-728C-106F-1E9CD67213FD}"/>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6" name="Freeform 1197">
                <a:extLst>
                  <a:ext uri="{FF2B5EF4-FFF2-40B4-BE49-F238E27FC236}">
                    <a16:creationId xmlns:a16="http://schemas.microsoft.com/office/drawing/2014/main" id="{FE535AAF-1D5A-58B3-DCF4-9E5E002EBE5D}"/>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7" name="Graphic 503">
                <a:extLst>
                  <a:ext uri="{FF2B5EF4-FFF2-40B4-BE49-F238E27FC236}">
                    <a16:creationId xmlns:a16="http://schemas.microsoft.com/office/drawing/2014/main" id="{B19E39E0-4FBA-7A07-0399-5207B7D6AD3F}"/>
                  </a:ext>
                </a:extLst>
              </p:cNvPr>
              <p:cNvGrpSpPr/>
              <p:nvPr/>
            </p:nvGrpSpPr>
            <p:grpSpPr>
              <a:xfrm>
                <a:off x="13185037" y="4244381"/>
                <a:ext cx="260795" cy="257144"/>
                <a:chOff x="13185037" y="4244381"/>
                <a:chExt cx="260795" cy="257144"/>
              </a:xfrm>
              <a:noFill/>
            </p:grpSpPr>
            <p:sp>
              <p:nvSpPr>
                <p:cNvPr id="58" name="Freeform 1199">
                  <a:extLst>
                    <a:ext uri="{FF2B5EF4-FFF2-40B4-BE49-F238E27FC236}">
                      <a16:creationId xmlns:a16="http://schemas.microsoft.com/office/drawing/2014/main" id="{23EE7D31-07C6-760A-5112-E3EC8C51217D}"/>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9" name="Freeform 1200">
                  <a:extLst>
                    <a:ext uri="{FF2B5EF4-FFF2-40B4-BE49-F238E27FC236}">
                      <a16:creationId xmlns:a16="http://schemas.microsoft.com/office/drawing/2014/main" id="{4D672FAA-B26C-283D-EF0E-2C2ADE7E8D5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60" name="Freeform 1201">
                  <a:extLst>
                    <a:ext uri="{FF2B5EF4-FFF2-40B4-BE49-F238E27FC236}">
                      <a16:creationId xmlns:a16="http://schemas.microsoft.com/office/drawing/2014/main" id="{3F9FEBE2-267D-A061-3484-9623C0CE500B}"/>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71" name="Text Placeholder 5">
            <a:extLst>
              <a:ext uri="{FF2B5EF4-FFF2-40B4-BE49-F238E27FC236}">
                <a16:creationId xmlns:a16="http://schemas.microsoft.com/office/drawing/2014/main" id="{736E48EB-C8CB-7E6A-ED28-A32668AC34C3}"/>
              </a:ext>
            </a:extLst>
          </p:cNvPr>
          <p:cNvSpPr>
            <a:spLocks noGrp="1"/>
          </p:cNvSpPr>
          <p:nvPr>
            <p:ph type="body" sz="quarter" idx="18"/>
          </p:nvPr>
        </p:nvSpPr>
        <p:spPr>
          <a:xfrm>
            <a:off x="570245" y="3266922"/>
            <a:ext cx="3011155" cy="1049221"/>
          </a:xfrm>
        </p:spPr>
        <p:txBody>
          <a:bodyPr/>
          <a:lstStyle/>
          <a:p>
            <a:pPr algn="ctr"/>
            <a:r>
              <a:rPr lang="en-IE" sz="3600" b="0" dirty="0"/>
              <a:t>Financial Tips</a:t>
            </a:r>
          </a:p>
        </p:txBody>
      </p:sp>
      <p:sp>
        <p:nvSpPr>
          <p:cNvPr id="72" name="Text Placeholder 7">
            <a:extLst>
              <a:ext uri="{FF2B5EF4-FFF2-40B4-BE49-F238E27FC236}">
                <a16:creationId xmlns:a16="http://schemas.microsoft.com/office/drawing/2014/main" id="{9B68A48B-DAB4-25F2-C67C-A6606EE017C1}"/>
              </a:ext>
            </a:extLst>
          </p:cNvPr>
          <p:cNvSpPr>
            <a:spLocks noGrp="1"/>
          </p:cNvSpPr>
          <p:nvPr>
            <p:ph type="body" sz="quarter" idx="19"/>
          </p:nvPr>
        </p:nvSpPr>
        <p:spPr>
          <a:xfrm>
            <a:off x="247021" y="2090541"/>
            <a:ext cx="3200399" cy="385564"/>
          </a:xfrm>
        </p:spPr>
        <p:txBody>
          <a:bodyPr/>
          <a:lstStyle/>
          <a:p>
            <a:pPr marL="308700" algn="ctr"/>
            <a:r>
              <a:rPr lang="en-IE" sz="3400" dirty="0"/>
              <a:t>Untilities &amp; Infrastructure</a:t>
            </a:r>
          </a:p>
        </p:txBody>
      </p:sp>
    </p:spTree>
    <p:extLst>
      <p:ext uri="{BB962C8B-B14F-4D97-AF65-F5344CB8AC3E}">
        <p14:creationId xmlns:p14="http://schemas.microsoft.com/office/powerpoint/2010/main" val="57584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ACF7-6FEE-641C-BA4A-676EDD8038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423AB55-176F-4E6F-15D4-85EC8862F257}"/>
              </a:ext>
            </a:extLst>
          </p:cNvPr>
          <p:cNvSpPr>
            <a:spLocks noGrp="1"/>
          </p:cNvSpPr>
          <p:nvPr>
            <p:ph type="body" sz="quarter" idx="18"/>
          </p:nvPr>
        </p:nvSpPr>
        <p:spPr>
          <a:xfrm>
            <a:off x="8125512" y="1857125"/>
            <a:ext cx="3885513" cy="870198"/>
          </a:xfrm>
        </p:spPr>
        <p:txBody>
          <a:bodyPr/>
          <a:lstStyle/>
          <a:p>
            <a:pPr>
              <a:lnSpc>
                <a:spcPct val="100000"/>
              </a:lnSpc>
            </a:pPr>
            <a:r>
              <a:rPr lang="en-US" sz="3000" dirty="0"/>
              <a:t>Make Sure You Get Them There: </a:t>
            </a:r>
            <a:r>
              <a:rPr lang="en-US" sz="3000" b="0" dirty="0"/>
              <a:t>Access &amp; Transport Costs</a:t>
            </a:r>
            <a:endParaRPr lang="en-IE" b="0" dirty="0"/>
          </a:p>
        </p:txBody>
      </p:sp>
      <p:sp>
        <p:nvSpPr>
          <p:cNvPr id="7" name="Text Placeholder 6">
            <a:extLst>
              <a:ext uri="{FF2B5EF4-FFF2-40B4-BE49-F238E27FC236}">
                <a16:creationId xmlns:a16="http://schemas.microsoft.com/office/drawing/2014/main" id="{B5D39C0F-8CCE-4787-8781-F5A0B07E5355}"/>
              </a:ext>
            </a:extLst>
          </p:cNvPr>
          <p:cNvSpPr>
            <a:spLocks noGrp="1"/>
          </p:cNvSpPr>
          <p:nvPr>
            <p:ph type="body" sz="quarter" idx="19"/>
          </p:nvPr>
        </p:nvSpPr>
        <p:spPr>
          <a:xfrm>
            <a:off x="10622535" y="648333"/>
            <a:ext cx="1197303" cy="319777"/>
          </a:xfrm>
        </p:spPr>
        <p:txBody>
          <a:bodyPr/>
          <a:lstStyle/>
          <a:p>
            <a:r>
              <a:rPr lang="en-IE" sz="7200" dirty="0"/>
              <a:t>06</a:t>
            </a:r>
          </a:p>
        </p:txBody>
      </p:sp>
      <p:sp>
        <p:nvSpPr>
          <p:cNvPr id="9" name="Text Placeholder 8">
            <a:extLst>
              <a:ext uri="{FF2B5EF4-FFF2-40B4-BE49-F238E27FC236}">
                <a16:creationId xmlns:a16="http://schemas.microsoft.com/office/drawing/2014/main" id="{9E4ECD19-08C5-4A38-6A97-D113F8AFB28E}"/>
              </a:ext>
            </a:extLst>
          </p:cNvPr>
          <p:cNvSpPr>
            <a:spLocks noGrp="1"/>
          </p:cNvSpPr>
          <p:nvPr>
            <p:ph type="body" sz="quarter" idx="23"/>
          </p:nvPr>
        </p:nvSpPr>
        <p:spPr>
          <a:xfrm>
            <a:off x="330274" y="3994020"/>
            <a:ext cx="11318801" cy="1248936"/>
          </a:xfrm>
        </p:spPr>
        <p:txBody>
          <a:bodyPr/>
          <a:lstStyle/>
          <a:p>
            <a:r>
              <a:rPr lang="en-US" sz="2400" b="1" dirty="0">
                <a:solidFill>
                  <a:srgbClr val="E96751"/>
                </a:solidFill>
              </a:rPr>
              <a:t>Ensure your guests (and service vehicles) can reach you safely, affordably, and without detours — or risk losing bookings.</a:t>
            </a:r>
          </a:p>
          <a:p>
            <a:r>
              <a:rPr lang="en-US" dirty="0"/>
              <a:t>If guests can’t reach you easily, they won’t book. Good access includes safe roads, clear signage, adequate vehicle parking, and sometimes pathway lighting or shuttle services. Poor access = bad reviews and lower occupancy. You may need to </a:t>
            </a:r>
            <a:r>
              <a:rPr lang="en-US" b="1" dirty="0"/>
              <a:t>level the land, build driveways, or apply for a right-of-way, </a:t>
            </a:r>
            <a:r>
              <a:rPr lang="en-US" dirty="0"/>
              <a:t>which can cost from a few hundred euros to €20,000 or more, depending on the terrain and permissions. Ensuring access is a non-negotiable for operational success.</a:t>
            </a:r>
            <a:endParaRPr lang="en-IE" dirty="0"/>
          </a:p>
        </p:txBody>
      </p:sp>
      <p:pic>
        <p:nvPicPr>
          <p:cNvPr id="8" name="Picture Placeholder 7" descr="A person and person standing next to a car&#10;&#10;AI-generated content may be incorrect.">
            <a:extLst>
              <a:ext uri="{FF2B5EF4-FFF2-40B4-BE49-F238E27FC236}">
                <a16:creationId xmlns:a16="http://schemas.microsoft.com/office/drawing/2014/main" id="{82620886-AFCB-EEC2-7958-92236819DE81}"/>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5974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CAE97-A30F-1708-E65A-75BAB89A084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E549F3B-09CF-5103-A4E8-8B2582CC746B}"/>
              </a:ext>
            </a:extLst>
          </p:cNvPr>
          <p:cNvSpPr>
            <a:spLocks noGrp="1"/>
          </p:cNvSpPr>
          <p:nvPr>
            <p:ph type="body" sz="quarter" idx="18"/>
          </p:nvPr>
        </p:nvSpPr>
        <p:spPr>
          <a:xfrm>
            <a:off x="611891" y="3345951"/>
            <a:ext cx="2982580" cy="1049221"/>
          </a:xfrm>
        </p:spPr>
        <p:txBody>
          <a:bodyPr/>
          <a:lstStyle/>
          <a:p>
            <a:pPr algn="ctr">
              <a:lnSpc>
                <a:spcPct val="100000"/>
              </a:lnSpc>
            </a:pPr>
            <a:r>
              <a:rPr lang="en-US" b="0" dirty="0"/>
              <a:t>Ensuring smooth arrival for guests and logistics.</a:t>
            </a:r>
          </a:p>
          <a:p>
            <a:pPr algn="ctr">
              <a:lnSpc>
                <a:spcPct val="100000"/>
              </a:lnSpc>
            </a:pPr>
            <a:endParaRPr lang="en-IE" sz="3200" dirty="0"/>
          </a:p>
        </p:txBody>
      </p:sp>
      <p:sp>
        <p:nvSpPr>
          <p:cNvPr id="13" name="Text Placeholder 2">
            <a:extLst>
              <a:ext uri="{FF2B5EF4-FFF2-40B4-BE49-F238E27FC236}">
                <a16:creationId xmlns:a16="http://schemas.microsoft.com/office/drawing/2014/main" id="{49C6CEFC-20AC-E64A-8539-632B60E8DA36}"/>
              </a:ext>
            </a:extLst>
          </p:cNvPr>
          <p:cNvSpPr txBox="1">
            <a:spLocks/>
          </p:cNvSpPr>
          <p:nvPr/>
        </p:nvSpPr>
        <p:spPr>
          <a:xfrm>
            <a:off x="4495801" y="196156"/>
            <a:ext cx="7304600"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200" b="1" dirty="0">
                <a:solidFill>
                  <a:srgbClr val="E96751"/>
                </a:solidFill>
              </a:rPr>
              <a:t>Considerations:</a:t>
            </a:r>
            <a:r>
              <a:rPr lang="en-US" sz="2200" dirty="0">
                <a:solidFill>
                  <a:srgbClr val="E96751"/>
                </a:solidFill>
              </a:rPr>
              <a:t> </a:t>
            </a:r>
            <a:r>
              <a:rPr lang="en-US" sz="2200" dirty="0">
                <a:solidFill>
                  <a:srgbClr val="494949"/>
                </a:solidFill>
              </a:rPr>
              <a:t>Consider how guests (and emergency services) will reach the site. It is also vital for construction and maintenance. Many rural sites in Europe are down narrow </a:t>
            </a:r>
            <a:r>
              <a:rPr lang="en-US" sz="2200" b="1" dirty="0">
                <a:solidFill>
                  <a:srgbClr val="494949"/>
                </a:solidFill>
              </a:rPr>
              <a:t>lanes or unpaved roads</a:t>
            </a:r>
            <a:r>
              <a:rPr lang="en-US" sz="2200" dirty="0">
                <a:solidFill>
                  <a:srgbClr val="494949"/>
                </a:solidFill>
              </a:rPr>
              <a:t> – check if upgrades are needed for year-round access.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Evaluate road access, entryways, and parking. </a:t>
            </a:r>
            <a:r>
              <a:rPr lang="en-US" sz="2200" dirty="0">
                <a:solidFill>
                  <a:srgbClr val="494949"/>
                </a:solidFill>
              </a:rPr>
              <a:t>A location with </a:t>
            </a:r>
            <a:r>
              <a:rPr lang="en-US" sz="2200" b="1" dirty="0">
                <a:solidFill>
                  <a:srgbClr val="494949"/>
                </a:solidFill>
              </a:rPr>
              <a:t>good road access </a:t>
            </a:r>
            <a:r>
              <a:rPr lang="en-US" sz="2200" dirty="0">
                <a:solidFill>
                  <a:srgbClr val="494949"/>
                </a:solidFill>
              </a:rPr>
              <a:t>and </a:t>
            </a:r>
            <a:r>
              <a:rPr lang="en-US" sz="2200" b="1" dirty="0">
                <a:solidFill>
                  <a:srgbClr val="494949"/>
                </a:solidFill>
              </a:rPr>
              <a:t>clear signage </a:t>
            </a:r>
            <a:r>
              <a:rPr lang="en-US" sz="2200" dirty="0">
                <a:solidFill>
                  <a:srgbClr val="494949"/>
                </a:solidFill>
              </a:rPr>
              <a:t>enhances guest convenience, whereas a remote site may require building or upgrading private access roads. The site should be </a:t>
            </a:r>
            <a:r>
              <a:rPr lang="en-US" sz="2200" i="1" dirty="0">
                <a:solidFill>
                  <a:srgbClr val="494949"/>
                </a:solidFill>
              </a:rPr>
              <a:t>easily reachable by car with parking</a:t>
            </a:r>
            <a:r>
              <a:rPr lang="en-US" sz="2200" dirty="0">
                <a:solidFill>
                  <a:srgbClr val="494949"/>
                </a:solidFill>
              </a:rPr>
              <a:t> (or even by regular tour buses in popular areas) and have </a:t>
            </a:r>
            <a:r>
              <a:rPr lang="en-US" sz="2200" b="1" dirty="0">
                <a:solidFill>
                  <a:srgbClr val="494949"/>
                </a:solidFill>
              </a:rPr>
              <a:t>safe entry/exit</a:t>
            </a:r>
            <a:r>
              <a:rPr lang="en-US" sz="2200" dirty="0">
                <a:solidFill>
                  <a:srgbClr val="494949"/>
                </a:solidFill>
              </a:rPr>
              <a:t> points.</a:t>
            </a:r>
          </a:p>
          <a:p>
            <a:pPr marL="342900" indent="-342900" fontAlgn="base">
              <a:lnSpc>
                <a:spcPct val="100000"/>
              </a:lnSpc>
              <a:spcAft>
                <a:spcPts val="600"/>
              </a:spcAft>
              <a:buFont typeface="Wingdings" panose="05000000000000000000" pitchFamily="2" charset="2"/>
              <a:buChar char="v"/>
            </a:pPr>
            <a:r>
              <a:rPr lang="en-US" sz="2200" dirty="0">
                <a:solidFill>
                  <a:srgbClr val="494949"/>
                </a:solidFill>
              </a:rPr>
              <a:t>Consider </a:t>
            </a:r>
            <a:r>
              <a:rPr lang="en-US" sz="2200" b="1" dirty="0">
                <a:solidFill>
                  <a:srgbClr val="494949"/>
                </a:solidFill>
              </a:rPr>
              <a:t>accessibility standards: </a:t>
            </a:r>
            <a:r>
              <a:rPr lang="en-US" sz="2200" dirty="0">
                <a:solidFill>
                  <a:srgbClr val="494949"/>
                </a:solidFill>
              </a:rPr>
              <a:t>a welcoming site provides disabled access or at least the ability to navigate with luggage. In remote </a:t>
            </a:r>
            <a:r>
              <a:rPr lang="en-US" sz="2200" b="1" dirty="0">
                <a:solidFill>
                  <a:srgbClr val="E96751"/>
                </a:solidFill>
              </a:rPr>
              <a:t>Iceland</a:t>
            </a:r>
            <a:r>
              <a:rPr lang="en-US" sz="2200" dirty="0">
                <a:solidFill>
                  <a:srgbClr val="494949"/>
                </a:solidFill>
              </a:rPr>
              <a:t> or mountainous </a:t>
            </a:r>
            <a:r>
              <a:rPr lang="en-US" sz="2200" b="1" dirty="0">
                <a:solidFill>
                  <a:srgbClr val="E96751"/>
                </a:solidFill>
              </a:rPr>
              <a:t>Italy</a:t>
            </a:r>
            <a:r>
              <a:rPr lang="en-US" sz="2200" dirty="0">
                <a:solidFill>
                  <a:srgbClr val="494949"/>
                </a:solidFill>
              </a:rPr>
              <a:t>, winter access (snow, heavy rain) might be an issue; in the </a:t>
            </a:r>
            <a:r>
              <a:rPr lang="en-US" sz="2200" b="1" dirty="0">
                <a:solidFill>
                  <a:srgbClr val="E96751"/>
                </a:solidFill>
              </a:rPr>
              <a:t>Netherlands, </a:t>
            </a:r>
            <a:r>
              <a:rPr lang="en-US" sz="2200" dirty="0">
                <a:solidFill>
                  <a:srgbClr val="494949"/>
                </a:solidFill>
              </a:rPr>
              <a:t>consider proximity to main roads or public transport for guests. Difficult or long access routes not only deter guests but also raise construction costs (bringing materials in).</a:t>
            </a:r>
            <a:endParaRPr lang="en-US" sz="2200" dirty="0">
              <a:solidFill>
                <a:srgbClr val="494949"/>
              </a:solidFill>
              <a:latin typeface="+mn-lt"/>
            </a:endParaRPr>
          </a:p>
        </p:txBody>
      </p:sp>
      <p:pic>
        <p:nvPicPr>
          <p:cNvPr id="6" name="Picture Placeholder 5" descr="A building next to a body of water&#10;&#10;AI-generated content may be incorrect.">
            <a:extLst>
              <a:ext uri="{FF2B5EF4-FFF2-40B4-BE49-F238E27FC236}">
                <a16:creationId xmlns:a16="http://schemas.microsoft.com/office/drawing/2014/main" id="{8D180294-D64A-F4D3-7B9A-06D733470B8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BFE96E0-48A2-E7C0-78B3-C9C53240D95D}"/>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46</a:t>
            </a:fld>
            <a:endParaRPr lang="fr-CA" dirty="0"/>
          </a:p>
        </p:txBody>
      </p:sp>
      <p:sp>
        <p:nvSpPr>
          <p:cNvPr id="11" name="Text Placeholder 7">
            <a:extLst>
              <a:ext uri="{FF2B5EF4-FFF2-40B4-BE49-F238E27FC236}">
                <a16:creationId xmlns:a16="http://schemas.microsoft.com/office/drawing/2014/main" id="{D6371355-A6F2-CF81-5360-5B84331E9146}"/>
              </a:ext>
            </a:extLst>
          </p:cNvPr>
          <p:cNvSpPr>
            <a:spLocks noGrp="1"/>
          </p:cNvSpPr>
          <p:nvPr>
            <p:ph type="body" sz="quarter" idx="19"/>
          </p:nvPr>
        </p:nvSpPr>
        <p:spPr>
          <a:xfrm>
            <a:off x="304800" y="2106966"/>
            <a:ext cx="3200399" cy="385564"/>
          </a:xfrm>
        </p:spPr>
        <p:txBody>
          <a:bodyPr/>
          <a:lstStyle/>
          <a:p>
            <a:pPr algn="ctr"/>
            <a:r>
              <a:rPr lang="en-US" sz="3400" b="0" dirty="0"/>
              <a:t>Access, Mobility &amp; Transport</a:t>
            </a:r>
          </a:p>
        </p:txBody>
      </p:sp>
    </p:spTree>
    <p:extLst>
      <p:ext uri="{BB962C8B-B14F-4D97-AF65-F5344CB8AC3E}">
        <p14:creationId xmlns:p14="http://schemas.microsoft.com/office/powerpoint/2010/main" val="75082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D79C-0ED8-F869-CB8B-7653C0898FF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A79B7021-6785-3934-2C2B-F2FFC5388DE4}"/>
              </a:ext>
            </a:extLst>
          </p:cNvPr>
          <p:cNvSpPr txBox="1">
            <a:spLocks/>
          </p:cNvSpPr>
          <p:nvPr/>
        </p:nvSpPr>
        <p:spPr>
          <a:xfrm>
            <a:off x="4326859" y="249437"/>
            <a:ext cx="7381905"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400" b="1" dirty="0">
                <a:solidFill>
                  <a:srgbClr val="E96751"/>
                </a:solidFill>
              </a:rPr>
              <a:t>Costs: </a:t>
            </a:r>
            <a:r>
              <a:rPr lang="en-US" sz="2200" dirty="0">
                <a:solidFill>
                  <a:srgbClr val="494949"/>
                </a:solidFill>
              </a:rPr>
              <a:t>Improving a </a:t>
            </a:r>
            <a:r>
              <a:rPr lang="en-US" sz="2200" b="1" dirty="0">
                <a:solidFill>
                  <a:srgbClr val="494949"/>
                </a:solidFill>
              </a:rPr>
              <a:t>site’s access </a:t>
            </a:r>
            <a:r>
              <a:rPr lang="en-US" sz="2200" dirty="0">
                <a:solidFill>
                  <a:srgbClr val="494949"/>
                </a:solidFill>
              </a:rPr>
              <a:t>can range widely. </a:t>
            </a:r>
          </a:p>
          <a:p>
            <a:pPr marL="342900" indent="-342900" fontAlgn="base">
              <a:lnSpc>
                <a:spcPct val="100000"/>
              </a:lnSpc>
              <a:spcAft>
                <a:spcPts val="600"/>
              </a:spcAft>
              <a:buFont typeface="Wingdings" panose="05000000000000000000" pitchFamily="2" charset="2"/>
              <a:buChar char="v"/>
            </a:pPr>
            <a:r>
              <a:rPr lang="en-US" sz="2200" dirty="0">
                <a:solidFill>
                  <a:srgbClr val="494949"/>
                </a:solidFill>
              </a:rPr>
              <a:t>Laying a </a:t>
            </a:r>
            <a:r>
              <a:rPr lang="en-US" sz="2200" b="1" dirty="0">
                <a:solidFill>
                  <a:srgbClr val="494949"/>
                </a:solidFill>
              </a:rPr>
              <a:t>basic gravel </a:t>
            </a:r>
            <a:r>
              <a:rPr lang="en-US" sz="2200" dirty="0">
                <a:solidFill>
                  <a:srgbClr val="E96751"/>
                </a:solidFill>
                <a:hlinkClick r:id="rId2">
                  <a:extLst>
                    <a:ext uri="{A12FA001-AC4F-418D-AE19-62706E023703}">
                      <ahyp:hlinkClr xmlns:ahyp="http://schemas.microsoft.com/office/drawing/2018/hyperlinkcolor" val="tx"/>
                    </a:ext>
                  </a:extLst>
                </a:hlinkClick>
              </a:rPr>
              <a:t>driveway</a:t>
            </a:r>
            <a:r>
              <a:rPr lang="en-US" sz="2200" b="1" dirty="0">
                <a:solidFill>
                  <a:srgbClr val="494949"/>
                </a:solidFill>
              </a:rPr>
              <a:t> </a:t>
            </a:r>
            <a:r>
              <a:rPr lang="en-US" sz="2200" dirty="0">
                <a:solidFill>
                  <a:srgbClr val="494949"/>
                </a:solidFill>
              </a:rPr>
              <a:t>(100m) might cost </a:t>
            </a:r>
            <a:r>
              <a:rPr lang="en-US" sz="2200" b="1" dirty="0">
                <a:solidFill>
                  <a:srgbClr val="494949"/>
                </a:solidFill>
              </a:rPr>
              <a:t>€5,000–€15,000</a:t>
            </a:r>
            <a:r>
              <a:rPr lang="en-US" sz="2200" dirty="0">
                <a:solidFill>
                  <a:srgbClr val="494949"/>
                </a:solidFill>
              </a:rPr>
              <a:t> depending on terrain, so factor this into your budget if the site is off the beaten path. Building a small bridge or reinforcing a steep slope could cost </a:t>
            </a:r>
            <a:r>
              <a:rPr lang="en-US" sz="2200" b="1" dirty="0">
                <a:solidFill>
                  <a:srgbClr val="494949"/>
                </a:solidFill>
              </a:rPr>
              <a:t>tens of thousands</a:t>
            </a:r>
            <a:r>
              <a:rPr lang="en-US" sz="2200" dirty="0">
                <a:solidFill>
                  <a:srgbClr val="494949"/>
                </a:solidFill>
              </a:rPr>
              <a:t>.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Infrastructure costs </a:t>
            </a:r>
            <a:r>
              <a:rPr lang="en-US" sz="2200" dirty="0">
                <a:solidFill>
                  <a:srgbClr val="494949"/>
                </a:solidFill>
              </a:rPr>
              <a:t>for a small glamping site (e.g. roads, paths, utilities) often total </a:t>
            </a:r>
            <a:r>
              <a:rPr lang="en-US" sz="2200" b="1" dirty="0">
                <a:solidFill>
                  <a:srgbClr val="494949"/>
                </a:solidFill>
              </a:rPr>
              <a:t>€60,000–€120,000</a:t>
            </a:r>
            <a:r>
              <a:rPr lang="en-US" sz="2200" dirty="0">
                <a:solidFill>
                  <a:srgbClr val="494949"/>
                </a:solidFill>
              </a:rPr>
              <a:t> for a </a:t>
            </a:r>
            <a:r>
              <a:rPr lang="en-US" sz="2200" dirty="0">
                <a:solidFill>
                  <a:srgbClr val="87A66E"/>
                </a:solidFill>
                <a:hlinkClick r:id="rId3">
                  <a:extLst>
                    <a:ext uri="{A12FA001-AC4F-418D-AE19-62706E023703}">
                      <ahyp:hlinkClr xmlns:ahyp="http://schemas.microsoft.com/office/drawing/2018/hyperlinkcolor" val="tx"/>
                    </a:ext>
                  </a:extLst>
                </a:hlinkClick>
              </a:rPr>
              <a:t>few </a:t>
            </a:r>
            <a:r>
              <a:rPr lang="en-US" sz="2200" dirty="0">
                <a:solidFill>
                  <a:srgbClr val="E96751"/>
                </a:solidFill>
                <a:hlinkClick r:id="rId3">
                  <a:extLst>
                    <a:ext uri="{A12FA001-AC4F-418D-AE19-62706E023703}">
                      <ahyp:hlinkClr xmlns:ahyp="http://schemas.microsoft.com/office/drawing/2018/hyperlinkcolor" val="tx"/>
                    </a:ext>
                  </a:extLst>
                </a:hlinkClick>
              </a:rPr>
              <a:t>units</a:t>
            </a:r>
            <a:r>
              <a:rPr lang="en-US" sz="2200" dirty="0">
                <a:solidFill>
                  <a:srgbClr val="494949"/>
                </a:solidFill>
              </a:rPr>
              <a:t>, especially </a:t>
            </a:r>
            <a:r>
              <a:rPr lang="en-US" sz="2200" i="1" dirty="0">
                <a:solidFill>
                  <a:srgbClr val="494949"/>
                </a:solidFill>
              </a:rPr>
              <a:t>“depending on the availability of existing services and access.”</a:t>
            </a:r>
            <a:r>
              <a:rPr lang="en-US" sz="2200" dirty="0">
                <a:solidFill>
                  <a:srgbClr val="494949"/>
                </a:solidFill>
              </a:rPr>
              <a:t> </a:t>
            </a:r>
          </a:p>
          <a:p>
            <a:pPr marL="342900" indent="-342900" fontAlgn="base">
              <a:lnSpc>
                <a:spcPct val="100000"/>
              </a:lnSpc>
              <a:spcAft>
                <a:spcPts val="600"/>
              </a:spcAft>
              <a:buFont typeface="Wingdings" panose="05000000000000000000" pitchFamily="2" charset="2"/>
              <a:buChar char="v"/>
            </a:pPr>
            <a:r>
              <a:rPr lang="en-US" sz="2200" b="1" dirty="0">
                <a:solidFill>
                  <a:srgbClr val="3B7F81"/>
                </a:solidFill>
              </a:rPr>
              <a:t>For example</a:t>
            </a:r>
            <a:r>
              <a:rPr lang="en-US" sz="2200" dirty="0">
                <a:solidFill>
                  <a:srgbClr val="3B7F81"/>
                </a:solidFill>
              </a:rPr>
              <a:t>, </a:t>
            </a:r>
            <a:r>
              <a:rPr lang="en-US" sz="2200" dirty="0">
                <a:solidFill>
                  <a:srgbClr val="494949"/>
                </a:solidFill>
              </a:rPr>
              <a:t>if an existing farm road is present, costs are low; if you must cut a new road or widen a lane (common in Ireland’s countryside), expect higher expenses.</a:t>
            </a:r>
          </a:p>
          <a:p>
            <a:pPr marL="342900" indent="-342900" fontAlgn="base">
              <a:lnSpc>
                <a:spcPct val="100000"/>
              </a:lnSpc>
              <a:spcAft>
                <a:spcPts val="600"/>
              </a:spcAft>
              <a:buFont typeface="Wingdings" panose="05000000000000000000" pitchFamily="2" charset="2"/>
              <a:buChar char="v"/>
            </a:pPr>
            <a:r>
              <a:rPr lang="en-US" sz="2200" dirty="0">
                <a:solidFill>
                  <a:srgbClr val="494949"/>
                </a:solidFill>
              </a:rPr>
              <a:t>Also evaluate proximity to </a:t>
            </a:r>
            <a:r>
              <a:rPr lang="en-US" sz="2200" b="1" dirty="0">
                <a:solidFill>
                  <a:srgbClr val="494949"/>
                </a:solidFill>
              </a:rPr>
              <a:t>transportation hubs or attractions </a:t>
            </a:r>
            <a:r>
              <a:rPr lang="en-US" sz="2200" dirty="0">
                <a:solidFill>
                  <a:srgbClr val="494949"/>
                </a:solidFill>
              </a:rPr>
              <a:t>– being reasonably close to airports, highways, or popular tourist sites can widen your market. </a:t>
            </a:r>
          </a:p>
          <a:p>
            <a:pPr marL="342900" indent="-342900" fontAlgn="base">
              <a:lnSpc>
                <a:spcPct val="100000"/>
              </a:lnSpc>
              <a:spcAft>
                <a:spcPts val="600"/>
              </a:spcAft>
              <a:buFont typeface="Wingdings" panose="05000000000000000000" pitchFamily="2" charset="2"/>
              <a:buChar char="v"/>
            </a:pPr>
            <a:endParaRPr lang="en-US" sz="1000" dirty="0">
              <a:solidFill>
                <a:srgbClr val="494949"/>
              </a:solidFill>
            </a:endParaRPr>
          </a:p>
        </p:txBody>
      </p:sp>
      <p:pic>
        <p:nvPicPr>
          <p:cNvPr id="6" name="Picture Placeholder 5" descr="A house in the woods&#10;&#10;AI-generated content may be incorrect.">
            <a:extLst>
              <a:ext uri="{FF2B5EF4-FFF2-40B4-BE49-F238E27FC236}">
                <a16:creationId xmlns:a16="http://schemas.microsoft.com/office/drawing/2014/main" id="{71477B2F-48DB-91AC-525A-B088614AA789}"/>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7F7C9874-BEE3-2DE5-8320-EEE4E2471DB1}"/>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47</a:t>
            </a:fld>
            <a:endParaRPr lang="fr-CA" dirty="0"/>
          </a:p>
        </p:txBody>
      </p:sp>
      <p:pic>
        <p:nvPicPr>
          <p:cNvPr id="9" name="Picture 8">
            <a:extLst>
              <a:ext uri="{FF2B5EF4-FFF2-40B4-BE49-F238E27FC236}">
                <a16:creationId xmlns:a16="http://schemas.microsoft.com/office/drawing/2014/main" id="{02C094D9-97D7-4495-30D4-D8074AA0CB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855505"/>
            <a:ext cx="850589" cy="846711"/>
          </a:xfrm>
          <a:prstGeom prst="rect">
            <a:avLst/>
          </a:prstGeom>
        </p:spPr>
      </p:pic>
      <p:sp>
        <p:nvSpPr>
          <p:cNvPr id="2" name="TextBox 1">
            <a:extLst>
              <a:ext uri="{FF2B5EF4-FFF2-40B4-BE49-F238E27FC236}">
                <a16:creationId xmlns:a16="http://schemas.microsoft.com/office/drawing/2014/main" id="{52741711-6B07-FA0C-0438-3B71BBC54A1C}"/>
              </a:ext>
            </a:extLst>
          </p:cNvPr>
          <p:cNvSpPr txBox="1"/>
          <p:nvPr/>
        </p:nvSpPr>
        <p:spPr>
          <a:xfrm>
            <a:off x="1021864" y="5808218"/>
            <a:ext cx="3873986" cy="664284"/>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6">
                <a:extLst>
                  <a:ext uri="{A12FA001-AC4F-418D-AE19-62706E023703}">
                    <ahyp:hlinkClr xmlns:ahyp="http://schemas.microsoft.com/office/drawing/2018/hyperlinkcolor" val="tx"/>
                  </a:ext>
                </a:extLst>
              </a:hlinkClick>
            </a:endParaRPr>
          </a:p>
          <a:p>
            <a:r>
              <a:rPr lang="en-US" dirty="0">
                <a:solidFill>
                  <a:srgbClr val="00B0F0"/>
                </a:solidFill>
                <a:hlinkClick r:id="rId3">
                  <a:extLst>
                    <a:ext uri="{A12FA001-AC4F-418D-AE19-62706E023703}">
                      <ahyp:hlinkClr xmlns:ahyp="http://schemas.microsoft.com/office/drawing/2018/hyperlinkcolor" val="tx"/>
                    </a:ext>
                  </a:extLst>
                </a:hlinkClick>
              </a:rPr>
              <a:t>How To Set Up A Glamping Business</a:t>
            </a:r>
            <a:endParaRPr lang="en-US" dirty="0">
              <a:solidFill>
                <a:srgbClr val="00B0F0"/>
              </a:solidFill>
            </a:endParaRPr>
          </a:p>
        </p:txBody>
      </p:sp>
      <p:sp>
        <p:nvSpPr>
          <p:cNvPr id="10" name="Text Placeholder 6">
            <a:extLst>
              <a:ext uri="{FF2B5EF4-FFF2-40B4-BE49-F238E27FC236}">
                <a16:creationId xmlns:a16="http://schemas.microsoft.com/office/drawing/2014/main" id="{9FE0C9D3-4AB4-E03B-1978-2239BD52175B}"/>
              </a:ext>
            </a:extLst>
          </p:cNvPr>
          <p:cNvSpPr>
            <a:spLocks noGrp="1"/>
          </p:cNvSpPr>
          <p:nvPr>
            <p:ph type="body" sz="quarter" idx="18"/>
          </p:nvPr>
        </p:nvSpPr>
        <p:spPr>
          <a:xfrm>
            <a:off x="611891" y="3218260"/>
            <a:ext cx="2982580" cy="1049221"/>
          </a:xfrm>
        </p:spPr>
        <p:txBody>
          <a:bodyPr/>
          <a:lstStyle/>
          <a:p>
            <a:pPr algn="ctr">
              <a:lnSpc>
                <a:spcPct val="100000"/>
              </a:lnSpc>
            </a:pPr>
            <a:r>
              <a:rPr lang="en-US" dirty="0"/>
              <a:t>Spend Smart: </a:t>
            </a:r>
            <a:r>
              <a:rPr lang="en-US" b="0" dirty="0"/>
              <a:t>The True Cost of Access &amp; Infrastructure</a:t>
            </a:r>
            <a:endParaRPr lang="en-IE" dirty="0"/>
          </a:p>
        </p:txBody>
      </p:sp>
      <p:sp>
        <p:nvSpPr>
          <p:cNvPr id="7" name="Text Placeholder 7">
            <a:extLst>
              <a:ext uri="{FF2B5EF4-FFF2-40B4-BE49-F238E27FC236}">
                <a16:creationId xmlns:a16="http://schemas.microsoft.com/office/drawing/2014/main" id="{C5866E45-E16D-6211-10D6-CC354960682E}"/>
              </a:ext>
            </a:extLst>
          </p:cNvPr>
          <p:cNvSpPr>
            <a:spLocks noGrp="1"/>
          </p:cNvSpPr>
          <p:nvPr>
            <p:ph type="body" sz="quarter" idx="19"/>
          </p:nvPr>
        </p:nvSpPr>
        <p:spPr>
          <a:xfrm>
            <a:off x="391600" y="2106966"/>
            <a:ext cx="3200399" cy="385564"/>
          </a:xfrm>
        </p:spPr>
        <p:txBody>
          <a:bodyPr/>
          <a:lstStyle/>
          <a:p>
            <a:pPr algn="ctr"/>
            <a:r>
              <a:rPr lang="en-US" sz="3400" b="0" dirty="0"/>
              <a:t>Access, Mobility &amp; Transport</a:t>
            </a:r>
          </a:p>
        </p:txBody>
      </p:sp>
    </p:spTree>
    <p:extLst>
      <p:ext uri="{BB962C8B-B14F-4D97-AF65-F5344CB8AC3E}">
        <p14:creationId xmlns:p14="http://schemas.microsoft.com/office/powerpoint/2010/main" val="389130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FB633-5DD6-518A-7C93-7F5F14CFF6F1}"/>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5A7617E-0ED8-D163-2E54-E451B3D77335}"/>
              </a:ext>
            </a:extLst>
          </p:cNvPr>
          <p:cNvSpPr txBox="1">
            <a:spLocks/>
          </p:cNvSpPr>
          <p:nvPr/>
        </p:nvSpPr>
        <p:spPr>
          <a:xfrm>
            <a:off x="4882770" y="638315"/>
            <a:ext cx="6988938"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ü"/>
            </a:pPr>
            <a:r>
              <a:rPr lang="en-US" sz="2400" b="1" i="1" dirty="0">
                <a:solidFill>
                  <a:srgbClr val="3B7F81"/>
                </a:solidFill>
              </a:rPr>
              <a:t>Financial Tip: </a:t>
            </a:r>
            <a:r>
              <a:rPr lang="en-US" sz="2000" b="1" dirty="0">
                <a:solidFill>
                  <a:srgbClr val="494949"/>
                </a:solidFill>
              </a:rPr>
              <a:t>Leverage existing infrastructure</a:t>
            </a:r>
            <a:r>
              <a:rPr lang="en-US" sz="2000" dirty="0">
                <a:solidFill>
                  <a:srgbClr val="494949"/>
                </a:solidFill>
              </a:rPr>
              <a:t> whenever possible. Choosing a plot that already has an access lane, or an existing farm track can save a significant amount of money. If you need new access, consult local authorities about grants or cost-sharing options. Some regions (like rural parts of Ireland or Slovenia) may have development funds to improve tourist infrastructure. Additionally, consider installing signage along main roads (at a modest cost of €200–€500) to help guests easily and safely locate the site.</a:t>
            </a:r>
            <a:endParaRPr lang="en-US" sz="2000" b="1" i="1" dirty="0">
              <a:solidFill>
                <a:srgbClr val="494949"/>
              </a:solidFill>
            </a:endParaRPr>
          </a:p>
          <a:p>
            <a:pPr marL="342900" indent="-342900" fontAlgn="base">
              <a:lnSpc>
                <a:spcPct val="100000"/>
              </a:lnSpc>
              <a:spcAft>
                <a:spcPts val="600"/>
              </a:spcAft>
              <a:buFont typeface="Wingdings" panose="05000000000000000000" pitchFamily="2" charset="2"/>
              <a:buChar char="ü"/>
            </a:pPr>
            <a:endParaRPr lang="en-US" sz="2000" b="1" i="1" dirty="0">
              <a:solidFill>
                <a:srgbClr val="494949"/>
              </a:solidFill>
            </a:endParaRPr>
          </a:p>
          <a:p>
            <a:pPr marL="342900" indent="-342900" fontAlgn="base">
              <a:lnSpc>
                <a:spcPct val="100000"/>
              </a:lnSpc>
              <a:spcAft>
                <a:spcPts val="600"/>
              </a:spcAft>
              <a:buFont typeface="Wingdings" panose="05000000000000000000" pitchFamily="2" charset="2"/>
              <a:buChar char="ü"/>
            </a:pPr>
            <a:r>
              <a:rPr lang="en-US" sz="2400" b="1" i="1" dirty="0">
                <a:solidFill>
                  <a:srgbClr val="3B7F81"/>
                </a:solidFill>
              </a:rPr>
              <a:t>Financial Tip: </a:t>
            </a:r>
            <a:r>
              <a:rPr lang="en-US" sz="2000" b="1" dirty="0">
                <a:solidFill>
                  <a:srgbClr val="494949"/>
                </a:solidFill>
              </a:rPr>
              <a:t>Plan for ongoing maintenance </a:t>
            </a:r>
            <a:r>
              <a:rPr lang="en-US" sz="2000" dirty="0">
                <a:solidFill>
                  <a:srgbClr val="494949"/>
                </a:solidFill>
              </a:rPr>
              <a:t>of access routes (snow clearing, grading, signage) and consider </a:t>
            </a:r>
            <a:r>
              <a:rPr lang="en-US" sz="2000" b="1" dirty="0">
                <a:solidFill>
                  <a:srgbClr val="494949"/>
                </a:solidFill>
              </a:rPr>
              <a:t>transport solutions </a:t>
            </a:r>
            <a:r>
              <a:rPr lang="en-US" sz="2000" dirty="0">
                <a:solidFill>
                  <a:srgbClr val="494949"/>
                </a:solidFill>
              </a:rPr>
              <a:t>(like shuttle services) if the site is very remote. Investing in </a:t>
            </a:r>
            <a:r>
              <a:rPr lang="en-US" sz="2000" b="1" dirty="0">
                <a:solidFill>
                  <a:srgbClr val="494949"/>
                </a:solidFill>
              </a:rPr>
              <a:t>reliable access </a:t>
            </a:r>
            <a:r>
              <a:rPr lang="en-US" sz="2000" dirty="0">
                <a:solidFill>
                  <a:srgbClr val="494949"/>
                </a:solidFill>
              </a:rPr>
              <a:t>upfront prevents guest dissatisfaction and costly last-minute fixes later.</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triangular shaped house with a triangular roof&#10;&#10;AI-generated content may be incorrect.">
            <a:extLst>
              <a:ext uri="{FF2B5EF4-FFF2-40B4-BE49-F238E27FC236}">
                <a16:creationId xmlns:a16="http://schemas.microsoft.com/office/drawing/2014/main" id="{6CC3CB73-8395-C965-D502-B6515A28F7C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1C9B869F-1D38-E804-9C9F-EFB9B25C12FD}"/>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48</a:t>
            </a:fld>
            <a:endParaRPr lang="fr-CA" dirty="0"/>
          </a:p>
        </p:txBody>
      </p:sp>
      <p:grpSp>
        <p:nvGrpSpPr>
          <p:cNvPr id="2" name="Graphic 503">
            <a:extLst>
              <a:ext uri="{FF2B5EF4-FFF2-40B4-BE49-F238E27FC236}">
                <a16:creationId xmlns:a16="http://schemas.microsoft.com/office/drawing/2014/main" id="{98375035-43A1-BA7D-AF0B-E4241EBD62AB}"/>
              </a:ext>
            </a:extLst>
          </p:cNvPr>
          <p:cNvGrpSpPr/>
          <p:nvPr/>
        </p:nvGrpSpPr>
        <p:grpSpPr>
          <a:xfrm>
            <a:off x="4411950" y="1135254"/>
            <a:ext cx="720000" cy="720000"/>
            <a:chOff x="12846663" y="3911411"/>
            <a:chExt cx="1023375" cy="1130779"/>
          </a:xfrm>
          <a:noFill/>
        </p:grpSpPr>
        <p:grpSp>
          <p:nvGrpSpPr>
            <p:cNvPr id="5" name="Graphic 503">
              <a:extLst>
                <a:ext uri="{FF2B5EF4-FFF2-40B4-BE49-F238E27FC236}">
                  <a16:creationId xmlns:a16="http://schemas.microsoft.com/office/drawing/2014/main" id="{8E1E17C6-EE50-C936-69AE-2C99CD86B7B0}"/>
                </a:ext>
              </a:extLst>
            </p:cNvPr>
            <p:cNvGrpSpPr/>
            <p:nvPr/>
          </p:nvGrpSpPr>
          <p:grpSpPr>
            <a:xfrm>
              <a:off x="12846663" y="4242607"/>
              <a:ext cx="1023375" cy="799582"/>
              <a:chOff x="12846663" y="4242607"/>
              <a:chExt cx="1023375" cy="799582"/>
            </a:xfrm>
            <a:noFill/>
          </p:grpSpPr>
          <p:grpSp>
            <p:nvGrpSpPr>
              <p:cNvPr id="19" name="Graphic 503">
                <a:extLst>
                  <a:ext uri="{FF2B5EF4-FFF2-40B4-BE49-F238E27FC236}">
                    <a16:creationId xmlns:a16="http://schemas.microsoft.com/office/drawing/2014/main" id="{EAD9FAB8-6EBC-EBDC-2354-8BE064C00629}"/>
                  </a:ext>
                </a:extLst>
              </p:cNvPr>
              <p:cNvGrpSpPr/>
              <p:nvPr/>
            </p:nvGrpSpPr>
            <p:grpSpPr>
              <a:xfrm>
                <a:off x="13409519" y="4242607"/>
                <a:ext cx="460518" cy="799582"/>
                <a:chOff x="13409519" y="4242607"/>
                <a:chExt cx="460518" cy="799582"/>
              </a:xfrm>
              <a:noFill/>
            </p:grpSpPr>
            <p:sp>
              <p:nvSpPr>
                <p:cNvPr id="24" name="Freeform 1185">
                  <a:extLst>
                    <a:ext uri="{FF2B5EF4-FFF2-40B4-BE49-F238E27FC236}">
                      <a16:creationId xmlns:a16="http://schemas.microsoft.com/office/drawing/2014/main" id="{54E37F17-2757-A826-ABCD-9AA74DB057C5}"/>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5" name="Freeform 1186">
                  <a:extLst>
                    <a:ext uri="{FF2B5EF4-FFF2-40B4-BE49-F238E27FC236}">
                      <a16:creationId xmlns:a16="http://schemas.microsoft.com/office/drawing/2014/main" id="{14D3A4A5-4E87-9482-5057-BB8FE052480A}"/>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6" name="Freeform 1187">
                  <a:extLst>
                    <a:ext uri="{FF2B5EF4-FFF2-40B4-BE49-F238E27FC236}">
                      <a16:creationId xmlns:a16="http://schemas.microsoft.com/office/drawing/2014/main" id="{1EA52C85-3DF9-3097-2C5F-EC92C5A850AC}"/>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0" name="Graphic 503">
                <a:extLst>
                  <a:ext uri="{FF2B5EF4-FFF2-40B4-BE49-F238E27FC236}">
                    <a16:creationId xmlns:a16="http://schemas.microsoft.com/office/drawing/2014/main" id="{66474F6A-024D-18EF-2773-9DE46AA0FA9A}"/>
                  </a:ext>
                </a:extLst>
              </p:cNvPr>
              <p:cNvGrpSpPr/>
              <p:nvPr/>
            </p:nvGrpSpPr>
            <p:grpSpPr>
              <a:xfrm>
                <a:off x="12846663" y="4242733"/>
                <a:ext cx="462169" cy="799457"/>
                <a:chOff x="12846663" y="4242733"/>
                <a:chExt cx="462169" cy="799457"/>
              </a:xfrm>
              <a:noFill/>
            </p:grpSpPr>
            <p:sp>
              <p:nvSpPr>
                <p:cNvPr id="21" name="Freeform 1189">
                  <a:extLst>
                    <a:ext uri="{FF2B5EF4-FFF2-40B4-BE49-F238E27FC236}">
                      <a16:creationId xmlns:a16="http://schemas.microsoft.com/office/drawing/2014/main" id="{9417E82D-89D9-24B7-7F06-B6B278E672E4}"/>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2" name="Freeform 1190">
                  <a:extLst>
                    <a:ext uri="{FF2B5EF4-FFF2-40B4-BE49-F238E27FC236}">
                      <a16:creationId xmlns:a16="http://schemas.microsoft.com/office/drawing/2014/main" id="{B9BC652D-9E5B-FB01-9C15-94665DEC682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3" name="Freeform 1191">
                  <a:extLst>
                    <a:ext uri="{FF2B5EF4-FFF2-40B4-BE49-F238E27FC236}">
                      <a16:creationId xmlns:a16="http://schemas.microsoft.com/office/drawing/2014/main" id="{383E9D48-2B07-954E-F124-41A29A865C65}"/>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8AAF4B25-D817-12DB-E2ED-C3DE3AC1F48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568E2748-67D6-E15B-4F0D-70340FF0F94C}"/>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0" name="Freeform 1194">
                <a:extLst>
                  <a:ext uri="{FF2B5EF4-FFF2-40B4-BE49-F238E27FC236}">
                    <a16:creationId xmlns:a16="http://schemas.microsoft.com/office/drawing/2014/main" id="{0412A17E-2891-CA53-A2FF-63ED38AEFEE7}"/>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1" name="Freeform 1195">
                <a:extLst>
                  <a:ext uri="{FF2B5EF4-FFF2-40B4-BE49-F238E27FC236}">
                    <a16:creationId xmlns:a16="http://schemas.microsoft.com/office/drawing/2014/main" id="{8F98F2E2-8439-2F41-72FF-C669FC753A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2" name="Freeform 1196">
                <a:extLst>
                  <a:ext uri="{FF2B5EF4-FFF2-40B4-BE49-F238E27FC236}">
                    <a16:creationId xmlns:a16="http://schemas.microsoft.com/office/drawing/2014/main" id="{91813329-5E68-09BB-F8B0-73585366F74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4" name="Freeform 1197">
                <a:extLst>
                  <a:ext uri="{FF2B5EF4-FFF2-40B4-BE49-F238E27FC236}">
                    <a16:creationId xmlns:a16="http://schemas.microsoft.com/office/drawing/2014/main" id="{6D5847A4-9542-B0B4-2EEA-3E25DF0845E5}"/>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5" name="Graphic 503">
                <a:extLst>
                  <a:ext uri="{FF2B5EF4-FFF2-40B4-BE49-F238E27FC236}">
                    <a16:creationId xmlns:a16="http://schemas.microsoft.com/office/drawing/2014/main" id="{28ABC1F4-DE8C-67E3-EF04-F98976C91E22}"/>
                  </a:ext>
                </a:extLst>
              </p:cNvPr>
              <p:cNvGrpSpPr/>
              <p:nvPr/>
            </p:nvGrpSpPr>
            <p:grpSpPr>
              <a:xfrm>
                <a:off x="13185037" y="4244381"/>
                <a:ext cx="260795" cy="257144"/>
                <a:chOff x="13185037" y="4244381"/>
                <a:chExt cx="260795" cy="257144"/>
              </a:xfrm>
              <a:noFill/>
            </p:grpSpPr>
            <p:sp>
              <p:nvSpPr>
                <p:cNvPr id="16" name="Freeform 1199">
                  <a:extLst>
                    <a:ext uri="{FF2B5EF4-FFF2-40B4-BE49-F238E27FC236}">
                      <a16:creationId xmlns:a16="http://schemas.microsoft.com/office/drawing/2014/main" id="{26A2B348-253B-05A9-974E-28D32B1707A4}"/>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7" name="Freeform 1200">
                  <a:extLst>
                    <a:ext uri="{FF2B5EF4-FFF2-40B4-BE49-F238E27FC236}">
                      <a16:creationId xmlns:a16="http://schemas.microsoft.com/office/drawing/2014/main" id="{84DFDA4B-9D07-8B95-D7E5-5C5E7B51DF77}"/>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18" name="Freeform 1201">
                  <a:extLst>
                    <a:ext uri="{FF2B5EF4-FFF2-40B4-BE49-F238E27FC236}">
                      <a16:creationId xmlns:a16="http://schemas.microsoft.com/office/drawing/2014/main" id="{FCE386B5-ED35-9CB8-598A-F9383A334C1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29" name="Text Placeholder 6">
            <a:extLst>
              <a:ext uri="{FF2B5EF4-FFF2-40B4-BE49-F238E27FC236}">
                <a16:creationId xmlns:a16="http://schemas.microsoft.com/office/drawing/2014/main" id="{543414E0-0209-806F-CCF3-E0F66718D5C0}"/>
              </a:ext>
            </a:extLst>
          </p:cNvPr>
          <p:cNvSpPr>
            <a:spLocks noGrp="1"/>
          </p:cNvSpPr>
          <p:nvPr>
            <p:ph type="body" sz="quarter" idx="18"/>
          </p:nvPr>
        </p:nvSpPr>
        <p:spPr>
          <a:xfrm>
            <a:off x="611891" y="3345951"/>
            <a:ext cx="2982580" cy="1049221"/>
          </a:xfrm>
        </p:spPr>
        <p:txBody>
          <a:bodyPr/>
          <a:lstStyle/>
          <a:p>
            <a:pPr algn="ctr">
              <a:lnSpc>
                <a:spcPct val="100000"/>
              </a:lnSpc>
            </a:pPr>
            <a:r>
              <a:rPr lang="en-US" sz="3200" b="0" dirty="0"/>
              <a:t>Financial Tips</a:t>
            </a:r>
          </a:p>
          <a:p>
            <a:pPr algn="ctr">
              <a:lnSpc>
                <a:spcPct val="100000"/>
              </a:lnSpc>
            </a:pPr>
            <a:endParaRPr lang="en-IE" sz="3200" dirty="0"/>
          </a:p>
        </p:txBody>
      </p:sp>
      <p:grpSp>
        <p:nvGrpSpPr>
          <p:cNvPr id="30" name="Graphic 503">
            <a:extLst>
              <a:ext uri="{FF2B5EF4-FFF2-40B4-BE49-F238E27FC236}">
                <a16:creationId xmlns:a16="http://schemas.microsoft.com/office/drawing/2014/main" id="{3BECBC05-90CF-5BBF-0490-5EBD1BE63245}"/>
              </a:ext>
            </a:extLst>
          </p:cNvPr>
          <p:cNvGrpSpPr/>
          <p:nvPr/>
        </p:nvGrpSpPr>
        <p:grpSpPr>
          <a:xfrm>
            <a:off x="4421538" y="4133398"/>
            <a:ext cx="720000" cy="720000"/>
            <a:chOff x="12846663" y="3911411"/>
            <a:chExt cx="1023375" cy="1130779"/>
          </a:xfrm>
          <a:noFill/>
        </p:grpSpPr>
        <p:grpSp>
          <p:nvGrpSpPr>
            <p:cNvPr id="31" name="Graphic 503">
              <a:extLst>
                <a:ext uri="{FF2B5EF4-FFF2-40B4-BE49-F238E27FC236}">
                  <a16:creationId xmlns:a16="http://schemas.microsoft.com/office/drawing/2014/main" id="{6435C0C2-5C86-FEC7-11C6-4F09C2BAC06A}"/>
                </a:ext>
              </a:extLst>
            </p:cNvPr>
            <p:cNvGrpSpPr/>
            <p:nvPr/>
          </p:nvGrpSpPr>
          <p:grpSpPr>
            <a:xfrm>
              <a:off x="12846663" y="4242607"/>
              <a:ext cx="1023375" cy="799582"/>
              <a:chOff x="12846663" y="4242607"/>
              <a:chExt cx="1023375" cy="799582"/>
            </a:xfrm>
            <a:noFill/>
          </p:grpSpPr>
          <p:grpSp>
            <p:nvGrpSpPr>
              <p:cNvPr id="42" name="Graphic 503">
                <a:extLst>
                  <a:ext uri="{FF2B5EF4-FFF2-40B4-BE49-F238E27FC236}">
                    <a16:creationId xmlns:a16="http://schemas.microsoft.com/office/drawing/2014/main" id="{2819DA55-D5C1-86C2-75B8-D9327D16FE4E}"/>
                  </a:ext>
                </a:extLst>
              </p:cNvPr>
              <p:cNvGrpSpPr/>
              <p:nvPr/>
            </p:nvGrpSpPr>
            <p:grpSpPr>
              <a:xfrm>
                <a:off x="13409519" y="4242607"/>
                <a:ext cx="460518" cy="799582"/>
                <a:chOff x="13409519" y="4242607"/>
                <a:chExt cx="460518" cy="799582"/>
              </a:xfrm>
              <a:noFill/>
            </p:grpSpPr>
            <p:sp>
              <p:nvSpPr>
                <p:cNvPr id="47" name="Freeform 1185">
                  <a:extLst>
                    <a:ext uri="{FF2B5EF4-FFF2-40B4-BE49-F238E27FC236}">
                      <a16:creationId xmlns:a16="http://schemas.microsoft.com/office/drawing/2014/main" id="{E0E40862-4FFE-E32B-E09C-5051040A9D74}"/>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F152BBEF-588D-EDA9-534F-32D15E5646AE}"/>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C7F82727-20AE-C63F-F8BC-A52900AA0A7D}"/>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AB6C884D-3D5C-C405-5509-A83C6BE98D8C}"/>
                  </a:ext>
                </a:extLst>
              </p:cNvPr>
              <p:cNvGrpSpPr/>
              <p:nvPr/>
            </p:nvGrpSpPr>
            <p:grpSpPr>
              <a:xfrm>
                <a:off x="12846663" y="4242733"/>
                <a:ext cx="462169" cy="799457"/>
                <a:chOff x="12846663" y="4242733"/>
                <a:chExt cx="462169" cy="799457"/>
              </a:xfrm>
              <a:noFill/>
            </p:grpSpPr>
            <p:sp>
              <p:nvSpPr>
                <p:cNvPr id="44" name="Freeform 1189">
                  <a:extLst>
                    <a:ext uri="{FF2B5EF4-FFF2-40B4-BE49-F238E27FC236}">
                      <a16:creationId xmlns:a16="http://schemas.microsoft.com/office/drawing/2014/main" id="{8AF7AB34-0AE1-53CA-6A9A-900C58E1D1EA}"/>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8AEE1936-7AAC-AC8C-1BC6-77ACBA014BC5}"/>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DFC67BEF-FEFD-E37A-174E-F6D16CD63E3E}"/>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289A22AE-FCE5-57CA-B34B-98D51FBFBDFF}"/>
                </a:ext>
              </a:extLst>
            </p:cNvPr>
            <p:cNvGrpSpPr/>
            <p:nvPr/>
          </p:nvGrpSpPr>
          <p:grpSpPr>
            <a:xfrm>
              <a:off x="13086001" y="3911411"/>
              <a:ext cx="602471" cy="728577"/>
              <a:chOff x="13086001" y="3911411"/>
              <a:chExt cx="602471" cy="728577"/>
            </a:xfrm>
            <a:noFill/>
          </p:grpSpPr>
          <p:sp>
            <p:nvSpPr>
              <p:cNvPr id="33" name="Freeform 1193">
                <a:extLst>
                  <a:ext uri="{FF2B5EF4-FFF2-40B4-BE49-F238E27FC236}">
                    <a16:creationId xmlns:a16="http://schemas.microsoft.com/office/drawing/2014/main" id="{C0C44F39-9433-7806-67D8-E67BB15CD75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27FFDF97-D792-5596-C50D-3B7EF47F4E23}"/>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5" name="Freeform 1195">
                <a:extLst>
                  <a:ext uri="{FF2B5EF4-FFF2-40B4-BE49-F238E27FC236}">
                    <a16:creationId xmlns:a16="http://schemas.microsoft.com/office/drawing/2014/main" id="{9B9A9595-0EE7-0C5E-6513-C4A9FC41DE05}"/>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A00EA74B-6C32-8488-08F1-F96392657A15}"/>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FD4C98FE-3ADD-72F2-63FD-9526EF578F33}"/>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A726D959-AF9E-EB38-B117-F12095A5AB13}"/>
                  </a:ext>
                </a:extLst>
              </p:cNvPr>
              <p:cNvGrpSpPr/>
              <p:nvPr/>
            </p:nvGrpSpPr>
            <p:grpSpPr>
              <a:xfrm>
                <a:off x="13185037" y="4244381"/>
                <a:ext cx="260795" cy="257144"/>
                <a:chOff x="13185037" y="4244381"/>
                <a:chExt cx="260795" cy="257144"/>
              </a:xfrm>
              <a:noFill/>
            </p:grpSpPr>
            <p:sp>
              <p:nvSpPr>
                <p:cNvPr id="39" name="Freeform 1199">
                  <a:extLst>
                    <a:ext uri="{FF2B5EF4-FFF2-40B4-BE49-F238E27FC236}">
                      <a16:creationId xmlns:a16="http://schemas.microsoft.com/office/drawing/2014/main" id="{C0C2ADA7-8333-CB33-4F6C-5B718A17341C}"/>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A2C9566B-1B33-6236-7953-43C4D13CAC3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B578A48D-80DA-49D9-A197-FB48B4EF363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pic>
        <p:nvPicPr>
          <p:cNvPr id="7" name="Picture 6">
            <a:extLst>
              <a:ext uri="{FF2B5EF4-FFF2-40B4-BE49-F238E27FC236}">
                <a16:creationId xmlns:a16="http://schemas.microsoft.com/office/drawing/2014/main" id="{EB6E5727-9B88-BD7A-34EA-7AB423034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36" y="5490849"/>
            <a:ext cx="850589" cy="846711"/>
          </a:xfrm>
          <a:prstGeom prst="rect">
            <a:avLst/>
          </a:prstGeom>
        </p:spPr>
      </p:pic>
      <p:sp>
        <p:nvSpPr>
          <p:cNvPr id="27" name="TextBox 26">
            <a:extLst>
              <a:ext uri="{FF2B5EF4-FFF2-40B4-BE49-F238E27FC236}">
                <a16:creationId xmlns:a16="http://schemas.microsoft.com/office/drawing/2014/main" id="{55E17F45-3DB8-A443-B1AF-CD6ABF230563}"/>
              </a:ext>
            </a:extLst>
          </p:cNvPr>
          <p:cNvSpPr txBox="1"/>
          <p:nvPr/>
        </p:nvSpPr>
        <p:spPr>
          <a:xfrm>
            <a:off x="1053874" y="5443562"/>
            <a:ext cx="3873986" cy="941283"/>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a:p>
            <a:r>
              <a:rPr lang="en-US" dirty="0">
                <a:solidFill>
                  <a:srgbClr val="00B0F0"/>
                </a:solidFill>
                <a:hlinkClick r:id="rId5">
                  <a:extLst>
                    <a:ext uri="{A12FA001-AC4F-418D-AE19-62706E023703}">
                      <ahyp:hlinkClr xmlns:ahyp="http://schemas.microsoft.com/office/drawing/2018/hyperlinkcolor" val="tx"/>
                    </a:ext>
                  </a:extLst>
                </a:hlinkClick>
              </a:rPr>
              <a:t>Glamping Startup Cost 2 - Groundworks, Landscaping and Utilities</a:t>
            </a:r>
            <a:endParaRPr lang="en-US" sz="1600" i="0" dirty="0">
              <a:solidFill>
                <a:srgbClr val="414141"/>
              </a:solidFill>
              <a:effectLst/>
            </a:endParaRPr>
          </a:p>
        </p:txBody>
      </p:sp>
      <p:sp>
        <p:nvSpPr>
          <p:cNvPr id="52" name="Text Placeholder 7">
            <a:extLst>
              <a:ext uri="{FF2B5EF4-FFF2-40B4-BE49-F238E27FC236}">
                <a16:creationId xmlns:a16="http://schemas.microsoft.com/office/drawing/2014/main" id="{D00E4324-DF7D-E550-9AC8-A0D8ACC419A8}"/>
              </a:ext>
            </a:extLst>
          </p:cNvPr>
          <p:cNvSpPr>
            <a:spLocks noGrp="1"/>
          </p:cNvSpPr>
          <p:nvPr>
            <p:ph type="body" sz="quarter" idx="19"/>
          </p:nvPr>
        </p:nvSpPr>
        <p:spPr>
          <a:xfrm>
            <a:off x="304800" y="2106966"/>
            <a:ext cx="3200399" cy="385564"/>
          </a:xfrm>
        </p:spPr>
        <p:txBody>
          <a:bodyPr/>
          <a:lstStyle/>
          <a:p>
            <a:pPr algn="ctr"/>
            <a:r>
              <a:rPr lang="en-US" sz="3400" b="0" dirty="0"/>
              <a:t>Access, Mobility &amp; Transport</a:t>
            </a:r>
          </a:p>
        </p:txBody>
      </p:sp>
    </p:spTree>
    <p:extLst>
      <p:ext uri="{BB962C8B-B14F-4D97-AF65-F5344CB8AC3E}">
        <p14:creationId xmlns:p14="http://schemas.microsoft.com/office/powerpoint/2010/main" val="1454571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EE3C-77DF-7D09-4E24-4FFAEAF1A0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CB0767-EFD7-A22D-2902-B5648276EAF8}"/>
              </a:ext>
            </a:extLst>
          </p:cNvPr>
          <p:cNvSpPr>
            <a:spLocks noGrp="1"/>
          </p:cNvSpPr>
          <p:nvPr>
            <p:ph type="body" sz="quarter" idx="18"/>
          </p:nvPr>
        </p:nvSpPr>
        <p:spPr>
          <a:xfrm>
            <a:off x="7934325" y="1761875"/>
            <a:ext cx="3885513" cy="870198"/>
          </a:xfrm>
        </p:spPr>
        <p:txBody>
          <a:bodyPr/>
          <a:lstStyle/>
          <a:p>
            <a:pPr>
              <a:lnSpc>
                <a:spcPct val="100000"/>
              </a:lnSpc>
            </a:pPr>
            <a:r>
              <a:rPr lang="en-US" sz="3000" dirty="0"/>
              <a:t>Picking the Wrong Land can be Detrimental: </a:t>
            </a:r>
            <a:r>
              <a:rPr lang="en-US" sz="3000" b="0" dirty="0"/>
              <a:t>Terrain, Drainage &amp; Buildability</a:t>
            </a:r>
            <a:endParaRPr lang="en-IE" b="0" dirty="0"/>
          </a:p>
        </p:txBody>
      </p:sp>
      <p:sp>
        <p:nvSpPr>
          <p:cNvPr id="7" name="Text Placeholder 6">
            <a:extLst>
              <a:ext uri="{FF2B5EF4-FFF2-40B4-BE49-F238E27FC236}">
                <a16:creationId xmlns:a16="http://schemas.microsoft.com/office/drawing/2014/main" id="{15A85A57-E5D0-EFEF-009C-CD93AC2258AA}"/>
              </a:ext>
            </a:extLst>
          </p:cNvPr>
          <p:cNvSpPr>
            <a:spLocks noGrp="1"/>
          </p:cNvSpPr>
          <p:nvPr>
            <p:ph type="body" sz="quarter" idx="19"/>
          </p:nvPr>
        </p:nvSpPr>
        <p:spPr>
          <a:xfrm>
            <a:off x="10622535" y="648333"/>
            <a:ext cx="1197303" cy="319777"/>
          </a:xfrm>
        </p:spPr>
        <p:txBody>
          <a:bodyPr/>
          <a:lstStyle/>
          <a:p>
            <a:r>
              <a:rPr lang="en-IE" sz="7200" dirty="0"/>
              <a:t>07</a:t>
            </a:r>
          </a:p>
        </p:txBody>
      </p:sp>
      <p:sp>
        <p:nvSpPr>
          <p:cNvPr id="9" name="Text Placeholder 8">
            <a:extLst>
              <a:ext uri="{FF2B5EF4-FFF2-40B4-BE49-F238E27FC236}">
                <a16:creationId xmlns:a16="http://schemas.microsoft.com/office/drawing/2014/main" id="{107DFAF8-87F2-811E-7BC3-4939DA246A22}"/>
              </a:ext>
            </a:extLst>
          </p:cNvPr>
          <p:cNvSpPr>
            <a:spLocks noGrp="1"/>
          </p:cNvSpPr>
          <p:nvPr>
            <p:ph type="body" sz="quarter" idx="23"/>
          </p:nvPr>
        </p:nvSpPr>
        <p:spPr>
          <a:xfrm>
            <a:off x="330274" y="3994020"/>
            <a:ext cx="11489564" cy="1248936"/>
          </a:xfrm>
        </p:spPr>
        <p:txBody>
          <a:bodyPr/>
          <a:lstStyle/>
          <a:p>
            <a:r>
              <a:rPr lang="en-US" sz="2400" b="1" dirty="0">
                <a:solidFill>
                  <a:srgbClr val="E96751"/>
                </a:solidFill>
              </a:rPr>
              <a:t>Choose build-ready land to avoid costly surprises, such as drainage issues, structural groundwork, or site regrading — always assess the slope, soil, and surface before you invest.</a:t>
            </a:r>
          </a:p>
          <a:p>
            <a:r>
              <a:rPr lang="en-US" dirty="0"/>
              <a:t>Topography and ground conditions have a significant</a:t>
            </a:r>
            <a:r>
              <a:rPr lang="en-US" b="1" dirty="0"/>
              <a:t> impact on your build costs</a:t>
            </a:r>
            <a:r>
              <a:rPr lang="en-US" dirty="0"/>
              <a:t>. Steep slopes, poor drainage, unstable soil, or flood risk can turn a dream location into a financial drain. Site surveys, geotechnical reports, or groundworks can cost </a:t>
            </a:r>
            <a:r>
              <a:rPr lang="en-US" b="1" dirty="0"/>
              <a:t>between €2,000 and €15,000, depending on their </a:t>
            </a:r>
            <a:r>
              <a:rPr lang="en-US" dirty="0"/>
              <a:t>complexity. Choose land that needs minimal intervention, or understand how much you’ll need to spend to make it usable before you commit.</a:t>
            </a:r>
            <a:endParaRPr lang="en-IE" dirty="0"/>
          </a:p>
        </p:txBody>
      </p:sp>
      <p:pic>
        <p:nvPicPr>
          <p:cNvPr id="10" name="Picture Placeholder 9" descr="A group of people in a museum&#10;&#10;AI-generated content may be incorrect.">
            <a:extLst>
              <a:ext uri="{FF2B5EF4-FFF2-40B4-BE49-F238E27FC236}">
                <a16:creationId xmlns:a16="http://schemas.microsoft.com/office/drawing/2014/main" id="{7E8E1DFF-C6A8-43E1-7D23-CA5F074422F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032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Placeholder 50" descr="A house with a glass door&#10;&#10;AI-generated content may be incorrect.">
            <a:extLst>
              <a:ext uri="{FF2B5EF4-FFF2-40B4-BE49-F238E27FC236}">
                <a16:creationId xmlns:a16="http://schemas.microsoft.com/office/drawing/2014/main" id="{3D153B69-2F17-1BD8-C82D-2883B42DA028}"/>
              </a:ext>
            </a:extLst>
          </p:cNvPr>
          <p:cNvPicPr>
            <a:picLocks noGrp="1" noChangeAspect="1"/>
          </p:cNvPicPr>
          <p:nvPr>
            <p:ph type="pic" sz="quarter" idx="67"/>
          </p:nvPr>
        </p:nvPicPr>
        <p:blipFill>
          <a:blip r:embed="rId2" cstate="email">
            <a:extLst>
              <a:ext uri="{28A0092B-C50C-407E-A947-70E740481C1C}">
                <a14:useLocalDpi xmlns:a14="http://schemas.microsoft.com/office/drawing/2010/main"/>
              </a:ext>
            </a:extLst>
          </a:blip>
          <a:srcRect t="-3487"/>
          <a:stretch>
            <a:fillRect/>
          </a:stretch>
        </p:blipFill>
        <p:spPr>
          <a:xfrm>
            <a:off x="540029" y="0"/>
            <a:ext cx="2654458" cy="3351213"/>
          </a:xfrm>
        </p:spPr>
      </p:pic>
      <p:sp>
        <p:nvSpPr>
          <p:cNvPr id="24" name="Text Placeholder 5">
            <a:extLst>
              <a:ext uri="{FF2B5EF4-FFF2-40B4-BE49-F238E27FC236}">
                <a16:creationId xmlns:a16="http://schemas.microsoft.com/office/drawing/2014/main" id="{77A92217-AC3D-FBF6-2143-ECDC6B9D2835}"/>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Photo Credit: Cave People, Iceland</a:t>
            </a:r>
          </a:p>
          <a:p>
            <a:endParaRPr lang="en-GB"/>
          </a:p>
        </p:txBody>
      </p:sp>
      <p:sp>
        <p:nvSpPr>
          <p:cNvPr id="29" name="object 3">
            <a:extLst>
              <a:ext uri="{FF2B5EF4-FFF2-40B4-BE49-F238E27FC236}">
                <a16:creationId xmlns:a16="http://schemas.microsoft.com/office/drawing/2014/main" id="{AE2FAD08-E73A-3BA0-093F-72FE04C35FB1}"/>
              </a:ext>
            </a:extLst>
          </p:cNvPr>
          <p:cNvSpPr/>
          <p:nvPr/>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Text Placeholder 32">
            <a:extLst>
              <a:ext uri="{FF2B5EF4-FFF2-40B4-BE49-F238E27FC236}">
                <a16:creationId xmlns:a16="http://schemas.microsoft.com/office/drawing/2014/main" id="{2F91BA38-A2FE-0798-D2DE-D5F319671E2E}"/>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lgn="ctr">
              <a:lnSpc>
                <a:spcPct val="100000"/>
              </a:lnSpc>
              <a:spcAft>
                <a:spcPts val="600"/>
              </a:spcAft>
            </a:pPr>
            <a:r>
              <a:rPr lang="en-US" sz="2400" b="0" dirty="0">
                <a:solidFill>
                  <a:schemeClr val="bg1"/>
                </a:solidFill>
              </a:rPr>
              <a:t>Picking the Wrong Land Can Be Detrimental: Terrain, Drainage &amp; Buildability </a:t>
            </a:r>
          </a:p>
          <a:p>
            <a:pPr lvl="0" algn="ctr">
              <a:lnSpc>
                <a:spcPct val="100000"/>
              </a:lnSpc>
              <a:spcAft>
                <a:spcPts val="600"/>
              </a:spcAft>
            </a:pPr>
            <a:r>
              <a:rPr lang="en-US" b="0" i="1" dirty="0">
                <a:solidFill>
                  <a:schemeClr val="bg1"/>
                </a:solidFill>
              </a:rPr>
              <a:t>(5 Slides)</a:t>
            </a:r>
            <a:endParaRPr lang="en-IE" b="0" i="1" dirty="0">
              <a:solidFill>
                <a:schemeClr val="bg1"/>
              </a:solidFill>
            </a:endParaRPr>
          </a:p>
          <a:p>
            <a:pPr lvl="0" algn="ctr">
              <a:lnSpc>
                <a:spcPct val="100000"/>
              </a:lnSpc>
              <a:spcAft>
                <a:spcPts val="600"/>
              </a:spcAft>
            </a:pPr>
            <a:endParaRPr lang="en-US" sz="2400" b="0" dirty="0">
              <a:solidFill>
                <a:schemeClr val="bg1"/>
              </a:solidFill>
            </a:endParaRPr>
          </a:p>
        </p:txBody>
      </p:sp>
      <p:sp>
        <p:nvSpPr>
          <p:cNvPr id="31" name="Text Placeholder 32">
            <a:extLst>
              <a:ext uri="{FF2B5EF4-FFF2-40B4-BE49-F238E27FC236}">
                <a16:creationId xmlns:a16="http://schemas.microsoft.com/office/drawing/2014/main" id="{4EC964F4-F687-8E7A-B917-3AE5E68AAE14}"/>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32" name="Straight Connector 31">
            <a:extLst>
              <a:ext uri="{FF2B5EF4-FFF2-40B4-BE49-F238E27FC236}">
                <a16:creationId xmlns:a16="http://schemas.microsoft.com/office/drawing/2014/main" id="{624818D6-1F17-EBE8-364F-E762FDAB491C}"/>
              </a:ext>
            </a:extLst>
          </p:cNvPr>
          <p:cNvCxnSpPr>
            <a:cxnSpLocks/>
          </p:cNvCxnSpPr>
          <p:nvPr/>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3">
            <a:extLst>
              <a:ext uri="{FF2B5EF4-FFF2-40B4-BE49-F238E27FC236}">
                <a16:creationId xmlns:a16="http://schemas.microsoft.com/office/drawing/2014/main" id="{47D03350-B55C-3AC8-F265-1F17E8502BE7}"/>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 </a:t>
            </a:r>
            <a:endParaRPr lang="en-US" dirty="0"/>
          </a:p>
        </p:txBody>
      </p:sp>
      <p:sp>
        <p:nvSpPr>
          <p:cNvPr id="35" name="Text Placeholder 32">
            <a:extLst>
              <a:ext uri="{FF2B5EF4-FFF2-40B4-BE49-F238E27FC236}">
                <a16:creationId xmlns:a16="http://schemas.microsoft.com/office/drawing/2014/main" id="{7573E5E7-EBB9-B0AE-BD93-2F0D22DFE98C}"/>
              </a:ext>
            </a:extLst>
          </p:cNvPr>
          <p:cNvSpPr txBox="1">
            <a:spLocks/>
          </p:cNvSpPr>
          <p:nvPr/>
        </p:nvSpPr>
        <p:spPr>
          <a:xfrm>
            <a:off x="3753316" y="1298945"/>
            <a:ext cx="647999" cy="385564"/>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05</a:t>
            </a:r>
            <a:endParaRPr lang="en-US" dirty="0"/>
          </a:p>
        </p:txBody>
      </p:sp>
      <p:cxnSp>
        <p:nvCxnSpPr>
          <p:cNvPr id="36" name="Straight Connector 35">
            <a:extLst>
              <a:ext uri="{FF2B5EF4-FFF2-40B4-BE49-F238E27FC236}">
                <a16:creationId xmlns:a16="http://schemas.microsoft.com/office/drawing/2014/main" id="{4535E3AB-ACF4-9101-23E4-0A852572201D}"/>
              </a:ext>
            </a:extLst>
          </p:cNvPr>
          <p:cNvCxnSpPr>
            <a:cxnSpLocks/>
          </p:cNvCxnSpPr>
          <p:nvPr/>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FC5166-00B6-D9D5-999C-AF65545CCAEE}"/>
              </a:ext>
            </a:extLst>
          </p:cNvPr>
          <p:cNvCxnSpPr>
            <a:cxnSpLocks/>
          </p:cNvCxnSpPr>
          <p:nvPr/>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23">
            <a:extLst>
              <a:ext uri="{FF2B5EF4-FFF2-40B4-BE49-F238E27FC236}">
                <a16:creationId xmlns:a16="http://schemas.microsoft.com/office/drawing/2014/main" id="{AC1AFCD9-8AC8-4E50-FB97-B40D0E367AD3}"/>
              </a:ext>
            </a:extLst>
          </p:cNvPr>
          <p:cNvSpPr txBox="1">
            <a:spLocks/>
          </p:cNvSpPr>
          <p:nvPr/>
        </p:nvSpPr>
        <p:spPr>
          <a:xfrm rot="16200000">
            <a:off x="8105202"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 </a:t>
            </a:r>
            <a:endParaRPr lang="en-US" dirty="0"/>
          </a:p>
        </p:txBody>
      </p:sp>
      <p:sp>
        <p:nvSpPr>
          <p:cNvPr id="42" name="Freeform 28">
            <a:extLst>
              <a:ext uri="{FF2B5EF4-FFF2-40B4-BE49-F238E27FC236}">
                <a16:creationId xmlns:a16="http://schemas.microsoft.com/office/drawing/2014/main" id="{E5ED6BCB-2062-25FA-9DA8-800F6CEC2AE7}"/>
              </a:ext>
            </a:extLst>
          </p:cNvPr>
          <p:cNvSpPr/>
          <p:nvPr/>
        </p:nvSpPr>
        <p:spPr>
          <a:xfrm>
            <a:off x="-25039" y="194538"/>
            <a:ext cx="7311664" cy="1136492"/>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3" name="Text Placeholder 16">
            <a:extLst>
              <a:ext uri="{FF2B5EF4-FFF2-40B4-BE49-F238E27FC236}">
                <a16:creationId xmlns:a16="http://schemas.microsoft.com/office/drawing/2014/main" id="{0A68336B-200F-9066-BEBF-2D4FAE906227}"/>
              </a:ext>
            </a:extLst>
          </p:cNvPr>
          <p:cNvSpPr txBox="1">
            <a:spLocks/>
          </p:cNvSpPr>
          <p:nvPr/>
        </p:nvSpPr>
        <p:spPr>
          <a:xfrm>
            <a:off x="412485" y="127912"/>
            <a:ext cx="6096000"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4000" dirty="0">
                <a:solidFill>
                  <a:schemeClr val="bg1"/>
                </a:solidFill>
              </a:rPr>
              <a:t>Part 2: </a:t>
            </a:r>
            <a:r>
              <a:rPr lang="en-US" dirty="0">
                <a:solidFill>
                  <a:schemeClr val="bg1"/>
                </a:solidFill>
              </a:rPr>
              <a:t>Location, Land &amp; Logistics: Planning for a Profitable Site</a:t>
            </a:r>
            <a:endParaRPr lang="en-GB" dirty="0">
              <a:solidFill>
                <a:schemeClr val="bg1"/>
              </a:solidFill>
            </a:endParaRPr>
          </a:p>
        </p:txBody>
      </p:sp>
      <p:sp>
        <p:nvSpPr>
          <p:cNvPr id="44" name="Text Placeholder 32">
            <a:extLst>
              <a:ext uri="{FF2B5EF4-FFF2-40B4-BE49-F238E27FC236}">
                <a16:creationId xmlns:a16="http://schemas.microsoft.com/office/drawing/2014/main" id="{8375B34D-25A4-1422-32BB-85121ED6C041}"/>
              </a:ext>
            </a:extLst>
          </p:cNvPr>
          <p:cNvSpPr txBox="1">
            <a:spLocks/>
          </p:cNvSpPr>
          <p:nvPr/>
        </p:nvSpPr>
        <p:spPr>
          <a:xfrm>
            <a:off x="1219970" y="3850654"/>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45" name="Text Placeholder 32">
            <a:extLst>
              <a:ext uri="{FF2B5EF4-FFF2-40B4-BE49-F238E27FC236}">
                <a16:creationId xmlns:a16="http://schemas.microsoft.com/office/drawing/2014/main" id="{72E1554C-276F-A911-4AC4-0D82BDE2FC4A}"/>
              </a:ext>
            </a:extLst>
          </p:cNvPr>
          <p:cNvSpPr txBox="1">
            <a:spLocks/>
          </p:cNvSpPr>
          <p:nvPr/>
        </p:nvSpPr>
        <p:spPr>
          <a:xfrm>
            <a:off x="4484440" y="1440781"/>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46" name="Text Placeholder 32">
            <a:extLst>
              <a:ext uri="{FF2B5EF4-FFF2-40B4-BE49-F238E27FC236}">
                <a16:creationId xmlns:a16="http://schemas.microsoft.com/office/drawing/2014/main" id="{485C3500-4140-ADC5-88AC-F399E5BCD361}"/>
              </a:ext>
            </a:extLst>
          </p:cNvPr>
          <p:cNvSpPr txBox="1">
            <a:spLocks/>
          </p:cNvSpPr>
          <p:nvPr/>
        </p:nvSpPr>
        <p:spPr>
          <a:xfrm>
            <a:off x="7657348" y="3834123"/>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Section </a:t>
            </a:r>
          </a:p>
        </p:txBody>
      </p:sp>
      <p:sp>
        <p:nvSpPr>
          <p:cNvPr id="47" name="Text Placeholder 16">
            <a:extLst>
              <a:ext uri="{FF2B5EF4-FFF2-40B4-BE49-F238E27FC236}">
                <a16:creationId xmlns:a16="http://schemas.microsoft.com/office/drawing/2014/main" id="{E0A4D18D-F98A-DBA6-1108-3901CE6FC5CE}"/>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459597"/>
                </a:solidFill>
              </a:rPr>
              <a:t>Module 6</a:t>
            </a:r>
          </a:p>
          <a:p>
            <a:pPr marL="0" indent="0">
              <a:lnSpc>
                <a:spcPct val="100000"/>
              </a:lnSpc>
              <a:spcBef>
                <a:spcPts val="0"/>
              </a:spcBef>
              <a:buFont typeface="Arial" panose="020B0604020202020204" pitchFamily="34" charset="0"/>
              <a:buNone/>
            </a:pPr>
            <a:r>
              <a:rPr lang="en-GB" sz="6600" dirty="0">
                <a:solidFill>
                  <a:srgbClr val="E96751"/>
                </a:solidFill>
              </a:rPr>
              <a:t>CONTENTS</a:t>
            </a:r>
          </a:p>
        </p:txBody>
      </p:sp>
    </p:spTree>
    <p:extLst>
      <p:ext uri="{BB962C8B-B14F-4D97-AF65-F5344CB8AC3E}">
        <p14:creationId xmlns:p14="http://schemas.microsoft.com/office/powerpoint/2010/main" val="2710896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1C8CC-D061-D46A-477D-1525BBAB7C4E}"/>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5C419BC-D131-FD4F-F8B7-E0DAA16EEF8F}"/>
              </a:ext>
            </a:extLst>
          </p:cNvPr>
          <p:cNvSpPr txBox="1">
            <a:spLocks/>
          </p:cNvSpPr>
          <p:nvPr/>
        </p:nvSpPr>
        <p:spPr>
          <a:xfrm>
            <a:off x="4331728" y="550156"/>
            <a:ext cx="7377036"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400" b="1" dirty="0">
                <a:solidFill>
                  <a:srgbClr val="E96751"/>
                </a:solidFill>
              </a:rPr>
              <a:t>Bad land = </a:t>
            </a:r>
            <a:r>
              <a:rPr lang="en-US" sz="2400" dirty="0">
                <a:solidFill>
                  <a:srgbClr val="E96751"/>
                </a:solidFill>
              </a:rPr>
              <a:t>extra costs (groundworks, regrading); good land reduces capital outlay. </a:t>
            </a:r>
          </a:p>
          <a:p>
            <a:pPr fontAlgn="base">
              <a:lnSpc>
                <a:spcPct val="100000"/>
              </a:lnSpc>
              <a:spcAft>
                <a:spcPts val="600"/>
              </a:spcAft>
            </a:pPr>
            <a:r>
              <a:rPr lang="en-US" sz="2200" dirty="0">
                <a:solidFill>
                  <a:srgbClr val="494949"/>
                </a:solidFill>
              </a:rPr>
              <a:t>The land’s natural features and shape will heavily influence development costs and guest safety/experience.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Land Quality: </a:t>
            </a:r>
            <a:r>
              <a:rPr lang="en-US" sz="2200" dirty="0">
                <a:solidFill>
                  <a:srgbClr val="494949"/>
                </a:solidFill>
              </a:rPr>
              <a:t>Poor-quality land can lead to extra expenses, such as the need for extensive groundwork and regrading, while good-quality land can </a:t>
            </a:r>
            <a:r>
              <a:rPr lang="en-US" sz="2200" dirty="0" err="1">
                <a:solidFill>
                  <a:srgbClr val="494949"/>
                </a:solidFill>
              </a:rPr>
              <a:t>minimise</a:t>
            </a:r>
            <a:r>
              <a:rPr lang="en-US" sz="2200" dirty="0">
                <a:solidFill>
                  <a:srgbClr val="494949"/>
                </a:solidFill>
              </a:rPr>
              <a:t> capital expenditure. –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Natural Features and Shape: </a:t>
            </a:r>
            <a:r>
              <a:rPr lang="en-US" sz="2200" dirty="0">
                <a:solidFill>
                  <a:srgbClr val="494949"/>
                </a:solidFill>
              </a:rPr>
              <a:t>The land's natural features and topography play a crucial role in determining development costs and ensuring guest safety and enjoyment.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Topography Considerations: </a:t>
            </a:r>
            <a:r>
              <a:rPr lang="en-US" sz="2200" dirty="0">
                <a:solidFill>
                  <a:srgbClr val="494949"/>
                </a:solidFill>
              </a:rPr>
              <a:t>Factors such as slope steepness, soil stability, drainage, and exposure are vital. For example, a scenic hilltop may offer beautiful views but could also be windy or require terraced platforms, while a riverside meadow might seem ideal until flooding occurs.</a:t>
            </a:r>
          </a:p>
          <a:p>
            <a:pPr fontAlgn="base">
              <a:lnSpc>
                <a:spcPct val="100000"/>
              </a:lnSpc>
              <a:spcAft>
                <a:spcPts val="600"/>
              </a:spcAft>
            </a:pPr>
            <a:r>
              <a:rPr lang="en-US" sz="2200" dirty="0">
                <a:solidFill>
                  <a:srgbClr val="494949"/>
                </a:solidFill>
              </a:rPr>
              <a:t> </a:t>
            </a:r>
          </a:p>
        </p:txBody>
      </p:sp>
      <p:pic>
        <p:nvPicPr>
          <p:cNvPr id="5" name="Picture Placeholder 4" descr="A stone building with a pool in the middle of a rocky landscape&#10;&#10;AI-generated content may be incorrect.">
            <a:extLst>
              <a:ext uri="{FF2B5EF4-FFF2-40B4-BE49-F238E27FC236}">
                <a16:creationId xmlns:a16="http://schemas.microsoft.com/office/drawing/2014/main" id="{83FF7646-058F-351F-FDE3-091FE298810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2E71E334-CDB7-9C0F-2ADE-D8337BDEC9A5}"/>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50</a:t>
            </a:fld>
            <a:endParaRPr lang="fr-CA" dirty="0"/>
          </a:p>
        </p:txBody>
      </p:sp>
      <p:sp>
        <p:nvSpPr>
          <p:cNvPr id="6" name="Text Placeholder 5">
            <a:extLst>
              <a:ext uri="{FF2B5EF4-FFF2-40B4-BE49-F238E27FC236}">
                <a16:creationId xmlns:a16="http://schemas.microsoft.com/office/drawing/2014/main" id="{31CEABB5-924D-6297-BC3D-7D60B658F0EB}"/>
              </a:ext>
            </a:extLst>
          </p:cNvPr>
          <p:cNvSpPr>
            <a:spLocks noGrp="1"/>
          </p:cNvSpPr>
          <p:nvPr>
            <p:ph type="body" sz="quarter" idx="18"/>
          </p:nvPr>
        </p:nvSpPr>
        <p:spPr>
          <a:xfrm>
            <a:off x="391600" y="3316250"/>
            <a:ext cx="3423163" cy="1049221"/>
          </a:xfrm>
        </p:spPr>
        <p:txBody>
          <a:bodyPr/>
          <a:lstStyle/>
          <a:p>
            <a:pPr algn="ctr"/>
            <a:r>
              <a:rPr lang="en-IE" b="0" dirty="0"/>
              <a:t>Land Quality &amp; Ability to Build</a:t>
            </a:r>
          </a:p>
        </p:txBody>
      </p:sp>
      <p:sp>
        <p:nvSpPr>
          <p:cNvPr id="10" name="Text Placeholder 7">
            <a:extLst>
              <a:ext uri="{FF2B5EF4-FFF2-40B4-BE49-F238E27FC236}">
                <a16:creationId xmlns:a16="http://schemas.microsoft.com/office/drawing/2014/main" id="{D8A2F9DE-93FA-C0AE-0B9B-84D8BE284F7A}"/>
              </a:ext>
            </a:extLst>
          </p:cNvPr>
          <p:cNvSpPr>
            <a:spLocks noGrp="1"/>
          </p:cNvSpPr>
          <p:nvPr>
            <p:ph type="body" sz="quarter" idx="19"/>
          </p:nvPr>
        </p:nvSpPr>
        <p:spPr>
          <a:xfrm>
            <a:off x="247021" y="2106966"/>
            <a:ext cx="3200399" cy="385564"/>
          </a:xfrm>
        </p:spPr>
        <p:txBody>
          <a:bodyPr/>
          <a:lstStyle/>
          <a:p>
            <a:pPr marL="308700" algn="ctr"/>
            <a:r>
              <a:rPr lang="en-IE" sz="3000" dirty="0"/>
              <a:t>Terrain, Drainage &amp; Buildability</a:t>
            </a:r>
          </a:p>
        </p:txBody>
      </p:sp>
      <p:sp>
        <p:nvSpPr>
          <p:cNvPr id="7" name="Rectangle: Rounded Corners 6">
            <a:extLst>
              <a:ext uri="{FF2B5EF4-FFF2-40B4-BE49-F238E27FC236}">
                <a16:creationId xmlns:a16="http://schemas.microsoft.com/office/drawing/2014/main" id="{10D30E16-5601-846C-29B7-461DB1970F7B}"/>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10 </a:t>
            </a:r>
            <a:r>
              <a:rPr lang="en-IE" sz="3600" dirty="0">
                <a:solidFill>
                  <a:schemeClr val="bg1"/>
                </a:solidFill>
                <a:cs typeface="Aharoni" panose="02010803020104030203" pitchFamily="2" charset="-79"/>
              </a:rPr>
              <a:t>(€)</a:t>
            </a:r>
          </a:p>
          <a:p>
            <a:pPr algn="ctr">
              <a:spcAft>
                <a:spcPts val="600"/>
              </a:spcAft>
            </a:pPr>
            <a:r>
              <a:rPr lang="en-US" sz="3000" dirty="0"/>
              <a:t>Ensure the land is buildable (drainage, soil, access, slope)</a:t>
            </a:r>
            <a:endParaRPr lang="en-IE" sz="3000" dirty="0">
              <a:solidFill>
                <a:schemeClr val="bg1"/>
              </a:solidFill>
              <a:cs typeface="Aharoni" panose="02010803020104030203" pitchFamily="2" charset="-79"/>
            </a:endParaRPr>
          </a:p>
        </p:txBody>
      </p:sp>
    </p:spTree>
    <p:extLst>
      <p:ext uri="{BB962C8B-B14F-4D97-AF65-F5344CB8AC3E}">
        <p14:creationId xmlns:p14="http://schemas.microsoft.com/office/powerpoint/2010/main" val="395212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98D2-579F-D42F-35FE-2B37626EF79B}"/>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6A246CAE-2C02-77AA-B1A5-54C52BDA9754}"/>
              </a:ext>
            </a:extLst>
          </p:cNvPr>
          <p:cNvSpPr txBox="1">
            <a:spLocks/>
          </p:cNvSpPr>
          <p:nvPr/>
        </p:nvSpPr>
        <p:spPr>
          <a:xfrm>
            <a:off x="4361181" y="392312"/>
            <a:ext cx="727226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Environmental Safety: </a:t>
            </a:r>
            <a:r>
              <a:rPr lang="en-US" sz="2200" dirty="0">
                <a:solidFill>
                  <a:srgbClr val="494949"/>
                </a:solidFill>
              </a:rPr>
              <a:t>In Europe, planners must assess environmental hazards. For instance, </a:t>
            </a:r>
            <a:r>
              <a:rPr lang="en-US" sz="2200" dirty="0">
                <a:solidFill>
                  <a:srgbClr val="E96751"/>
                </a:solidFill>
                <a:hlinkClick r:id="rId2">
                  <a:extLst>
                    <a:ext uri="{A12FA001-AC4F-418D-AE19-62706E023703}">
                      <ahyp:hlinkClr xmlns:ahyp="http://schemas.microsoft.com/office/drawing/2018/hyperlinkcolor" val="tx"/>
                    </a:ext>
                  </a:extLst>
                </a:hlinkClick>
              </a:rPr>
              <a:t>Ireland’s guidelines </a:t>
            </a:r>
            <a:r>
              <a:rPr lang="en-US" sz="2200" dirty="0">
                <a:solidFill>
                  <a:srgbClr val="494949"/>
                </a:solidFill>
              </a:rPr>
              <a:t>recommend selecting sites that are free from risks such as flooding, falling tree limbs, or loose rocks on cliffs.</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Soil Conditions: </a:t>
            </a:r>
            <a:r>
              <a:rPr lang="en-US" sz="2200" dirty="0">
                <a:solidFill>
                  <a:srgbClr val="494949"/>
                </a:solidFill>
              </a:rPr>
              <a:t>It's also important to examine soil conditions. Soft, boggy ground, which is common in areas like Ireland and Slovenia, may require reinforcement, while rocky terrain might necessitate expensive excavation work.</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Sun and Wind Exposure: </a:t>
            </a:r>
            <a:r>
              <a:rPr lang="en-US" sz="2200" dirty="0">
                <a:solidFill>
                  <a:srgbClr val="494949"/>
                </a:solidFill>
              </a:rPr>
              <a:t>Lastly, consider the effects of sun and wind. In Iceland, a valley sheltered from wind could extend your operating season, whereas in countries like Italy or Slovenia, providing shade or a cool breeze on south-facing slopes can enhance comfort for summer guests.</a:t>
            </a:r>
          </a:p>
        </p:txBody>
      </p:sp>
      <p:pic>
        <p:nvPicPr>
          <p:cNvPr id="5" name="Picture Placeholder 4" descr="A stone building with a pool in the middle of a rocky landscape&#10;&#10;AI-generated content may be incorrect.">
            <a:extLst>
              <a:ext uri="{FF2B5EF4-FFF2-40B4-BE49-F238E27FC236}">
                <a16:creationId xmlns:a16="http://schemas.microsoft.com/office/drawing/2014/main" id="{962D4A9F-4588-334B-595B-D879481D008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F2B4DDF2-1202-CD95-ADBD-B7007DDBED65}"/>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51</a:t>
            </a:fld>
            <a:endParaRPr lang="fr-CA" dirty="0"/>
          </a:p>
        </p:txBody>
      </p:sp>
      <p:sp>
        <p:nvSpPr>
          <p:cNvPr id="6" name="Text Placeholder 5">
            <a:extLst>
              <a:ext uri="{FF2B5EF4-FFF2-40B4-BE49-F238E27FC236}">
                <a16:creationId xmlns:a16="http://schemas.microsoft.com/office/drawing/2014/main" id="{77AC0984-461F-E2E2-9BED-6189E6DA60FD}"/>
              </a:ext>
            </a:extLst>
          </p:cNvPr>
          <p:cNvSpPr>
            <a:spLocks noGrp="1"/>
          </p:cNvSpPr>
          <p:nvPr>
            <p:ph type="body" sz="quarter" idx="18"/>
          </p:nvPr>
        </p:nvSpPr>
        <p:spPr>
          <a:xfrm>
            <a:off x="391600" y="3316250"/>
            <a:ext cx="3423163" cy="1049221"/>
          </a:xfrm>
        </p:spPr>
        <p:txBody>
          <a:bodyPr/>
          <a:lstStyle/>
          <a:p>
            <a:pPr algn="ctr"/>
            <a:r>
              <a:rPr lang="en-IE" b="0" dirty="0"/>
              <a:t>Land Quality &amp; Ability to Build</a:t>
            </a:r>
          </a:p>
        </p:txBody>
      </p:sp>
      <p:sp>
        <p:nvSpPr>
          <p:cNvPr id="10" name="Text Placeholder 7">
            <a:extLst>
              <a:ext uri="{FF2B5EF4-FFF2-40B4-BE49-F238E27FC236}">
                <a16:creationId xmlns:a16="http://schemas.microsoft.com/office/drawing/2014/main" id="{D33FBA2F-6EEA-9143-63B8-85FE4F9E6DA9}"/>
              </a:ext>
            </a:extLst>
          </p:cNvPr>
          <p:cNvSpPr>
            <a:spLocks noGrp="1"/>
          </p:cNvSpPr>
          <p:nvPr>
            <p:ph type="body" sz="quarter" idx="19"/>
          </p:nvPr>
        </p:nvSpPr>
        <p:spPr>
          <a:xfrm>
            <a:off x="247021" y="2106966"/>
            <a:ext cx="3200399" cy="385564"/>
          </a:xfrm>
        </p:spPr>
        <p:txBody>
          <a:bodyPr/>
          <a:lstStyle/>
          <a:p>
            <a:pPr marL="308700" algn="ctr"/>
            <a:r>
              <a:rPr lang="en-IE" sz="3000" dirty="0"/>
              <a:t>Terrain, Drainage &amp; Buildability</a:t>
            </a:r>
          </a:p>
        </p:txBody>
      </p:sp>
      <p:sp>
        <p:nvSpPr>
          <p:cNvPr id="7" name="Rectangle: Rounded Corners 6">
            <a:extLst>
              <a:ext uri="{FF2B5EF4-FFF2-40B4-BE49-F238E27FC236}">
                <a16:creationId xmlns:a16="http://schemas.microsoft.com/office/drawing/2014/main" id="{18B8137B-4C87-4CCA-6963-7DE067043EF1}"/>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10 </a:t>
            </a:r>
            <a:r>
              <a:rPr lang="en-IE" sz="3600" dirty="0">
                <a:solidFill>
                  <a:schemeClr val="bg1"/>
                </a:solidFill>
                <a:cs typeface="Aharoni" panose="02010803020104030203" pitchFamily="2" charset="-79"/>
              </a:rPr>
              <a:t>(€)</a:t>
            </a:r>
          </a:p>
          <a:p>
            <a:pPr algn="ctr">
              <a:spcAft>
                <a:spcPts val="600"/>
              </a:spcAft>
            </a:pPr>
            <a:r>
              <a:rPr lang="en-US" sz="3000" dirty="0"/>
              <a:t>Ensure the land is buildable (drainage, soil, access, slope)</a:t>
            </a:r>
            <a:endParaRPr lang="en-IE" sz="3000" dirty="0">
              <a:solidFill>
                <a:schemeClr val="bg1"/>
              </a:solidFill>
              <a:cs typeface="Aharoni" panose="02010803020104030203" pitchFamily="2" charset="-79"/>
            </a:endParaRPr>
          </a:p>
        </p:txBody>
      </p:sp>
    </p:spTree>
    <p:extLst>
      <p:ext uri="{BB962C8B-B14F-4D97-AF65-F5344CB8AC3E}">
        <p14:creationId xmlns:p14="http://schemas.microsoft.com/office/powerpoint/2010/main" val="3932430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6562-3292-3EEA-C57E-3A02DA5C18E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2A4267A-2690-ACDA-A1AE-A835E9162C5E}"/>
              </a:ext>
            </a:extLst>
          </p:cNvPr>
          <p:cNvSpPr txBox="1">
            <a:spLocks/>
          </p:cNvSpPr>
          <p:nvPr/>
        </p:nvSpPr>
        <p:spPr>
          <a:xfrm>
            <a:off x="4329189" y="192287"/>
            <a:ext cx="717701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200" b="1" dirty="0">
                <a:solidFill>
                  <a:srgbClr val="E96751"/>
                </a:solidFill>
              </a:rPr>
              <a:t>Costs:</a:t>
            </a:r>
            <a:r>
              <a:rPr lang="en-US" sz="2200" dirty="0">
                <a:solidFill>
                  <a:srgbClr val="E96751"/>
                </a:solidFill>
              </a:rPr>
              <a:t> </a:t>
            </a:r>
            <a:r>
              <a:rPr lang="en-US" sz="2200" b="1" dirty="0">
                <a:solidFill>
                  <a:srgbClr val="494949"/>
                </a:solidFill>
              </a:rPr>
              <a:t>Land preparation</a:t>
            </a:r>
            <a:r>
              <a:rPr lang="en-US" sz="2200" dirty="0">
                <a:solidFill>
                  <a:srgbClr val="494949"/>
                </a:solidFill>
              </a:rPr>
              <a:t> can be a hidden budget eater. Simple grading and clearing for a few tent platforms might be </a:t>
            </a:r>
            <a:r>
              <a:rPr lang="en-US" sz="2200" b="1" dirty="0">
                <a:solidFill>
                  <a:srgbClr val="494949"/>
                </a:solidFill>
              </a:rPr>
              <a:t>€2,000–€5,000</a:t>
            </a:r>
            <a:r>
              <a:rPr lang="en-US" sz="2200" dirty="0">
                <a:solidFill>
                  <a:srgbClr val="494949"/>
                </a:solidFill>
              </a:rPr>
              <a:t>, but extensive earthworks (cutting into a slope or building retaining walls) can easily exceed </a:t>
            </a:r>
            <a:r>
              <a:rPr lang="en-US" sz="2200" b="1" dirty="0">
                <a:solidFill>
                  <a:srgbClr val="494949"/>
                </a:solidFill>
              </a:rPr>
              <a:t>€20,000</a:t>
            </a:r>
            <a:r>
              <a:rPr lang="en-US" sz="2200" dirty="0">
                <a:solidFill>
                  <a:srgbClr val="494949"/>
                </a:solidFill>
              </a:rPr>
              <a:t>. </a:t>
            </a:r>
          </a:p>
          <a:p>
            <a:pPr fontAlgn="base">
              <a:lnSpc>
                <a:spcPct val="100000"/>
              </a:lnSpc>
              <a:spcAft>
                <a:spcPts val="600"/>
              </a:spcAft>
            </a:pPr>
            <a:r>
              <a:rPr lang="en-US" sz="2200" dirty="0">
                <a:solidFill>
                  <a:srgbClr val="494949"/>
                </a:solidFill>
              </a:rPr>
              <a:t>If you need to elevate structures </a:t>
            </a:r>
            <a:r>
              <a:rPr lang="en-US" sz="2200" b="1" dirty="0">
                <a:solidFill>
                  <a:srgbClr val="494949"/>
                </a:solidFill>
              </a:rPr>
              <a:t>above flood level </a:t>
            </a:r>
            <a:r>
              <a:rPr lang="en-US" sz="2200" dirty="0">
                <a:solidFill>
                  <a:srgbClr val="494949"/>
                </a:solidFill>
              </a:rPr>
              <a:t>(e.g. building decks or stilts in a floodplain), each unit’s platform could add </a:t>
            </a:r>
            <a:r>
              <a:rPr lang="en-US" sz="2200" b="1" dirty="0">
                <a:solidFill>
                  <a:srgbClr val="494949"/>
                </a:solidFill>
              </a:rPr>
              <a:t>€5k–€10k</a:t>
            </a:r>
            <a:r>
              <a:rPr lang="en-US" sz="2200" dirty="0">
                <a:solidFill>
                  <a:srgbClr val="494949"/>
                </a:solidFill>
              </a:rPr>
              <a:t>. Don’t forget </a:t>
            </a:r>
            <a:r>
              <a:rPr lang="en-US" sz="2200" b="1" dirty="0">
                <a:solidFill>
                  <a:srgbClr val="494949"/>
                </a:solidFill>
              </a:rPr>
              <a:t>drainage solutions </a:t>
            </a:r>
            <a:r>
              <a:rPr lang="en-US" sz="2200" dirty="0">
                <a:solidFill>
                  <a:srgbClr val="494949"/>
                </a:solidFill>
              </a:rPr>
              <a:t>– ditching or culverts to channel runoff may cost a few thousand euros, but they are vital on sloped sites.</a:t>
            </a:r>
          </a:p>
          <a:p>
            <a:pPr fontAlgn="base">
              <a:lnSpc>
                <a:spcPct val="100000"/>
              </a:lnSpc>
              <a:spcAft>
                <a:spcPts val="600"/>
              </a:spcAft>
            </a:pPr>
            <a:r>
              <a:rPr lang="en-US" sz="2200" dirty="0">
                <a:solidFill>
                  <a:srgbClr val="494949"/>
                </a:solidFill>
              </a:rPr>
              <a:t>Budget for </a:t>
            </a:r>
            <a:r>
              <a:rPr lang="en-US" sz="2200" b="1" dirty="0">
                <a:solidFill>
                  <a:srgbClr val="494949"/>
                </a:solidFill>
              </a:rPr>
              <a:t>driveways or pathways </a:t>
            </a:r>
            <a:r>
              <a:rPr lang="en-US" sz="2200" dirty="0">
                <a:solidFill>
                  <a:srgbClr val="494949"/>
                </a:solidFill>
              </a:rPr>
              <a:t>suited to the terrain (gravel paths on flat ground are cheap; </a:t>
            </a:r>
            <a:r>
              <a:rPr lang="en-US" sz="2200" b="1" dirty="0">
                <a:solidFill>
                  <a:srgbClr val="494949"/>
                </a:solidFill>
              </a:rPr>
              <a:t>steps or boardwalks </a:t>
            </a:r>
            <a:r>
              <a:rPr lang="en-US" sz="2200" dirty="0">
                <a:solidFill>
                  <a:srgbClr val="494949"/>
                </a:solidFill>
              </a:rPr>
              <a:t>on steep or marshy ground cost more). </a:t>
            </a:r>
          </a:p>
          <a:p>
            <a:pPr fontAlgn="base">
              <a:lnSpc>
                <a:spcPct val="100000"/>
              </a:lnSpc>
              <a:spcAft>
                <a:spcPts val="600"/>
              </a:spcAft>
            </a:pPr>
            <a:endParaRPr lang="en-US" sz="2200" dirty="0">
              <a:solidFill>
                <a:srgbClr val="494949"/>
              </a:solidFill>
            </a:endParaRPr>
          </a:p>
        </p:txBody>
      </p:sp>
      <p:pic>
        <p:nvPicPr>
          <p:cNvPr id="9" name="Picture Placeholder 8" descr="A close-up of grass&#10;&#10;AI-generated content may be incorrect.">
            <a:extLst>
              <a:ext uri="{FF2B5EF4-FFF2-40B4-BE49-F238E27FC236}">
                <a16:creationId xmlns:a16="http://schemas.microsoft.com/office/drawing/2014/main" id="{8B0A8DA7-C6B5-3167-1B87-D53670213DA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3751ACCE-3A9B-C49C-085F-2C9ECD610D4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52</a:t>
            </a:fld>
            <a:endParaRPr lang="fr-CA" dirty="0"/>
          </a:p>
        </p:txBody>
      </p:sp>
      <p:sp>
        <p:nvSpPr>
          <p:cNvPr id="6" name="Text Placeholder 5">
            <a:extLst>
              <a:ext uri="{FF2B5EF4-FFF2-40B4-BE49-F238E27FC236}">
                <a16:creationId xmlns:a16="http://schemas.microsoft.com/office/drawing/2014/main" id="{B2A6A76E-8F80-1D3D-149D-3FD1DEBC3FC1}"/>
              </a:ext>
            </a:extLst>
          </p:cNvPr>
          <p:cNvSpPr>
            <a:spLocks noGrp="1"/>
          </p:cNvSpPr>
          <p:nvPr>
            <p:ph type="body" sz="quarter" idx="18"/>
          </p:nvPr>
        </p:nvSpPr>
        <p:spPr>
          <a:xfrm>
            <a:off x="570245" y="3355476"/>
            <a:ext cx="2877175" cy="1049221"/>
          </a:xfrm>
        </p:spPr>
        <p:txBody>
          <a:bodyPr/>
          <a:lstStyle/>
          <a:p>
            <a:pPr algn="ctr"/>
            <a:r>
              <a:rPr lang="en-IE" b="0" dirty="0"/>
              <a:t>Land Quality &amp; Development Costs</a:t>
            </a:r>
          </a:p>
        </p:txBody>
      </p:sp>
      <p:sp>
        <p:nvSpPr>
          <p:cNvPr id="5" name="Slide Number Placeholder 5">
            <a:extLst>
              <a:ext uri="{FF2B5EF4-FFF2-40B4-BE49-F238E27FC236}">
                <a16:creationId xmlns:a16="http://schemas.microsoft.com/office/drawing/2014/main" id="{290022CB-299E-5427-69FA-9991F43AD4D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52</a:t>
            </a:fld>
            <a:endParaRPr lang="fr-CA" dirty="0"/>
          </a:p>
        </p:txBody>
      </p:sp>
      <p:sp>
        <p:nvSpPr>
          <p:cNvPr id="7" name="TextBox 6">
            <a:extLst>
              <a:ext uri="{FF2B5EF4-FFF2-40B4-BE49-F238E27FC236}">
                <a16:creationId xmlns:a16="http://schemas.microsoft.com/office/drawing/2014/main" id="{4BA92843-09E2-E467-A194-FFD82BA7F0C2}"/>
              </a:ext>
            </a:extLst>
          </p:cNvPr>
          <p:cNvSpPr txBox="1"/>
          <p:nvPr/>
        </p:nvSpPr>
        <p:spPr>
          <a:xfrm>
            <a:off x="3669453" y="4573142"/>
            <a:ext cx="7952302" cy="2031325"/>
          </a:xfrm>
          <a:prstGeom prst="rect">
            <a:avLst/>
          </a:prstGeom>
          <a:noFill/>
        </p:spPr>
        <p:txBody>
          <a:bodyPr wrap="square">
            <a:spAutoFit/>
          </a:bodyPr>
          <a:lstStyle/>
          <a:p>
            <a:r>
              <a:rPr lang="en-US" b="1" i="1" dirty="0">
                <a:solidFill>
                  <a:srgbClr val="494949"/>
                </a:solidFill>
                <a:latin typeface="Google Sans"/>
              </a:rPr>
              <a:t>Recommended Tools for Assessing Typography, drainage, flood risks</a:t>
            </a:r>
            <a:endParaRPr lang="en-US" b="1" i="1" dirty="0">
              <a:solidFill>
                <a:srgbClr val="494949"/>
              </a:solidFill>
              <a:latin typeface="Google Sans"/>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IE" dirty="0">
                <a:solidFill>
                  <a:srgbClr val="00B0F0"/>
                </a:solidFill>
                <a:hlinkClick r:id="rId4">
                  <a:extLst>
                    <a:ext uri="{A12FA001-AC4F-418D-AE19-62706E023703}">
                      <ahyp:hlinkClr xmlns:ahyp="http://schemas.microsoft.com/office/drawing/2018/hyperlinkcolor" val="tx"/>
                    </a:ext>
                  </a:extLst>
                </a:hlinkClick>
              </a:rPr>
              <a:t>Floodinfo.ie </a:t>
            </a:r>
            <a:r>
              <a:rPr lang="en-US" dirty="0">
                <a:solidFill>
                  <a:srgbClr val="494949"/>
                </a:solidFill>
              </a:rPr>
              <a:t>Ireland’s highly detailed flood mapping with interactive data and predictive models — essential for rural or riverside tourism sites. </a:t>
            </a:r>
          </a:p>
          <a:p>
            <a:pPr marL="285750" indent="-285750">
              <a:buFont typeface="Arial" panose="020B0604020202020204" pitchFamily="34" charset="0"/>
              <a:buChar char="•"/>
            </a:pPr>
            <a:r>
              <a:rPr lang="en-IE" dirty="0">
                <a:solidFill>
                  <a:srgbClr val="00B0F0"/>
                </a:solidFill>
                <a:hlinkClick r:id="rId5">
                  <a:extLst>
                    <a:ext uri="{A12FA001-AC4F-418D-AE19-62706E023703}">
                      <ahyp:hlinkClr xmlns:ahyp="http://schemas.microsoft.com/office/drawing/2018/hyperlinkcolor" val="tx"/>
                    </a:ext>
                  </a:extLst>
                </a:hlinkClick>
              </a:rPr>
              <a:t>FloodMap.net </a:t>
            </a:r>
            <a:r>
              <a:rPr lang="en-US" dirty="0">
                <a:solidFill>
                  <a:srgbClr val="494949"/>
                </a:solidFill>
              </a:rPr>
              <a:t>assessing elevation and flood risk across Europe. Combine with Google Earth or GIS data for richer terrain analysis.</a:t>
            </a:r>
          </a:p>
          <a:p>
            <a:pPr marL="285750" indent="-285750">
              <a:buFont typeface="Arial" panose="020B0604020202020204" pitchFamily="34" charset="0"/>
              <a:buChar char="•"/>
            </a:pPr>
            <a:r>
              <a:rPr lang="en-IE" dirty="0">
                <a:solidFill>
                  <a:srgbClr val="00B0F0"/>
                </a:solidFill>
                <a:hlinkClick r:id="rId6">
                  <a:extLst>
                    <a:ext uri="{A12FA001-AC4F-418D-AE19-62706E023703}">
                      <ahyp:hlinkClr xmlns:ahyp="http://schemas.microsoft.com/office/drawing/2018/hyperlinkcolor" val="tx"/>
                    </a:ext>
                  </a:extLst>
                </a:hlinkClick>
              </a:rPr>
              <a:t>ILWIS (Integrated Land &amp; Water Information System)</a:t>
            </a:r>
            <a:r>
              <a:rPr lang="en-IE" dirty="0"/>
              <a:t> </a:t>
            </a:r>
            <a:r>
              <a:rPr lang="en-IE" dirty="0">
                <a:solidFill>
                  <a:srgbClr val="494949"/>
                </a:solidFill>
              </a:rPr>
              <a:t>an advanced tool especially valuable for complex sites or off grid builds.</a:t>
            </a:r>
          </a:p>
        </p:txBody>
      </p:sp>
      <p:pic>
        <p:nvPicPr>
          <p:cNvPr id="8" name="Picture 7">
            <a:extLst>
              <a:ext uri="{FF2B5EF4-FFF2-40B4-BE49-F238E27FC236}">
                <a16:creationId xmlns:a16="http://schemas.microsoft.com/office/drawing/2014/main" id="{3FB5EEDB-3D96-901C-644C-EDF615E0D7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31855" y="5391069"/>
            <a:ext cx="850589" cy="846711"/>
          </a:xfrm>
          <a:prstGeom prst="rect">
            <a:avLst/>
          </a:prstGeom>
        </p:spPr>
      </p:pic>
      <p:sp>
        <p:nvSpPr>
          <p:cNvPr id="11" name="Text Placeholder 7">
            <a:extLst>
              <a:ext uri="{FF2B5EF4-FFF2-40B4-BE49-F238E27FC236}">
                <a16:creationId xmlns:a16="http://schemas.microsoft.com/office/drawing/2014/main" id="{67644633-A93B-9185-DB33-8CCE203F5C11}"/>
              </a:ext>
            </a:extLst>
          </p:cNvPr>
          <p:cNvSpPr>
            <a:spLocks noGrp="1"/>
          </p:cNvSpPr>
          <p:nvPr>
            <p:ph type="body" sz="quarter" idx="19"/>
          </p:nvPr>
        </p:nvSpPr>
        <p:spPr>
          <a:xfrm>
            <a:off x="247021" y="2106966"/>
            <a:ext cx="3200399" cy="385564"/>
          </a:xfrm>
        </p:spPr>
        <p:txBody>
          <a:bodyPr/>
          <a:lstStyle/>
          <a:p>
            <a:pPr marL="308700" algn="ctr"/>
            <a:r>
              <a:rPr lang="en-IE" sz="3000" dirty="0"/>
              <a:t>Terrain, Drainage &amp; Buildability</a:t>
            </a:r>
          </a:p>
        </p:txBody>
      </p:sp>
    </p:spTree>
    <p:extLst>
      <p:ext uri="{BB962C8B-B14F-4D97-AF65-F5344CB8AC3E}">
        <p14:creationId xmlns:p14="http://schemas.microsoft.com/office/powerpoint/2010/main" val="472173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ECF27-F117-BE4F-BE85-678FB55629D3}"/>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AE5E9966-5668-3F06-A2C2-938A62B76D11}"/>
              </a:ext>
            </a:extLst>
          </p:cNvPr>
          <p:cNvSpPr txBox="1">
            <a:spLocks/>
          </p:cNvSpPr>
          <p:nvPr/>
        </p:nvSpPr>
        <p:spPr>
          <a:xfrm>
            <a:off x="4547397" y="417453"/>
            <a:ext cx="719012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endParaRPr lang="en-US" sz="1000" dirty="0">
              <a:solidFill>
                <a:srgbClr val="494949"/>
              </a:solidFill>
            </a:endParaRP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b="1" dirty="0">
                <a:solidFill>
                  <a:srgbClr val="494949"/>
                </a:solidFill>
              </a:rPr>
              <a:t>Match your design to the terrain</a:t>
            </a:r>
            <a:r>
              <a:rPr lang="en-US" sz="2200" dirty="0">
                <a:solidFill>
                  <a:srgbClr val="494949"/>
                </a:solidFill>
              </a:rPr>
              <a:t> to minimize heavy engineering. </a:t>
            </a:r>
          </a:p>
          <a:p>
            <a:pPr marL="342900" indent="-342900" fontAlgn="base">
              <a:lnSpc>
                <a:spcPct val="100000"/>
              </a:lnSpc>
              <a:spcAft>
                <a:spcPts val="1200"/>
              </a:spcAft>
              <a:buFont typeface="Wingdings" panose="05000000000000000000" pitchFamily="2" charset="2"/>
              <a:buChar char="ü"/>
            </a:pPr>
            <a:r>
              <a:rPr lang="en-US" sz="2200" b="1" dirty="0">
                <a:solidFill>
                  <a:srgbClr val="3B7F81"/>
                </a:solidFill>
              </a:rPr>
              <a:t>For instance, </a:t>
            </a:r>
            <a:r>
              <a:rPr lang="en-US" sz="2200" dirty="0">
                <a:solidFill>
                  <a:srgbClr val="494949"/>
                </a:solidFill>
              </a:rPr>
              <a:t>use light-weight, semi-permanent units on uneven ground (yurts or pods that sit on adjustable pedestals) instead of trying to level the entire site. This approach not only preserves the natural appeal but also cuts costs. </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Financial Tip: </a:t>
            </a:r>
            <a:r>
              <a:rPr lang="en-US" sz="2200" dirty="0">
                <a:solidFill>
                  <a:srgbClr val="494949"/>
                </a:solidFill>
              </a:rPr>
              <a:t>It’s wise to conduct a soil and drainage survey (often </a:t>
            </a:r>
            <a:r>
              <a:rPr lang="en-US" sz="2200" b="1" dirty="0">
                <a:solidFill>
                  <a:srgbClr val="494949"/>
                </a:solidFill>
              </a:rPr>
              <a:t>€500–€1,500) </a:t>
            </a:r>
            <a:r>
              <a:rPr lang="en-US" sz="2200" dirty="0">
                <a:solidFill>
                  <a:srgbClr val="494949"/>
                </a:solidFill>
              </a:rPr>
              <a:t>before </a:t>
            </a:r>
            <a:r>
              <a:rPr lang="en-US" sz="2200" dirty="0" err="1">
                <a:solidFill>
                  <a:srgbClr val="494949"/>
                </a:solidFill>
              </a:rPr>
              <a:t>finalising</a:t>
            </a:r>
            <a:r>
              <a:rPr lang="en-US" sz="2200" dirty="0">
                <a:solidFill>
                  <a:srgbClr val="494949"/>
                </a:solidFill>
              </a:rPr>
              <a:t> the site layout – this can pinpoint any problem areas or extra costs early. In many European regions, local contractors have experience with the terrain (e.g. draining peatland or building on alpine slopes), so seek their input to avoid costly mistakes.</a:t>
            </a:r>
          </a:p>
        </p:txBody>
      </p:sp>
      <p:pic>
        <p:nvPicPr>
          <p:cNvPr id="5" name="Picture Placeholder 4" descr="A house with a lawn and trees&#10;&#10;AI-generated content may be incorrect.">
            <a:extLst>
              <a:ext uri="{FF2B5EF4-FFF2-40B4-BE49-F238E27FC236}">
                <a16:creationId xmlns:a16="http://schemas.microsoft.com/office/drawing/2014/main" id="{5AA7896E-1596-EFB6-ECD0-1F71FFB9E41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72D523EA-3F41-7CE5-F443-19297D593A6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53</a:t>
            </a:fld>
            <a:endParaRPr lang="fr-CA" dirty="0"/>
          </a:p>
        </p:txBody>
      </p:sp>
      <p:sp>
        <p:nvSpPr>
          <p:cNvPr id="6" name="Text Placeholder 5">
            <a:extLst>
              <a:ext uri="{FF2B5EF4-FFF2-40B4-BE49-F238E27FC236}">
                <a16:creationId xmlns:a16="http://schemas.microsoft.com/office/drawing/2014/main" id="{D0732B19-D961-A81B-BA82-78BFD49B1608}"/>
              </a:ext>
            </a:extLst>
          </p:cNvPr>
          <p:cNvSpPr>
            <a:spLocks noGrp="1"/>
          </p:cNvSpPr>
          <p:nvPr>
            <p:ph type="body" sz="quarter" idx="18"/>
          </p:nvPr>
        </p:nvSpPr>
        <p:spPr>
          <a:xfrm>
            <a:off x="570245" y="3392026"/>
            <a:ext cx="2877175" cy="1049221"/>
          </a:xfrm>
        </p:spPr>
        <p:txBody>
          <a:bodyPr/>
          <a:lstStyle/>
          <a:p>
            <a:pPr algn="ctr"/>
            <a:r>
              <a:rPr lang="en-IE" b="0" dirty="0"/>
              <a:t>Financial Tips</a:t>
            </a:r>
          </a:p>
        </p:txBody>
      </p:sp>
      <p:grpSp>
        <p:nvGrpSpPr>
          <p:cNvPr id="2" name="Graphic 503">
            <a:extLst>
              <a:ext uri="{FF2B5EF4-FFF2-40B4-BE49-F238E27FC236}">
                <a16:creationId xmlns:a16="http://schemas.microsoft.com/office/drawing/2014/main" id="{191E20B6-0984-63CB-375A-BD2B03515D52}"/>
              </a:ext>
            </a:extLst>
          </p:cNvPr>
          <p:cNvGrpSpPr/>
          <p:nvPr/>
        </p:nvGrpSpPr>
        <p:grpSpPr>
          <a:xfrm>
            <a:off x="4122192" y="2116637"/>
            <a:ext cx="720000" cy="720000"/>
            <a:chOff x="12846663" y="3911411"/>
            <a:chExt cx="1023375" cy="1130779"/>
          </a:xfrm>
          <a:noFill/>
        </p:grpSpPr>
        <p:grpSp>
          <p:nvGrpSpPr>
            <p:cNvPr id="3" name="Graphic 503">
              <a:extLst>
                <a:ext uri="{FF2B5EF4-FFF2-40B4-BE49-F238E27FC236}">
                  <a16:creationId xmlns:a16="http://schemas.microsoft.com/office/drawing/2014/main" id="{1A79FD2C-59FE-2874-0A50-AB9A3553031D}"/>
                </a:ext>
              </a:extLst>
            </p:cNvPr>
            <p:cNvGrpSpPr/>
            <p:nvPr/>
          </p:nvGrpSpPr>
          <p:grpSpPr>
            <a:xfrm>
              <a:off x="12846663" y="4242607"/>
              <a:ext cx="1023375" cy="799582"/>
              <a:chOff x="12846663" y="4242607"/>
              <a:chExt cx="1023375" cy="799582"/>
            </a:xfrm>
            <a:noFill/>
          </p:grpSpPr>
          <p:grpSp>
            <p:nvGrpSpPr>
              <p:cNvPr id="19" name="Graphic 503">
                <a:extLst>
                  <a:ext uri="{FF2B5EF4-FFF2-40B4-BE49-F238E27FC236}">
                    <a16:creationId xmlns:a16="http://schemas.microsoft.com/office/drawing/2014/main" id="{09BF6EC5-86B4-42F3-2EFF-520BF1CBA599}"/>
                  </a:ext>
                </a:extLst>
              </p:cNvPr>
              <p:cNvGrpSpPr/>
              <p:nvPr/>
            </p:nvGrpSpPr>
            <p:grpSpPr>
              <a:xfrm>
                <a:off x="13409519" y="4242607"/>
                <a:ext cx="460518" cy="799582"/>
                <a:chOff x="13409519" y="4242607"/>
                <a:chExt cx="460518" cy="799582"/>
              </a:xfrm>
              <a:noFill/>
            </p:grpSpPr>
            <p:sp>
              <p:nvSpPr>
                <p:cNvPr id="24" name="Freeform 1185">
                  <a:extLst>
                    <a:ext uri="{FF2B5EF4-FFF2-40B4-BE49-F238E27FC236}">
                      <a16:creationId xmlns:a16="http://schemas.microsoft.com/office/drawing/2014/main" id="{E6B35D80-E748-EB25-7333-D6690522DE8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5" name="Freeform 1186">
                  <a:extLst>
                    <a:ext uri="{FF2B5EF4-FFF2-40B4-BE49-F238E27FC236}">
                      <a16:creationId xmlns:a16="http://schemas.microsoft.com/office/drawing/2014/main" id="{CADAA44F-541F-E63B-1594-CBB5E51B7BA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6" name="Freeform 1187">
                  <a:extLst>
                    <a:ext uri="{FF2B5EF4-FFF2-40B4-BE49-F238E27FC236}">
                      <a16:creationId xmlns:a16="http://schemas.microsoft.com/office/drawing/2014/main" id="{F6895427-0678-2795-7E95-F0BC4557995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0" name="Graphic 503">
                <a:extLst>
                  <a:ext uri="{FF2B5EF4-FFF2-40B4-BE49-F238E27FC236}">
                    <a16:creationId xmlns:a16="http://schemas.microsoft.com/office/drawing/2014/main" id="{E4CC2E79-6C92-A8CA-7B80-31E1DEBFC896}"/>
                  </a:ext>
                </a:extLst>
              </p:cNvPr>
              <p:cNvGrpSpPr/>
              <p:nvPr/>
            </p:nvGrpSpPr>
            <p:grpSpPr>
              <a:xfrm>
                <a:off x="12846663" y="4242733"/>
                <a:ext cx="462169" cy="799457"/>
                <a:chOff x="12846663" y="4242733"/>
                <a:chExt cx="462169" cy="799457"/>
              </a:xfrm>
              <a:noFill/>
            </p:grpSpPr>
            <p:sp>
              <p:nvSpPr>
                <p:cNvPr id="21" name="Freeform 1189">
                  <a:extLst>
                    <a:ext uri="{FF2B5EF4-FFF2-40B4-BE49-F238E27FC236}">
                      <a16:creationId xmlns:a16="http://schemas.microsoft.com/office/drawing/2014/main" id="{D640E2AA-0FB9-9C51-B8D9-41A2DA514CCD}"/>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2" name="Freeform 1190">
                  <a:extLst>
                    <a:ext uri="{FF2B5EF4-FFF2-40B4-BE49-F238E27FC236}">
                      <a16:creationId xmlns:a16="http://schemas.microsoft.com/office/drawing/2014/main" id="{7E500E91-048B-7620-04C1-7661C68D4A9F}"/>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3" name="Freeform 1191">
                  <a:extLst>
                    <a:ext uri="{FF2B5EF4-FFF2-40B4-BE49-F238E27FC236}">
                      <a16:creationId xmlns:a16="http://schemas.microsoft.com/office/drawing/2014/main" id="{6AFE6061-8330-805E-C651-A35DA5C5B872}"/>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DE1A7C19-E73A-5DF4-F00C-8BDE70E0E0E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6C2EEC6F-5B84-6214-02A1-6EABDB71B1C4}"/>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0" name="Freeform 1194">
                <a:extLst>
                  <a:ext uri="{FF2B5EF4-FFF2-40B4-BE49-F238E27FC236}">
                    <a16:creationId xmlns:a16="http://schemas.microsoft.com/office/drawing/2014/main" id="{479E3C81-CD76-1A49-AA92-868126913400}"/>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1" name="Freeform 1195">
                <a:extLst>
                  <a:ext uri="{FF2B5EF4-FFF2-40B4-BE49-F238E27FC236}">
                    <a16:creationId xmlns:a16="http://schemas.microsoft.com/office/drawing/2014/main" id="{096C0813-48EA-3997-286B-EB2B5F35F832}"/>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2" name="Freeform 1196">
                <a:extLst>
                  <a:ext uri="{FF2B5EF4-FFF2-40B4-BE49-F238E27FC236}">
                    <a16:creationId xmlns:a16="http://schemas.microsoft.com/office/drawing/2014/main" id="{AFCB9CEF-E9CA-6610-7DA9-B6732439F974}"/>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4" name="Freeform 1197">
                <a:extLst>
                  <a:ext uri="{FF2B5EF4-FFF2-40B4-BE49-F238E27FC236}">
                    <a16:creationId xmlns:a16="http://schemas.microsoft.com/office/drawing/2014/main" id="{B6AEE9E7-CF00-9A4F-85EE-45F3A912F49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5" name="Graphic 503">
                <a:extLst>
                  <a:ext uri="{FF2B5EF4-FFF2-40B4-BE49-F238E27FC236}">
                    <a16:creationId xmlns:a16="http://schemas.microsoft.com/office/drawing/2014/main" id="{6D4A7890-270B-9EC9-57AC-AA8A5E23F715}"/>
                  </a:ext>
                </a:extLst>
              </p:cNvPr>
              <p:cNvGrpSpPr/>
              <p:nvPr/>
            </p:nvGrpSpPr>
            <p:grpSpPr>
              <a:xfrm>
                <a:off x="13185037" y="4244381"/>
                <a:ext cx="260795" cy="257144"/>
                <a:chOff x="13185037" y="4244381"/>
                <a:chExt cx="260795" cy="257144"/>
              </a:xfrm>
              <a:noFill/>
            </p:grpSpPr>
            <p:sp>
              <p:nvSpPr>
                <p:cNvPr id="16" name="Freeform 1199">
                  <a:extLst>
                    <a:ext uri="{FF2B5EF4-FFF2-40B4-BE49-F238E27FC236}">
                      <a16:creationId xmlns:a16="http://schemas.microsoft.com/office/drawing/2014/main" id="{E2E24434-510B-A2AC-65F0-5DAB75264240}"/>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7" name="Freeform 1200">
                  <a:extLst>
                    <a:ext uri="{FF2B5EF4-FFF2-40B4-BE49-F238E27FC236}">
                      <a16:creationId xmlns:a16="http://schemas.microsoft.com/office/drawing/2014/main" id="{3D127F86-BAD5-5D3A-E46B-86849C80453E}"/>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18" name="Freeform 1201">
                  <a:extLst>
                    <a:ext uri="{FF2B5EF4-FFF2-40B4-BE49-F238E27FC236}">
                      <a16:creationId xmlns:a16="http://schemas.microsoft.com/office/drawing/2014/main" id="{59DEFA83-223E-B207-3B51-BDA3B3491F2D}"/>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27" name="Graphic 503">
            <a:extLst>
              <a:ext uri="{FF2B5EF4-FFF2-40B4-BE49-F238E27FC236}">
                <a16:creationId xmlns:a16="http://schemas.microsoft.com/office/drawing/2014/main" id="{037BCF0E-79BC-B342-900E-BEF195C443E1}"/>
              </a:ext>
            </a:extLst>
          </p:cNvPr>
          <p:cNvGrpSpPr/>
          <p:nvPr/>
        </p:nvGrpSpPr>
        <p:grpSpPr>
          <a:xfrm>
            <a:off x="4087353" y="3992253"/>
            <a:ext cx="720000" cy="720000"/>
            <a:chOff x="12846663" y="3911411"/>
            <a:chExt cx="1023375" cy="1130779"/>
          </a:xfrm>
          <a:noFill/>
        </p:grpSpPr>
        <p:grpSp>
          <p:nvGrpSpPr>
            <p:cNvPr id="28" name="Graphic 503">
              <a:extLst>
                <a:ext uri="{FF2B5EF4-FFF2-40B4-BE49-F238E27FC236}">
                  <a16:creationId xmlns:a16="http://schemas.microsoft.com/office/drawing/2014/main" id="{1C9E0251-7D83-0759-6664-64DEA633F1C6}"/>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8D6213A7-BFB6-8FE9-4E4C-2D6D07BF1AA1}"/>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934F9A4C-79F0-2564-CC5E-FBC92E654156}"/>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3855B098-2CAD-CE08-93F6-83C062FD3F2B}"/>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54D1AA8F-3211-8440-97DE-40310A40723B}"/>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1E09AAA8-9262-0B43-6E2F-C69CFFA83D1D}"/>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EDBE12E8-6E94-4EFE-7C62-B74E74475818}"/>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0C7CD193-B63B-4A54-8525-4FC5D60CCD3A}"/>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E32DA245-0B10-5572-09AA-41465748E007}"/>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2D674320-8511-1B7D-56ED-0C6E21A3BCC7}"/>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1123AC05-63AA-68E1-A220-897C18260CC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B33DFBF9-32CD-1699-B5EA-467E355EFFE8}"/>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5C8AB2FF-D86A-FD4D-06F6-049F34551797}"/>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7184B687-FD6A-0740-C8D5-584A0B81FC5E}"/>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2B0A5368-B66D-D420-6879-E1C958DFF0EE}"/>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72F7C46E-7331-AC1C-F8AE-5AE46D39F55B}"/>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57E83E0B-2FD5-CDF3-1CF7-F604373CCEF8}"/>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47BD6535-431A-7803-C47D-4BC3598ECA45}"/>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59CF35AB-8F2B-532B-B66C-F524C5101E81}"/>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49" name="Text Placeholder 7">
            <a:extLst>
              <a:ext uri="{FF2B5EF4-FFF2-40B4-BE49-F238E27FC236}">
                <a16:creationId xmlns:a16="http://schemas.microsoft.com/office/drawing/2014/main" id="{A39FE124-462E-0BEF-E7B8-2D190189EB70}"/>
              </a:ext>
            </a:extLst>
          </p:cNvPr>
          <p:cNvSpPr>
            <a:spLocks noGrp="1"/>
          </p:cNvSpPr>
          <p:nvPr>
            <p:ph type="body" sz="quarter" idx="19"/>
          </p:nvPr>
        </p:nvSpPr>
        <p:spPr>
          <a:xfrm>
            <a:off x="247021" y="2106966"/>
            <a:ext cx="3200399" cy="385564"/>
          </a:xfrm>
        </p:spPr>
        <p:txBody>
          <a:bodyPr/>
          <a:lstStyle/>
          <a:p>
            <a:pPr marL="308700" algn="ctr"/>
            <a:r>
              <a:rPr lang="en-IE" sz="3000" dirty="0"/>
              <a:t>Terrain, Drainage &amp; Buildability</a:t>
            </a:r>
          </a:p>
        </p:txBody>
      </p:sp>
    </p:spTree>
    <p:extLst>
      <p:ext uri="{BB962C8B-B14F-4D97-AF65-F5344CB8AC3E}">
        <p14:creationId xmlns:p14="http://schemas.microsoft.com/office/powerpoint/2010/main" val="1272152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0ADF-8F1B-E8AA-E26E-FED7BF1DEB3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5B57-D1C7-8D66-0FF2-BC5F5881D5A5}"/>
              </a:ext>
            </a:extLst>
          </p:cNvPr>
          <p:cNvSpPr>
            <a:spLocks noGrp="1"/>
          </p:cNvSpPr>
          <p:nvPr>
            <p:ph type="body" sz="quarter" idx="42"/>
          </p:nvPr>
        </p:nvSpPr>
        <p:spPr>
          <a:xfrm rot="16200000">
            <a:off x="9804265" y="4215220"/>
            <a:ext cx="4329947" cy="452458"/>
          </a:xfrm>
        </p:spPr>
        <p:txBody>
          <a:bodyPr/>
          <a:lstStyle/>
          <a:p>
            <a:r>
              <a:rPr lang="en-GB" dirty="0">
                <a:solidFill>
                  <a:srgbClr val="3B7F81"/>
                </a:solidFill>
              </a:rPr>
              <a:t>Nature &amp; </a:t>
            </a:r>
            <a:r>
              <a:rPr lang="en-GB" dirty="0" err="1">
                <a:solidFill>
                  <a:srgbClr val="3B7F81"/>
                </a:solidFill>
              </a:rPr>
              <a:t>Environement</a:t>
            </a:r>
            <a:endParaRPr lang="en-GB" dirty="0">
              <a:solidFill>
                <a:srgbClr val="3B7F81"/>
              </a:solidFill>
            </a:endParaRPr>
          </a:p>
        </p:txBody>
      </p:sp>
      <p:sp>
        <p:nvSpPr>
          <p:cNvPr id="6" name="Text Placeholder 5">
            <a:extLst>
              <a:ext uri="{FF2B5EF4-FFF2-40B4-BE49-F238E27FC236}">
                <a16:creationId xmlns:a16="http://schemas.microsoft.com/office/drawing/2014/main" id="{835B5DE3-814C-1EDE-4CAE-B4F20680A89E}"/>
              </a:ext>
            </a:extLst>
          </p:cNvPr>
          <p:cNvSpPr>
            <a:spLocks noGrp="1"/>
          </p:cNvSpPr>
          <p:nvPr>
            <p:ph type="body" sz="quarter" idx="65"/>
          </p:nvPr>
        </p:nvSpPr>
        <p:spPr/>
        <p:txBody>
          <a:bodyPr/>
          <a:lstStyle/>
          <a:p>
            <a:r>
              <a:rPr lang="en-GB" dirty="0"/>
              <a:t>Photo Credit: European Examples see Locations on Epic Stays Website</a:t>
            </a:r>
          </a:p>
        </p:txBody>
      </p:sp>
      <p:pic>
        <p:nvPicPr>
          <p:cNvPr id="20" name="Picture Placeholder 19" descr="A person lying on a bed in a glass room&#10;&#10;AI-generated content may be incorrect.">
            <a:extLst>
              <a:ext uri="{FF2B5EF4-FFF2-40B4-BE49-F238E27FC236}">
                <a16:creationId xmlns:a16="http://schemas.microsoft.com/office/drawing/2014/main" id="{781D9A1C-4C99-F225-7E30-0DC63FED632D}"/>
              </a:ext>
            </a:extLst>
          </p:cNvPr>
          <p:cNvPicPr>
            <a:picLocks noGrp="1" noChangeAspect="1"/>
          </p:cNvPicPr>
          <p:nvPr>
            <p:ph type="pic" sz="quarter" idx="73"/>
          </p:nvPr>
        </p:nvPicPr>
        <p:blipFill>
          <a:blip r:embed="rId2" cstate="email">
            <a:extLst>
              <a:ext uri="{28A0092B-C50C-407E-A947-70E740481C1C}">
                <a14:useLocalDpi xmlns:a14="http://schemas.microsoft.com/office/drawing/2010/main"/>
              </a:ext>
            </a:extLst>
          </a:blip>
          <a:srcRect/>
          <a:stretch>
            <a:fillRect/>
          </a:stretch>
        </p:blipFill>
        <p:spPr/>
      </p:pic>
      <p:pic>
        <p:nvPicPr>
          <p:cNvPr id="23" name="Picture Placeholder 22" descr="A group of houses in a grassy field&#10;&#10;AI-generated content may be incorrect.">
            <a:extLst>
              <a:ext uri="{FF2B5EF4-FFF2-40B4-BE49-F238E27FC236}">
                <a16:creationId xmlns:a16="http://schemas.microsoft.com/office/drawing/2014/main" id="{AC4D878B-F3A8-3B0D-715E-6B971B702055}"/>
              </a:ext>
            </a:extLst>
          </p:cNvPr>
          <p:cNvPicPr>
            <a:picLocks noGrp="1" noChangeAspect="1"/>
          </p:cNvPicPr>
          <p:nvPr>
            <p:ph type="pic" sz="quarter" idx="74"/>
          </p:nvPr>
        </p:nvPicPr>
        <p:blipFill>
          <a:blip r:embed="rId3" cstate="email">
            <a:extLst>
              <a:ext uri="{28A0092B-C50C-407E-A947-70E740481C1C}">
                <a14:useLocalDpi xmlns:a14="http://schemas.microsoft.com/office/drawing/2010/main"/>
              </a:ext>
            </a:extLst>
          </a:blip>
          <a:srcRect/>
          <a:stretch>
            <a:fillRect/>
          </a:stretch>
        </p:blipFill>
        <p:spPr/>
      </p:pic>
      <p:pic>
        <p:nvPicPr>
          <p:cNvPr id="29" name="Picture Placeholder 28" descr="A triangular building with a black roof and a black fence&#10;&#10;AI-generated content may be incorrect.">
            <a:extLst>
              <a:ext uri="{FF2B5EF4-FFF2-40B4-BE49-F238E27FC236}">
                <a16:creationId xmlns:a16="http://schemas.microsoft.com/office/drawing/2014/main" id="{56B6F78B-8F69-2D0D-F3DF-12C3CA20FFAF}"/>
              </a:ext>
            </a:extLst>
          </p:cNvPr>
          <p:cNvPicPr>
            <a:picLocks noGrp="1" noChangeAspect="1"/>
          </p:cNvPicPr>
          <p:nvPr>
            <p:ph type="pic" sz="quarter" idx="75"/>
          </p:nvPr>
        </p:nvPicPr>
        <p:blipFill>
          <a:blip r:embed="rId4" cstate="email">
            <a:extLst>
              <a:ext uri="{28A0092B-C50C-407E-A947-70E740481C1C}">
                <a14:useLocalDpi xmlns:a14="http://schemas.microsoft.com/office/drawing/2010/main"/>
              </a:ext>
            </a:extLst>
          </a:blip>
          <a:srcRect/>
          <a:stretch>
            <a:fillRect/>
          </a:stretch>
        </p:blipFill>
        <p:spPr/>
      </p:pic>
      <p:pic>
        <p:nvPicPr>
          <p:cNvPr id="33" name="Picture Placeholder 32" descr="A group of small houses in a park&#10;&#10;AI-generated content may be incorrect.">
            <a:extLst>
              <a:ext uri="{FF2B5EF4-FFF2-40B4-BE49-F238E27FC236}">
                <a16:creationId xmlns:a16="http://schemas.microsoft.com/office/drawing/2014/main" id="{7E3E835A-3512-BB60-28B7-5257586D8F23}"/>
              </a:ext>
            </a:extLst>
          </p:cNvPr>
          <p:cNvPicPr>
            <a:picLocks noGrp="1" noChangeAspect="1"/>
          </p:cNvPicPr>
          <p:nvPr>
            <p:ph type="pic" sz="quarter" idx="77"/>
          </p:nvPr>
        </p:nvPicPr>
        <p:blipFill>
          <a:blip r:embed="rId5" cstate="email">
            <a:extLst>
              <a:ext uri="{28A0092B-C50C-407E-A947-70E740481C1C}">
                <a14:useLocalDpi xmlns:a14="http://schemas.microsoft.com/office/drawing/2010/main"/>
              </a:ext>
            </a:extLst>
          </a:blip>
          <a:srcRect/>
          <a:stretch>
            <a:fillRect/>
          </a:stretch>
        </p:blipFill>
        <p:spPr/>
      </p:pic>
      <p:pic>
        <p:nvPicPr>
          <p:cNvPr id="31" name="Picture Placeholder 30" descr="A house with a deck and chairs in the grass&#10;&#10;AI-generated content may be incorrect.">
            <a:extLst>
              <a:ext uri="{FF2B5EF4-FFF2-40B4-BE49-F238E27FC236}">
                <a16:creationId xmlns:a16="http://schemas.microsoft.com/office/drawing/2014/main" id="{6273C933-7CFF-3A0A-0FAA-E33BDC104BCA}"/>
              </a:ext>
            </a:extLst>
          </p:cNvPr>
          <p:cNvPicPr>
            <a:picLocks noGrp="1" noChangeAspect="1"/>
          </p:cNvPicPr>
          <p:nvPr>
            <p:ph type="pic" sz="quarter" idx="76"/>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4560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6 (Part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473288"/>
          </a:xfrm>
          <a:prstGeom prst="rect">
            <a:avLst/>
          </a:prstGeom>
          <a:noFill/>
        </p:spPr>
        <p:txBody>
          <a:bodyPr wrap="square" rtlCol="0">
            <a:spAutoFit/>
          </a:bodyPr>
          <a:lstStyle/>
          <a:p>
            <a:pPr algn="ctr"/>
            <a:r>
              <a:rPr lang="en-US" sz="2400" b="1" dirty="0">
                <a:solidFill>
                  <a:srgbClr val="5A5A5A"/>
                </a:solidFill>
              </a:rPr>
              <a:t>Location, Land &amp; Logistics: </a:t>
            </a:r>
            <a:r>
              <a:rPr lang="en-US" sz="2400" dirty="0">
                <a:solidFill>
                  <a:srgbClr val="5A5A5A"/>
                </a:solidFill>
              </a:rPr>
              <a:t>Planning for a Profitable Site</a:t>
            </a:r>
            <a:endParaRPr lang="en-IE" sz="3200" dirty="0">
              <a:solidFill>
                <a:srgbClr val="5A5A5A"/>
              </a:solidFill>
            </a:endParaRP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6 (Part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1522020"/>
          </a:xfrm>
          <a:prstGeom prst="rect">
            <a:avLst/>
          </a:prstGeom>
          <a:noFill/>
        </p:spPr>
        <p:txBody>
          <a:bodyPr wrap="square" rtlCol="0">
            <a:spAutoFit/>
          </a:bodyPr>
          <a:lstStyle/>
          <a:p>
            <a:r>
              <a:rPr lang="en-US" sz="2400" dirty="0">
                <a:solidFill>
                  <a:srgbClr val="5A5A5A"/>
                </a:solidFill>
              </a:rPr>
              <a:t>Sustainability, Investing in the WOW Factor &amp; Support Tools</a:t>
            </a:r>
            <a:endParaRPr lang="en-IE" sz="3200" dirty="0">
              <a:solidFill>
                <a:srgbClr val="5A5A5A"/>
              </a:solidFill>
            </a:endParaRPr>
          </a:p>
          <a:p>
            <a:endParaRPr lang="en-US" sz="2400" dirty="0">
              <a:solidFill>
                <a:srgbClr val="494949"/>
              </a:solidFill>
            </a:endParaRP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8E64-B855-4110-02ED-C9BF7BCCA54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73A7CAB-3943-EDC2-2EB4-28C836E4B495}"/>
              </a:ext>
            </a:extLst>
          </p:cNvPr>
          <p:cNvSpPr>
            <a:spLocks noGrp="1"/>
          </p:cNvSpPr>
          <p:nvPr>
            <p:ph type="body" sz="quarter" idx="18"/>
          </p:nvPr>
        </p:nvSpPr>
        <p:spPr>
          <a:xfrm>
            <a:off x="8097183" y="1857125"/>
            <a:ext cx="3446430" cy="870198"/>
          </a:xfrm>
        </p:spPr>
        <p:txBody>
          <a:bodyPr/>
          <a:lstStyle/>
          <a:p>
            <a:pPr>
              <a:lnSpc>
                <a:spcPct val="100000"/>
              </a:lnSpc>
            </a:pPr>
            <a:r>
              <a:rPr lang="en-US" sz="3200" dirty="0"/>
              <a:t>Pick (and Permit) the Right Place: </a:t>
            </a:r>
            <a:r>
              <a:rPr lang="en-US" sz="3200" b="0" dirty="0"/>
              <a:t>Zoning &amp; Planning Costs</a:t>
            </a:r>
            <a:endParaRPr lang="en-IE" sz="3200" b="0" dirty="0"/>
          </a:p>
        </p:txBody>
      </p:sp>
      <p:sp>
        <p:nvSpPr>
          <p:cNvPr id="7" name="Text Placeholder 6">
            <a:extLst>
              <a:ext uri="{FF2B5EF4-FFF2-40B4-BE49-F238E27FC236}">
                <a16:creationId xmlns:a16="http://schemas.microsoft.com/office/drawing/2014/main" id="{8E086646-51AD-08A5-C7CB-496CE62601AD}"/>
              </a:ext>
            </a:extLst>
          </p:cNvPr>
          <p:cNvSpPr>
            <a:spLocks noGrp="1"/>
          </p:cNvSpPr>
          <p:nvPr>
            <p:ph type="body" sz="quarter" idx="19"/>
          </p:nvPr>
        </p:nvSpPr>
        <p:spPr>
          <a:xfrm>
            <a:off x="10346310" y="648333"/>
            <a:ext cx="1197303" cy="319777"/>
          </a:xfrm>
        </p:spPr>
        <p:txBody>
          <a:bodyPr/>
          <a:lstStyle/>
          <a:p>
            <a:r>
              <a:rPr lang="en-IE" sz="7200" dirty="0"/>
              <a:t>04</a:t>
            </a:r>
          </a:p>
        </p:txBody>
      </p:sp>
      <p:sp>
        <p:nvSpPr>
          <p:cNvPr id="9" name="Text Placeholder 8">
            <a:extLst>
              <a:ext uri="{FF2B5EF4-FFF2-40B4-BE49-F238E27FC236}">
                <a16:creationId xmlns:a16="http://schemas.microsoft.com/office/drawing/2014/main" id="{91A4F832-16D5-B14B-9EA5-06D4EBB7548C}"/>
              </a:ext>
            </a:extLst>
          </p:cNvPr>
          <p:cNvSpPr>
            <a:spLocks noGrp="1"/>
          </p:cNvSpPr>
          <p:nvPr>
            <p:ph type="body" sz="quarter" idx="23"/>
          </p:nvPr>
        </p:nvSpPr>
        <p:spPr>
          <a:xfrm>
            <a:off x="330274" y="4312136"/>
            <a:ext cx="11318801" cy="1248936"/>
          </a:xfrm>
        </p:spPr>
        <p:txBody>
          <a:bodyPr/>
          <a:lstStyle/>
          <a:p>
            <a:r>
              <a:rPr lang="en-US" sz="2400" dirty="0"/>
              <a:t>Before you buy land or build anything, you need to understand local zoning laws and planning permissions. This topic breaks down how regulations can impact your timeline, budget, and even your ability to open. You’ll learn what questions to ask your local authority, what documents to prepare, and how to avoid common permit pitfalls. Planning early can save months of delay and thousands in rework or legal fees.</a:t>
            </a:r>
            <a:endParaRPr lang="en-IE" dirty="0"/>
          </a:p>
        </p:txBody>
      </p:sp>
      <p:pic>
        <p:nvPicPr>
          <p:cNvPr id="5" name="Picture Placeholder 4" descr="A house with a lawn and trees&#10;&#10;AI-generated content may be incorrect.">
            <a:extLst>
              <a:ext uri="{FF2B5EF4-FFF2-40B4-BE49-F238E27FC236}">
                <a16:creationId xmlns:a16="http://schemas.microsoft.com/office/drawing/2014/main" id="{8A8533D2-C897-7B26-2B35-362FB80A89A2}"/>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992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18FB-FF08-D44F-F593-8E2ADBE6162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4DA1A05-29A5-FF32-590E-246097C128CD}"/>
              </a:ext>
            </a:extLst>
          </p:cNvPr>
          <p:cNvSpPr>
            <a:spLocks noGrp="1"/>
          </p:cNvSpPr>
          <p:nvPr>
            <p:ph type="body" sz="quarter" idx="18"/>
          </p:nvPr>
        </p:nvSpPr>
        <p:spPr>
          <a:xfrm>
            <a:off x="675020" y="3254141"/>
            <a:ext cx="2677779" cy="1049221"/>
          </a:xfrm>
        </p:spPr>
        <p:txBody>
          <a:bodyPr/>
          <a:lstStyle/>
          <a:p>
            <a:pPr algn="ctr">
              <a:lnSpc>
                <a:spcPct val="100000"/>
              </a:lnSpc>
            </a:pPr>
            <a:r>
              <a:rPr lang="en-US" b="0" dirty="0"/>
              <a:t>Location is the Heart Of Your ATA Business!</a:t>
            </a:r>
          </a:p>
          <a:p>
            <a:pPr algn="ctr">
              <a:lnSpc>
                <a:spcPct val="100000"/>
              </a:lnSpc>
            </a:pPr>
            <a:endParaRPr lang="en-IE" sz="3200" b="0" dirty="0"/>
          </a:p>
        </p:txBody>
      </p:sp>
      <p:sp>
        <p:nvSpPr>
          <p:cNvPr id="8" name="Text Placeholder 7">
            <a:extLst>
              <a:ext uri="{FF2B5EF4-FFF2-40B4-BE49-F238E27FC236}">
                <a16:creationId xmlns:a16="http://schemas.microsoft.com/office/drawing/2014/main" id="{BAB23AD6-3270-24DB-4202-A819FBB6E547}"/>
              </a:ext>
            </a:extLst>
          </p:cNvPr>
          <p:cNvSpPr>
            <a:spLocks noGrp="1"/>
          </p:cNvSpPr>
          <p:nvPr>
            <p:ph type="body" sz="quarter" idx="19"/>
          </p:nvPr>
        </p:nvSpPr>
        <p:spPr>
          <a:xfrm>
            <a:off x="438825" y="2169075"/>
            <a:ext cx="3150168" cy="385564"/>
          </a:xfrm>
        </p:spPr>
        <p:txBody>
          <a:bodyPr/>
          <a:lstStyle/>
          <a:p>
            <a:pPr algn="ctr"/>
            <a:r>
              <a:rPr lang="en-IE" sz="3000" dirty="0"/>
              <a:t>Location Matters to Guests </a:t>
            </a:r>
          </a:p>
        </p:txBody>
      </p:sp>
      <p:pic>
        <p:nvPicPr>
          <p:cNvPr id="6" name="Picture Placeholder 5" descr="A red camper parked in front of a building&#10;&#10;AI-generated content may be incorrect.">
            <a:extLst>
              <a:ext uri="{FF2B5EF4-FFF2-40B4-BE49-F238E27FC236}">
                <a16:creationId xmlns:a16="http://schemas.microsoft.com/office/drawing/2014/main" id="{1019BB07-9B05-2991-6E15-D631B6EFDBF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9EA5BD2F-A792-56C4-E3E5-D2741B008D87}"/>
              </a:ext>
            </a:extLst>
          </p:cNvPr>
          <p:cNvSpPr txBox="1">
            <a:spLocks/>
          </p:cNvSpPr>
          <p:nvPr/>
        </p:nvSpPr>
        <p:spPr>
          <a:xfrm>
            <a:off x="4273663" y="196156"/>
            <a:ext cx="7623061"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400" b="1" dirty="0">
                <a:solidFill>
                  <a:srgbClr val="E96751"/>
                </a:solidFill>
              </a:rPr>
              <a:t>Location influences nightly rates, access to grants, and marketing power.</a:t>
            </a:r>
          </a:p>
          <a:p>
            <a:pPr fontAlgn="base">
              <a:lnSpc>
                <a:spcPct val="100000"/>
              </a:lnSpc>
              <a:spcAft>
                <a:spcPts val="600"/>
              </a:spcAft>
            </a:pPr>
            <a:r>
              <a:rPr lang="en-US" sz="2200" b="1" i="1" dirty="0">
                <a:solidFill>
                  <a:srgbClr val="459597"/>
                </a:solidFill>
                <a:latin typeface="+mn-lt"/>
              </a:rPr>
              <a:t>Are you thinking of setting up your Alternative Tourism Accommodation (ATA) locally, beside your home or dreaming about a spot near a beach or unique location? </a:t>
            </a:r>
          </a:p>
          <a:p>
            <a:pPr fontAlgn="base">
              <a:lnSpc>
                <a:spcPct val="100000"/>
              </a:lnSpc>
              <a:spcAft>
                <a:spcPts val="1200"/>
              </a:spcAft>
            </a:pPr>
            <a:r>
              <a:rPr lang="en-US" sz="2200" b="1" i="1" dirty="0">
                <a:solidFill>
                  <a:srgbClr val="494949"/>
                </a:solidFill>
                <a:latin typeface="+mn-lt"/>
              </a:rPr>
              <a:t>Before you make your decision, make sure it is the right location and site – this is the heart of your ATA business.</a:t>
            </a:r>
          </a:p>
          <a:p>
            <a:pPr fontAlgn="base">
              <a:lnSpc>
                <a:spcPct val="100000"/>
              </a:lnSpc>
              <a:spcAft>
                <a:spcPts val="1200"/>
              </a:spcAft>
            </a:pPr>
            <a:r>
              <a:rPr lang="en-US" sz="2200" dirty="0">
                <a:solidFill>
                  <a:srgbClr val="494949"/>
                </a:solidFill>
                <a:latin typeface="+mn-lt"/>
              </a:rPr>
              <a:t>Choosing the </a:t>
            </a:r>
            <a:r>
              <a:rPr lang="en-US" sz="2200" b="1" dirty="0">
                <a:solidFill>
                  <a:srgbClr val="494949"/>
                </a:solidFill>
                <a:latin typeface="+mn-lt"/>
              </a:rPr>
              <a:t>right location and site</a:t>
            </a:r>
            <a:r>
              <a:rPr lang="en-US" sz="2200" dirty="0">
                <a:solidFill>
                  <a:srgbClr val="494949"/>
                </a:solidFill>
                <a:latin typeface="+mn-lt"/>
              </a:rPr>
              <a:t> is one of the most important early decisions when developing an </a:t>
            </a:r>
            <a:r>
              <a:rPr lang="en-US" sz="2200" b="1" dirty="0">
                <a:solidFill>
                  <a:srgbClr val="494949"/>
                </a:solidFill>
                <a:latin typeface="+mn-lt"/>
              </a:rPr>
              <a:t>alternative tourism accommodation (ATA)</a:t>
            </a:r>
            <a:r>
              <a:rPr lang="en-US" sz="2200" dirty="0">
                <a:solidFill>
                  <a:srgbClr val="494949"/>
                </a:solidFill>
                <a:latin typeface="+mn-lt"/>
              </a:rPr>
              <a:t> business. </a:t>
            </a:r>
          </a:p>
          <a:p>
            <a:pPr fontAlgn="base">
              <a:lnSpc>
                <a:spcPct val="100000"/>
              </a:lnSpc>
              <a:spcAft>
                <a:spcPts val="1200"/>
              </a:spcAft>
            </a:pPr>
            <a:r>
              <a:rPr lang="en-US" sz="2200" dirty="0">
                <a:solidFill>
                  <a:srgbClr val="494949"/>
                </a:solidFill>
                <a:latin typeface="+mn-lt"/>
              </a:rPr>
              <a:t>The site you choose isn’t just about scenery—it’s the foundation of your business model and your bottom line. It shapes the </a:t>
            </a:r>
            <a:r>
              <a:rPr lang="en-US" sz="2200" b="1" dirty="0">
                <a:solidFill>
                  <a:srgbClr val="494949"/>
                </a:solidFill>
                <a:latin typeface="+mn-lt"/>
              </a:rPr>
              <a:t>guest experience, operational costs, service offering, and pricing potential. </a:t>
            </a:r>
            <a:r>
              <a:rPr lang="en-US" sz="2200" dirty="0">
                <a:solidFill>
                  <a:srgbClr val="494949"/>
                </a:solidFill>
                <a:latin typeface="+mn-lt"/>
              </a:rPr>
              <a:t>A strategically selected location can significantly reduce your start-up costs, increase guest satisfaction, and boost long-term revenue. Here’s how a smart location delivers real financial value:</a:t>
            </a:r>
            <a:endParaRPr lang="en-US" sz="2100" dirty="0">
              <a:solidFill>
                <a:srgbClr val="494949"/>
              </a:solidFill>
              <a:latin typeface="+mn-lt"/>
            </a:endParaRPr>
          </a:p>
        </p:txBody>
      </p:sp>
      <p:sp>
        <p:nvSpPr>
          <p:cNvPr id="2" name="Rectangle: Rounded Corners 1">
            <a:extLst>
              <a:ext uri="{FF2B5EF4-FFF2-40B4-BE49-F238E27FC236}">
                <a16:creationId xmlns:a16="http://schemas.microsoft.com/office/drawing/2014/main" id="{2528EA02-BF60-1CD5-1350-F426DFE8CF96}"/>
              </a:ext>
            </a:extLst>
          </p:cNvPr>
          <p:cNvSpPr/>
          <p:nvPr/>
        </p:nvSpPr>
        <p:spPr>
          <a:xfrm>
            <a:off x="231792" y="4881912"/>
            <a:ext cx="3797283" cy="1656118"/>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IE" sz="3600" b="1" dirty="0">
                <a:solidFill>
                  <a:schemeClr val="bg1"/>
                </a:solidFill>
                <a:cs typeface="Aharoni" panose="02010803020104030203" pitchFamily="2" charset="-79"/>
              </a:rPr>
              <a:t>Priority 6 </a:t>
            </a:r>
            <a:r>
              <a:rPr lang="en-IE" sz="3600" dirty="0">
                <a:solidFill>
                  <a:schemeClr val="bg1"/>
                </a:solidFill>
                <a:cs typeface="Aharoni" panose="02010803020104030203" pitchFamily="2" charset="-79"/>
              </a:rPr>
              <a:t>(€)</a:t>
            </a:r>
          </a:p>
          <a:p>
            <a:pPr algn="ctr">
              <a:spcAft>
                <a:spcPts val="600"/>
              </a:spcAft>
            </a:pPr>
            <a:r>
              <a:rPr lang="en-IE" sz="3200" dirty="0">
                <a:solidFill>
                  <a:schemeClr val="bg1"/>
                </a:solidFill>
                <a:cs typeface="Aharoni" panose="02010803020104030203" pitchFamily="2" charset="-79"/>
              </a:rPr>
              <a:t>Pick a practical appealing location!</a:t>
            </a:r>
          </a:p>
        </p:txBody>
      </p:sp>
    </p:spTree>
    <p:extLst>
      <p:ext uri="{BB962C8B-B14F-4D97-AF65-F5344CB8AC3E}">
        <p14:creationId xmlns:p14="http://schemas.microsoft.com/office/powerpoint/2010/main" val="128789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6CAD-213D-656A-56FD-26839C91E7C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148113F-C7BF-A571-B1D7-6055695CAFF6}"/>
              </a:ext>
            </a:extLst>
          </p:cNvPr>
          <p:cNvSpPr>
            <a:spLocks noGrp="1"/>
          </p:cNvSpPr>
          <p:nvPr>
            <p:ph type="body" sz="quarter" idx="18"/>
          </p:nvPr>
        </p:nvSpPr>
        <p:spPr>
          <a:xfrm>
            <a:off x="675020" y="3325351"/>
            <a:ext cx="2677779" cy="1049221"/>
          </a:xfrm>
        </p:spPr>
        <p:txBody>
          <a:bodyPr/>
          <a:lstStyle/>
          <a:p>
            <a:pPr algn="ctr"/>
            <a:r>
              <a:rPr lang="en-US" sz="2600" dirty="0"/>
              <a:t>Priority: </a:t>
            </a:r>
            <a:r>
              <a:rPr lang="en-US" sz="2600" b="0" dirty="0"/>
              <a:t>Choosing the Right Site &amp; Balancing Costs</a:t>
            </a:r>
          </a:p>
          <a:p>
            <a:pPr algn="ctr">
              <a:lnSpc>
                <a:spcPct val="100000"/>
              </a:lnSpc>
            </a:pPr>
            <a:endParaRPr lang="en-IE" sz="2600" b="0" dirty="0"/>
          </a:p>
        </p:txBody>
      </p:sp>
      <p:sp>
        <p:nvSpPr>
          <p:cNvPr id="13" name="Text Placeholder 2">
            <a:extLst>
              <a:ext uri="{FF2B5EF4-FFF2-40B4-BE49-F238E27FC236}">
                <a16:creationId xmlns:a16="http://schemas.microsoft.com/office/drawing/2014/main" id="{89944639-A729-7452-9E88-7E1DFAA95C8E}"/>
              </a:ext>
            </a:extLst>
          </p:cNvPr>
          <p:cNvSpPr txBox="1">
            <a:spLocks/>
          </p:cNvSpPr>
          <p:nvPr/>
        </p:nvSpPr>
        <p:spPr>
          <a:xfrm>
            <a:off x="4314149" y="196156"/>
            <a:ext cx="7439026"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b="1" dirty="0">
                <a:solidFill>
                  <a:srgbClr val="E96751"/>
                </a:solidFill>
              </a:rPr>
              <a:t>A Suitable Target Market Site Selection</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Enhance the guest experience,</a:t>
            </a:r>
            <a:r>
              <a:rPr lang="en-US" sz="2200" dirty="0">
                <a:solidFill>
                  <a:srgbClr val="494949"/>
                </a:solidFill>
              </a:rPr>
              <a:t> enabling </a:t>
            </a:r>
            <a:r>
              <a:rPr lang="en-US" sz="2200" b="1" dirty="0">
                <a:solidFill>
                  <a:srgbClr val="494949"/>
                </a:solidFill>
              </a:rPr>
              <a:t>premium pricing </a:t>
            </a:r>
            <a:r>
              <a:rPr lang="en-US" sz="2200" dirty="0">
                <a:solidFill>
                  <a:srgbClr val="494949"/>
                </a:solidFill>
              </a:rPr>
              <a:t>for scenic, tranquil, or immersive cultural stays</a:t>
            </a:r>
          </a:p>
          <a:p>
            <a:pPr marL="342900" indent="-342900">
              <a:lnSpc>
                <a:spcPct val="100000"/>
              </a:lnSpc>
              <a:spcAft>
                <a:spcPts val="600"/>
              </a:spcAft>
              <a:buFont typeface="Wingdings" panose="05000000000000000000" pitchFamily="2" charset="2"/>
              <a:buChar char="v"/>
            </a:pPr>
            <a:r>
              <a:rPr lang="en-US" sz="2200" b="1" dirty="0">
                <a:solidFill>
                  <a:srgbClr val="494949"/>
                </a:solidFill>
                <a:latin typeface="+mn-lt"/>
              </a:rPr>
              <a:t>Reduce infrastructure costs </a:t>
            </a:r>
            <a:r>
              <a:rPr lang="en-US" sz="2200" dirty="0">
                <a:solidFill>
                  <a:srgbClr val="494949"/>
                </a:solidFill>
                <a:latin typeface="+mn-lt"/>
              </a:rPr>
              <a:t>→ Cuts expenses for water, power, sewage, and road access (</a:t>
            </a:r>
            <a:r>
              <a:rPr lang="en-US" sz="2200" b="1" dirty="0">
                <a:solidFill>
                  <a:srgbClr val="494949"/>
                </a:solidFill>
                <a:latin typeface="+mn-lt"/>
              </a:rPr>
              <a:t>savings of €10,000–€50,000+)</a:t>
            </a:r>
          </a:p>
          <a:p>
            <a:pPr marL="342900" indent="-342900">
              <a:lnSpc>
                <a:spcPct val="100000"/>
              </a:lnSpc>
              <a:spcAft>
                <a:spcPts val="600"/>
              </a:spcAft>
              <a:buFont typeface="Wingdings" panose="05000000000000000000" pitchFamily="2" charset="2"/>
              <a:buChar char="v"/>
            </a:pPr>
            <a:r>
              <a:rPr lang="en-US" sz="2200" b="1" dirty="0">
                <a:solidFill>
                  <a:srgbClr val="494949"/>
                </a:solidFill>
                <a:latin typeface="+mn-lt"/>
              </a:rPr>
              <a:t>Boost occupancy</a:t>
            </a:r>
            <a:r>
              <a:rPr lang="en-US" sz="2200" dirty="0">
                <a:solidFill>
                  <a:srgbClr val="494949"/>
                </a:solidFill>
                <a:latin typeface="+mn-lt"/>
              </a:rPr>
              <a:t> by being near attractions, trails, or transport links </a:t>
            </a:r>
            <a:r>
              <a:rPr lang="en-IE" sz="2200" dirty="0">
                <a:solidFill>
                  <a:srgbClr val="494949"/>
                </a:solidFill>
                <a:latin typeface="+mn-lt"/>
              </a:rPr>
              <a:t>increases year-round bookings</a:t>
            </a:r>
            <a:endParaRPr lang="en-US" sz="2200" dirty="0">
              <a:solidFill>
                <a:srgbClr val="494949"/>
              </a:solidFill>
              <a:latin typeface="+mn-lt"/>
            </a:endParaRPr>
          </a:p>
          <a:p>
            <a:pPr marL="342900" indent="-342900">
              <a:lnSpc>
                <a:spcPct val="100000"/>
              </a:lnSpc>
              <a:spcAft>
                <a:spcPts val="600"/>
              </a:spcAft>
              <a:buFont typeface="Wingdings" panose="05000000000000000000" pitchFamily="2" charset="2"/>
              <a:buChar char="v"/>
            </a:pPr>
            <a:r>
              <a:rPr lang="en-US" sz="2200" b="1" dirty="0">
                <a:solidFill>
                  <a:srgbClr val="494949"/>
                </a:solidFill>
                <a:latin typeface="+mn-lt"/>
              </a:rPr>
              <a:t>Enable unique experiences</a:t>
            </a:r>
            <a:r>
              <a:rPr lang="en-US" sz="2200" dirty="0">
                <a:solidFill>
                  <a:srgbClr val="494949"/>
                </a:solidFill>
                <a:latin typeface="+mn-lt"/>
              </a:rPr>
              <a:t> allow you to sell add-ons like forest bathing, stargazing, or local workshops for extra income</a:t>
            </a:r>
          </a:p>
          <a:p>
            <a:pPr marL="342900" indent="-342900">
              <a:lnSpc>
                <a:spcPct val="100000"/>
              </a:lnSpc>
              <a:spcAft>
                <a:spcPts val="600"/>
              </a:spcAft>
              <a:buFont typeface="Wingdings" panose="05000000000000000000" pitchFamily="2" charset="2"/>
              <a:buChar char="v"/>
            </a:pPr>
            <a:r>
              <a:rPr lang="en-US" sz="2200" b="1" dirty="0">
                <a:solidFill>
                  <a:srgbClr val="494949"/>
                </a:solidFill>
                <a:latin typeface="+mn-lt"/>
              </a:rPr>
              <a:t>Support sustainability goals,</a:t>
            </a:r>
            <a:r>
              <a:rPr lang="en-US" sz="2200" dirty="0">
                <a:solidFill>
                  <a:srgbClr val="494949"/>
                </a:solidFill>
                <a:latin typeface="+mn-lt"/>
              </a:rPr>
              <a:t> access to sun, wind, or local food systems, reduces running costs </a:t>
            </a:r>
            <a:r>
              <a:rPr lang="en-IE" sz="2200" dirty="0">
                <a:solidFill>
                  <a:srgbClr val="494949"/>
                </a:solidFill>
                <a:latin typeface="+mn-lt"/>
              </a:rPr>
              <a:t>and attracts funding/grants</a:t>
            </a:r>
            <a:endParaRPr lang="en-US" sz="2200" dirty="0">
              <a:solidFill>
                <a:srgbClr val="494949"/>
              </a:solidFill>
              <a:latin typeface="+mn-lt"/>
            </a:endParaRPr>
          </a:p>
          <a:p>
            <a:pPr marL="342900" indent="-342900">
              <a:lnSpc>
                <a:spcPct val="100000"/>
              </a:lnSpc>
              <a:spcAft>
                <a:spcPts val="600"/>
              </a:spcAft>
              <a:buFont typeface="Wingdings" panose="05000000000000000000" pitchFamily="2" charset="2"/>
              <a:buChar char="v"/>
            </a:pPr>
            <a:r>
              <a:rPr lang="en-US" sz="2200" b="1" dirty="0">
                <a:solidFill>
                  <a:srgbClr val="E96751"/>
                </a:solidFill>
              </a:rPr>
              <a:t>Bottom line:</a:t>
            </a:r>
            <a:r>
              <a:rPr lang="en-US" sz="2200" dirty="0">
                <a:solidFill>
                  <a:srgbClr val="E96751"/>
                </a:solidFill>
              </a:rPr>
              <a:t> </a:t>
            </a:r>
            <a:r>
              <a:rPr lang="en-US" sz="2200" dirty="0">
                <a:solidFill>
                  <a:srgbClr val="494949"/>
                </a:solidFill>
              </a:rPr>
              <a:t>Choosing the right site is one of the few early decisions that can both lower your costs and raise your revenue. It's not just where you build</a:t>
            </a:r>
            <a:r>
              <a:rPr lang="en-US" sz="2200" dirty="0"/>
              <a:t>—it's </a:t>
            </a:r>
            <a:r>
              <a:rPr lang="en-US" sz="2400" dirty="0"/>
              <a:t>how you build a business around </a:t>
            </a:r>
            <a:r>
              <a:rPr lang="en-US" sz="2400" dirty="0" err="1"/>
              <a:t>it.attracts</a:t>
            </a:r>
            <a:r>
              <a:rPr lang="en-US" sz="2400" dirty="0"/>
              <a:t> funding/grants</a:t>
            </a:r>
            <a:endParaRPr lang="en-US" sz="2100" dirty="0">
              <a:solidFill>
                <a:srgbClr val="494949"/>
              </a:solidFill>
              <a:latin typeface="+mn-lt"/>
            </a:endParaRPr>
          </a:p>
        </p:txBody>
      </p:sp>
      <p:pic>
        <p:nvPicPr>
          <p:cNvPr id="11" name="Picture Placeholder 10" descr="A house with a balcony and trees&#10;&#10;AI-generated content may be incorrect.">
            <a:extLst>
              <a:ext uri="{FF2B5EF4-FFF2-40B4-BE49-F238E27FC236}">
                <a16:creationId xmlns:a16="http://schemas.microsoft.com/office/drawing/2014/main" id="{4493F24B-1125-86B2-7170-87D1A71F910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392113" y="0"/>
            <a:ext cx="3165812" cy="1800225"/>
          </a:xfrm>
          <a:prstGeom prst="rect">
            <a:avLst/>
          </a:prstGeom>
        </p:spPr>
      </p:pic>
      <p:sp>
        <p:nvSpPr>
          <p:cNvPr id="9" name="Text Placeholder 7">
            <a:extLst>
              <a:ext uri="{FF2B5EF4-FFF2-40B4-BE49-F238E27FC236}">
                <a16:creationId xmlns:a16="http://schemas.microsoft.com/office/drawing/2014/main" id="{16BBA607-801E-A10C-FDDC-2F7E83C33535}"/>
              </a:ext>
            </a:extLst>
          </p:cNvPr>
          <p:cNvSpPr>
            <a:spLocks noGrp="1"/>
          </p:cNvSpPr>
          <p:nvPr>
            <p:ph type="body" sz="quarter" idx="19"/>
          </p:nvPr>
        </p:nvSpPr>
        <p:spPr>
          <a:xfrm>
            <a:off x="438825" y="2169075"/>
            <a:ext cx="3150168" cy="385564"/>
          </a:xfrm>
        </p:spPr>
        <p:txBody>
          <a:bodyPr/>
          <a:lstStyle/>
          <a:p>
            <a:pPr algn="ctr"/>
            <a:r>
              <a:rPr lang="en-IE" sz="3000" dirty="0"/>
              <a:t>Location Matters to Guests </a:t>
            </a:r>
          </a:p>
        </p:txBody>
      </p:sp>
      <p:pic>
        <p:nvPicPr>
          <p:cNvPr id="4" name="Picture 3">
            <a:extLst>
              <a:ext uri="{FF2B5EF4-FFF2-40B4-BE49-F238E27FC236}">
                <a16:creationId xmlns:a16="http://schemas.microsoft.com/office/drawing/2014/main" id="{CDCB80CE-CB5D-D7CB-85A0-84422AFF9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13" y="5506249"/>
            <a:ext cx="850589" cy="846711"/>
          </a:xfrm>
          <a:prstGeom prst="rect">
            <a:avLst/>
          </a:prstGeom>
        </p:spPr>
      </p:pic>
      <p:sp>
        <p:nvSpPr>
          <p:cNvPr id="5" name="TextBox 4">
            <a:extLst>
              <a:ext uri="{FF2B5EF4-FFF2-40B4-BE49-F238E27FC236}">
                <a16:creationId xmlns:a16="http://schemas.microsoft.com/office/drawing/2014/main" id="{C445E98E-9AC2-46DF-3349-BF0ECB6129B1}"/>
              </a:ext>
            </a:extLst>
          </p:cNvPr>
          <p:cNvSpPr txBox="1"/>
          <p:nvPr/>
        </p:nvSpPr>
        <p:spPr>
          <a:xfrm>
            <a:off x="1341356" y="5283274"/>
            <a:ext cx="2677780" cy="1200329"/>
          </a:xfrm>
          <a:prstGeom prst="rect">
            <a:avLst/>
          </a:prstGeom>
          <a:noFill/>
        </p:spPr>
        <p:txBody>
          <a:bodyPr wrap="square" rtlCol="0">
            <a:spAutoFit/>
          </a:bodyPr>
          <a:lstStyle/>
          <a:p>
            <a:r>
              <a:rPr lang="en-US" b="1" i="1" dirty="0">
                <a:solidFill>
                  <a:srgbClr val="494949"/>
                </a:solidFill>
                <a:latin typeface="Google Sans"/>
              </a:rPr>
              <a:t>Recommended Reading</a:t>
            </a:r>
            <a:endParaRPr lang="en-US" b="1" i="1" dirty="0">
              <a:solidFill>
                <a:srgbClr val="494949"/>
              </a:solidFill>
              <a:latin typeface="Google Sans"/>
              <a:hlinkClick r:id="rId4">
                <a:extLst>
                  <a:ext uri="{A12FA001-AC4F-418D-AE19-62706E023703}">
                    <ahyp:hlinkClr xmlns:ahyp="http://schemas.microsoft.com/office/drawing/2018/hyperlinkcolor" val="tx"/>
                  </a:ext>
                </a:extLst>
              </a:hlinkClick>
            </a:endParaRPr>
          </a:p>
          <a:p>
            <a:r>
              <a:rPr lang="en-US" dirty="0">
                <a:solidFill>
                  <a:srgbClr val="00B0F0"/>
                </a:solidFill>
                <a:latin typeface="AkkuratLLWeb"/>
                <a:hlinkClick r:id="rId5">
                  <a:extLst>
                    <a:ext uri="{A12FA001-AC4F-418D-AE19-62706E023703}">
                      <ahyp:hlinkClr xmlns:ahyp="http://schemas.microsoft.com/office/drawing/2018/hyperlinkcolor" val="tx"/>
                    </a:ext>
                  </a:extLst>
                </a:hlinkClick>
              </a:rPr>
              <a:t>Survey of </a:t>
            </a:r>
            <a:r>
              <a:rPr lang="en-US" dirty="0" err="1">
                <a:solidFill>
                  <a:srgbClr val="00B0F0"/>
                </a:solidFill>
                <a:latin typeface="AkkuratLLWeb"/>
                <a:hlinkClick r:id="rId5">
                  <a:extLst>
                    <a:ext uri="{A12FA001-AC4F-418D-AE19-62706E023703}">
                      <ahyp:hlinkClr xmlns:ahyp="http://schemas.microsoft.com/office/drawing/2018/hyperlinkcolor" val="tx"/>
                    </a:ext>
                  </a:extLst>
                </a:hlinkClick>
              </a:rPr>
              <a:t>travellers</a:t>
            </a:r>
            <a:r>
              <a:rPr lang="en-US" dirty="0">
                <a:solidFill>
                  <a:srgbClr val="00B0F0"/>
                </a:solidFill>
                <a:latin typeface="AkkuratLLWeb"/>
                <a:hlinkClick r:id="rId5">
                  <a:extLst>
                    <a:ext uri="{A12FA001-AC4F-418D-AE19-62706E023703}">
                      <ahyp:hlinkClr xmlns:ahyp="http://schemas.microsoft.com/office/drawing/2018/hyperlinkcolor" val="tx"/>
                    </a:ext>
                  </a:extLst>
                </a:hlinkClick>
              </a:rPr>
              <a:t> finds 76% want more sustainable options</a:t>
            </a:r>
            <a:r>
              <a:rPr lang="en-US" dirty="0">
                <a:solidFill>
                  <a:srgbClr val="00B0F0"/>
                </a:solidFill>
                <a:latin typeface="AkkuratLLWeb"/>
              </a:rPr>
              <a:t>, 2023</a:t>
            </a:r>
          </a:p>
        </p:txBody>
      </p:sp>
    </p:spTree>
    <p:extLst>
      <p:ext uri="{BB962C8B-B14F-4D97-AF65-F5344CB8AC3E}">
        <p14:creationId xmlns:p14="http://schemas.microsoft.com/office/powerpoint/2010/main" val="44728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33F87-898A-BB3D-EB54-5C3567B7B2C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E951EDE-2B67-6659-F725-7D62E3911843}"/>
              </a:ext>
            </a:extLst>
          </p:cNvPr>
          <p:cNvSpPr txBox="1">
            <a:spLocks/>
          </p:cNvSpPr>
          <p:nvPr/>
        </p:nvSpPr>
        <p:spPr>
          <a:xfrm>
            <a:off x="4077953" y="196156"/>
            <a:ext cx="787304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b="1" dirty="0">
                <a:solidFill>
                  <a:srgbClr val="E96751"/>
                </a:solidFill>
              </a:rPr>
              <a:t>Understanding Guest Appeal and Experiences</a:t>
            </a:r>
          </a:p>
          <a:p>
            <a:pPr fontAlgn="base">
              <a:lnSpc>
                <a:spcPct val="100000"/>
              </a:lnSpc>
              <a:spcAft>
                <a:spcPts val="1200"/>
              </a:spcAft>
            </a:pPr>
            <a:r>
              <a:rPr lang="en-US" b="1" dirty="0">
                <a:solidFill>
                  <a:srgbClr val="459597"/>
                </a:solidFill>
                <a:latin typeface="+mn-lt"/>
              </a:rPr>
              <a:t>Proximity to Activities and Themes</a:t>
            </a:r>
          </a:p>
          <a:p>
            <a:pPr fontAlgn="base">
              <a:lnSpc>
                <a:spcPct val="100000"/>
              </a:lnSpc>
              <a:spcAft>
                <a:spcPts val="1200"/>
              </a:spcAft>
            </a:pPr>
            <a:r>
              <a:rPr lang="en-US" sz="2200" dirty="0">
                <a:solidFill>
                  <a:srgbClr val="494949"/>
                </a:solidFill>
                <a:latin typeface="+mn-lt"/>
              </a:rPr>
              <a:t>While remoteness is appealing, accessibility to meaningful activities is also key. Tourists want to “do something” while staying off-grid.</a:t>
            </a:r>
          </a:p>
          <a:p>
            <a:pPr fontAlgn="base">
              <a:lnSpc>
                <a:spcPct val="100000"/>
              </a:lnSpc>
              <a:spcAft>
                <a:spcPts val="1200"/>
              </a:spcAft>
            </a:pPr>
            <a:r>
              <a:rPr lang="en-US" sz="2200" i="1" dirty="0">
                <a:solidFill>
                  <a:srgbClr val="494949"/>
                </a:solidFill>
              </a:rPr>
              <a:t>‘72% of </a:t>
            </a:r>
            <a:r>
              <a:rPr lang="en-US" sz="2200" i="1" dirty="0" err="1">
                <a:solidFill>
                  <a:srgbClr val="494949"/>
                </a:solidFill>
              </a:rPr>
              <a:t>travellers</a:t>
            </a:r>
            <a:r>
              <a:rPr lang="en-US" sz="2200" i="1" dirty="0">
                <a:solidFill>
                  <a:srgbClr val="494949"/>
                </a:solidFill>
              </a:rPr>
              <a:t> say their </a:t>
            </a:r>
            <a:r>
              <a:rPr lang="en-US" sz="2200" b="1" i="1" dirty="0">
                <a:solidFill>
                  <a:srgbClr val="494949"/>
                </a:solidFill>
              </a:rPr>
              <a:t>choice of accommodation is influenced by nearby activities</a:t>
            </a:r>
            <a:r>
              <a:rPr lang="en-US" sz="2200" i="1" dirty="0">
                <a:solidFill>
                  <a:srgbClr val="494949"/>
                </a:solidFill>
              </a:rPr>
              <a:t>, especially for nature- and wellness-based experiences (Booking.com 2023 Sustainable Travel Report). </a:t>
            </a:r>
          </a:p>
          <a:p>
            <a:pPr fontAlgn="base">
              <a:lnSpc>
                <a:spcPct val="100000"/>
              </a:lnSpc>
              <a:spcAft>
                <a:spcPts val="1200"/>
              </a:spcAft>
            </a:pPr>
            <a:r>
              <a:rPr lang="en-US" sz="2200" dirty="0">
                <a:solidFill>
                  <a:srgbClr val="494949"/>
                </a:solidFill>
              </a:rPr>
              <a:t>This means one of your </a:t>
            </a:r>
            <a:r>
              <a:rPr lang="en-US" sz="2200" b="1" dirty="0">
                <a:solidFill>
                  <a:srgbClr val="494949"/>
                </a:solidFill>
              </a:rPr>
              <a:t>greatest assets is what’s just beyond your doorstep</a:t>
            </a:r>
            <a:r>
              <a:rPr lang="en-US" sz="2200" dirty="0">
                <a:solidFill>
                  <a:srgbClr val="494949"/>
                </a:solidFill>
              </a:rPr>
              <a:t>.</a:t>
            </a:r>
            <a:endParaRPr lang="en-US" sz="2200" i="1" dirty="0">
              <a:solidFill>
                <a:srgbClr val="494949"/>
              </a:solidFill>
            </a:endParaRPr>
          </a:p>
          <a:p>
            <a:pPr fontAlgn="base">
              <a:lnSpc>
                <a:spcPct val="100000"/>
              </a:lnSpc>
              <a:spcAft>
                <a:spcPts val="1200"/>
              </a:spcAft>
            </a:pPr>
            <a:r>
              <a:rPr lang="en-US" sz="2400" b="1" dirty="0">
                <a:solidFill>
                  <a:srgbClr val="3B7F81"/>
                </a:solidFill>
                <a:latin typeface="+mn-lt"/>
              </a:rPr>
              <a:t>What locations and environments are they looking for!</a:t>
            </a:r>
          </a:p>
          <a:p>
            <a:pPr fontAlgn="base">
              <a:lnSpc>
                <a:spcPct val="100000"/>
              </a:lnSpc>
              <a:spcAft>
                <a:spcPts val="1200"/>
              </a:spcAft>
            </a:pPr>
            <a:r>
              <a:rPr lang="en-US" sz="2200" dirty="0">
                <a:solidFill>
                  <a:srgbClr val="494949"/>
                </a:solidFill>
                <a:latin typeface="+mn-lt"/>
              </a:rPr>
              <a:t>They are looking for accommodations and locations that offer outdoor adventures (kayaking, hiking, wild swimming, cycling), wellness experiences (forest bathing, yoga, thermal springs), food &amp; wine experiences (farm-to-table dining, foraging, vineyards), and art or local craftsmanship (pottery, weaving, painting retreats). </a:t>
            </a:r>
          </a:p>
        </p:txBody>
      </p:sp>
      <p:pic>
        <p:nvPicPr>
          <p:cNvPr id="4" name="Picture Placeholder 3" descr="A group of people on bicycles&#10;&#10;AI-generated content may be incorrect.">
            <a:extLst>
              <a:ext uri="{FF2B5EF4-FFF2-40B4-BE49-F238E27FC236}">
                <a16:creationId xmlns:a16="http://schemas.microsoft.com/office/drawing/2014/main" id="{82148E12-BB53-BCFB-1B96-C8C128E4F6D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Placeholder 6">
            <a:extLst>
              <a:ext uri="{FF2B5EF4-FFF2-40B4-BE49-F238E27FC236}">
                <a16:creationId xmlns:a16="http://schemas.microsoft.com/office/drawing/2014/main" id="{1B716DE2-A084-0377-EFB5-54281C56D4F9}"/>
              </a:ext>
            </a:extLst>
          </p:cNvPr>
          <p:cNvSpPr>
            <a:spLocks noGrp="1"/>
          </p:cNvSpPr>
          <p:nvPr>
            <p:ph type="body" sz="quarter" idx="18"/>
          </p:nvPr>
        </p:nvSpPr>
        <p:spPr>
          <a:xfrm>
            <a:off x="674688" y="3274663"/>
            <a:ext cx="2777808" cy="1049337"/>
          </a:xfrm>
        </p:spPr>
        <p:txBody>
          <a:bodyPr/>
          <a:lstStyle/>
          <a:p>
            <a:pPr algn="ctr">
              <a:lnSpc>
                <a:spcPct val="100000"/>
              </a:lnSpc>
            </a:pPr>
            <a:r>
              <a:rPr lang="en-US" sz="2600" dirty="0"/>
              <a:t>Priority: </a:t>
            </a:r>
            <a:r>
              <a:rPr lang="en-US" sz="2600" b="0" dirty="0"/>
              <a:t>Ensure Bookings By Location Proximity</a:t>
            </a:r>
          </a:p>
          <a:p>
            <a:pPr algn="ctr">
              <a:lnSpc>
                <a:spcPct val="100000"/>
              </a:lnSpc>
            </a:pPr>
            <a:endParaRPr lang="en-IE" sz="2600" b="0" dirty="0"/>
          </a:p>
        </p:txBody>
      </p:sp>
      <p:sp>
        <p:nvSpPr>
          <p:cNvPr id="10" name="Text Placeholder 7">
            <a:extLst>
              <a:ext uri="{FF2B5EF4-FFF2-40B4-BE49-F238E27FC236}">
                <a16:creationId xmlns:a16="http://schemas.microsoft.com/office/drawing/2014/main" id="{15EEBAF7-ABCA-0FFC-6CBC-C1BBE01BD0EC}"/>
              </a:ext>
            </a:extLst>
          </p:cNvPr>
          <p:cNvSpPr>
            <a:spLocks noGrp="1"/>
          </p:cNvSpPr>
          <p:nvPr>
            <p:ph type="body" sz="quarter" idx="19"/>
          </p:nvPr>
        </p:nvSpPr>
        <p:spPr>
          <a:xfrm>
            <a:off x="438825" y="1928658"/>
            <a:ext cx="3150168" cy="385564"/>
          </a:xfrm>
        </p:spPr>
        <p:txBody>
          <a:bodyPr/>
          <a:lstStyle/>
          <a:p>
            <a:pPr algn="ctr" fontAlgn="base"/>
            <a:r>
              <a:rPr lang="en-US" sz="2600" dirty="0"/>
              <a:t>Location Sells – Choose it Like a Guest Would</a:t>
            </a:r>
          </a:p>
        </p:txBody>
      </p:sp>
    </p:spTree>
    <p:extLst>
      <p:ext uri="{BB962C8B-B14F-4D97-AF65-F5344CB8AC3E}">
        <p14:creationId xmlns:p14="http://schemas.microsoft.com/office/powerpoint/2010/main" val="42647661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8480</Words>
  <Application>Microsoft Office PowerPoint</Application>
  <PresentationFormat>Widescreen</PresentationFormat>
  <Paragraphs>579</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Aharoni</vt:lpstr>
      <vt:lpstr>AkkuratLLWeb</vt:lpstr>
      <vt:lpstr>Aptos</vt:lpstr>
      <vt:lpstr>Arial</vt:lpstr>
      <vt:lpstr>Calibri</vt:lpstr>
      <vt:lpstr>Google Sans</vt:lpstr>
      <vt:lpstr>Montserrat</vt:lpstr>
      <vt:lpstr>Montserrat Light</vt:lpstr>
      <vt:lpstr>Open Sans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Leon Quinn</cp:lastModifiedBy>
  <cp:revision>415</cp:revision>
  <dcterms:created xsi:type="dcterms:W3CDTF">2020-10-14T13:32:04Z</dcterms:created>
  <dcterms:modified xsi:type="dcterms:W3CDTF">2025-08-25T15:26:45Z</dcterms:modified>
</cp:coreProperties>
</file>